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tiff" ContentType="image/tiff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9" r:id="rId6"/>
    <p:sldId id="518" r:id="rId7"/>
    <p:sldId id="689" r:id="rId8"/>
    <p:sldId id="718" r:id="rId9"/>
    <p:sldId id="631" r:id="rId10"/>
    <p:sldId id="555" r:id="rId11"/>
    <p:sldId id="490" r:id="rId12"/>
    <p:sldId id="632" r:id="rId13"/>
    <p:sldId id="422" r:id="rId14"/>
    <p:sldId id="499" r:id="rId15"/>
    <p:sldId id="498" r:id="rId16"/>
    <p:sldId id="634" r:id="rId17"/>
    <p:sldId id="587" r:id="rId18"/>
    <p:sldId id="633" r:id="rId19"/>
    <p:sldId id="690" r:id="rId20"/>
    <p:sldId id="575" r:id="rId21"/>
    <p:sldId id="719" r:id="rId22"/>
    <p:sldId id="720" r:id="rId23"/>
    <p:sldId id="367" r:id="rId24"/>
    <p:sldId id="546" r:id="rId25"/>
    <p:sldId id="609" r:id="rId26"/>
    <p:sldId id="605" r:id="rId27"/>
    <p:sldId id="716" r:id="rId28"/>
    <p:sldId id="552" r:id="rId29"/>
    <p:sldId id="576" r:id="rId30"/>
    <p:sldId id="370" r:id="rId31"/>
    <p:sldId id="388" r:id="rId32"/>
    <p:sldId id="382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6" autoAdjust="0"/>
    <p:restoredTop sz="90388" autoAdjust="0"/>
  </p:normalViewPr>
  <p:slideViewPr>
    <p:cSldViewPr>
      <p:cViewPr>
        <p:scale>
          <a:sx n="100" d="100"/>
          <a:sy n="100" d="100"/>
        </p:scale>
        <p:origin x="1770" y="168"/>
      </p:cViewPr>
      <p:guideLst>
        <p:guide orient="horz" pos="2037"/>
        <p:guide pos="27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5A3BC-CCF1-4767-9A32-141CE30813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07FA-7B08-423D-8238-5EA0C77E2C2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专利文本主要信息蕴含在关键词内，所以通过关键词可以高效表征专利文本的语义信息，通过关键词可以比较专利文本相似度，所以我们需要提取出其中的关键词。</a:t>
            </a:r>
            <a:endParaRPr lang="zh-CN" altLang="en-US" dirty="0"/>
          </a:p>
          <a:p>
            <a:endParaRPr lang="zh-CN" altLang="en-US" dirty="0">
              <a:sym typeface="+mn-ea"/>
            </a:endParaRPr>
          </a:p>
          <a:p>
            <a:endParaRPr lang="zh-CN" altLang="en-US" dirty="0">
              <a:effectLst/>
              <a:sym typeface="+mn-ea"/>
            </a:endParaRPr>
          </a:p>
          <a:p>
            <a:endParaRPr lang="zh-CN" altLang="en-US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通过构词模式匹配的方式，我们可以准确的识别出专利文本中的合成型技术撰有名词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为了能够有效的比较关键词的相似性并将其用于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子句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相似度的计算</a:t>
            </a:r>
            <a:r>
              <a:rPr lang="zh-CN" altLang="en-US" dirty="0"/>
              <a:t>，词义反映在词向量上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位置不同重要性不同，所以利用</a:t>
            </a:r>
            <a:endParaRPr lang="zh-CN" altLang="en-US" dirty="0">
              <a:effectLst/>
              <a:sym typeface="+mn-ea"/>
            </a:endParaRPr>
          </a:p>
          <a:p>
            <a:endParaRPr lang="zh-CN" altLang="en-US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到此为止，我们将关键词的语义和位置进行了量化，因此可以将应用于子句相似度计算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关键词之间的相互的相似排名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>
                <a:sym typeface="+mn-ea"/>
              </a:rPr>
              <a:t>将我的单词匹配问题，抽象成了全局稳定婚姻匹配问题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引入稳定匹配算法，综合考虑“子句”各个词之间的相似度，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改例子，图下移</a:t>
            </a:r>
            <a:endParaRPr lang="zh-CN" altLang="en-US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我们借用了时间序列的概念，将每个“子句”当成一个时间节点。比较这两条序列之间的相似性来表示文本相似性，在这里我们引入了</a:t>
            </a:r>
            <a:r>
              <a:rPr lang="en-US" altLang="zh-CN" dirty="0"/>
              <a:t>DTW</a:t>
            </a:r>
            <a:r>
              <a:rPr lang="zh-CN" altLang="en-US" dirty="0"/>
              <a:t>算法，他可以有效的计算两条序列之间的相似性。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我们借用了时间序列的概念，将每个“子句”当成一个时间节点。比较这两条序列之间的相似性来表示文本相似性，在这里我们引入了</a:t>
            </a:r>
            <a:r>
              <a:rPr lang="en-US" altLang="zh-CN" dirty="0"/>
              <a:t>DTW</a:t>
            </a:r>
            <a:r>
              <a:rPr lang="zh-CN" altLang="en-US" dirty="0"/>
              <a:t>算法，他可以有效的计算两条序列之间的相似性。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专利文本相似度算法主要分为两部分：</a:t>
            </a:r>
            <a:endParaRPr lang="zh-CN" altLang="en-US" dirty="0"/>
          </a:p>
          <a:p>
            <a:r>
              <a:rPr lang="zh-CN" altLang="en-US" dirty="0"/>
              <a:t>第一部分：我们首先将文本切分成</a:t>
            </a:r>
            <a:r>
              <a:rPr lang="en-US" altLang="zh-CN" dirty="0"/>
              <a:t>“</a:t>
            </a:r>
            <a:r>
              <a:rPr lang="zh-CN" altLang="en-US" dirty="0"/>
              <a:t>子句</a:t>
            </a:r>
            <a:r>
              <a:rPr lang="en-US" altLang="zh-CN" dirty="0"/>
              <a:t>”</a:t>
            </a:r>
            <a:r>
              <a:rPr lang="zh-CN" altLang="en-US" dirty="0"/>
              <a:t>序列，通过比较专利文本</a:t>
            </a:r>
            <a:r>
              <a:rPr lang="en-US" altLang="zh-CN" dirty="0"/>
              <a:t>“</a:t>
            </a:r>
            <a:r>
              <a:rPr lang="zh-CN" altLang="en-US" dirty="0"/>
              <a:t>子句</a:t>
            </a:r>
            <a:r>
              <a:rPr lang="en-US" altLang="zh-CN" dirty="0"/>
              <a:t>”</a:t>
            </a:r>
            <a:r>
              <a:rPr lang="zh-CN" altLang="en-US" dirty="0"/>
              <a:t>之间关键词的语义信息和位置信息</a:t>
            </a:r>
            <a:r>
              <a:rPr lang="zh-CN" altLang="en-US" dirty="0">
                <a:sym typeface="+mn-ea"/>
              </a:rPr>
              <a:t>引入了一种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带偏好序的全局稳定匹配算法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进行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子句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相似性度量</a:t>
            </a:r>
            <a:endParaRPr lang="zh-CN" altLang="en-US" dirty="0"/>
          </a:p>
          <a:p>
            <a:r>
              <a:rPr lang="zh-CN" altLang="en-US" dirty="0"/>
              <a:t>第二部分：然后结合</a:t>
            </a:r>
            <a:r>
              <a:rPr lang="en-US" altLang="zh-CN" dirty="0"/>
              <a:t>“</a:t>
            </a:r>
            <a:r>
              <a:rPr lang="zh-CN" altLang="en-US" dirty="0"/>
              <a:t>子句</a:t>
            </a:r>
            <a:r>
              <a:rPr lang="en-US" altLang="zh-CN" dirty="0"/>
              <a:t>”</a:t>
            </a:r>
            <a:r>
              <a:rPr lang="zh-CN" altLang="en-US" dirty="0"/>
              <a:t>相似性和</a:t>
            </a:r>
            <a:r>
              <a:rPr lang="en-US" altLang="zh-CN" dirty="0"/>
              <a:t>“</a:t>
            </a:r>
            <a:r>
              <a:rPr lang="zh-CN" altLang="en-US" dirty="0"/>
              <a:t>子句</a:t>
            </a:r>
            <a:r>
              <a:rPr lang="en-US" altLang="zh-CN" dirty="0"/>
              <a:t>”</a:t>
            </a:r>
            <a:r>
              <a:rPr lang="zh-CN" altLang="en-US" dirty="0"/>
              <a:t>的序列性引入</a:t>
            </a:r>
            <a:r>
              <a:rPr lang="en-US" altLang="zh-CN" dirty="0"/>
              <a:t>“DTW</a:t>
            </a:r>
            <a:r>
              <a:rPr lang="zh-CN" altLang="en-US" dirty="0"/>
              <a:t>算法</a:t>
            </a:r>
            <a:r>
              <a:rPr lang="en-US" altLang="zh-CN" dirty="0"/>
              <a:t>”</a:t>
            </a:r>
            <a:r>
              <a:rPr lang="zh-CN" altLang="en-US" dirty="0"/>
              <a:t>计算专利文本相似度。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运行本文设计的专利文本相似度算法，根据实验结果可知，本算法相对于传统文本相似度算法有较大提升，与顶会论文也有一定提升。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现有效果不佳，所以改进</a:t>
            </a:r>
            <a:r>
              <a:rPr lang="en-US" altLang="zh-CN" dirty="0" smtClean="0"/>
              <a:t>……..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运行本文设计的专利文本相似度算法，根据实验结果可知，本算法相对于传统文本相似度算法有较大提升，与顶会论文也有一定提升。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扔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里面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dirty="0">
              <a:sym typeface="+mn-ea"/>
            </a:endParaRPr>
          </a:p>
          <a:p>
            <a:r>
              <a:rPr lang="zh-CN" altLang="en-US" dirty="0">
                <a:sym typeface="+mn-ea"/>
              </a:rPr>
              <a:t>使用爬虫技术在知网上以关键词为电子，完成主题为电子的专利数据采集工作。提取出了其中的专利名称、摘要、主权项、该专利的相似专利。</a:t>
            </a:r>
            <a:endParaRPr lang="zh-CN" altLang="en-US" dirty="0">
              <a:sym typeface="+mn-ea"/>
            </a:endParaRPr>
          </a:p>
          <a:p>
            <a:r>
              <a:rPr lang="zh-CN" altLang="en-US" dirty="0"/>
              <a:t>然后进行数据预处理，包括：词性标注、命名实体识别提取其中的合成型技术专有名词，将其加入自定义词典、分词、去停用词、根据词性进一步提取关键词。</a:t>
            </a:r>
            <a:endParaRPr lang="zh-CN" altLang="en-US" dirty="0"/>
          </a:p>
          <a:p>
            <a:r>
              <a:rPr lang="zh-CN" altLang="en-US" dirty="0">
                <a:sym typeface="+mn-ea"/>
              </a:rPr>
              <a:t>然后将采集的数据分为两个部分，包括：数据集1是专利测试集，我们需要从构建的专利数据库中找到它们的相似专利，包含</a:t>
            </a:r>
            <a:r>
              <a:rPr lang="en-US" dirty="0">
                <a:sym typeface="+mn-ea"/>
              </a:rPr>
              <a:t>529</a:t>
            </a:r>
            <a:r>
              <a:rPr lang="zh-CN" altLang="en-US" dirty="0">
                <a:sym typeface="+mn-ea"/>
              </a:rPr>
              <a:t>个专利；数据集2是构建的专利数据库，它们中包含待查找专利数据的所有相似专利，包含</a:t>
            </a:r>
            <a:r>
              <a:rPr dirty="0">
                <a:sym typeface="+mn-ea"/>
              </a:rPr>
              <a:t>7389</a:t>
            </a:r>
            <a:r>
              <a:rPr lang="zh-CN" altLang="en-US" dirty="0">
                <a:sym typeface="+mn-ea"/>
              </a:rPr>
              <a:t>个专利。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爬虫爬取专利文本的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标题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主权项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相似专利</a:t>
            </a:r>
            <a:r>
              <a:rPr lang="en-US" altLang="zh-CN" dirty="0">
                <a:sym typeface="+mn-ea"/>
              </a:rPr>
              <a:t>”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获得数据后，我们对专利文本的数据特点进行分析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7FA-7B08-423D-8238-5EA0C77E2C2B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xfrm>
            <a:off x="1777603" y="6356359"/>
            <a:ext cx="122277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幻灯片编号占位符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31570" y="6356359"/>
            <a:ext cx="62984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F50EC-3393-43CB-93AA-023724A6A35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xfrm>
            <a:off x="1777603" y="6356359"/>
            <a:ext cx="122277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幻灯片编号占位符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31570" y="6356359"/>
            <a:ext cx="62984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BBB59-FCF8-4001-9B45-6C58E55957A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579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xfrm>
            <a:off x="1777603" y="6356359"/>
            <a:ext cx="122277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幻灯片编号占位符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31570" y="6356359"/>
            <a:ext cx="62984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3ADA-88EF-4172-9191-07189167E0E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DA977-5D0D-4889-81A9-03282A016CF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幻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B8EE3-018C-4C8F-BCC7-121EC03DF0A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81FBD-FE51-4535-8A57-DC9A46B9596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幻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692E9-361A-4DA1-9097-A31711E7FDA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E5EBE-BC12-4E48-8330-3E36AE8FCF86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幻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6CFD-3819-49FB-83C1-9B9837374E9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600206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47AA9-112D-4403-810B-8DA362572676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D3C3-EEFE-4191-8884-1C198D1DB17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67594-313F-4C2B-9CFC-FDCCF59535E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幻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7F94B-AEC9-4E7F-BD00-6B65F02016C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3AE78-3611-4646-A19A-C5D4CEBF23E9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幻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C70A-E58E-4EEA-831E-5CBFE0736BD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786D-6544-4665-B75E-46FE5F52AA8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幻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97CE-E2F3-4D88-82F5-9B3CA51D53A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51" y="273054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786E-D761-4C42-989C-857F9162E60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8B0C-C60F-402E-9D7A-C0DAD305627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xfrm>
            <a:off x="1777603" y="6356359"/>
            <a:ext cx="122277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幻灯片编号占位符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31570" y="6356359"/>
            <a:ext cx="62984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C1BE0-E906-459B-9A67-15A6600E4B3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9155D-2AA7-4EE5-BCAE-E3883030D9C8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28FB6-B94D-41BD-920B-F8D90853BCB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5DFE6-24FD-4A11-8ED4-5FC8F8D5401A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幻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0A44-0106-4854-80C2-E10F56A0592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579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CD059-DA80-4667-A282-257696416B68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幻灯片编号占位符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68BDB-F7F5-42E3-A6CF-FA2D324477F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xfrm>
            <a:off x="1777603" y="6356359"/>
            <a:ext cx="122277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幻灯片编号占位符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31570" y="6356359"/>
            <a:ext cx="62984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0A68-415B-4B2F-8287-EAA782702C9F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600206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xfrm>
            <a:off x="1777603" y="6356359"/>
            <a:ext cx="122277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幻灯片编号占位符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31570" y="6356359"/>
            <a:ext cx="62984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CCB3E-6E03-4627-BEC8-83210FB31F31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xfrm>
            <a:off x="1777603" y="6356359"/>
            <a:ext cx="122277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幻灯片编号占位符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31570" y="6356359"/>
            <a:ext cx="62984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2DC24-CF22-4F89-B5D1-30D00D6C025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xfrm>
            <a:off x="1777603" y="6356359"/>
            <a:ext cx="122277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幻灯片编号占位符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31570" y="6356359"/>
            <a:ext cx="62984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CCC7B-D328-403E-BC63-C0F4E6DF61B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xfrm>
            <a:off x="1777603" y="6356359"/>
            <a:ext cx="122277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幻灯片编号占位符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31570" y="6356359"/>
            <a:ext cx="62984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82E92-C8FC-4380-9BE5-EB3F91F57C8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51" y="273054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xfrm>
            <a:off x="1777603" y="6356359"/>
            <a:ext cx="122277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幻灯片编号占位符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31570" y="6356359"/>
            <a:ext cx="62984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6EFEA-45D5-49DB-A493-128CCE870D7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xfrm>
            <a:off x="1777603" y="6356359"/>
            <a:ext cx="122277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幻灯片编号占位符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31570" y="6356359"/>
            <a:ext cx="62984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78A7F-BB54-4154-94E8-CB8AF7FDC102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  <a:endParaRPr lang="zh-CN" altLang="zh-CN">
              <a:sym typeface="Calibri" panose="020F0502020204030204" pitchFamily="34" charset="0"/>
            </a:endParaRPr>
          </a:p>
        </p:txBody>
      </p:sp>
      <p:sp>
        <p:nvSpPr>
          <p:cNvPr id="205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  <a:endParaRPr lang="zh-CN" altLang="zh-CN">
              <a:sym typeface="Calibri" panose="020F0502020204030204" pitchFamily="34" charset="0"/>
            </a:endParaRPr>
          </a:p>
          <a:p>
            <a:pPr lvl="1"/>
            <a:r>
              <a:rPr lang="zh-CN" altLang="zh-CN">
                <a:sym typeface="Calibri" panose="020F0502020204030204" pitchFamily="34" charset="0"/>
              </a:rPr>
              <a:t>二级</a:t>
            </a:r>
            <a:endParaRPr lang="zh-CN" altLang="zh-CN">
              <a:sym typeface="Calibri" panose="020F0502020204030204" pitchFamily="34" charset="0"/>
            </a:endParaRPr>
          </a:p>
          <a:p>
            <a:pPr lvl="2"/>
            <a:r>
              <a:rPr lang="zh-CN" altLang="zh-CN">
                <a:sym typeface="Calibri" panose="020F0502020204030204" pitchFamily="34" charset="0"/>
              </a:rPr>
              <a:t>三级</a:t>
            </a:r>
            <a:endParaRPr lang="zh-CN" altLang="zh-CN">
              <a:sym typeface="Calibri" panose="020F0502020204030204" pitchFamily="34" charset="0"/>
            </a:endParaRPr>
          </a:p>
          <a:p>
            <a:pPr lvl="3"/>
            <a:r>
              <a:rPr lang="zh-CN" altLang="zh-CN">
                <a:sym typeface="Calibri" panose="020F0502020204030204" pitchFamily="34" charset="0"/>
              </a:rPr>
              <a:t>四级</a:t>
            </a:r>
            <a:endParaRPr lang="zh-CN" altLang="zh-CN">
              <a:sym typeface="Calibri" panose="020F0502020204030204" pitchFamily="34" charset="0"/>
            </a:endParaRPr>
          </a:p>
          <a:p>
            <a:pPr lvl="4"/>
            <a:r>
              <a:rPr lang="zh-CN" altLang="zh-CN">
                <a:sym typeface="Calibri" panose="020F0502020204030204" pitchFamily="34" charset="0"/>
              </a:rPr>
              <a:t>五级</a:t>
            </a:r>
            <a:endParaRPr lang="zh-CN" altLang="zh-CN"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9144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6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8288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2860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  <a:endParaRPr lang="zh-CN" altLang="zh-CN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  <a:endParaRPr lang="zh-CN" altLang="zh-CN">
              <a:sym typeface="Calibri" panose="020F0502020204030204" pitchFamily="34" charset="0"/>
            </a:endParaRPr>
          </a:p>
          <a:p>
            <a:pPr lvl="1"/>
            <a:r>
              <a:rPr lang="zh-CN" altLang="zh-CN">
                <a:sym typeface="Calibri" panose="020F0502020204030204" pitchFamily="34" charset="0"/>
              </a:rPr>
              <a:t>二级</a:t>
            </a:r>
            <a:endParaRPr lang="zh-CN" altLang="zh-CN">
              <a:sym typeface="Calibri" panose="020F0502020204030204" pitchFamily="34" charset="0"/>
            </a:endParaRPr>
          </a:p>
          <a:p>
            <a:pPr lvl="2"/>
            <a:r>
              <a:rPr lang="zh-CN" altLang="zh-CN">
                <a:sym typeface="Calibri" panose="020F0502020204030204" pitchFamily="34" charset="0"/>
              </a:rPr>
              <a:t>三级</a:t>
            </a:r>
            <a:endParaRPr lang="zh-CN" altLang="zh-CN">
              <a:sym typeface="Calibri" panose="020F0502020204030204" pitchFamily="34" charset="0"/>
            </a:endParaRPr>
          </a:p>
          <a:p>
            <a:pPr lvl="3"/>
            <a:r>
              <a:rPr lang="zh-CN" altLang="zh-CN">
                <a:sym typeface="Calibri" panose="020F0502020204030204" pitchFamily="34" charset="0"/>
              </a:rPr>
              <a:t>四级</a:t>
            </a:r>
            <a:endParaRPr lang="zh-CN" altLang="zh-CN">
              <a:sym typeface="Calibri" panose="020F0502020204030204" pitchFamily="34" charset="0"/>
            </a:endParaRPr>
          </a:p>
          <a:p>
            <a:pPr lvl="4"/>
            <a:r>
              <a:rPr lang="zh-CN" altLang="zh-CN">
                <a:sym typeface="Calibri" panose="020F0502020204030204" pitchFamily="34" charset="0"/>
              </a:rPr>
              <a:t>五级</a:t>
            </a:r>
            <a:endParaRPr lang="zh-CN" altLang="zh-CN">
              <a:sym typeface="Calibri" panose="020F0502020204030204" pitchFamily="34" charset="0"/>
            </a:endParaRP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356357"/>
            <a:ext cx="12227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sym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27E3C98-BFBB-408F-B711-4FA4BA738B16}" type="datetime1">
              <a:rPr lang="zh-CN" altLang="en-US">
                <a:latin typeface="Arial" panose="020B0604020202020204" pitchFamily="34" charset="0"/>
              </a:rPr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3" name="幻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00541" y="6356357"/>
            <a:ext cx="63103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sym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33F3255-A7DE-47DB-9061-A23180D3A831}" type="slidenum">
              <a:rPr lang="zh-CN" altLang="en-US">
                <a:latin typeface="Arial" panose="020B0604020202020204" pitchFamily="34" charset="0"/>
              </a:rPr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0" name="图片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70164" r="10541" b="9276"/>
          <a:stretch>
            <a:fillRect/>
          </a:stretch>
        </p:blipFill>
        <p:spPr bwMode="auto">
          <a:xfrm>
            <a:off x="5666185" y="6218245"/>
            <a:ext cx="261104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t="11440" r="24614" b="28435"/>
          <a:stretch>
            <a:fillRect/>
          </a:stretch>
        </p:blipFill>
        <p:spPr bwMode="auto">
          <a:xfrm>
            <a:off x="8156976" y="6000750"/>
            <a:ext cx="98226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marL="457200" indent="-4572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457200" indent="-4572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457200" indent="-4572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457200" indent="-4572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457200" indent="-4572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914400" indent="-4572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600" indent="-4572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828800" indent="-4572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286000" indent="-4572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7.wmf"/><Relationship Id="rId1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1.xml"/><Relationship Id="rId4" Type="http://schemas.openxmlformats.org/officeDocument/2006/relationships/image" Target="../media/image21.e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20.emf"/><Relationship Id="rId1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2.xml"/><Relationship Id="rId1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22.wmf"/><Relationship Id="rId14" Type="http://schemas.openxmlformats.org/officeDocument/2006/relationships/notesSlide" Target="../notesSlides/notesSlide19.xml"/><Relationship Id="rId13" Type="http://schemas.openxmlformats.org/officeDocument/2006/relationships/vmlDrawing" Target="../drawings/vmlDrawing6.v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27.emf"/><Relationship Id="rId10" Type="http://schemas.openxmlformats.org/officeDocument/2006/relationships/image" Target="../media/image26.wmf"/><Relationship Id="rId1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3.xml"/><Relationship Id="rId2" Type="http://schemas.openxmlformats.org/officeDocument/2006/relationships/image" Target="../media/image28.emf"/><Relationship Id="rId1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4.xml"/><Relationship Id="rId4" Type="http://schemas.openxmlformats.org/officeDocument/2006/relationships/image" Target="../media/image30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9.wmf"/><Relationship Id="rId1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1.emf"/><Relationship Id="rId1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5.xml"/><Relationship Id="rId2" Type="http://schemas.openxmlformats.org/officeDocument/2006/relationships/image" Target="../media/image20.emf"/><Relationship Id="rId1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7.e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0.emf"/><Relationship Id="rId1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.xml"/><Relationship Id="rId2" Type="http://schemas.openxmlformats.org/officeDocument/2006/relationships/image" Target="../media/image12.png"/><Relationship Id="rId1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.xml"/><Relationship Id="rId4" Type="http://schemas.openxmlformats.org/officeDocument/2006/relationships/image" Target="../media/image14.e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13.emf"/><Relationship Id="rId1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 descr="201405076610092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6" b="34534"/>
          <a:stretch>
            <a:fillRect/>
          </a:stretch>
        </p:blipFill>
        <p:spPr bwMode="auto">
          <a:xfrm>
            <a:off x="1763689" y="505242"/>
            <a:ext cx="5688632" cy="153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348880"/>
            <a:ext cx="9144000" cy="1512168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基于句法表征的</a:t>
            </a:r>
            <a:r>
              <a:rPr lang="zh-CN" altLang="en-US" sz="3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专利文本相似性评估</a:t>
            </a:r>
            <a:endParaRPr lang="zh-CN" altLang="en-US" sz="36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4686235"/>
            <a:ext cx="3924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学    生：陈泽龙</a:t>
            </a:r>
            <a:endParaRPr lang="en-US" altLang="zh-CN" sz="2400" dirty="0"/>
          </a:p>
          <a:p>
            <a:r>
              <a:rPr lang="zh-CN" altLang="en-US" sz="2400" dirty="0" smtClean="0"/>
              <a:t>专    </a:t>
            </a:r>
            <a:r>
              <a:rPr lang="zh-CN" altLang="en-US" sz="2400" dirty="0"/>
              <a:t>业：电子与通信工程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639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179512" y="1160780"/>
            <a:ext cx="9070975" cy="10996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专利文本主要信息蕴含在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技术专有名词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动词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等关键词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77440" y="5337044"/>
            <a:ext cx="4715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fontAlgn="auto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提取：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技术专有名词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动词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139788" y="2380287"/>
          <a:ext cx="686442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4424"/>
              </a:tblGrid>
              <a:tr h="37084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《一种电子烟雾化器》</a:t>
                      </a:r>
                      <a:endParaRPr lang="zh-CN" altLang="en-US" sz="2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包括</a:t>
                      </a:r>
                      <a:r>
                        <a:rPr lang="zh-CN" altLang="en-US" sz="24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吸嘴组件，</a:t>
                      </a:r>
                      <a:endParaRPr lang="zh-CN" altLang="en-US" sz="240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>
                          <a:ln>
                            <a:noFill/>
                          </a:ln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所述</a:t>
                      </a:r>
                      <a:r>
                        <a:rPr lang="zh-CN" altLang="en-US" sz="24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吸嘴组件</a:t>
                      </a:r>
                      <a:r>
                        <a:rPr lang="zh-CN" altLang="en-US" sz="2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包括</a:t>
                      </a:r>
                      <a:r>
                        <a:rPr lang="zh-CN" altLang="en-US" sz="24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吸嘴座与吸嘴套</a:t>
                      </a:r>
                      <a:r>
                        <a:rPr lang="zh-CN" altLang="en-US" sz="2400" dirty="0">
                          <a:ln>
                            <a:noFill/>
                          </a:ln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,</a:t>
                      </a:r>
                      <a:endParaRPr lang="zh-CN" altLang="en-US" sz="2400" dirty="0">
                        <a:ln>
                          <a:noFill/>
                        </a:ln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>
                          <a:ln>
                            <a:noFill/>
                          </a:ln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所述</a:t>
                      </a:r>
                      <a:r>
                        <a:rPr lang="zh-CN" altLang="en-US" sz="24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吸嘴座</a:t>
                      </a:r>
                      <a:r>
                        <a:rPr lang="zh-CN" altLang="en-US" sz="2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收容于</a:t>
                      </a:r>
                      <a:r>
                        <a:rPr lang="zh-CN" altLang="en-US" sz="2400" dirty="0">
                          <a:ln>
                            <a:noFill/>
                          </a:ln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所述</a:t>
                      </a:r>
                      <a:r>
                        <a:rPr lang="zh-CN" altLang="en-US" sz="24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吸嘴套内，</a:t>
                      </a:r>
                      <a:endParaRPr lang="zh-CN" altLang="en-US" sz="240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>
                          <a:ln>
                            <a:noFill/>
                          </a:ln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所述</a:t>
                      </a:r>
                      <a:r>
                        <a:rPr lang="zh-CN" altLang="en-US" sz="24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吸嘴座</a:t>
                      </a:r>
                      <a:r>
                        <a:rPr lang="zh-CN" altLang="en-US" sz="2400" dirty="0">
                          <a:ln>
                            <a:noFill/>
                          </a:ln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的</a:t>
                      </a:r>
                      <a:r>
                        <a:rPr lang="zh-CN" altLang="en-US" sz="24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底端</a:t>
                      </a:r>
                      <a:r>
                        <a:rPr lang="zh-CN" altLang="en-US" sz="2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设有</a:t>
                      </a:r>
                      <a:r>
                        <a:rPr lang="zh-CN" altLang="en-US" sz="24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气隔层，</a:t>
                      </a:r>
                      <a:endParaRPr lang="zh-CN" altLang="en-US" sz="240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40733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……</a:t>
                      </a:r>
                      <a:endParaRPr lang="en-US" altLang="zh-CN" sz="240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88157" y="476674"/>
            <a:ext cx="3173730" cy="1630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关键词提取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/>
          </a:p>
        </p:txBody>
      </p:sp>
    </p:spTree>
    <p:custDataLst>
      <p:tags r:id="rId1"/>
    </p:custDataLst>
  </p:cSld>
  <p:clrMapOvr>
    <a:masterClrMapping/>
  </p:clrMapOvr>
  <p:transition advTm="11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>
            <a:spLocks noChangeArrowheads="1"/>
          </p:cNvSpPr>
          <p:nvPr/>
        </p:nvSpPr>
        <p:spPr bwMode="auto">
          <a:xfrm>
            <a:off x="-540385" y="1075690"/>
            <a:ext cx="90366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256665" lvl="2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对专利文本进行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分词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，之后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按词性提取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关键词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186" y="2373540"/>
            <a:ext cx="907300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6665" lvl="2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一株淀粉芽孢杆菌及其在防治孤独症上的应用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72291" y="3261087"/>
            <a:ext cx="10620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6665" lvl="2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直接分词：“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淀粉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”“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芽孢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”“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杆菌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”“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防治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”“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孤独症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56665" lvl="2"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56665" lvl="2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准确结果：        “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淀粉芽孢杆菌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”“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防治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”“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孤独症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39390" y="4013835"/>
            <a:ext cx="3236595" cy="2609215"/>
            <a:chOff x="4314" y="6321"/>
            <a:chExt cx="5097" cy="4109"/>
          </a:xfrm>
        </p:grpSpPr>
        <p:sp>
          <p:nvSpPr>
            <p:cNvPr id="19" name="左大括号 18"/>
            <p:cNvSpPr/>
            <p:nvPr/>
          </p:nvSpPr>
          <p:spPr bwMode="auto">
            <a:xfrm rot="-5400000">
              <a:off x="6326" y="4309"/>
              <a:ext cx="393" cy="4416"/>
            </a:xfrm>
            <a:prstGeom prst="leftBrace">
              <a:avLst>
                <a:gd name="adj1" fmla="val 8333"/>
                <a:gd name="adj2" fmla="val 50908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 rot="21422455">
              <a:off x="5061" y="8130"/>
              <a:ext cx="4350" cy="2301"/>
              <a:chOff x="1763688" y="4976941"/>
              <a:chExt cx="3369615" cy="1782137"/>
            </a:xfrm>
          </p:grpSpPr>
          <p:sp>
            <p:nvSpPr>
              <p:cNvPr id="21" name="爆炸形 2 20"/>
              <p:cNvSpPr/>
              <p:nvPr/>
            </p:nvSpPr>
            <p:spPr bwMode="auto">
              <a:xfrm rot="823970">
                <a:off x="1763688" y="4976941"/>
                <a:ext cx="3369615" cy="1782137"/>
              </a:xfrm>
              <a:prstGeom prst="irregularSeal2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113008" y="5616534"/>
                <a:ext cx="2477977" cy="563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制定合并规则</a:t>
                </a:r>
                <a:endParaRPr kumimoji="1"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" name="矩形 4"/>
          <p:cNvSpPr/>
          <p:nvPr/>
        </p:nvSpPr>
        <p:spPr>
          <a:xfrm>
            <a:off x="488157" y="491914"/>
            <a:ext cx="3475631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2 -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关键词提取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/>
          </a:p>
        </p:txBody>
      </p:sp>
      <p:sp>
        <p:nvSpPr>
          <p:cNvPr id="2" name="文本框 1"/>
          <p:cNvSpPr txBox="1"/>
          <p:nvPr/>
        </p:nvSpPr>
        <p:spPr>
          <a:xfrm>
            <a:off x="76200" y="2616835"/>
            <a:ext cx="1624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分词太细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>
            <a:endCxn id="2" idx="2"/>
          </p:cNvCxnSpPr>
          <p:nvPr/>
        </p:nvCxnSpPr>
        <p:spPr>
          <a:xfrm flipH="1" flipV="1">
            <a:off x="888365" y="3077210"/>
            <a:ext cx="463550" cy="38798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  <p:custDataLst>
      <p:tags r:id="rId1"/>
    </p:custDataLst>
  </p:cSld>
  <p:clrMapOvr>
    <a:masterClrMapping/>
  </p:clrMapOvr>
  <p:transition advTm="262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>
            <a:spLocks noChangeArrowheads="1"/>
          </p:cNvSpPr>
          <p:nvPr/>
        </p:nvSpPr>
        <p:spPr bwMode="auto">
          <a:xfrm>
            <a:off x="917974" y="1495434"/>
            <a:ext cx="656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6"/>
          <p:cNvSpPr>
            <a:spLocks noChangeArrowheads="1"/>
          </p:cNvSpPr>
          <p:nvPr/>
        </p:nvSpPr>
        <p:spPr bwMode="auto">
          <a:xfrm>
            <a:off x="837014" y="1544639"/>
            <a:ext cx="7205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8157" y="476674"/>
            <a:ext cx="3173730" cy="1630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2 -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关键词提取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40004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335915" y="1325880"/>
            <a:ext cx="644207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2365" lvl="1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构词规则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合并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合成词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56665" lvl="2" indent="0">
              <a:lnSpc>
                <a:spcPct val="150000"/>
              </a:lnSpc>
              <a:buNone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599565" lvl="2" indent="-342900">
              <a:lnSpc>
                <a:spcPct val="150000"/>
              </a:lnSpc>
              <a:buFont typeface="Wingdings" panose="05000000000000000000" charset="0"/>
              <a:buChar char="Ø"/>
            </a:pPr>
            <a:endParaRPr lang="en-US" altLang="zh-CN" sz="2400" dirty="0"/>
          </a:p>
          <a:p>
            <a:pPr marL="1599565" lvl="2" indent="-342900">
              <a:lnSpc>
                <a:spcPct val="150000"/>
              </a:lnSpc>
              <a:buFont typeface="Wingdings" panose="05000000000000000000" charset="0"/>
              <a:buChar char="Ø"/>
            </a:pPr>
            <a:endParaRPr lang="en-US" altLang="zh-CN" sz="2400" dirty="0" smtClean="0"/>
          </a:p>
          <a:p>
            <a:pPr marL="1599565" lvl="2" indent="-342900">
              <a:lnSpc>
                <a:spcPct val="150000"/>
              </a:lnSpc>
              <a:buFont typeface="Wingdings" panose="05000000000000000000" charset="0"/>
              <a:buChar char="Ø"/>
            </a:pPr>
            <a:endParaRPr lang="en-US" altLang="zh-CN" sz="2400" dirty="0"/>
          </a:p>
          <a:p>
            <a:pPr marL="1142365" lvl="1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提出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个有效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构词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规则</a:t>
            </a:r>
            <a:endParaRPr lang="en-US" altLang="zh-CN" sz="2400" dirty="0"/>
          </a:p>
          <a:p>
            <a:pPr marL="799465" lvl="1" indent="0">
              <a:lnSpc>
                <a:spcPct val="150000"/>
              </a:lnSpc>
              <a:buNone/>
            </a:pPr>
            <a:endParaRPr lang="en-US" altLang="zh-CN" sz="2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836930" y="2345690"/>
            <a:ext cx="7983220" cy="1223010"/>
            <a:chOff x="2193" y="4700"/>
            <a:chExt cx="12572" cy="1926"/>
          </a:xfrm>
        </p:grpSpPr>
        <p:grpSp>
          <p:nvGrpSpPr>
            <p:cNvPr id="10" name="组合 9"/>
            <p:cNvGrpSpPr/>
            <p:nvPr/>
          </p:nvGrpSpPr>
          <p:grpSpPr>
            <a:xfrm rot="0">
              <a:off x="2193" y="4700"/>
              <a:ext cx="7335" cy="1926"/>
              <a:chOff x="2195736" y="1950418"/>
              <a:chExt cx="4657701" cy="122327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281437" y="1960064"/>
                <a:ext cx="4572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lvl="2">
                  <a:lnSpc>
                    <a:spcPct val="150000"/>
                  </a:lnSpc>
                </a:pPr>
                <a:r>
                  <a:rPr lang="zh-CN" altLang="en-US" sz="2400" dirty="0"/>
                  <a:t>实例：       </a:t>
                </a:r>
                <a:r>
                  <a:rPr lang="en-US" altLang="zh-CN" sz="2400" dirty="0"/>
                  <a:t>“</a:t>
                </a:r>
                <a:r>
                  <a:rPr lang="zh-CN" altLang="en-US" sz="2400" dirty="0"/>
                  <a:t>淀粉</a:t>
                </a:r>
                <a:r>
                  <a:rPr lang="en-US" altLang="zh-CN" sz="2400" dirty="0"/>
                  <a:t>|</a:t>
                </a:r>
                <a:r>
                  <a:rPr lang="zh-CN" altLang="en-US" sz="2400" dirty="0"/>
                  <a:t>芽孢</a:t>
                </a:r>
                <a:r>
                  <a:rPr lang="en-US" altLang="zh-CN" sz="2400" dirty="0"/>
                  <a:t>|</a:t>
                </a:r>
                <a:r>
                  <a:rPr lang="zh-CN" altLang="en-US" sz="2400" dirty="0"/>
                  <a:t>杆菌</a:t>
                </a:r>
                <a:r>
                  <a:rPr lang="en-US" altLang="zh-CN" sz="2400" dirty="0"/>
                  <a:t>”</a:t>
                </a:r>
                <a:endParaRPr lang="en-US" altLang="zh-CN" sz="2400" dirty="0"/>
              </a:p>
              <a:p>
                <a:pPr marL="0" lvl="2">
                  <a:lnSpc>
                    <a:spcPct val="150000"/>
                  </a:lnSpc>
                </a:pPr>
                <a:r>
                  <a:rPr lang="zh-CN" altLang="en-US" sz="2400" dirty="0"/>
                  <a:t>构词模式：名词</a:t>
                </a:r>
                <a:r>
                  <a:rPr lang="en-US" altLang="zh-CN" sz="2400" dirty="0"/>
                  <a:t>|</a:t>
                </a:r>
                <a:r>
                  <a:rPr lang="zh-CN" altLang="en-US" sz="2400" dirty="0"/>
                  <a:t>名词</a:t>
                </a:r>
                <a:r>
                  <a:rPr lang="en-US" altLang="zh-CN" sz="2400" dirty="0"/>
                  <a:t>|</a:t>
                </a:r>
                <a:r>
                  <a:rPr lang="zh-CN" altLang="en-US" sz="2400" dirty="0"/>
                  <a:t>名词</a:t>
                </a:r>
                <a:endParaRPr lang="zh-CN" altLang="en-US" sz="2400" dirty="0"/>
              </a:p>
            </p:txBody>
          </p:sp>
          <p:sp>
            <p:nvSpPr>
              <p:cNvPr id="8" name="圆角矩形 7"/>
              <p:cNvSpPr/>
              <p:nvPr/>
            </p:nvSpPr>
            <p:spPr bwMode="auto">
              <a:xfrm>
                <a:off x="2195736" y="1950418"/>
                <a:ext cx="4104456" cy="1223271"/>
              </a:xfrm>
              <a:prstGeom prst="roundRect">
                <a:avLst/>
              </a:prstGeom>
              <a:noFill/>
              <a:ln w="50800">
                <a:solidFill>
                  <a:schemeClr val="tx2">
                    <a:lumMod val="20000"/>
                    <a:lumOff val="8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8672" y="4997"/>
              <a:ext cx="3846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4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——&gt;</a:t>
              </a:r>
              <a:endParaRPr lang="en-US" altLang="zh-CN" sz="4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811" y="4967"/>
              <a:ext cx="263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/>
                <a:t>模式合并</a:t>
              </a:r>
              <a:endParaRPr lang="zh-CN" altLang="en-US" sz="240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327" y="5323"/>
              <a:ext cx="343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淀粉</a:t>
              </a:r>
              <a:r>
                <a:rPr lang="zh-CN" altLang="en-US" sz="2400" dirty="0">
                  <a:sym typeface="+mn-ea"/>
                </a:rPr>
                <a:t>芽孢杆菌</a:t>
              </a:r>
              <a:endParaRPr lang="zh-CN" altLang="en-US" sz="2400" dirty="0"/>
            </a:p>
          </p:txBody>
        </p:sp>
      </p:grpSp>
    </p:spTree>
  </p:cSld>
  <p:clrMapOvr>
    <a:masterClrMapping/>
  </p:clrMapOvr>
  <p:transition advTm="2142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>
            <a:spLocks noChangeArrowheads="1"/>
          </p:cNvSpPr>
          <p:nvPr/>
        </p:nvSpPr>
        <p:spPr bwMode="auto">
          <a:xfrm>
            <a:off x="917974" y="1495434"/>
            <a:ext cx="656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6"/>
          <p:cNvSpPr>
            <a:spLocks noChangeArrowheads="1"/>
          </p:cNvSpPr>
          <p:nvPr/>
        </p:nvSpPr>
        <p:spPr bwMode="auto">
          <a:xfrm>
            <a:off x="837014" y="1544639"/>
            <a:ext cx="7205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8157" y="476674"/>
            <a:ext cx="3173730" cy="1630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2 -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关键词提取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40004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8840" y="1161415"/>
            <a:ext cx="5394960" cy="569658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5496" y="1494482"/>
            <a:ext cx="4404349" cy="1139518"/>
            <a:chOff x="35496" y="1494482"/>
            <a:chExt cx="4404349" cy="1139518"/>
          </a:xfrm>
        </p:grpSpPr>
        <p:grpSp>
          <p:nvGrpSpPr>
            <p:cNvPr id="14" name="组合 13"/>
            <p:cNvGrpSpPr/>
            <p:nvPr/>
          </p:nvGrpSpPr>
          <p:grpSpPr>
            <a:xfrm>
              <a:off x="2148840" y="1494482"/>
              <a:ext cx="2291005" cy="205374"/>
              <a:chOff x="2148840" y="1494482"/>
              <a:chExt cx="2291005" cy="205374"/>
            </a:xfrm>
          </p:grpSpPr>
          <p:sp>
            <p:nvSpPr>
              <p:cNvPr id="4" name="矩形 3"/>
              <p:cNvSpPr/>
              <p:nvPr/>
            </p:nvSpPr>
            <p:spPr bwMode="auto">
              <a:xfrm>
                <a:off x="2148840" y="1494482"/>
                <a:ext cx="550952" cy="205374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 bwMode="auto">
              <a:xfrm>
                <a:off x="3563888" y="1524242"/>
                <a:ext cx="875957" cy="175614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35496" y="1637136"/>
              <a:ext cx="3944936" cy="996864"/>
              <a:chOff x="35496" y="1637136"/>
              <a:chExt cx="3944936" cy="996864"/>
            </a:xfrm>
          </p:grpSpPr>
          <p:cxnSp>
            <p:nvCxnSpPr>
              <p:cNvPr id="6" name="直接箭头连接符 5"/>
              <p:cNvCxnSpPr/>
              <p:nvPr/>
            </p:nvCxnSpPr>
            <p:spPr bwMode="auto">
              <a:xfrm flipH="1">
                <a:off x="859636" y="1637136"/>
                <a:ext cx="1289204" cy="353445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8"/>
              <p:cNvCxnSpPr/>
              <p:nvPr/>
            </p:nvCxnSpPr>
            <p:spPr bwMode="auto">
              <a:xfrm flipH="1">
                <a:off x="1034414" y="1729305"/>
                <a:ext cx="2946018" cy="261276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" name="文本框 9"/>
              <p:cNvSpPr txBox="1"/>
              <p:nvPr/>
            </p:nvSpPr>
            <p:spPr>
              <a:xfrm>
                <a:off x="35496" y="1988840"/>
                <a:ext cx="2304256" cy="6451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构词模式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及其对应的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合成型技术专有名词</a:t>
                </a:r>
                <a:endParaRPr lang="zh-CN" altLang="en-US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  <p:transition advTm="11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>
            <a:spLocks noChangeArrowheads="1"/>
          </p:cNvSpPr>
          <p:nvPr/>
        </p:nvSpPr>
        <p:spPr bwMode="auto">
          <a:xfrm>
            <a:off x="917974" y="1495434"/>
            <a:ext cx="656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6"/>
          <p:cNvSpPr>
            <a:spLocks noChangeArrowheads="1"/>
          </p:cNvSpPr>
          <p:nvPr/>
        </p:nvSpPr>
        <p:spPr bwMode="auto">
          <a:xfrm>
            <a:off x="837014" y="1544639"/>
            <a:ext cx="7205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8157" y="476674"/>
            <a:ext cx="4088130" cy="1137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2 -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量化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关键词的词义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6095" y="1298575"/>
            <a:ext cx="3317875" cy="525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5610" y="1630045"/>
            <a:ext cx="50399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利用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深度学习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word2vec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框架，训练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词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向量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7035" y="2949575"/>
            <a:ext cx="53994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目的：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量化关键词词义，用于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子句相似度计算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advTm="838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938145" y="3909695"/>
            <a:ext cx="617093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0" algn="ctr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《一种电子烟雾化器》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00100" lvl="2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包括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吸嘴组件，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00100" lvl="2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所述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吸嘴组件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包括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吸嘴座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吸嘴套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00100" lvl="2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所述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吸嘴座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底端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设有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气隔层，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00100" lvl="2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所述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气隔层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斜面状的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通气孔，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00100" lvl="2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	......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107315" y="1772920"/>
            <a:ext cx="4881880" cy="19989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提高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名词的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重要性</a:t>
            </a:r>
            <a:endParaRPr lang="en-US" altLang="zh-CN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1" indent="-34290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名词在哪里？</a:t>
            </a:r>
            <a:endParaRPr lang="zh-CN" altLang="en-US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2" indent="-34290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主语、宾语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3" indent="-34290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主语 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—&gt;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句首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3" indent="-34290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宾语 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—&gt;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句末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0860" y="1179195"/>
            <a:ext cx="804926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关键词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功能、机制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)—&gt;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名词！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88157" y="476674"/>
            <a:ext cx="4088130" cy="1137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2 -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量化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关键词的位置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/>
          </a:p>
        </p:txBody>
      </p:sp>
    </p:spTree>
    <p:custDataLst>
      <p:tags r:id="rId1"/>
    </p:custDataLst>
  </p:cSld>
  <p:clrMapOvr>
    <a:masterClrMapping/>
  </p:clrMapOvr>
  <p:transition advTm="27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>
            <a:spLocks noChangeArrowheads="1"/>
          </p:cNvSpPr>
          <p:nvPr/>
        </p:nvSpPr>
        <p:spPr bwMode="auto">
          <a:xfrm>
            <a:off x="917974" y="1495434"/>
            <a:ext cx="656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6"/>
          <p:cNvSpPr>
            <a:spLocks noChangeArrowheads="1"/>
          </p:cNvSpPr>
          <p:nvPr/>
        </p:nvSpPr>
        <p:spPr bwMode="auto">
          <a:xfrm>
            <a:off x="837014" y="1544639"/>
            <a:ext cx="7205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38455" y="1786255"/>
            <a:ext cx="8764501" cy="5384800"/>
            <a:chOff x="533" y="1683"/>
            <a:chExt cx="13802" cy="8480"/>
          </a:xfrm>
        </p:grpSpPr>
        <p:sp>
          <p:nvSpPr>
            <p:cNvPr id="8" name="矩形 7"/>
            <p:cNvSpPr/>
            <p:nvPr/>
          </p:nvSpPr>
          <p:spPr>
            <a:xfrm>
              <a:off x="533" y="1683"/>
              <a:ext cx="12678" cy="8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主谓宾句：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“Λ型”位置编码方式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主谓句：线性递增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位置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编码方式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动宾句：线性递减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位置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编码方式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800100" lvl="1" indent="-342900">
                <a:buFont typeface="Wingdings" panose="05000000000000000000" pitchFamily="2" charset="2"/>
                <a:buChar char="Ø"/>
              </a:pPr>
              <a:endPara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712" y="2844"/>
            <a:ext cx="13623" cy="3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9" name="" r:id="rId1" imgW="6097905" imgH="1472565" progId="Equation.DSMT4">
                    <p:embed/>
                  </p:oleObj>
                </mc:Choice>
                <mc:Fallback>
                  <p:oleObj name="" r:id="rId1" imgW="6097905" imgH="1472565" progId="Equation.DSMT4">
                    <p:embed/>
                    <p:pic>
                      <p:nvPicPr>
                        <p:cNvPr id="0" name="图片 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12" y="2844"/>
                          <a:ext cx="13623" cy="30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769" y="7217"/>
            <a:ext cx="5556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0" name="" r:id="rId3" imgW="2425700" imgH="279400" progId="Equation.DSMT4">
                    <p:embed/>
                  </p:oleObj>
                </mc:Choice>
                <mc:Fallback>
                  <p:oleObj name="" r:id="rId3" imgW="2425700" imgH="279400" progId="Equation.DSMT4">
                    <p:embed/>
                    <p:pic>
                      <p:nvPicPr>
                        <p:cNvPr id="0" name="图片 1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69" y="7217"/>
                          <a:ext cx="5556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769" y="8974"/>
            <a:ext cx="5558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1" name="" r:id="rId5" imgW="2816860" imgH="412750" progId="Equation.DSMT4">
                    <p:embed/>
                  </p:oleObj>
                </mc:Choice>
                <mc:Fallback>
                  <p:oleObj name="" r:id="rId5" imgW="2816860" imgH="412750" progId="Equation.DSMT4">
                    <p:embed/>
                    <p:pic>
                      <p:nvPicPr>
                        <p:cNvPr id="0" name="图片 1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69" y="8974"/>
                          <a:ext cx="5558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4640" y="1228725"/>
            <a:ext cx="838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提出：位置编码，表现主语和宾语的重要性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88157" y="476674"/>
            <a:ext cx="4088130" cy="1137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2 -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量化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关键词的位置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/>
          </a:p>
        </p:txBody>
      </p:sp>
    </p:spTree>
  </p:cSld>
  <p:clrMapOvr>
    <a:masterClrMapping/>
  </p:clrMapOvr>
  <p:transition advTm="1356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8315" y="476885"/>
            <a:ext cx="6195695" cy="4047490"/>
            <a:chOff x="769" y="751"/>
            <a:chExt cx="9757" cy="6374"/>
          </a:xfrm>
        </p:grpSpPr>
        <p:sp>
          <p:nvSpPr>
            <p:cNvPr id="2" name="矩形 1"/>
            <p:cNvSpPr/>
            <p:nvPr/>
          </p:nvSpPr>
          <p:spPr>
            <a:xfrm>
              <a:off x="769" y="751"/>
              <a:ext cx="7063" cy="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模块</a:t>
              </a: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：专利文本相似度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7494" y="3805"/>
              <a:ext cx="3033" cy="3320"/>
            </a:xfrm>
            <a:prstGeom prst="round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3" name="对象 2"/>
          <p:cNvGraphicFramePr/>
          <p:nvPr/>
        </p:nvGraphicFramePr>
        <p:xfrm>
          <a:off x="146050" y="2875915"/>
          <a:ext cx="8851265" cy="1105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" r:id="rId1" imgW="9173210" imgH="1179830" progId="Visio.Drawing.11">
                  <p:embed/>
                </p:oleObj>
              </mc:Choice>
              <mc:Fallback>
                <p:oleObj name="" r:id="rId1" imgW="9173210" imgH="1179830" progId="Visio.Drawing.11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6050" y="2875915"/>
                        <a:ext cx="8851265" cy="1105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3005455" y="3825240"/>
          <a:ext cx="5428615" cy="179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Visio" r:id="rId3" imgW="5078095" imgH="1686560" progId="Visio.Drawing.11">
                  <p:embed/>
                </p:oleObj>
              </mc:Choice>
              <mc:Fallback>
                <p:oleObj name="Visio" r:id="rId3" imgW="5078095" imgH="1686560" progId="Visio.Drawing.11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5455" y="3825240"/>
                        <a:ext cx="5428615" cy="1790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advTm="118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内容占位符 2"/>
          <p:cNvSpPr txBox="1"/>
          <p:nvPr/>
        </p:nvSpPr>
        <p:spPr>
          <a:xfrm>
            <a:off x="-19685" y="706755"/>
            <a:ext cx="8926830" cy="54717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57200" lvl="1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两个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关键问题：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  <a:defRPr/>
            </a:pPr>
            <a:r>
              <a:rPr lang="en-US" altLang="zh-CN" sz="2400" dirty="0" smtClean="0">
                <a:ln>
                  <a:noFill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专利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文本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—&gt;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dirty="0" smtClean="0">
                <a:ln>
                  <a:noFill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子句”集合</a:t>
            </a:r>
            <a:endParaRPr lang="zh-CN" altLang="en-US" sz="2400" dirty="0" smtClean="0">
              <a:ln>
                <a:noFill/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  <a:defRPr/>
            </a:pPr>
            <a:r>
              <a:rPr lang="zh-CN" altLang="en-US" sz="2000" dirty="0" smtClean="0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将专利文本切割成主谓宾句、主谓句、动宾句</a:t>
            </a:r>
            <a:endParaRPr lang="zh-CN" altLang="en-US" sz="1800" dirty="0" smtClean="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怎么比子句相似？</a:t>
            </a:r>
            <a:endParaRPr lang="zh-CN" altLang="en-US" sz="1540" dirty="0">
              <a:ln>
                <a:noFill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00050" lvl="1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altLang="zh-CN" sz="20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88315" y="3638550"/>
            <a:ext cx="7647305" cy="939800"/>
            <a:chOff x="-2170" y="5378"/>
            <a:chExt cx="12043" cy="1480"/>
          </a:xfrm>
        </p:grpSpPr>
        <p:sp>
          <p:nvSpPr>
            <p:cNvPr id="6" name="文本框 5"/>
            <p:cNvSpPr txBox="1"/>
            <p:nvPr/>
          </p:nvSpPr>
          <p:spPr>
            <a:xfrm>
              <a:off x="-2170" y="5945"/>
              <a:ext cx="42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分属两个子句中的关键词</a:t>
              </a:r>
              <a:endPara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左中括号 16"/>
            <p:cNvSpPr/>
            <p:nvPr/>
          </p:nvSpPr>
          <p:spPr>
            <a:xfrm>
              <a:off x="2418" y="5611"/>
              <a:ext cx="142" cy="1247"/>
            </a:xfrm>
            <a:prstGeom prst="lef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741" y="5449"/>
              <a:ext cx="208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重要性相近</a:t>
              </a:r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29" y="6278"/>
              <a:ext cx="172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语义</a:t>
              </a:r>
              <a:r>
                <a:rPr lang="zh-CN" altLang="en-US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相似</a:t>
              </a:r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462" y="5378"/>
              <a:ext cx="100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越多</a:t>
              </a:r>
              <a:endParaRPr lang="zh-CN" altLang="en-US"/>
            </a:p>
          </p:txBody>
        </p:sp>
        <p:sp>
          <p:nvSpPr>
            <p:cNvPr id="19" name="下箭头 18"/>
            <p:cNvSpPr/>
            <p:nvPr/>
          </p:nvSpPr>
          <p:spPr>
            <a:xfrm rot="16200000">
              <a:off x="5726" y="5061"/>
              <a:ext cx="432" cy="2226"/>
            </a:xfrm>
            <a:prstGeom prst="downArrow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65" y="5861"/>
              <a:ext cx="280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“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子句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”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越相似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88157" y="476674"/>
            <a:ext cx="4392930" cy="1137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3 -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专利“子句”相似度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/>
          </a:p>
        </p:txBody>
      </p:sp>
    </p:spTree>
  </p:cSld>
  <p:clrMapOvr>
    <a:masterClrMapping/>
  </p:clrMapOvr>
  <p:transition advTm="3754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8157" y="476674"/>
            <a:ext cx="4392930" cy="1137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3 -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专利“子句”相似度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295275" y="2579370"/>
            <a:ext cx="7157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分属两个子句中关键词的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匹配度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=f(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词义相似度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重要性差值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3695" y="1419860"/>
            <a:ext cx="7157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问题转化：在两个子句间寻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找符合上述关系的关键词对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95275" y="2005330"/>
            <a:ext cx="7157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本文借鉴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全局稳定婚姻匹配算法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的思想，寻找关键词对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3455" y="3105785"/>
            <a:ext cx="3955415" cy="37522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5871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>
            <a:spLocks noChangeArrowheads="1"/>
          </p:cNvSpPr>
          <p:nvPr/>
        </p:nvSpPr>
        <p:spPr bwMode="auto">
          <a:xfrm>
            <a:off x="364333" y="481471"/>
            <a:ext cx="463153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1" name="Text Box 5"/>
          <p:cNvSpPr>
            <a:spLocks noChangeArrowheads="1"/>
          </p:cNvSpPr>
          <p:nvPr/>
        </p:nvSpPr>
        <p:spPr bwMode="auto">
          <a:xfrm>
            <a:off x="917974" y="1495434"/>
            <a:ext cx="656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6"/>
          <p:cNvSpPr>
            <a:spLocks noChangeArrowheads="1"/>
          </p:cNvSpPr>
          <p:nvPr/>
        </p:nvSpPr>
        <p:spPr bwMode="auto">
          <a:xfrm>
            <a:off x="837014" y="1544639"/>
            <a:ext cx="7205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15" name="内容占位符 2"/>
          <p:cNvSpPr txBox="1"/>
          <p:nvPr/>
        </p:nvSpPr>
        <p:spPr>
          <a:xfrm>
            <a:off x="488156" y="1329839"/>
            <a:ext cx="8170069" cy="50427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buNone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近年来，专利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申请量极大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，专利库中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专利量极大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lnSpc>
                <a:spcPct val="150000"/>
              </a:lnSpc>
              <a:buClr>
                <a:schemeClr val="tx1"/>
              </a:buClr>
              <a:buNone/>
              <a:defRPr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国家知识产权局：2018年我国发明专利申请量为154.2万件，共授权发明专利43.2万件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用户撰写新专利时，查找相似专利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charset="0"/>
              <a:buChar char="l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判断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专利是否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侵权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charset="0"/>
              <a:buChar char="l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判断专利是否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新颖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charset="0"/>
              <a:buChar char="l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从相似专利获得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灵感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1600" dirty="0"/>
          </a:p>
          <a:p>
            <a:pPr>
              <a:buNone/>
              <a:defRPr/>
            </a:pPr>
            <a:endParaRPr lang="en-US" altLang="zh-CN" sz="2400" dirty="0">
              <a:solidFill>
                <a:sysClr val="windowText" lastClr="000000"/>
              </a:solidFill>
            </a:endParaRPr>
          </a:p>
          <a:p>
            <a:pPr>
              <a:buNone/>
              <a:defRPr/>
            </a:pPr>
            <a:endParaRPr lang="en-US" altLang="zh-CN" sz="2400" dirty="0">
              <a:solidFill>
                <a:sysClr val="windowText" lastClr="000000"/>
              </a:solidFill>
            </a:endParaRPr>
          </a:p>
          <a:p>
            <a:pPr marL="0" indent="0">
              <a:buNone/>
              <a:defRPr/>
            </a:pP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zh-CN" sz="2400" dirty="0">
              <a:solidFill>
                <a:sysClr val="windowText" lastClr="00000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zh-CN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advTm="1447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>
            <a:spLocks noChangeArrowheads="1"/>
          </p:cNvSpPr>
          <p:nvPr/>
        </p:nvSpPr>
        <p:spPr bwMode="auto">
          <a:xfrm>
            <a:off x="917974" y="1495434"/>
            <a:ext cx="656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6"/>
          <p:cNvSpPr>
            <a:spLocks noChangeArrowheads="1"/>
          </p:cNvSpPr>
          <p:nvPr/>
        </p:nvSpPr>
        <p:spPr bwMode="auto">
          <a:xfrm>
            <a:off x="837014" y="1544639"/>
            <a:ext cx="7205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8157" y="476674"/>
            <a:ext cx="797227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3 -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专利“子句”相似度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6017260" y="1202690"/>
            <a:ext cx="2177010" cy="4824000"/>
            <a:chOff x="9589" y="2233"/>
            <a:chExt cx="3173" cy="7031"/>
          </a:xfrm>
        </p:grpSpPr>
        <p:graphicFrame>
          <p:nvGraphicFramePr>
            <p:cNvPr id="6" name="对象 5"/>
            <p:cNvGraphicFramePr/>
            <p:nvPr/>
          </p:nvGraphicFramePr>
          <p:xfrm>
            <a:off x="9808" y="3008"/>
            <a:ext cx="2736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8" name="" r:id="rId1" imgW="1612900" imgH="279400" progId="Equation.DSMT4">
                    <p:embed/>
                  </p:oleObj>
                </mc:Choice>
                <mc:Fallback>
                  <p:oleObj name="" r:id="rId1" imgW="1612900" imgH="279400" progId="Equation.DSMT4">
                    <p:embed/>
                    <p:pic>
                      <p:nvPicPr>
                        <p:cNvPr id="0" name="图片 10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9808" y="3008"/>
                          <a:ext cx="2736" cy="4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/>
            <p:cNvGraphicFramePr/>
            <p:nvPr/>
          </p:nvGraphicFramePr>
          <p:xfrm>
            <a:off x="9808" y="2233"/>
            <a:ext cx="1904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9" name="" r:id="rId3" imgW="1130300" imgH="304800" progId="Equation.DSMT4">
                    <p:embed/>
                  </p:oleObj>
                </mc:Choice>
                <mc:Fallback>
                  <p:oleObj name="" r:id="rId3" imgW="1130300" imgH="304800" progId="Equation.DSMT4">
                    <p:embed/>
                    <p:pic>
                      <p:nvPicPr>
                        <p:cNvPr id="0" name="图片 1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808" y="2233"/>
                          <a:ext cx="1904" cy="4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/>
            <p:cNvGraphicFramePr/>
            <p:nvPr/>
          </p:nvGraphicFramePr>
          <p:xfrm>
            <a:off x="9690" y="3723"/>
            <a:ext cx="2364" cy="2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0" name="" r:id="rId5" imgW="1397000" imgH="1600200" progId="Equation.DSMT4">
                    <p:embed/>
                  </p:oleObj>
                </mc:Choice>
                <mc:Fallback>
                  <p:oleObj name="" r:id="rId5" imgW="1397000" imgH="1600200" progId="Equation.DSMT4">
                    <p:embed/>
                    <p:pic>
                      <p:nvPicPr>
                        <p:cNvPr id="0" name="图片 1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690" y="3723"/>
                          <a:ext cx="2364" cy="27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0"/>
            <p:cNvGraphicFramePr/>
            <p:nvPr/>
          </p:nvGraphicFramePr>
          <p:xfrm>
            <a:off x="9698" y="6776"/>
            <a:ext cx="3064" cy="10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1" name="" r:id="rId7" imgW="1803400" imgH="647700" progId="Equation.DSMT4">
                    <p:embed/>
                  </p:oleObj>
                </mc:Choice>
                <mc:Fallback>
                  <p:oleObj name="" r:id="rId7" imgW="1803400" imgH="647700" progId="Equation.DSMT4">
                    <p:embed/>
                    <p:pic>
                      <p:nvPicPr>
                        <p:cNvPr id="0" name="图片 2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698" y="6776"/>
                          <a:ext cx="3064" cy="10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对象 22"/>
            <p:cNvGraphicFramePr/>
            <p:nvPr/>
          </p:nvGraphicFramePr>
          <p:xfrm>
            <a:off x="9589" y="8186"/>
            <a:ext cx="2955" cy="10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2" name="" r:id="rId9" imgW="1739900" imgH="660400" progId="Equation.DSMT4">
                    <p:embed/>
                  </p:oleObj>
                </mc:Choice>
                <mc:Fallback>
                  <p:oleObj name="" r:id="rId9" imgW="1739900" imgH="660400" progId="Equation.DSMT4">
                    <p:embed/>
                    <p:pic>
                      <p:nvPicPr>
                        <p:cNvPr id="0" name="图片 2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589" y="8186"/>
                          <a:ext cx="2955" cy="10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/>
          <p:cNvSpPr/>
          <p:nvPr/>
        </p:nvSpPr>
        <p:spPr>
          <a:xfrm>
            <a:off x="5364480" y="6027420"/>
            <a:ext cx="3743960" cy="8305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79912" y="6433591"/>
            <a:ext cx="5123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引用：李巍</a:t>
            </a:r>
            <a:r>
              <a:rPr lang="zh-CN" altLang="en-US" sz="1400" dirty="0" smtClean="0"/>
              <a:t>等</a:t>
            </a:r>
            <a:r>
              <a:rPr lang="en-US" altLang="zh-CN" sz="1400" dirty="0" smtClean="0"/>
              <a:t>-</a:t>
            </a:r>
            <a:r>
              <a:rPr lang="zh-CN" altLang="en-US" sz="1400" dirty="0" smtClean="0"/>
              <a:t>带偏好序的全局稳定婚姻匹配问题</a:t>
            </a:r>
            <a:r>
              <a:rPr lang="en-US" altLang="zh-CN" sz="1400" dirty="0" smtClean="0"/>
              <a:t>-</a:t>
            </a:r>
            <a:r>
              <a:rPr lang="zh-CN" altLang="en-US" sz="1400" dirty="0"/>
              <a:t>西北工业大学</a:t>
            </a:r>
            <a:endParaRPr lang="zh-CN" altLang="en-US" sz="14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169" y="1206890"/>
            <a:ext cx="5342951" cy="5098181"/>
          </a:xfrm>
          <a:prstGeom prst="rect">
            <a:avLst/>
          </a:prstGeom>
        </p:spPr>
      </p:pic>
    </p:spTree>
  </p:cSld>
  <p:clrMapOvr>
    <a:masterClrMapping/>
  </p:clrMapOvr>
  <p:transition advTm="67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8157" y="476674"/>
            <a:ext cx="4392930" cy="1137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3 -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专利“子句”相似度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488315" y="1614170"/>
            <a:ext cx="8949055" cy="40703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两个子句间完成关键词对匹配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sim(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子句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子句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2)=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sim(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 )+sim(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 )+……+sim(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 )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6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36585" y="5479415"/>
            <a:ext cx="907415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03900" y="6316345"/>
            <a:ext cx="3228975" cy="5372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7888" y="423046"/>
            <a:ext cx="38218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专利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文本相似度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1259632" y="5048540"/>
            <a:ext cx="7120969" cy="19880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前后文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具有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相关性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子句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之间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具有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序列关系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1" indent="-342900" fontAlgn="auto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相似专利，所描述的对象相同，所以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行文顺序相似，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00050" lvl="1" indent="0" fontAlgn="auto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因此，语义相似的子句位置相差不大</a:t>
            </a:r>
            <a:endParaRPr lang="zh-CN" altLang="en-US" sz="2400" dirty="0">
              <a:sym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zh-CN" altLang="en-US" sz="2400" dirty="0">
              <a:sym typeface="+mn-ea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zh-CN" altLang="en-US" sz="2400" dirty="0">
              <a:sym typeface="+mn-ea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zh-CN" altLang="en-US" sz="2400" dirty="0">
              <a:sym typeface="+mn-ea"/>
            </a:endParaRPr>
          </a:p>
          <a:p>
            <a:pPr marL="400050" lvl="1" indent="0">
              <a:lnSpc>
                <a:spcPct val="150000"/>
              </a:lnSpc>
              <a:buNone/>
              <a:defRPr/>
            </a:pPr>
            <a:endParaRPr lang="en-US" altLang="zh-CN" sz="2400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7244" y="1871193"/>
            <a:ext cx="65667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0" algn="ctr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《一种电子烟雾化器》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00100" lvl="2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</a:t>
            </a: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包括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吸嘴组件，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00100" lvl="2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所述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吸嘴组件</a:t>
            </a: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包括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吸嘴座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吸嘴套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00100" lvl="2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所述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吸嘴座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底端</a:t>
            </a: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设有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气隔层，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00100" lvl="2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所述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气隔层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</a:t>
            </a: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设有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斜面状的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通气孔，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00100" lvl="2" indent="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	......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624212" y="2573001"/>
            <a:ext cx="1180527" cy="38235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656802" y="3118113"/>
            <a:ext cx="2781751" cy="413304"/>
            <a:chOff x="2693166" y="3015696"/>
            <a:chExt cx="2781751" cy="413304"/>
          </a:xfrm>
        </p:grpSpPr>
        <p:sp>
          <p:nvSpPr>
            <p:cNvPr id="20" name="矩形 19"/>
            <p:cNvSpPr/>
            <p:nvPr/>
          </p:nvSpPr>
          <p:spPr bwMode="auto">
            <a:xfrm>
              <a:off x="4427984" y="3048417"/>
              <a:ext cx="1046933" cy="3805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2693166" y="3015696"/>
              <a:ext cx="1180527" cy="3823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24212" y="3668102"/>
            <a:ext cx="3349783" cy="418448"/>
            <a:chOff x="2660576" y="3565685"/>
            <a:chExt cx="3349783" cy="418448"/>
          </a:xfrm>
        </p:grpSpPr>
        <p:sp>
          <p:nvSpPr>
            <p:cNvPr id="22" name="矩形 21"/>
            <p:cNvSpPr/>
            <p:nvPr/>
          </p:nvSpPr>
          <p:spPr bwMode="auto">
            <a:xfrm>
              <a:off x="5107047" y="3573016"/>
              <a:ext cx="903312" cy="4111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2660576" y="3565685"/>
              <a:ext cx="903312" cy="4111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624212" y="4200420"/>
            <a:ext cx="3966864" cy="411117"/>
            <a:chOff x="2660576" y="4098003"/>
            <a:chExt cx="3966864" cy="411117"/>
          </a:xfrm>
        </p:grpSpPr>
        <p:sp>
          <p:nvSpPr>
            <p:cNvPr id="21" name="矩形 20"/>
            <p:cNvSpPr/>
            <p:nvPr/>
          </p:nvSpPr>
          <p:spPr bwMode="auto">
            <a:xfrm>
              <a:off x="2660576" y="4098003"/>
              <a:ext cx="903312" cy="4111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5724128" y="4098003"/>
              <a:ext cx="903312" cy="4111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47370" y="1195705"/>
            <a:ext cx="4250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“子句”具有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序列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>
            <a:stCxn id="14" idx="2"/>
            <a:endCxn id="23" idx="0"/>
          </p:cNvCxnSpPr>
          <p:nvPr/>
        </p:nvCxnSpPr>
        <p:spPr>
          <a:xfrm>
            <a:off x="3214370" y="2955290"/>
            <a:ext cx="32385" cy="16256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20" idx="2"/>
            <a:endCxn id="24" idx="3"/>
          </p:cNvCxnSpPr>
          <p:nvPr/>
        </p:nvCxnSpPr>
        <p:spPr>
          <a:xfrm flipH="1">
            <a:off x="3528060" y="3531235"/>
            <a:ext cx="1386840" cy="3422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9" name="直接箭头连接符 8"/>
          <p:cNvCxnSpPr>
            <a:stCxn id="22" idx="2"/>
            <a:endCxn id="21" idx="3"/>
          </p:cNvCxnSpPr>
          <p:nvPr/>
        </p:nvCxnSpPr>
        <p:spPr>
          <a:xfrm flipH="1">
            <a:off x="3528060" y="4086225"/>
            <a:ext cx="1994535" cy="3194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 advTm="1835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>
            <a:spLocks noChangeArrowheads="1"/>
          </p:cNvSpPr>
          <p:nvPr/>
        </p:nvSpPr>
        <p:spPr bwMode="auto">
          <a:xfrm>
            <a:off x="917974" y="1495434"/>
            <a:ext cx="656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6"/>
          <p:cNvSpPr>
            <a:spLocks noChangeArrowheads="1"/>
          </p:cNvSpPr>
          <p:nvPr/>
        </p:nvSpPr>
        <p:spPr bwMode="auto">
          <a:xfrm>
            <a:off x="837014" y="1544639"/>
            <a:ext cx="7205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8157" y="476674"/>
            <a:ext cx="3783330" cy="1137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3 -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专利文本相似度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6528" y="1595089"/>
            <a:ext cx="8169910" cy="1476375"/>
            <a:chOff x="1575" y="7655"/>
            <a:chExt cx="12866" cy="2325"/>
          </a:xfrm>
        </p:grpSpPr>
        <p:sp>
          <p:nvSpPr>
            <p:cNvPr id="8" name="文本框 7"/>
            <p:cNvSpPr txBox="1"/>
            <p:nvPr/>
          </p:nvSpPr>
          <p:spPr>
            <a:xfrm>
              <a:off x="1575" y="7655"/>
              <a:ext cx="12866" cy="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8420" indent="0" fontAlgn="auto">
                <a:lnSpc>
                  <a:spcPct val="150000"/>
                </a:lnSpc>
                <a:buNone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专利文本 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————&gt; “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子句序列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 </a:t>
              </a:r>
              <a:endPara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58420" indent="0" fontAlgn="auto">
                <a:lnSpc>
                  <a:spcPct val="150000"/>
                </a:lnSpc>
                <a:buNone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专利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文本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子句序列</a:t>
              </a:r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视为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时间序列</a:t>
              </a:r>
              <a:endPara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58420" indent="0" algn="l" fontAlgn="auto">
                <a:lnSpc>
                  <a:spcPct val="150000"/>
                </a:lnSpc>
                <a:buNone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专利文本</a:t>
              </a:r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子句序列</a:t>
              </a:r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相似度</a:t>
              </a:r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————&gt;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专利文本相似度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006" y="9055"/>
              <a:ext cx="181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DTW</a:t>
              </a:r>
              <a:r>
                <a:rPr lang="zh-CN" altLang="en-US" dirty="0"/>
                <a:t>算法</a:t>
              </a:r>
              <a:endParaRPr lang="zh-CN" altLang="en-US" dirty="0"/>
            </a:p>
          </p:txBody>
        </p:sp>
      </p:grp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803525" y="2991485"/>
          <a:ext cx="2823845" cy="389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" r:id="rId1" imgW="3480435" imgH="4788535" progId="Visio.Drawing.11">
                  <p:embed/>
                </p:oleObj>
              </mc:Choice>
              <mc:Fallback>
                <p:oleObj name="" r:id="rId1" imgW="3480435" imgH="4788535" progId="Visio.Drawing.11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03525" y="2991485"/>
                        <a:ext cx="2823845" cy="3894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1454784" y="1594624"/>
            <a:ext cx="1151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序列性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6385" y="1176655"/>
            <a:ext cx="4526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相似专利间，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语义相似的子句位置相差不大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 advTm="2476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>
            <a:spLocks noChangeArrowheads="1"/>
          </p:cNvSpPr>
          <p:nvPr/>
        </p:nvSpPr>
        <p:spPr bwMode="auto">
          <a:xfrm>
            <a:off x="917974" y="1495434"/>
            <a:ext cx="656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6"/>
          <p:cNvSpPr>
            <a:spLocks noChangeArrowheads="1"/>
          </p:cNvSpPr>
          <p:nvPr/>
        </p:nvSpPr>
        <p:spPr bwMode="auto">
          <a:xfrm>
            <a:off x="837014" y="1544639"/>
            <a:ext cx="7205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8157" y="476674"/>
            <a:ext cx="3783330" cy="1137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3 -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专利文本相似度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88315" y="2121535"/>
            <a:ext cx="8468995" cy="1781175"/>
            <a:chOff x="769" y="7442"/>
            <a:chExt cx="13337" cy="2805"/>
          </a:xfrm>
        </p:grpSpPr>
        <p:grpSp>
          <p:nvGrpSpPr>
            <p:cNvPr id="17" name="组合 16"/>
            <p:cNvGrpSpPr/>
            <p:nvPr/>
          </p:nvGrpSpPr>
          <p:grpSpPr>
            <a:xfrm>
              <a:off x="980" y="8857"/>
              <a:ext cx="13126" cy="1390"/>
              <a:chOff x="980" y="8857"/>
              <a:chExt cx="13126" cy="1390"/>
            </a:xfrm>
          </p:grpSpPr>
          <p:graphicFrame>
            <p:nvGraphicFramePr>
              <p:cNvPr id="10" name="对象 9"/>
              <p:cNvGraphicFramePr>
                <a:graphicFrameLocks noChangeAspect="1"/>
              </p:cNvGraphicFramePr>
              <p:nvPr/>
            </p:nvGraphicFramePr>
            <p:xfrm>
              <a:off x="980" y="8857"/>
              <a:ext cx="2123" cy="5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21" name="" r:id="rId1" imgW="1273175" imgH="306070" progId="Equation.DSMT4">
                      <p:embed/>
                    </p:oleObj>
                  </mc:Choice>
                  <mc:Fallback>
                    <p:oleObj name="" r:id="rId1" imgW="1273175" imgH="306070" progId="Equation.DSMT4">
                      <p:embed/>
                      <p:pic>
                        <p:nvPicPr>
                          <p:cNvPr id="0" name="图片 6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980" y="8857"/>
                            <a:ext cx="2123" cy="51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对象 11"/>
              <p:cNvGraphicFramePr>
                <a:graphicFrameLocks noChangeAspect="1"/>
              </p:cNvGraphicFramePr>
              <p:nvPr/>
            </p:nvGraphicFramePr>
            <p:xfrm>
              <a:off x="980" y="9737"/>
              <a:ext cx="13126" cy="5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22" name="" r:id="rId3" imgW="7872095" imgH="306070" progId="Equation.DSMT4">
                      <p:embed/>
                    </p:oleObj>
                  </mc:Choice>
                  <mc:Fallback>
                    <p:oleObj name="" r:id="rId3" imgW="7872095" imgH="306070" progId="Equation.DSMT4">
                      <p:embed/>
                      <p:pic>
                        <p:nvPicPr>
                          <p:cNvPr id="0" name="图片 13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980" y="9737"/>
                            <a:ext cx="13126" cy="51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" name="文本框 17"/>
            <p:cNvSpPr txBox="1"/>
            <p:nvPr/>
          </p:nvSpPr>
          <p:spPr>
            <a:xfrm>
              <a:off x="769" y="7442"/>
              <a:ext cx="10580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58420" indent="0" algn="l" fontAlgn="auto">
                <a:lnSpc>
                  <a:spcPct val="150000"/>
                </a:lnSpc>
                <a:buNone/>
              </a:pP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DTW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算法：时间序列相似度算法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  <p:custDataLst>
      <p:tags r:id="rId5"/>
    </p:custDataLst>
  </p:cSld>
  <p:clrMapOvr>
    <a:masterClrMapping/>
  </p:clrMapOvr>
  <p:transition advTm="24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>
            <a:spLocks noChangeArrowheads="1"/>
          </p:cNvSpPr>
          <p:nvPr/>
        </p:nvSpPr>
        <p:spPr bwMode="auto">
          <a:xfrm>
            <a:off x="917974" y="1495434"/>
            <a:ext cx="656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6"/>
          <p:cNvSpPr>
            <a:spLocks noChangeArrowheads="1"/>
          </p:cNvSpPr>
          <p:nvPr/>
        </p:nvSpPr>
        <p:spPr bwMode="auto">
          <a:xfrm>
            <a:off x="837014" y="1544639"/>
            <a:ext cx="7205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8157" y="476674"/>
            <a:ext cx="1808480" cy="1137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算法流程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3" name="对象 -2147482608"/>
          <p:cNvGraphicFramePr>
            <a:graphicFrameLocks noChangeAspect="1"/>
          </p:cNvGraphicFramePr>
          <p:nvPr/>
        </p:nvGraphicFramePr>
        <p:xfrm>
          <a:off x="1571625" y="1161415"/>
          <a:ext cx="5852160" cy="5665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Visio" r:id="rId1" imgW="5643880" imgH="5457190" progId="Visio.Drawing.11">
                  <p:embed/>
                </p:oleObj>
              </mc:Choice>
              <mc:Fallback>
                <p:oleObj name="Visio" r:id="rId1" imgW="5643880" imgH="5457190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71625" y="1161415"/>
                        <a:ext cx="5852160" cy="56654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245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8157" y="476674"/>
            <a:ext cx="3434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模块四：算法评估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071360" y="2437765"/>
            <a:ext cx="1925955" cy="21082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146050" y="2875915"/>
          <a:ext cx="8851265" cy="1105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" r:id="rId1" imgW="9173210" imgH="1179830" progId="Visio.Drawing.11">
                  <p:embed/>
                </p:oleObj>
              </mc:Choice>
              <mc:Fallback>
                <p:oleObj name="" r:id="rId1" imgW="9173210" imgH="1179830" progId="Visio.Drawing.11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6050" y="2875915"/>
                        <a:ext cx="8851265" cy="1105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ransition advTm="21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8" grpId="0" animBg="1"/>
      <p:bldP spid="1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>
            <a:spLocks noChangeArrowheads="1"/>
          </p:cNvSpPr>
          <p:nvPr/>
        </p:nvSpPr>
        <p:spPr bwMode="auto">
          <a:xfrm>
            <a:off x="917974" y="1495434"/>
            <a:ext cx="656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7173" name="Text Box 6"/>
          <p:cNvSpPr>
            <a:spLocks noChangeArrowheads="1"/>
          </p:cNvSpPr>
          <p:nvPr/>
        </p:nvSpPr>
        <p:spPr bwMode="auto">
          <a:xfrm>
            <a:off x="837014" y="1544639"/>
            <a:ext cx="7205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8157" y="476674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算法评估</a:t>
            </a:r>
            <a:endParaRPr lang="zh-CN" altLang="en-US" sz="3600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90246" y="913765"/>
            <a:ext cx="4746625" cy="5878195"/>
            <a:chOff x="3392" y="1546"/>
            <a:chExt cx="7475" cy="9257"/>
          </a:xfrm>
        </p:grpSpPr>
        <p:pic>
          <p:nvPicPr>
            <p:cNvPr id="6" name="图片 5" descr="acc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92" y="1546"/>
              <a:ext cx="7200" cy="7200"/>
            </a:xfrm>
            <a:prstGeom prst="rect">
              <a:avLst/>
            </a:prstGeom>
          </p:spPr>
        </p:pic>
        <p:sp>
          <p:nvSpPr>
            <p:cNvPr id="4" name="右大括号 3"/>
            <p:cNvSpPr/>
            <p:nvPr/>
          </p:nvSpPr>
          <p:spPr bwMode="auto">
            <a:xfrm rot="5400000">
              <a:off x="5122" y="7818"/>
              <a:ext cx="453" cy="174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35" y="8915"/>
              <a:ext cx="1627" cy="14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忽略</a:t>
              </a:r>
              <a:r>
                <a:rPr lang="zh-CN" altLang="en-US" dirty="0"/>
                <a:t>：</a:t>
              </a:r>
              <a:endParaRPr lang="en-US" altLang="zh-CN" dirty="0"/>
            </a:p>
            <a:p>
              <a:r>
                <a:rPr lang="zh-CN" altLang="en-US" dirty="0"/>
                <a:t>关键词信息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788" y="2462"/>
              <a:ext cx="1021" cy="579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右大括号 12"/>
            <p:cNvSpPr/>
            <p:nvPr/>
          </p:nvSpPr>
          <p:spPr bwMode="auto">
            <a:xfrm rot="5400000">
              <a:off x="7371" y="7818"/>
              <a:ext cx="453" cy="174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291" y="8915"/>
              <a:ext cx="4576" cy="1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ym typeface="+mn-ea"/>
                </a:rPr>
                <a:t>忽略</a:t>
              </a:r>
              <a:r>
                <a:rPr lang="zh-CN" altLang="en-US" dirty="0"/>
                <a:t>：</a:t>
              </a:r>
              <a:endParaRPr lang="en-US" altLang="zh-CN" dirty="0"/>
            </a:p>
            <a:p>
              <a:r>
                <a:rPr lang="zh-CN" altLang="en-US" dirty="0"/>
                <a:t>（</a:t>
              </a:r>
              <a:r>
                <a:rPr lang="en-US" altLang="zh-CN" dirty="0"/>
                <a:t>1</a:t>
              </a:r>
              <a:r>
                <a:rPr lang="zh-CN" altLang="en-US" dirty="0"/>
                <a:t>）关键词的稳定匹配</a:t>
              </a:r>
              <a:endParaRPr lang="en-US" altLang="zh-CN" dirty="0"/>
            </a:p>
            <a:p>
              <a:r>
                <a:rPr lang="zh-CN" altLang="en-US" dirty="0"/>
                <a:t>（</a:t>
              </a:r>
              <a:r>
                <a:rPr lang="en-US" altLang="zh-CN" dirty="0"/>
                <a:t>2</a:t>
              </a:r>
              <a:r>
                <a:rPr lang="zh-CN" altLang="en-US" dirty="0"/>
                <a:t>）</a:t>
              </a:r>
              <a:r>
                <a:rPr lang="en-US" altLang="zh-CN" dirty="0"/>
                <a:t> </a:t>
              </a:r>
              <a:r>
                <a:rPr lang="zh-CN" altLang="en-US" dirty="0"/>
                <a:t>关键词的上下文信息</a:t>
              </a:r>
              <a:endParaRPr lang="en-US" altLang="zh-CN" dirty="0"/>
            </a:p>
            <a:p>
              <a:r>
                <a:rPr lang="zh-CN" altLang="en-US" dirty="0"/>
                <a:t>（</a:t>
              </a:r>
              <a:r>
                <a:rPr lang="en-US" altLang="zh-CN" dirty="0"/>
                <a:t>3</a:t>
              </a:r>
              <a:r>
                <a:rPr lang="zh-CN" altLang="en-US" dirty="0"/>
                <a:t>）</a:t>
              </a:r>
              <a:r>
                <a:rPr lang="en-US" altLang="zh-CN" dirty="0"/>
                <a:t>”</a:t>
              </a:r>
              <a:r>
                <a:rPr lang="zh-CN" altLang="en-US" dirty="0"/>
                <a:t>子句</a:t>
              </a:r>
              <a:r>
                <a:rPr lang="en-US" altLang="zh-CN" dirty="0"/>
                <a:t>”</a:t>
              </a:r>
              <a:r>
                <a:rPr lang="zh-CN" altLang="en-US" dirty="0"/>
                <a:t>的序列性</a:t>
              </a:r>
              <a:endParaRPr lang="zh-CN" altLang="en-US" dirty="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86010" y="1544727"/>
            <a:ext cx="3863925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实验设置：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测试集：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529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个专利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数据集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7389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专利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实验目标：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中找到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测试集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中每个专利的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相似专利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2594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>
            <a:spLocks noChangeArrowheads="1"/>
          </p:cNvSpPr>
          <p:nvPr/>
        </p:nvSpPr>
        <p:spPr bwMode="auto">
          <a:xfrm>
            <a:off x="917974" y="1495434"/>
            <a:ext cx="656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6"/>
          <p:cNvSpPr>
            <a:spLocks noChangeArrowheads="1"/>
          </p:cNvSpPr>
          <p:nvPr/>
        </p:nvSpPr>
        <p:spPr bwMode="auto">
          <a:xfrm>
            <a:off x="917974" y="1544639"/>
            <a:ext cx="71247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8157" y="476674"/>
            <a:ext cx="10972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8315" y="1339850"/>
            <a:ext cx="84296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编写爬虫程序，获取专利数据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提出“专利文本合成型技术专有名词”识别方法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关键词语义信息量化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提出基于关键词稳定匹配的专利文本“子句”相似度算法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提出基于“子句序列”的专利文本相似度算法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advTm="2567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>
            <a:spLocks noChangeArrowheads="1"/>
          </p:cNvSpPr>
          <p:nvPr/>
        </p:nvSpPr>
        <p:spPr bwMode="auto">
          <a:xfrm>
            <a:off x="917974" y="1495434"/>
            <a:ext cx="656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7173" name="Text Box 6"/>
          <p:cNvSpPr>
            <a:spLocks noChangeArrowheads="1"/>
          </p:cNvSpPr>
          <p:nvPr/>
        </p:nvSpPr>
        <p:spPr bwMode="auto">
          <a:xfrm>
            <a:off x="917974" y="1544639"/>
            <a:ext cx="71247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084862" y="3928249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请各位老师批评指导，谢谢！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so"/>
          <p:cNvPicPr>
            <a:picLocks noChangeAspect="1"/>
          </p:cNvPicPr>
          <p:nvPr/>
        </p:nvPicPr>
        <p:blipFill>
          <a:blip r:embed="rId1"/>
          <a:srcRect l="10950" r="8198"/>
          <a:stretch>
            <a:fillRect/>
          </a:stretch>
        </p:blipFill>
        <p:spPr>
          <a:xfrm>
            <a:off x="3655695" y="899160"/>
            <a:ext cx="1832610" cy="1806575"/>
          </a:xfrm>
          <a:prstGeom prst="ellipse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206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>
            <a:spLocks noChangeArrowheads="1"/>
          </p:cNvSpPr>
          <p:nvPr/>
        </p:nvSpPr>
        <p:spPr bwMode="auto">
          <a:xfrm>
            <a:off x="364333" y="481471"/>
            <a:ext cx="463153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选题意义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1" name="Text Box 5"/>
          <p:cNvSpPr>
            <a:spLocks noChangeArrowheads="1"/>
          </p:cNvSpPr>
          <p:nvPr/>
        </p:nvSpPr>
        <p:spPr bwMode="auto">
          <a:xfrm>
            <a:off x="841774" y="1239529"/>
            <a:ext cx="656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6"/>
          <p:cNvSpPr>
            <a:spLocks noChangeArrowheads="1"/>
          </p:cNvSpPr>
          <p:nvPr/>
        </p:nvSpPr>
        <p:spPr bwMode="auto">
          <a:xfrm>
            <a:off x="760814" y="1288734"/>
            <a:ext cx="7205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50510" y="601726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2250" y="330390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相似专利查找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左中括号 3"/>
          <p:cNvSpPr/>
          <p:nvPr/>
        </p:nvSpPr>
        <p:spPr>
          <a:xfrm>
            <a:off x="2179320" y="2173605"/>
            <a:ext cx="76200" cy="2898775"/>
          </a:xfrm>
          <a:prstGeom prst="lef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08250" y="200088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人工搜索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39035" y="3392170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关键词匹配   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93160" y="1621249"/>
            <a:ext cx="437197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00050" lvl="2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海量专利，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工作量巨大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!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0050" lvl="2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依赖专家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专业知识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左中括号 16"/>
          <p:cNvSpPr/>
          <p:nvPr/>
        </p:nvSpPr>
        <p:spPr>
          <a:xfrm>
            <a:off x="3980180" y="1788795"/>
            <a:ext cx="75565" cy="791845"/>
          </a:xfrm>
          <a:prstGeom prst="lef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78075" y="4612005"/>
            <a:ext cx="6841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相似度分析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04590" y="4334510"/>
            <a:ext cx="63182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auto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关键词提取不充分</a:t>
            </a:r>
            <a:endParaRPr lang="zh-CN" altLang="en-US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fontAlgn="auto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只考虑主谓宾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句式，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未考虑主谓、动宾句式</a:t>
            </a:r>
            <a:endParaRPr lang="zh-CN" altLang="en-US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左中括号 8"/>
          <p:cNvSpPr/>
          <p:nvPr/>
        </p:nvSpPr>
        <p:spPr>
          <a:xfrm>
            <a:off x="4110355" y="4485640"/>
            <a:ext cx="75565" cy="791845"/>
          </a:xfrm>
          <a:prstGeom prst="lef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左中括号 9"/>
          <p:cNvSpPr/>
          <p:nvPr/>
        </p:nvSpPr>
        <p:spPr>
          <a:xfrm>
            <a:off x="4182110" y="3226435"/>
            <a:ext cx="75565" cy="791845"/>
          </a:xfrm>
          <a:prstGeom prst="lef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01185" y="316801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忽略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文本结构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358640" y="3709035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忽略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上下文信息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Tm="36454"/>
  <p:timing>
    <p:tnLst>
      <p:par>
        <p:cTn id="1" dur="indefinite" restart="never" nodeType="tmRoot"/>
      </p:par>
    </p:tnLst>
    <p:bldLst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>
            <a:spLocks noChangeArrowheads="1"/>
          </p:cNvSpPr>
          <p:nvPr/>
        </p:nvSpPr>
        <p:spPr bwMode="auto">
          <a:xfrm>
            <a:off x="364333" y="116632"/>
            <a:ext cx="463153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主要创新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692696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50510" y="601726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1813" y="755321"/>
            <a:ext cx="326644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第一层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auto">
              <a:lnSpc>
                <a:spcPct val="10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关键词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—&gt;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子句相似度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39323" y="724535"/>
            <a:ext cx="448564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第二层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子句相似度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—&gt;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专利文本相似度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1694180"/>
            <a:ext cx="3955415" cy="37522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050" y="1560195"/>
            <a:ext cx="2863215" cy="3937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32130" y="5670550"/>
            <a:ext cx="43973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sim(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子句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X,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子句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Y)=f(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词义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位置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76900" y="5670550"/>
            <a:ext cx="33242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sim(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文本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X,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文本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Y)=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f(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子句相似度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子句序列性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 advTm="2810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>
            <a:spLocks noChangeArrowheads="1"/>
          </p:cNvSpPr>
          <p:nvPr/>
        </p:nvSpPr>
        <p:spPr bwMode="auto">
          <a:xfrm>
            <a:off x="917974" y="1495434"/>
            <a:ext cx="656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7173" name="Text Box 6"/>
          <p:cNvSpPr>
            <a:spLocks noChangeArrowheads="1"/>
          </p:cNvSpPr>
          <p:nvPr/>
        </p:nvSpPr>
        <p:spPr bwMode="auto">
          <a:xfrm>
            <a:off x="837014" y="1544639"/>
            <a:ext cx="7205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8157" y="476674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算法评估</a:t>
            </a:r>
            <a:endParaRPr lang="zh-CN" altLang="en-US" sz="3600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90246" y="913765"/>
            <a:ext cx="4572000" cy="4679315"/>
            <a:chOff x="3392" y="1546"/>
            <a:chExt cx="7200" cy="7369"/>
          </a:xfrm>
        </p:grpSpPr>
        <p:pic>
          <p:nvPicPr>
            <p:cNvPr id="6" name="图片 5" descr="acc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92" y="1546"/>
              <a:ext cx="7200" cy="720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 bwMode="auto">
            <a:xfrm>
              <a:off x="8788" y="2462"/>
              <a:ext cx="1021" cy="579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右大括号 12"/>
            <p:cNvSpPr/>
            <p:nvPr/>
          </p:nvSpPr>
          <p:spPr bwMode="auto">
            <a:xfrm rot="5400000">
              <a:off x="6235" y="6569"/>
              <a:ext cx="453" cy="4238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95535" y="1556792"/>
            <a:ext cx="3863925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实验设置：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测试集：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529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个专利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数据集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7389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专利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实验目标：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中找到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测试集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中每个专利的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相似专利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78475" y="5669915"/>
            <a:ext cx="2519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现有工作</a:t>
            </a:r>
            <a:endParaRPr lang="zh-CN" altLang="en-US"/>
          </a:p>
        </p:txBody>
      </p:sp>
    </p:spTree>
  </p:cSld>
  <p:clrMapOvr>
    <a:masterClrMapping/>
  </p:clrMapOvr>
  <p:transition advTm="2594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>
            <a:spLocks noChangeArrowheads="1"/>
          </p:cNvSpPr>
          <p:nvPr/>
        </p:nvSpPr>
        <p:spPr bwMode="auto">
          <a:xfrm>
            <a:off x="917974" y="1495434"/>
            <a:ext cx="656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6"/>
          <p:cNvSpPr>
            <a:spLocks noChangeArrowheads="1"/>
          </p:cNvSpPr>
          <p:nvPr/>
        </p:nvSpPr>
        <p:spPr bwMode="auto">
          <a:xfrm>
            <a:off x="917974" y="1544639"/>
            <a:ext cx="71247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0" name="Text Box 3"/>
          <p:cNvSpPr>
            <a:spLocks noChangeArrowheads="1"/>
          </p:cNvSpPr>
          <p:nvPr/>
        </p:nvSpPr>
        <p:spPr bwMode="auto">
          <a:xfrm>
            <a:off x="364333" y="481471"/>
            <a:ext cx="463153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对象 10"/>
          <p:cNvGraphicFramePr/>
          <p:nvPr/>
        </p:nvGraphicFramePr>
        <p:xfrm>
          <a:off x="146050" y="2636912"/>
          <a:ext cx="8851265" cy="1105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" r:id="rId1" imgW="9173210" imgH="1179830" progId="Visio.Drawing.11">
                  <p:embed/>
                </p:oleObj>
              </mc:Choice>
              <mc:Fallback>
                <p:oleObj name="" r:id="rId1" imgW="9173210" imgH="1179830" progId="Visio.Drawing.11">
                  <p:embed/>
                  <p:pic>
                    <p:nvPicPr>
                      <p:cNvPr id="0" name="图片 1024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6050" y="2636912"/>
                        <a:ext cx="8851265" cy="1105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2392680" y="3527182"/>
          <a:ext cx="2042160" cy="1490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Visio" r:id="rId3" imgW="2143125" imgH="1572895" progId="Visio.Drawing.11">
                  <p:embed/>
                </p:oleObj>
              </mc:Choice>
              <mc:Fallback>
                <p:oleObj name="Visio" r:id="rId3" imgW="2143125" imgH="1572895" progId="Visio.Drawing.11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2680" y="3527182"/>
                        <a:ext cx="2042160" cy="1490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4471670" y="3577982"/>
          <a:ext cx="4672330" cy="2078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Visio" r:id="rId5" imgW="4857115" imgH="2172970" progId="Visio.Drawing.11">
                  <p:embed/>
                </p:oleObj>
              </mc:Choice>
              <mc:Fallback>
                <p:oleObj name="Visio" r:id="rId5" imgW="4857115" imgH="2172970" progId="Visio.Drawing.11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1670" y="3577982"/>
                        <a:ext cx="4672330" cy="2078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858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8157" y="476674"/>
            <a:ext cx="48914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：专利文本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数据采集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93345" y="2416175"/>
            <a:ext cx="1927225" cy="211709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146050" y="2875915"/>
          <a:ext cx="8851265" cy="1105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" imgW="9173210" imgH="1179830" progId="Visio.Drawing.11">
                  <p:embed/>
                </p:oleObj>
              </mc:Choice>
              <mc:Fallback>
                <p:oleObj name="" r:id="rId1" imgW="9173210" imgH="1179830" progId="Visio.Drawing.11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6050" y="2875915"/>
                        <a:ext cx="8851265" cy="1105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21590" y="3837940"/>
          <a:ext cx="2042160" cy="1490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3" imgW="2143125" imgH="1572895" progId="Visio.Drawing.11">
                  <p:embed/>
                </p:oleObj>
              </mc:Choice>
              <mc:Fallback>
                <p:oleObj name="" r:id="rId3" imgW="2143125" imgH="1572895" progId="Visio.Drawing.11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" y="3837940"/>
                        <a:ext cx="2042160" cy="1490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advTm="43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0200" y="1750695"/>
            <a:ext cx="5112385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457200" fontAlgn="auto">
              <a:lnSpc>
                <a:spcPct val="15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来源：中国知网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457200" fontAlgn="auto">
              <a:lnSpc>
                <a:spcPct val="15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爬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取量：35672条专利文本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-457200" fontAlgn="auto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爬取内容：标题、主权项、相似专利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-457200" fontAlgn="auto">
              <a:lnSpc>
                <a:spcPct val="150000"/>
              </a:lnSpc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-457200" fontAlgn="auto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457200" fontAlgn="auto">
              <a:lnSpc>
                <a:spcPct val="15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Python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457200" fontAlgn="auto">
              <a:lnSpc>
                <a:spcPct val="15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Selenium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爬虫框架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5572" y="3807194"/>
            <a:ext cx="1808966" cy="1780022"/>
          </a:xfrm>
          <a:prstGeom prst="rect">
            <a:avLst/>
          </a:prstGeom>
        </p:spPr>
      </p:pic>
      <p:sp>
        <p:nvSpPr>
          <p:cNvPr id="7170" name="Text Box 3"/>
          <p:cNvSpPr>
            <a:spLocks noChangeArrowheads="1"/>
          </p:cNvSpPr>
          <p:nvPr/>
        </p:nvSpPr>
        <p:spPr bwMode="auto">
          <a:xfrm>
            <a:off x="364333" y="481471"/>
            <a:ext cx="586385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：专利文本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数据采集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6"/>
          <p:cNvSpPr>
            <a:spLocks noChangeArrowheads="1"/>
          </p:cNvSpPr>
          <p:nvPr/>
        </p:nvSpPr>
        <p:spPr bwMode="auto">
          <a:xfrm>
            <a:off x="837014" y="1544639"/>
            <a:ext cx="7205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75" y="1246505"/>
            <a:ext cx="3861435" cy="53454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advTm="948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488157" y="1146175"/>
            <a:ext cx="8170069" cy="14288"/>
          </a:xfrm>
          <a:prstGeom prst="line">
            <a:avLst/>
          </a:prstGeom>
          <a:noFill/>
          <a:ln w="3175">
            <a:solidFill>
              <a:srgbClr val="0099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64480" y="6021070"/>
            <a:ext cx="3743960" cy="836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2" name="对象 11"/>
          <p:cNvGraphicFramePr/>
          <p:nvPr/>
        </p:nvGraphicFramePr>
        <p:xfrm>
          <a:off x="146050" y="2875915"/>
          <a:ext cx="8851265" cy="1105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" r:id="rId1" imgW="9173210" imgH="1179830" progId="Visio.Drawing.11">
                  <p:embed/>
                </p:oleObj>
              </mc:Choice>
              <mc:Fallback>
                <p:oleObj name="" r:id="rId1" imgW="9173210" imgH="1179830" progId="Visio.Drawing.11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6050" y="2875915"/>
                        <a:ext cx="8851265" cy="1105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488315" y="476885"/>
            <a:ext cx="5417820" cy="4005580"/>
            <a:chOff x="769" y="751"/>
            <a:chExt cx="8532" cy="6308"/>
          </a:xfrm>
        </p:grpSpPr>
        <p:sp>
          <p:nvSpPr>
            <p:cNvPr id="2" name="矩形 1"/>
            <p:cNvSpPr/>
            <p:nvPr/>
          </p:nvSpPr>
          <p:spPr>
            <a:xfrm>
              <a:off x="769" y="751"/>
              <a:ext cx="8532" cy="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模块</a:t>
              </a:r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 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：关键词的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提取和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量化</a:t>
              </a:r>
              <a:endPara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860" y="3739"/>
              <a:ext cx="3033" cy="3320"/>
            </a:xfrm>
            <a:prstGeom prst="round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5" name="对象 14"/>
          <p:cNvGraphicFramePr/>
          <p:nvPr/>
        </p:nvGraphicFramePr>
        <p:xfrm>
          <a:off x="2122805" y="3827145"/>
          <a:ext cx="2582545" cy="1466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" r:id="rId3" imgW="2703830" imgH="1553210" progId="Visio.Drawing.11">
                  <p:embed/>
                </p:oleObj>
              </mc:Choice>
              <mc:Fallback>
                <p:oleObj name="" r:id="rId3" imgW="2703830" imgH="1553210" progId="Visio.Drawing.11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805" y="3827145"/>
                        <a:ext cx="2582545" cy="1466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advTm="111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3.9"/>
</p:tagLst>
</file>

<file path=ppt/tags/tag10.xml><?xml version="1.0" encoding="utf-8"?>
<p:tagLst xmlns:p="http://schemas.openxmlformats.org/presentationml/2006/main">
  <p:tag name="TIMING" val="|15.6"/>
</p:tagLst>
</file>

<file path=ppt/tags/tag11.xml><?xml version="1.0" encoding="utf-8"?>
<p:tagLst xmlns:p="http://schemas.openxmlformats.org/presentationml/2006/main">
  <p:tag name="TIMING" val="|0.6|2.4"/>
</p:tagLst>
</file>

<file path=ppt/tags/tag12.xml><?xml version="1.0" encoding="utf-8"?>
<p:tagLst xmlns:p="http://schemas.openxmlformats.org/presentationml/2006/main">
  <p:tag name="TIMING" val="|0.4|11|11.6|32.3"/>
</p:tagLst>
</file>

<file path=ppt/tags/tag13.xml><?xml version="1.0" encoding="utf-8"?>
<p:tagLst xmlns:p="http://schemas.openxmlformats.org/presentationml/2006/main">
  <p:tag name="TIMING" val="|23.9"/>
</p:tagLst>
</file>

<file path=ppt/tags/tag14.xml><?xml version="1.0" encoding="utf-8"?>
<p:tagLst xmlns:p="http://schemas.openxmlformats.org/presentationml/2006/main">
  <p:tag name="TIMING" val="|23.9"/>
</p:tagLst>
</file>

<file path=ppt/tags/tag15.xml><?xml version="1.0" encoding="utf-8"?>
<p:tagLst xmlns:p="http://schemas.openxmlformats.org/presentationml/2006/main">
  <p:tag name="TIMING" val="|0.7"/>
</p:tagLst>
</file>

<file path=ppt/tags/tag2.xml><?xml version="1.0" encoding="utf-8"?>
<p:tagLst xmlns:p="http://schemas.openxmlformats.org/presentationml/2006/main">
  <p:tag name="TIMING" val="|3.9"/>
</p:tagLst>
</file>

<file path=ppt/tags/tag3.xml><?xml version="1.0" encoding="utf-8"?>
<p:tagLst xmlns:p="http://schemas.openxmlformats.org/presentationml/2006/main">
  <p:tag name="TIMING" val="|3.9"/>
</p:tagLst>
</file>

<file path=ppt/tags/tag4.xml><?xml version="1.0" encoding="utf-8"?>
<p:tagLst xmlns:p="http://schemas.openxmlformats.org/presentationml/2006/main">
  <p:tag name="TIMING" val="|1.6|1.3"/>
</p:tagLst>
</file>

<file path=ppt/tags/tag5.xml><?xml version="1.0" encoding="utf-8"?>
<p:tagLst xmlns:p="http://schemas.openxmlformats.org/presentationml/2006/main">
  <p:tag name="TIMING" val="|3.9"/>
</p:tagLst>
</file>

<file path=ppt/tags/tag6.xml><?xml version="1.0" encoding="utf-8"?>
<p:tagLst xmlns:p="http://schemas.openxmlformats.org/presentationml/2006/main">
  <p:tag name="TIMING" val="|0.5|5.4"/>
</p:tagLst>
</file>

<file path=ppt/tags/tag7.xml><?xml version="1.0" encoding="utf-8"?>
<p:tagLst xmlns:p="http://schemas.openxmlformats.org/presentationml/2006/main">
  <p:tag name="TIMING" val="|7.2"/>
</p:tagLst>
</file>

<file path=ppt/tags/tag8.xml><?xml version="1.0" encoding="utf-8"?>
<p:tagLst xmlns:p="http://schemas.openxmlformats.org/presentationml/2006/main">
  <p:tag name="TIMING" val="|22.6"/>
</p:tagLst>
</file>

<file path=ppt/tags/tag9.xml><?xml version="1.0" encoding="utf-8"?>
<p:tagLst xmlns:p="http://schemas.openxmlformats.org/presentationml/2006/main">
  <p:tag name="TIMING" val="|1.1"/>
</p:tagLst>
</file>

<file path=ppt/theme/theme1.xml><?xml version="1.0" encoding="utf-8"?>
<a:theme xmlns:a="http://schemas.openxmlformats.org/drawingml/2006/main" name="7_Office 主题_2">
  <a:themeElements>
    <a:clrScheme name="7_Office 主题_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_2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_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_2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_2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1922</Words>
  <Application>WPS 演示</Application>
  <PresentationFormat>全屏显示(4:3)</PresentationFormat>
  <Paragraphs>305</Paragraphs>
  <Slides>29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22</vt:i4>
      </vt:variant>
      <vt:variant>
        <vt:lpstr>幻灯片标题</vt:lpstr>
      </vt:variant>
      <vt:variant>
        <vt:i4>29</vt:i4>
      </vt:variant>
    </vt:vector>
  </HeadingPairs>
  <TitlesOfParts>
    <vt:vector size="61" baseType="lpstr">
      <vt:lpstr>Arial</vt:lpstr>
      <vt:lpstr>宋体</vt:lpstr>
      <vt:lpstr>Wingdings</vt:lpstr>
      <vt:lpstr>Calibri</vt:lpstr>
      <vt:lpstr>华文中宋</vt:lpstr>
      <vt:lpstr>微软雅黑</vt:lpstr>
      <vt:lpstr>Arial Unicode MS</vt:lpstr>
      <vt:lpstr>Wingdings</vt:lpstr>
      <vt:lpstr>7_Office 主题_2</vt:lpstr>
      <vt:lpstr>Office 主题_2</vt:lpstr>
      <vt:lpstr>Visio.Drawing.11</vt:lpstr>
      <vt:lpstr>Equation.DSMT4</vt:lpstr>
      <vt:lpstr>Visio.Drawing.11</vt:lpstr>
      <vt:lpstr>Visio.Drawing.11</vt:lpstr>
      <vt:lpstr>Equation.DSMT4</vt:lpstr>
      <vt:lpstr>Equation.DSMT4</vt:lpstr>
      <vt:lpstr>Equation.DSMT4</vt:lpstr>
      <vt:lpstr>Equation.DSMT4</vt:lpstr>
      <vt:lpstr>Equation.DSMT4</vt:lpstr>
      <vt:lpstr>Visio.Drawing.11</vt:lpstr>
      <vt:lpstr>Equation.DSMT4</vt:lpstr>
      <vt:lpstr>Visio.Drawing.11</vt:lpstr>
      <vt:lpstr>Equation.DSMT4</vt:lpstr>
      <vt:lpstr>Visio.Drawing.11</vt:lpstr>
      <vt:lpstr>Visio.Drawing.11</vt:lpstr>
      <vt:lpstr>Visio.Drawing.11</vt:lpstr>
      <vt:lpstr>Visio.Drawing.11</vt:lpstr>
      <vt:lpstr>Visio.Drawing.11</vt:lpstr>
      <vt:lpstr>Visio.Drawing.11</vt:lpstr>
      <vt:lpstr>Visio.Drawing.11</vt:lpstr>
      <vt:lpstr>Equation.DSMT4</vt:lpstr>
      <vt:lpstr>Equation.DSMT4</vt:lpstr>
      <vt:lpstr>基于句法表征的专利文本相似性 评估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基于邻居节点的协同视频传输</dc:title>
  <dc:creator>wl</dc:creator>
  <cp:lastModifiedBy>陈泽龙</cp:lastModifiedBy>
  <cp:revision>593</cp:revision>
  <dcterms:created xsi:type="dcterms:W3CDTF">2016-03-08T12:37:00Z</dcterms:created>
  <dcterms:modified xsi:type="dcterms:W3CDTF">2019-05-27T14:08:37Z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