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975" r:id="rId2"/>
    <p:sldId id="984" r:id="rId3"/>
    <p:sldId id="1123" r:id="rId4"/>
    <p:sldId id="1119" r:id="rId5"/>
    <p:sldId id="1140" r:id="rId6"/>
    <p:sldId id="1099" r:id="rId7"/>
    <p:sldId id="1065" r:id="rId8"/>
    <p:sldId id="1124" r:id="rId9"/>
    <p:sldId id="1139" r:id="rId10"/>
    <p:sldId id="1143" r:id="rId11"/>
    <p:sldId id="1141" r:id="rId12"/>
    <p:sldId id="1103" r:id="rId13"/>
    <p:sldId id="1125" r:id="rId14"/>
    <p:sldId id="1142" r:id="rId15"/>
    <p:sldId id="876" r:id="rId16"/>
  </p:sldIdLst>
  <p:sldSz cx="9144000" cy="6858000" type="screen4x3"/>
  <p:notesSz cx="9144000" cy="6858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84"/>
    <a:srgbClr val="12357C"/>
    <a:srgbClr val="6F3898"/>
    <a:srgbClr val="93052E"/>
    <a:srgbClr val="922706"/>
    <a:srgbClr val="00FF00"/>
    <a:srgbClr val="FFFF00"/>
    <a:srgbClr val="DDDDDD"/>
    <a:srgbClr val="1325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241" autoAdjust="0"/>
  </p:normalViewPr>
  <p:slideViewPr>
    <p:cSldViewPr snapToObjects="1">
      <p:cViewPr>
        <p:scale>
          <a:sx n="121" d="100"/>
          <a:sy n="121" d="100"/>
        </p:scale>
        <p:origin x="1112" y="-448"/>
      </p:cViewPr>
      <p:guideLst>
        <p:guide orient="horz" pos="2160"/>
        <p:guide pos="2800"/>
      </p:guideLst>
    </p:cSldViewPr>
  </p:slideViewPr>
  <p:outlineViewPr>
    <p:cViewPr>
      <p:scale>
        <a:sx n="33" d="100"/>
        <a:sy n="33" d="100"/>
      </p:scale>
      <p:origin x="0" y="-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0813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6" name="幻灯片图像占位符 3075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2857500" y="512763"/>
            <a:ext cx="3429000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文本占位符 3076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0813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23FA24B5-160C-A14D-9489-85B9EE4EF4C2}" type="slidenum">
              <a:rPr lang="en-US" altLang="zh-CN"/>
              <a:pPr>
                <a:defRPr/>
              </a:pPr>
              <a:t>‹#›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82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24B5-160C-A14D-9489-85B9EE4EF4C2}" type="slidenum">
              <a:rPr lang="en-US" altLang="zh-CN" smtClean="0"/>
              <a:pPr>
                <a:defRPr/>
              </a:pPr>
              <a:t>1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56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FA24B5-160C-A14D-9489-85B9EE4EF4C2}" type="slidenum">
              <a:rPr lang="en-US" altLang="zh-CN" smtClean="0"/>
              <a:pPr>
                <a:defRPr/>
              </a:pPr>
              <a:t>15</a:t>
            </a:fld>
            <a:endParaRPr lang="zh-CN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30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51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052" descr="北方交通大学—世纪钟（校钟）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179388"/>
            <a:ext cx="842962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2053" descr="北方交通大学—思源楼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184150"/>
            <a:ext cx="9525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2054" descr="0952583433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79388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55" descr="19楼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415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056" descr="2005513101213664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184150"/>
            <a:ext cx="8810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标题 2049"/>
          <p:cNvSpPr>
            <a:spLocks noGrp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44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1"/>
          <a:lstStyle>
            <a:lvl1pPr marL="0" lvl="0" indent="0" algn="ctr">
              <a:buNone/>
              <a:defRPr sz="2400" kern="1200">
                <a:solidFill>
                  <a:srgbClr val="16388A"/>
                </a:solidFill>
              </a:defRPr>
            </a:lvl1pPr>
            <a:lvl2pPr marL="457200" lvl="1" indent="-457200" algn="ctr">
              <a:buNone/>
              <a:defRPr sz="2400" kern="1200">
                <a:solidFill>
                  <a:srgbClr val="16388A"/>
                </a:solidFill>
              </a:defRPr>
            </a:lvl2pPr>
            <a:lvl3pPr marL="914400" lvl="2" indent="-914400" algn="ctr">
              <a:buNone/>
              <a:defRPr sz="2400" kern="1200">
                <a:solidFill>
                  <a:srgbClr val="16388A"/>
                </a:solidFill>
              </a:defRPr>
            </a:lvl3pPr>
            <a:lvl4pPr marL="1371600" lvl="3" indent="-1371600" algn="ctr">
              <a:buNone/>
              <a:defRPr sz="2400" kern="1200">
                <a:solidFill>
                  <a:srgbClr val="16388A"/>
                </a:solidFill>
              </a:defRPr>
            </a:lvl4pPr>
            <a:lvl5pPr marL="1828800" lvl="4" indent="-1828800" algn="ctr">
              <a:buNone/>
              <a:defRPr sz="2400" kern="1200">
                <a:solidFill>
                  <a:srgbClr val="16388A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6849452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8679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80635" y="152400"/>
            <a:ext cx="2163366" cy="61817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0538" y="152400"/>
            <a:ext cx="6364684" cy="61817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3160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771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6734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0538" y="1268413"/>
            <a:ext cx="4032504" cy="5065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7634" y="1268413"/>
            <a:ext cx="4032504" cy="506571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41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276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8343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95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224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1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064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025" descr="badgeb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1131888"/>
            <a:ext cx="70929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1026"/>
          <p:cNvSpPr>
            <a:spLocks noChangeArrowheads="1"/>
          </p:cNvSpPr>
          <p:nvPr/>
        </p:nvSpPr>
        <p:spPr bwMode="auto">
          <a:xfrm>
            <a:off x="287338" y="9906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8" name="矩形 1027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133984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1029" name="标题 10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38400" y="152400"/>
            <a:ext cx="670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文本占位符 10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0538" y="1268413"/>
            <a:ext cx="8229600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3398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449263" indent="-4492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5"/>
        </a:buBlip>
        <a:defRPr sz="2800" kern="1200">
          <a:solidFill>
            <a:srgbClr val="133984"/>
          </a:solidFill>
          <a:latin typeface="+mn-lt"/>
          <a:ea typeface="+mn-ea"/>
          <a:cs typeface="+mn-cs"/>
        </a:defRPr>
      </a:lvl1pPr>
      <a:lvl2pPr marL="914400" lvl="1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 kern="1200">
          <a:solidFill>
            <a:srgbClr val="133984"/>
          </a:solidFill>
          <a:latin typeface="+mn-lt"/>
          <a:ea typeface="+mn-ea"/>
          <a:cs typeface="+mn-cs"/>
        </a:defRPr>
      </a:lvl2pPr>
      <a:lvl3pPr marL="1322388" lvl="2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30375" lvl="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363" lvl="4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4097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839200" cy="1927225"/>
          </a:xfrm>
        </p:spPr>
        <p:txBody>
          <a:bodyPr/>
          <a:lstStyle/>
          <a:p>
            <a:pPr algn="ctr"/>
            <a:r>
              <a:rPr lang="zh-C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Indoor Localization with Wi-Fi Based on Transfer Learning </a:t>
            </a:r>
            <a:endParaRPr lang="zh-CN" altLang="en-US" sz="4800" dirty="0">
              <a:latin typeface="Times New Roman" panose="02020603050405020304" pitchFamily="18" charset="0"/>
              <a:ea typeface="宋体" charset="0"/>
              <a:cs typeface="Times New Roman" panose="02020603050405020304" pitchFamily="18" charset="0"/>
            </a:endParaRPr>
          </a:p>
        </p:txBody>
      </p:sp>
      <p:sp>
        <p:nvSpPr>
          <p:cNvPr id="4099" name="副标题 4098"/>
          <p:cNvSpPr>
            <a:spLocks noGrp="1" noChangeArrowheads="1"/>
          </p:cNvSpPr>
          <p:nvPr>
            <p:ph type="subTitle" idx="1"/>
          </p:nvPr>
        </p:nvSpPr>
        <p:spPr>
          <a:xfrm>
            <a:off x="338667" y="4581128"/>
            <a:ext cx="8534400" cy="1747838"/>
          </a:xfrm>
        </p:spPr>
        <p:txBody>
          <a:bodyPr/>
          <a:lstStyle/>
          <a:p>
            <a:r>
              <a:rPr lang="en-US" altLang="zh-CN" sz="1600" dirty="0"/>
              <a:t>Anmin Hu, Lijun Zhang</a:t>
            </a:r>
            <a:br>
              <a:rPr lang="en-US" altLang="zh-CN" sz="1600" dirty="0"/>
            </a:br>
            <a:r>
              <a:rPr lang="en-US" altLang="zh-CN" sz="1600" i="1" dirty="0"/>
              <a:t>School of Electronics and Information Engineering</a:t>
            </a:r>
            <a:br>
              <a:rPr lang="en-US" altLang="zh-CN" sz="1600" i="1" dirty="0"/>
            </a:br>
            <a:r>
              <a:rPr lang="en-US" altLang="zh-CN" sz="1600" i="1" dirty="0"/>
              <a:t>Beijing </a:t>
            </a:r>
            <a:r>
              <a:rPr lang="en-US" altLang="zh-CN" sz="1600" i="1" dirty="0" err="1"/>
              <a:t>Jiaotong</a:t>
            </a:r>
            <a:r>
              <a:rPr lang="en-US" altLang="zh-CN" sz="1600" i="1" dirty="0"/>
              <a:t> University</a:t>
            </a:r>
            <a:br>
              <a:rPr lang="en-US" altLang="zh-CN" sz="1600" i="1" dirty="0"/>
            </a:br>
            <a:r>
              <a:rPr lang="en-US" altLang="zh-CN" sz="1600" dirty="0"/>
              <a:t>Beijing, China</a:t>
            </a:r>
            <a:br>
              <a:rPr lang="en-US" altLang="zh-CN" sz="1600" dirty="0"/>
            </a:br>
            <a:r>
              <a:rPr lang="en-US" altLang="zh-CN" sz="1600" dirty="0"/>
              <a:t>{17125027,ljzhang}@bjtu.edu.cn</a:t>
            </a:r>
            <a:br>
              <a:rPr lang="en-US" altLang="zh-CN" sz="1600" dirty="0"/>
            </a:br>
            <a:br>
              <a:rPr lang="en-US" altLang="zh-CN" dirty="0"/>
            </a:br>
            <a:endParaRPr lang="en-US" altLang="zh-CN" b="1" dirty="0">
              <a:latin typeface="Times New Roman" charset="0"/>
              <a:ea typeface="宋体" charset="0"/>
            </a:endParaRPr>
          </a:p>
        </p:txBody>
      </p:sp>
      <p:pic>
        <p:nvPicPr>
          <p:cNvPr id="4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1C062EE0-1DF4-7A4F-9964-C729E633B2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530120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90"/>
    </mc:Choice>
    <mc:Fallback xmlns="">
      <p:transition spd="slow" advTm="1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Solution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0320" y="1556792"/>
            <a:ext cx="7503359" cy="1154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Transfer learning  is proposed to deal with the problem introduced by the training data from source domain and test data from target domain in different feature spaces.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588863-6357-8847-B092-2E002A5F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6571"/>
            <a:ext cx="31654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F69CD275-0B82-1B42-8352-1C5AD75B4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093296"/>
            <a:ext cx="2497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Fig.2 Transfer learning</a:t>
            </a:r>
          </a:p>
        </p:txBody>
      </p:sp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C597F42-8E6A-A240-80B5-33A3620F9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8244" y="57725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94"/>
    </mc:Choice>
    <mc:Fallback xmlns="">
      <p:transition spd="slow" advTm="59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Solution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3DF7E368-02FB-8245-8607-29C1263FA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33369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CB55FFF9-CC92-1F46-A5B9-3EC30A69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30300"/>
            <a:ext cx="4584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7B631B6-E4EB-F74B-84D4-DBCA30EB68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72200" y="5517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94"/>
    </mc:Choice>
    <mc:Fallback xmlns="">
      <p:transition spd="slow" advTm="59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等腰三角形 5"/>
          <p:cNvSpPr>
            <a:spLocks noChangeArrowheads="1"/>
          </p:cNvSpPr>
          <p:nvPr/>
        </p:nvSpPr>
        <p:spPr bwMode="auto">
          <a:xfrm>
            <a:off x="431800" y="2298700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 dirty="0">
                <a:solidFill>
                  <a:srgbClr val="FFFFFF"/>
                </a:solidFill>
                <a:latin typeface="微软雅黑" charset="0"/>
                <a:ea typeface="微软雅黑" charset="0"/>
              </a:rPr>
              <a:t>4</a:t>
            </a:r>
          </a:p>
        </p:txBody>
      </p:sp>
      <p:sp>
        <p:nvSpPr>
          <p:cNvPr id="12291" name="等腰三角形 6"/>
          <p:cNvSpPr>
            <a:spLocks noChangeArrowheads="1"/>
          </p:cNvSpPr>
          <p:nvPr/>
        </p:nvSpPr>
        <p:spPr bwMode="auto">
          <a:xfrm>
            <a:off x="212725" y="215106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12292" name="文本框 11"/>
          <p:cNvSpPr txBox="1">
            <a:spLocks noChangeArrowheads="1"/>
          </p:cNvSpPr>
          <p:nvPr/>
        </p:nvSpPr>
        <p:spPr bwMode="auto">
          <a:xfrm>
            <a:off x="2327275" y="2947988"/>
            <a:ext cx="68167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Experiment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21D3531-B569-B84D-906D-A8C28E6C2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58924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4"/>
    </mc:Choice>
    <mc:Fallback xmlns="">
      <p:transition spd="slow" advTm="47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99592" y="1484784"/>
            <a:ext cx="7649933" cy="2724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sz="2000" dirty="0">
                <a:solidFill>
                  <a:srgbClr val="12357C"/>
                </a:solidFill>
              </a:rPr>
              <a:t>Data set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2357C"/>
                </a:solidFill>
              </a:rPr>
              <a:t>The UJIINDOORLOC divided into a training set with 19,937 fingerprints and a testing set with 1,111 fingerprints.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2357C"/>
                </a:solidFill>
              </a:rPr>
              <a:t>The testing data are performed 4 months later than when the training data gathered. Therefore, the distributions of the training data and testing data are different, and to locate these data is challenging </a:t>
            </a:r>
          </a:p>
          <a:p>
            <a:pPr eaLnBrk="1" hangingPunct="1">
              <a:lnSpc>
                <a:spcPct val="150000"/>
              </a:lnSpc>
            </a:pPr>
            <a:endParaRPr lang="en-US" altLang="zh-CN" sz="1600" dirty="0">
              <a:solidFill>
                <a:srgbClr val="12357C"/>
              </a:solidFill>
            </a:endParaRP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439988" y="231775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Experiment</a:t>
            </a:r>
          </a:p>
        </p:txBody>
      </p:sp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0632791-2787-1844-8DBA-8CB921798E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55892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9"/>
    </mc:Choice>
    <mc:Fallback xmlns="">
      <p:transition spd="slow" advTm="2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56113" y="1545343"/>
            <a:ext cx="7649933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12357C"/>
                </a:solidFill>
              </a:rPr>
              <a:t>To prove the validity of our algorithm, we do other two experiments. One uses original data to train model and use original testing data to test the model, as experiment 1. </a:t>
            </a:r>
            <a:endParaRPr lang="en-US" altLang="zh-CN" sz="1600" dirty="0">
              <a:solidFill>
                <a:srgbClr val="12357C"/>
              </a:solidFill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solidFill>
                  <a:srgbClr val="12357C"/>
                </a:solidFill>
              </a:rPr>
              <a:t>The other uses partial testing data to train model and uses another part to test model, as experiment 2. </a:t>
            </a:r>
            <a:endParaRPr lang="en-US" altLang="zh-CN" sz="1600" dirty="0">
              <a:solidFill>
                <a:srgbClr val="12357C"/>
              </a:solidFill>
            </a:endParaRP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439988" y="231775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4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Experiment</a:t>
            </a: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id="{949E19D9-4BBA-E243-A31D-9EA23BFE0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2"/>
          <a:stretch>
            <a:fillRect/>
          </a:stretch>
        </p:blipFill>
        <p:spPr bwMode="auto">
          <a:xfrm>
            <a:off x="1115616" y="3933056"/>
            <a:ext cx="70866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48FA15D-536E-2549-95E0-B71A8CDC19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4288" y="55172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69"/>
    </mc:Choice>
    <mc:Fallback xmlns="">
      <p:transition spd="slow" advTm="24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8673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zh-CN" sz="7200" dirty="0"/>
              <a:t>Thanks!</a:t>
            </a:r>
            <a:endParaRPr lang="zh-CN" altLang="en-US" sz="7200" dirty="0"/>
          </a:p>
        </p:txBody>
      </p:sp>
      <p:pic>
        <p:nvPicPr>
          <p:cNvPr id="5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F199F3F1-E4FF-7F41-BCBB-2E8DB59329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558924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5"/>
    </mc:Choice>
    <mc:Fallback xmlns="">
      <p:transition spd="slow" advTm="3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等腰三角形 5"/>
          <p:cNvSpPr>
            <a:spLocks noChangeArrowheads="1"/>
          </p:cNvSpPr>
          <p:nvPr/>
        </p:nvSpPr>
        <p:spPr bwMode="auto">
          <a:xfrm>
            <a:off x="681038" y="1266825"/>
            <a:ext cx="1895475" cy="1417638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en-US" sz="1600">
                <a:solidFill>
                  <a:srgbClr val="FFFFFF"/>
                </a:solidFill>
                <a:latin typeface="微软雅黑" charset="0"/>
                <a:ea typeface="微软雅黑" charset="0"/>
              </a:rPr>
              <a:t>Contents</a:t>
            </a:r>
          </a:p>
        </p:txBody>
      </p:sp>
      <p:sp>
        <p:nvSpPr>
          <p:cNvPr id="5123" name="等腰三角形 6"/>
          <p:cNvSpPr>
            <a:spLocks noChangeArrowheads="1"/>
          </p:cNvSpPr>
          <p:nvPr/>
        </p:nvSpPr>
        <p:spPr bwMode="auto">
          <a:xfrm>
            <a:off x="461963" y="1008063"/>
            <a:ext cx="2333625" cy="1744662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cxnSp>
        <p:nvCxnSpPr>
          <p:cNvPr id="5124" name="直接连接符 22"/>
          <p:cNvCxnSpPr>
            <a:cxnSpLocks noChangeShapeType="1"/>
            <a:stCxn id="5123" idx="3"/>
          </p:cNvCxnSpPr>
          <p:nvPr/>
        </p:nvCxnSpPr>
        <p:spPr bwMode="auto">
          <a:xfrm>
            <a:off x="1628775" y="2752725"/>
            <a:ext cx="0" cy="3952875"/>
          </a:xfrm>
          <a:prstGeom prst="line">
            <a:avLst/>
          </a:prstGeom>
          <a:noFill/>
          <a:ln w="6350">
            <a:solidFill>
              <a:srgbClr val="0099EE"/>
            </a:solidFill>
            <a:prstDash val="lgDashDot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文本框 13"/>
          <p:cNvSpPr txBox="1">
            <a:spLocks noChangeArrowheads="1"/>
          </p:cNvSpPr>
          <p:nvPr/>
        </p:nvSpPr>
        <p:spPr bwMode="auto">
          <a:xfrm>
            <a:off x="3203847" y="2538302"/>
            <a:ext cx="951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2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27" name="文本框 15"/>
          <p:cNvSpPr txBox="1">
            <a:spLocks noChangeArrowheads="1"/>
          </p:cNvSpPr>
          <p:nvPr/>
        </p:nvSpPr>
        <p:spPr bwMode="auto">
          <a:xfrm>
            <a:off x="3851920" y="3909582"/>
            <a:ext cx="5151586" cy="462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Solution</a:t>
            </a:r>
          </a:p>
        </p:txBody>
      </p:sp>
      <p:sp>
        <p:nvSpPr>
          <p:cNvPr id="5128" name="文本框 17"/>
          <p:cNvSpPr txBox="1">
            <a:spLocks noChangeArrowheads="1"/>
          </p:cNvSpPr>
          <p:nvPr/>
        </p:nvSpPr>
        <p:spPr bwMode="auto">
          <a:xfrm>
            <a:off x="3223204" y="3790156"/>
            <a:ext cx="95525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3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29" name="文本框 19"/>
          <p:cNvSpPr txBox="1">
            <a:spLocks noChangeArrowheads="1"/>
          </p:cNvSpPr>
          <p:nvPr/>
        </p:nvSpPr>
        <p:spPr bwMode="auto">
          <a:xfrm>
            <a:off x="4396581" y="3940969"/>
            <a:ext cx="330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2400" b="1" dirty="0">
              <a:solidFill>
                <a:srgbClr val="006196"/>
              </a:solidFill>
              <a:latin typeface="微软雅黑" charset="0"/>
              <a:ea typeface="微软雅黑" charset="0"/>
              <a:sym typeface="黑体" charset="0"/>
            </a:endParaRPr>
          </a:p>
        </p:txBody>
      </p:sp>
      <p:sp>
        <p:nvSpPr>
          <p:cNvPr id="5130" name="文本框 21"/>
          <p:cNvSpPr txBox="1">
            <a:spLocks noChangeArrowheads="1"/>
          </p:cNvSpPr>
          <p:nvPr/>
        </p:nvSpPr>
        <p:spPr bwMode="auto">
          <a:xfrm>
            <a:off x="3221781" y="5082450"/>
            <a:ext cx="9949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4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31" name="文本框 23"/>
          <p:cNvSpPr txBox="1">
            <a:spLocks noChangeArrowheads="1"/>
          </p:cNvSpPr>
          <p:nvPr/>
        </p:nvSpPr>
        <p:spPr bwMode="auto">
          <a:xfrm>
            <a:off x="3909462" y="5236368"/>
            <a:ext cx="494997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Experiment</a:t>
            </a:r>
            <a:endParaRPr lang="zh-CN" altLang="en-US" sz="20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5133" name="文本框 11"/>
          <p:cNvSpPr txBox="1">
            <a:spLocks noChangeArrowheads="1"/>
          </p:cNvSpPr>
          <p:nvPr/>
        </p:nvSpPr>
        <p:spPr bwMode="auto">
          <a:xfrm>
            <a:off x="3909462" y="2710678"/>
            <a:ext cx="26496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Challenge</a:t>
            </a:r>
          </a:p>
        </p:txBody>
      </p:sp>
      <p:sp>
        <p:nvSpPr>
          <p:cNvPr id="5134" name="文本框 13"/>
          <p:cNvSpPr txBox="1">
            <a:spLocks noChangeArrowheads="1"/>
          </p:cNvSpPr>
          <p:nvPr/>
        </p:nvSpPr>
        <p:spPr bwMode="auto">
          <a:xfrm>
            <a:off x="3203848" y="1266825"/>
            <a:ext cx="951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000" dirty="0">
                <a:solidFill>
                  <a:srgbClr val="006196"/>
                </a:solidFill>
                <a:latin typeface="华康俪金黑W8" charset="0"/>
                <a:ea typeface="华康俪金黑W8" charset="0"/>
                <a:cs typeface="华康俪金黑W8" charset="0"/>
              </a:rPr>
              <a:t>1</a:t>
            </a:r>
            <a:endParaRPr lang="zh-CN" altLang="en-US" sz="4000" dirty="0">
              <a:solidFill>
                <a:srgbClr val="006196"/>
              </a:solidFill>
              <a:latin typeface="华康俪金黑W8" charset="0"/>
              <a:ea typeface="华康俪金黑W8" charset="0"/>
              <a:cs typeface="华康俪金黑W8" charset="0"/>
            </a:endParaRPr>
          </a:p>
        </p:txBody>
      </p:sp>
      <p:sp>
        <p:nvSpPr>
          <p:cNvPr id="5135" name="文本框 11"/>
          <p:cNvSpPr txBox="1">
            <a:spLocks noChangeArrowheads="1"/>
          </p:cNvSpPr>
          <p:nvPr/>
        </p:nvSpPr>
        <p:spPr bwMode="auto">
          <a:xfrm>
            <a:off x="3851920" y="1421607"/>
            <a:ext cx="264968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2000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Background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CD2F4BDD-C7D0-AB4D-AA48-61826016B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5236368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"/>
    </mc:Choice>
    <mc:Fallback xmlns="">
      <p:transition spd="slow" advTm="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等腰三角形 5"/>
          <p:cNvSpPr>
            <a:spLocks noChangeArrowheads="1"/>
          </p:cNvSpPr>
          <p:nvPr/>
        </p:nvSpPr>
        <p:spPr bwMode="auto">
          <a:xfrm>
            <a:off x="762000" y="2573338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>
                <a:solidFill>
                  <a:srgbClr val="FFFFFF"/>
                </a:solidFill>
                <a:latin typeface="微软雅黑" charset="0"/>
                <a:ea typeface="微软雅黑" charset="0"/>
              </a:rPr>
              <a:t>1</a:t>
            </a:r>
          </a:p>
        </p:txBody>
      </p:sp>
      <p:sp>
        <p:nvSpPr>
          <p:cNvPr id="6147" name="等腰三角形 6"/>
          <p:cNvSpPr>
            <a:spLocks noChangeArrowheads="1"/>
          </p:cNvSpPr>
          <p:nvPr/>
        </p:nvSpPr>
        <p:spPr bwMode="auto">
          <a:xfrm>
            <a:off x="542925" y="241141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6148" name="文本框 11"/>
          <p:cNvSpPr txBox="1">
            <a:spLocks noChangeArrowheads="1"/>
          </p:cNvSpPr>
          <p:nvPr/>
        </p:nvSpPr>
        <p:spPr bwMode="auto">
          <a:xfrm>
            <a:off x="2971800" y="3189288"/>
            <a:ext cx="5483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Background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6889486-DEF9-A140-B459-1F989B4E8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328" y="508518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95"/>
    </mc:Choice>
    <mc:Fallback xmlns="">
      <p:transition spd="slow" advTm="4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圆角矩形 6147"/>
          <p:cNvSpPr>
            <a:spLocks noChangeArrowheads="1"/>
          </p:cNvSpPr>
          <p:nvPr/>
        </p:nvSpPr>
        <p:spPr bwMode="auto">
          <a:xfrm>
            <a:off x="604837" y="1484784"/>
            <a:ext cx="7934325" cy="4803775"/>
          </a:xfrm>
          <a:prstGeom prst="roundRect">
            <a:avLst>
              <a:gd name="adj" fmla="val 11505"/>
            </a:avLst>
          </a:prstGeom>
          <a:noFill/>
          <a:ln>
            <a:noFill/>
          </a:ln>
          <a:extLst/>
        </p:spPr>
        <p:txBody>
          <a:bodyPr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" altLang="zh-CN" sz="1600" dirty="0"/>
              <a:t>In recent years, with the rapid development of mobile Internet and the rapid spread of smart phone terminals, location-based services (LBS) have brought great convenience to people in social production and life.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" altLang="zh-CN" sz="1600" dirty="0"/>
              <a:t>Satellite navigation cannot be used indoors due to the rapid attenuation of GPS</a:t>
            </a:r>
            <a:r>
              <a:rPr lang="en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1600" dirty="0"/>
              <a:t>navigation signals through the wall. Therefore, various methods and techniques for indoor positioning have been successively released..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" altLang="zh-CN" sz="1600" dirty="0"/>
              <a:t>Among the many positioning technologies, RF fingerprint technology has the characteristics of high precision and low cost, which attracts more and more researchers.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Tx/>
              <a:buNone/>
            </a:pPr>
            <a:br>
              <a:rPr lang="en-US" altLang="zh-CN" sz="1600" dirty="0"/>
            </a:br>
            <a:br>
              <a:rPr lang="en-US" altLang="zh-CN" sz="1600" dirty="0"/>
            </a:br>
            <a:br>
              <a:rPr lang="en-US" altLang="zh-CN" sz="1600" b="1" dirty="0"/>
            </a:br>
            <a:br>
              <a:rPr lang="en-US" altLang="zh-CN" sz="1600" dirty="0"/>
            </a:br>
            <a:endParaRPr lang="en-US" altLang="zh-CN" sz="1600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br>
              <a:rPr lang="en-US" altLang="zh-CN" sz="2400" dirty="0"/>
            </a:br>
            <a:endParaRPr lang="zh-CN" altLang="en-US" sz="2400" dirty="0">
              <a:solidFill>
                <a:schemeClr val="tx1"/>
              </a:solidFill>
              <a:ea typeface="宋体" charset="0"/>
            </a:endParaRPr>
          </a:p>
        </p:txBody>
      </p:sp>
      <p:sp>
        <p:nvSpPr>
          <p:cNvPr id="7171" name="标题 7169"/>
          <p:cNvSpPr>
            <a:spLocks noGrp="1" noChangeArrowheads="1"/>
          </p:cNvSpPr>
          <p:nvPr/>
        </p:nvSpPr>
        <p:spPr bwMode="auto">
          <a:xfrm>
            <a:off x="1219200" y="274638"/>
            <a:ext cx="6705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3600">
              <a:latin typeface="微软雅黑" charset="0"/>
              <a:ea typeface="微软雅黑" charset="0"/>
            </a:endParaRPr>
          </a:p>
        </p:txBody>
      </p:sp>
      <p:sp>
        <p:nvSpPr>
          <p:cNvPr id="4" name="标题 7169"/>
          <p:cNvSpPr>
            <a:spLocks noGrp="1" noChangeArrowheads="1"/>
          </p:cNvSpPr>
          <p:nvPr/>
        </p:nvSpPr>
        <p:spPr bwMode="auto">
          <a:xfrm>
            <a:off x="2276475" y="274638"/>
            <a:ext cx="534344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Background 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41E690B4-0F0C-BE40-B7DE-237B0BA34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3520" y="5497205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855"/>
    </mc:Choice>
    <mc:Fallback xmlns="">
      <p:transition spd="slow" advTm="61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标题 7169"/>
          <p:cNvSpPr>
            <a:spLocks noGrp="1" noChangeArrowheads="1"/>
          </p:cNvSpPr>
          <p:nvPr/>
        </p:nvSpPr>
        <p:spPr bwMode="auto">
          <a:xfrm>
            <a:off x="2276475" y="274638"/>
            <a:ext cx="534344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  <a:sym typeface="黑体" charset="0"/>
              </a:rPr>
              <a:t>Background</a:t>
            </a:r>
            <a:endParaRPr lang="zh-CN" altLang="en-US" b="1" dirty="0">
              <a:solidFill>
                <a:srgbClr val="006196"/>
              </a:solidFill>
              <a:latin typeface="微软雅黑" charset="0"/>
              <a:ea typeface="微软雅黑" charset="0"/>
              <a:sym typeface="黑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902" y="1219258"/>
            <a:ext cx="7848394" cy="2262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endParaRPr lang="en-US" altLang="zh-CN" sz="1600" dirty="0">
              <a:solidFill>
                <a:srgbClr val="133984"/>
              </a:solidFill>
              <a:ea typeface="黑体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WLAN radio indoor positioning: collect fingerprint database in the offline phase, use machine learning algorithm to learn the nonlinear relationship between WLAN fingerprint vector and position coordinates,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In</a:t>
            </a:r>
            <a:r>
              <a:rPr lang="zh-CN" altLang="en-US" sz="1600" dirty="0">
                <a:solidFill>
                  <a:srgbClr val="133984"/>
                </a:solidFill>
                <a:ea typeface="黑体" charset="0"/>
              </a:rPr>
              <a:t> </a:t>
            </a:r>
            <a:r>
              <a:rPr lang="en-US" altLang="zh-CN" sz="1600" dirty="0">
                <a:solidFill>
                  <a:srgbClr val="133984"/>
                </a:solidFill>
                <a:ea typeface="黑体" charset="0"/>
              </a:rPr>
              <a:t>the online</a:t>
            </a: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 determine the position according to the collected WLAN fingerprint and the learned nonlinear relationship in the online phase;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EAEEAB-E70A-C342-95E2-793F07A284D2}"/>
              </a:ext>
            </a:extLst>
          </p:cNvPr>
          <p:cNvSpPr/>
          <p:nvPr/>
        </p:nvSpPr>
        <p:spPr>
          <a:xfrm>
            <a:off x="958850" y="6337300"/>
            <a:ext cx="5107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Fig.1 Signals detected by an IBM R60   at different time periods. </a:t>
            </a:r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D7A56B20-4842-D243-976B-354BB571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3676464"/>
            <a:ext cx="5255012" cy="25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90B21D20-E3DD-DC43-B794-255A0F820E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13520" y="564174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2"/>
    </mc:Choice>
    <mc:Fallback xmlns="">
      <p:transition spd="slow" advTm="38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等腰三角形 5"/>
          <p:cNvSpPr>
            <a:spLocks noChangeArrowheads="1"/>
          </p:cNvSpPr>
          <p:nvPr/>
        </p:nvSpPr>
        <p:spPr bwMode="auto">
          <a:xfrm>
            <a:off x="762000" y="2573338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>
                <a:solidFill>
                  <a:srgbClr val="FFFFFF"/>
                </a:solidFill>
                <a:latin typeface="微软雅黑" charset="0"/>
                <a:ea typeface="微软雅黑" charset="0"/>
              </a:rPr>
              <a:t>2</a:t>
            </a:r>
          </a:p>
        </p:txBody>
      </p:sp>
      <p:sp>
        <p:nvSpPr>
          <p:cNvPr id="8195" name="等腰三角形 6"/>
          <p:cNvSpPr>
            <a:spLocks noChangeArrowheads="1"/>
          </p:cNvSpPr>
          <p:nvPr/>
        </p:nvSpPr>
        <p:spPr bwMode="auto">
          <a:xfrm>
            <a:off x="542925" y="241141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8196" name="文本框 11"/>
          <p:cNvSpPr txBox="1">
            <a:spLocks noChangeArrowheads="1"/>
          </p:cNvSpPr>
          <p:nvPr/>
        </p:nvSpPr>
        <p:spPr bwMode="auto">
          <a:xfrm>
            <a:off x="3276601" y="3048000"/>
            <a:ext cx="472431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Challenge</a:t>
            </a:r>
            <a:endParaRPr lang="zh-CN" altLang="en-US" b="1" dirty="0">
              <a:solidFill>
                <a:srgbClr val="006196"/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AFDECCD4-5014-CB47-A420-B9B7493471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544522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7"/>
    </mc:Choice>
    <mc:Fallback xmlns="">
      <p:transition spd="slow" advTm="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标题 7169"/>
          <p:cNvSpPr>
            <a:spLocks noGrp="1" noChangeArrowheads="1"/>
          </p:cNvSpPr>
          <p:nvPr/>
        </p:nvSpPr>
        <p:spPr bwMode="auto">
          <a:xfrm>
            <a:off x="2276475" y="274638"/>
            <a:ext cx="534344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  <a:sym typeface="黑体" charset="0"/>
              </a:rPr>
              <a:t>Challenge</a:t>
            </a:r>
            <a:endParaRPr lang="zh-CN" altLang="en-US" b="1" dirty="0">
              <a:solidFill>
                <a:srgbClr val="006196"/>
              </a:solidFill>
              <a:latin typeface="微软雅黑" charset="0"/>
              <a:ea typeface="微软雅黑" charset="0"/>
              <a:sym typeface="黑体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902" y="1219258"/>
            <a:ext cx="7848394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lnSpc>
                <a:spcPct val="150000"/>
              </a:lnSpc>
              <a:buFont typeface="Wingdings" charset="2"/>
              <a:buChar char="Ø"/>
            </a:pPr>
            <a:endParaRPr lang="en-US" altLang="zh-CN" sz="1600" dirty="0">
              <a:solidFill>
                <a:srgbClr val="133984"/>
              </a:solidFill>
              <a:ea typeface="黑体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Many approaches used in The Wi-Fi based indoor location system (WILS) typically assume the distribution of the signal strength data is time invariant.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>
                <a:solidFill>
                  <a:srgbClr val="133984"/>
                </a:solidFill>
                <a:ea typeface="黑体" charset="0"/>
              </a:rPr>
              <a:t>However, the assumption does not hold in real world, which degrades the location accuracy.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9AA6A2-0484-C14B-8D4D-3CFE372DE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50" y="3302000"/>
            <a:ext cx="6972300" cy="2730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12EAEEAB-E70A-C342-95E2-793F07A284D2}"/>
              </a:ext>
            </a:extLst>
          </p:cNvPr>
          <p:cNvSpPr/>
          <p:nvPr/>
        </p:nvSpPr>
        <p:spPr>
          <a:xfrm>
            <a:off x="940238" y="6337300"/>
            <a:ext cx="60800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zh-CN" altLang="zh-CN" sz="1400" dirty="0">
                <a:solidFill>
                  <a:srgbClr val="133984"/>
                </a:solidFill>
                <a:ea typeface="黑体" charset="0"/>
              </a:rPr>
              <a:t>Fig.1 Signals detected by an IBM R60   at different time periods</a:t>
            </a:r>
            <a:r>
              <a:rPr lang="zh-CN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7A7CC9F8-8895-DF44-91F8-BFD56F2081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72350" y="6009464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2"/>
    </mc:Choice>
    <mc:Fallback xmlns="">
      <p:transition spd="slow" advTm="38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等腰三角形 5"/>
          <p:cNvSpPr>
            <a:spLocks noChangeArrowheads="1"/>
          </p:cNvSpPr>
          <p:nvPr/>
        </p:nvSpPr>
        <p:spPr bwMode="auto">
          <a:xfrm>
            <a:off x="431800" y="2298700"/>
            <a:ext cx="1895475" cy="1419225"/>
          </a:xfrm>
          <a:prstGeom prst="triangle">
            <a:avLst>
              <a:gd name="adj" fmla="val 50000"/>
            </a:avLst>
          </a:prstGeom>
          <a:solidFill>
            <a:srgbClr val="0081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144000"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4400">
                <a:solidFill>
                  <a:srgbClr val="FFFFFF"/>
                </a:solidFill>
                <a:latin typeface="微软雅黑" charset="0"/>
                <a:ea typeface="微软雅黑" charset="0"/>
              </a:rPr>
              <a:t>3</a:t>
            </a:r>
          </a:p>
        </p:txBody>
      </p:sp>
      <p:sp>
        <p:nvSpPr>
          <p:cNvPr id="12291" name="等腰三角形 6"/>
          <p:cNvSpPr>
            <a:spLocks noChangeArrowheads="1"/>
          </p:cNvSpPr>
          <p:nvPr/>
        </p:nvSpPr>
        <p:spPr bwMode="auto">
          <a:xfrm>
            <a:off x="212725" y="2151063"/>
            <a:ext cx="2333625" cy="1743075"/>
          </a:xfrm>
          <a:prstGeom prst="triangle">
            <a:avLst>
              <a:gd name="adj" fmla="val 50000"/>
            </a:avLst>
          </a:prstGeom>
          <a:noFill/>
          <a:ln w="12700">
            <a:solidFill>
              <a:srgbClr val="0099EE"/>
            </a:solidFill>
            <a:prstDash val="lgDashDot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zh-CN" altLang="en-US" sz="1800">
              <a:solidFill>
                <a:srgbClr val="FFFFFF"/>
              </a:solidFill>
              <a:ea typeface="宋体" charset="0"/>
            </a:endParaRPr>
          </a:p>
        </p:txBody>
      </p:sp>
      <p:sp>
        <p:nvSpPr>
          <p:cNvPr id="12292" name="文本框 11"/>
          <p:cNvSpPr txBox="1">
            <a:spLocks noChangeArrowheads="1"/>
          </p:cNvSpPr>
          <p:nvPr/>
        </p:nvSpPr>
        <p:spPr bwMode="auto">
          <a:xfrm>
            <a:off x="2002731" y="2474913"/>
            <a:ext cx="7141269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Solution</a:t>
            </a:r>
          </a:p>
        </p:txBody>
      </p:sp>
      <p:pic>
        <p:nvPicPr>
          <p:cNvPr id="3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807AB71A-4E3F-5541-9346-757687996F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57332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0"/>
    </mc:Choice>
    <mc:Fallback xmlns="">
      <p:transition spd="slow" advTm="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标题 7169"/>
          <p:cNvSpPr>
            <a:spLocks noGrp="1" noChangeArrowheads="1"/>
          </p:cNvSpPr>
          <p:nvPr/>
        </p:nvSpPr>
        <p:spPr bwMode="auto">
          <a:xfrm>
            <a:off x="2267744" y="281990"/>
            <a:ext cx="7025144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4000" anchorCtr="1"/>
          <a:lstStyle>
            <a:lvl1pPr>
              <a:lnSpc>
                <a:spcPct val="110000"/>
              </a:lnSpc>
              <a:spcBef>
                <a:spcPct val="20000"/>
              </a:spcBef>
              <a:buSzPct val="120000"/>
              <a:buBlip>
                <a:blip r:embed="rId4"/>
              </a:buBlip>
              <a:defRPr sz="2800">
                <a:solidFill>
                  <a:srgbClr val="133984"/>
                </a:solidFill>
                <a:latin typeface="Arial" charset="0"/>
                <a:ea typeface="黑体" charset="0"/>
              </a:defRPr>
            </a:lvl1pPr>
            <a:lvl2pPr marL="742950" indent="-285750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Arial" charset="0"/>
                <a:ea typeface="黑体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黑体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黑体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b="1" dirty="0">
                <a:solidFill>
                  <a:srgbClr val="006196"/>
                </a:solidFill>
                <a:latin typeface="微软雅黑" charset="0"/>
                <a:ea typeface="微软雅黑" charset="0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820320" y="1556792"/>
                <a:ext cx="7503359" cy="2264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" altLang="zh-CN" sz="1600" dirty="0">
                    <a:solidFill>
                      <a:srgbClr val="133984"/>
                    </a:solidFill>
                    <a:ea typeface="黑体" charset="0"/>
                  </a:rPr>
                  <a:t>We propose an algorithm that can adjust the distribution of training data by mixing a fraction of new data. </a:t>
                </a:r>
              </a:p>
              <a:p>
                <a:pPr marL="285750" indent="-285750" eaLnBrk="1" hangingPunct="1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" altLang="zh-CN" sz="1600" dirty="0">
                    <a:solidFill>
                      <a:srgbClr val="133984"/>
                    </a:solidFill>
                    <a:ea typeface="黑体" charset="0"/>
                  </a:rPr>
                  <a:t>When environment changes, some instances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𝑇</m:t>
                        </m:r>
                        <m:r>
                          <a:rPr lang="en-US" altLang="zh-CN" sz="1600" b="0" i="1" smtClean="0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zh-CN" sz="1600" dirty="0">
                    <a:solidFill>
                      <a:srgbClr val="133984"/>
                    </a:solidFill>
                    <a:ea typeface="黑体" charset="0"/>
                  </a:rPr>
                  <a:t> become out of date, thus causing the old localization inaccurate. We can select part of data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𝑇</m:t>
                        </m:r>
                        <m: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" altLang="zh-CN" sz="1600" dirty="0">
                    <a:solidFill>
                      <a:srgbClr val="133984"/>
                    </a:solidFill>
                    <a:ea typeface="黑体" charset="0"/>
                  </a:rPr>
                  <a:t> that have similar distribution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𝑋</m:t>
                        </m:r>
                      </m:e>
                      <m:sub>
                        <m:r>
                          <a:rPr lang="en-US" altLang="zh-CN" sz="1600" i="1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𝑇</m:t>
                        </m:r>
                        <m:r>
                          <a:rPr lang="en-US" altLang="zh-CN" sz="1600" b="0" i="1" smtClean="0">
                            <a:solidFill>
                              <a:srgbClr val="133984"/>
                            </a:solidFill>
                            <a:latin typeface="Cambria Math" panose="02040503050406030204" pitchFamily="18" charset="0"/>
                            <a:ea typeface="黑体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" altLang="zh-CN" sz="1600" dirty="0">
                    <a:solidFill>
                      <a:srgbClr val="133984"/>
                    </a:solidFill>
                    <a:ea typeface="黑体" charset="0"/>
                  </a:rPr>
                  <a:t> by adjusting the weights of instances. </a:t>
                </a:r>
              </a:p>
              <a:p>
                <a:pPr indent="457200" eaLnBrk="1" hangingPunct="1">
                  <a:lnSpc>
                    <a:spcPct val="150000"/>
                  </a:lnSpc>
                  <a:defRPr/>
                </a:pPr>
                <a:endParaRPr lang="en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20" y="1556792"/>
                <a:ext cx="7503359" cy="2264081"/>
              </a:xfrm>
              <a:prstGeom prst="rect">
                <a:avLst/>
              </a:prstGeom>
              <a:blipFill>
                <a:blip r:embed="rId5"/>
                <a:stretch>
                  <a:fillRect l="-338" r="-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已录下的声音">
            <a:hlinkClick r:id="" action="ppaction://media"/>
            <a:extLst>
              <a:ext uri="{FF2B5EF4-FFF2-40B4-BE49-F238E27FC236}">
                <a16:creationId xmlns:a16="http://schemas.microsoft.com/office/drawing/2014/main" id="{B7CA7201-D638-D449-95F9-2CED38A0A3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2280" y="566124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94"/>
    </mc:Choice>
    <mc:Fallback xmlns="">
      <p:transition spd="slow" advTm="59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ZW-ASID" id="{5FB3A026-1437-5549-840E-1B9C6380C2DB}" vid="{420D4621-07D8-3F44-8414-ECB71F7D531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ZW-ASID</Template>
  <TotalTime>3937</TotalTime>
  <Pages>0</Pages>
  <Words>470</Words>
  <Characters>0</Characters>
  <Application>Microsoft Macintosh PowerPoint</Application>
  <DocSecurity>0</DocSecurity>
  <PresentationFormat>全屏显示(4:3)</PresentationFormat>
  <Lines>0</Lines>
  <Paragraphs>52</Paragraphs>
  <Slides>15</Slides>
  <Notes>2</Notes>
  <HiddenSlides>0</HiddenSlides>
  <MMClips>15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华康俪金黑W8</vt:lpstr>
      <vt:lpstr>微软雅黑</vt:lpstr>
      <vt:lpstr>Arial</vt:lpstr>
      <vt:lpstr>Cambria Math</vt:lpstr>
      <vt:lpstr>Times New Roman</vt:lpstr>
      <vt:lpstr>Wingdings</vt:lpstr>
      <vt:lpstr>1_自定义设计方案</vt:lpstr>
      <vt:lpstr>Adaptive Indoor Localization with Wi-Fi Based on Transfer Learning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Thanks!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Further Research on Two-phase Decoding for GC-LDPC Codes</dc:title>
  <dc:subject/>
  <dc:creator>zw</dc:creator>
  <cp:keywords/>
  <dc:description/>
  <cp:lastModifiedBy>HU Anmin</cp:lastModifiedBy>
  <cp:revision>85</cp:revision>
  <dcterms:created xsi:type="dcterms:W3CDTF">2018-11-05T01:54:37Z</dcterms:created>
  <dcterms:modified xsi:type="dcterms:W3CDTF">2019-05-11T01:10:48Z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2052-10.1.0.6489</vt:lpwstr>
  </property>
</Properties>
</file>