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sldIdLst>
    <p:sldId id="975" r:id="rId2"/>
    <p:sldId id="984" r:id="rId3"/>
    <p:sldId id="1123" r:id="rId4"/>
    <p:sldId id="1119" r:id="rId5"/>
    <p:sldId id="1145" r:id="rId6"/>
    <p:sldId id="1152" r:id="rId7"/>
    <p:sldId id="1099" r:id="rId8"/>
    <p:sldId id="1065" r:id="rId9"/>
    <p:sldId id="1146" r:id="rId10"/>
    <p:sldId id="1162" r:id="rId11"/>
    <p:sldId id="1124" r:id="rId12"/>
    <p:sldId id="1167" r:id="rId13"/>
    <p:sldId id="1159" r:id="rId14"/>
    <p:sldId id="1155" r:id="rId15"/>
    <p:sldId id="1139" r:id="rId16"/>
    <p:sldId id="1154" r:id="rId17"/>
    <p:sldId id="1147" r:id="rId18"/>
    <p:sldId id="1165" r:id="rId19"/>
    <p:sldId id="1125" r:id="rId20"/>
    <p:sldId id="1103" r:id="rId21"/>
    <p:sldId id="1148" r:id="rId22"/>
    <p:sldId id="1160" r:id="rId23"/>
    <p:sldId id="1164" r:id="rId24"/>
    <p:sldId id="1156" r:id="rId25"/>
    <p:sldId id="1157" r:id="rId26"/>
    <p:sldId id="1149" r:id="rId27"/>
    <p:sldId id="1150" r:id="rId28"/>
    <p:sldId id="876" r:id="rId29"/>
  </p:sldIdLst>
  <p:sldSz cx="9144000" cy="6858000" type="screen4x3"/>
  <p:notesSz cx="9144000" cy="6858000"/>
  <p:defaultTextStyle>
    <a:defPPr>
      <a:defRPr lang="zh-CN"/>
    </a:defPPr>
    <a:lvl1pPr algn="l" rtl="0" eaLnBrk="0" fontAlgn="base" hangingPunct="0">
      <a:spcBef>
        <a:spcPct val="0"/>
      </a:spcBef>
      <a:spcAft>
        <a:spcPct val="0"/>
      </a:spcAft>
      <a:defRPr sz="2400" kern="1200">
        <a:solidFill>
          <a:schemeClr val="tx1"/>
        </a:solidFill>
        <a:latin typeface="Arial" charset="0"/>
        <a:ea typeface="宋体" charset="0"/>
        <a:cs typeface="+mn-cs"/>
      </a:defRPr>
    </a:lvl1pPr>
    <a:lvl2pPr marL="457200" algn="l" rtl="0" eaLnBrk="0" fontAlgn="base" hangingPunct="0">
      <a:spcBef>
        <a:spcPct val="0"/>
      </a:spcBef>
      <a:spcAft>
        <a:spcPct val="0"/>
      </a:spcAft>
      <a:defRPr sz="2400" kern="1200">
        <a:solidFill>
          <a:schemeClr val="tx1"/>
        </a:solidFill>
        <a:latin typeface="Arial" charset="0"/>
        <a:ea typeface="宋体" charset="0"/>
        <a:cs typeface="+mn-cs"/>
      </a:defRPr>
    </a:lvl2pPr>
    <a:lvl3pPr marL="914400" algn="l" rtl="0" eaLnBrk="0" fontAlgn="base" hangingPunct="0">
      <a:spcBef>
        <a:spcPct val="0"/>
      </a:spcBef>
      <a:spcAft>
        <a:spcPct val="0"/>
      </a:spcAft>
      <a:defRPr sz="2400" kern="1200">
        <a:solidFill>
          <a:schemeClr val="tx1"/>
        </a:solidFill>
        <a:latin typeface="Arial" charset="0"/>
        <a:ea typeface="宋体" charset="0"/>
        <a:cs typeface="+mn-cs"/>
      </a:defRPr>
    </a:lvl3pPr>
    <a:lvl4pPr marL="1371600" algn="l" rtl="0" eaLnBrk="0" fontAlgn="base" hangingPunct="0">
      <a:spcBef>
        <a:spcPct val="0"/>
      </a:spcBef>
      <a:spcAft>
        <a:spcPct val="0"/>
      </a:spcAft>
      <a:defRPr sz="2400" kern="1200">
        <a:solidFill>
          <a:schemeClr val="tx1"/>
        </a:solidFill>
        <a:latin typeface="Arial" charset="0"/>
        <a:ea typeface="宋体" charset="0"/>
        <a:cs typeface="+mn-cs"/>
      </a:defRPr>
    </a:lvl4pPr>
    <a:lvl5pPr marL="1828800" algn="l" rtl="0" eaLnBrk="0" fontAlgn="base" hangingPunct="0">
      <a:spcBef>
        <a:spcPct val="0"/>
      </a:spcBef>
      <a:spcAft>
        <a:spcPct val="0"/>
      </a:spcAft>
      <a:defRPr sz="2400" kern="1200">
        <a:solidFill>
          <a:schemeClr val="tx1"/>
        </a:solidFill>
        <a:latin typeface="Arial" charset="0"/>
        <a:ea typeface="宋体" charset="0"/>
        <a:cs typeface="+mn-cs"/>
      </a:defRPr>
    </a:lvl5pPr>
    <a:lvl6pPr marL="2286000" algn="l" defTabSz="914400" rtl="0" eaLnBrk="1" latinLnBrk="0" hangingPunct="1">
      <a:defRPr sz="2400" kern="1200">
        <a:solidFill>
          <a:schemeClr val="tx1"/>
        </a:solidFill>
        <a:latin typeface="Arial" charset="0"/>
        <a:ea typeface="宋体" charset="0"/>
        <a:cs typeface="+mn-cs"/>
      </a:defRPr>
    </a:lvl6pPr>
    <a:lvl7pPr marL="2743200" algn="l" defTabSz="914400" rtl="0" eaLnBrk="1" latinLnBrk="0" hangingPunct="1">
      <a:defRPr sz="2400" kern="1200">
        <a:solidFill>
          <a:schemeClr val="tx1"/>
        </a:solidFill>
        <a:latin typeface="Arial" charset="0"/>
        <a:ea typeface="宋体" charset="0"/>
        <a:cs typeface="+mn-cs"/>
      </a:defRPr>
    </a:lvl7pPr>
    <a:lvl8pPr marL="3200400" algn="l" defTabSz="914400" rtl="0" eaLnBrk="1" latinLnBrk="0" hangingPunct="1">
      <a:defRPr sz="2400" kern="1200">
        <a:solidFill>
          <a:schemeClr val="tx1"/>
        </a:solidFill>
        <a:latin typeface="Arial" charset="0"/>
        <a:ea typeface="宋体" charset="0"/>
        <a:cs typeface="+mn-cs"/>
      </a:defRPr>
    </a:lvl8pPr>
    <a:lvl9pPr marL="3657600" algn="l" defTabSz="914400" rtl="0" eaLnBrk="1" latinLnBrk="0" hangingPunct="1">
      <a:defRPr sz="2400" kern="1200">
        <a:solidFill>
          <a:schemeClr val="tx1"/>
        </a:solidFill>
        <a:latin typeface="Arial" charset="0"/>
        <a:ea typeface="宋体" charset="0"/>
        <a:cs typeface="+mn-cs"/>
      </a:defRPr>
    </a:lvl9pPr>
  </p:defaultTextStyle>
  <p:extLst>
    <p:ext uri="{EFAFB233-063F-42B5-8137-9DF3F51BA10A}">
      <p15:sldGuideLst xmlns:p15="http://schemas.microsoft.com/office/powerpoint/2012/main">
        <p15:guide id="1" orient="horz" pos="2160" userDrawn="1">
          <p15:clr>
            <a:srgbClr val="A4A3A4"/>
          </p15:clr>
        </p15:guide>
        <p15:guide id="2" pos="2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984"/>
    <a:srgbClr val="12357C"/>
    <a:srgbClr val="6F3898"/>
    <a:srgbClr val="93052E"/>
    <a:srgbClr val="922706"/>
    <a:srgbClr val="00FF00"/>
    <a:srgbClr val="FFFF00"/>
    <a:srgbClr val="DDDDDD"/>
    <a:srgbClr val="1325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3" autoAdjust="0"/>
    <p:restoredTop sz="94222" autoAdjust="0"/>
  </p:normalViewPr>
  <p:slideViewPr>
    <p:cSldViewPr snapToObjects="1">
      <p:cViewPr>
        <p:scale>
          <a:sx n="117" d="100"/>
          <a:sy n="117" d="100"/>
        </p:scale>
        <p:origin x="160" y="-288"/>
      </p:cViewPr>
      <p:guideLst>
        <p:guide orient="horz" pos="2160"/>
        <p:guide pos="28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3073"/>
          <p:cNvSpPr>
            <a:spLocks noGrp="1"/>
          </p:cNvSpPr>
          <p:nvPr>
            <p:ph type="hdr" sz="quarter"/>
          </p:nvPr>
        </p:nvSpPr>
        <p:spPr>
          <a:xfrm>
            <a:off x="0" y="0"/>
            <a:ext cx="3960813" cy="342900"/>
          </a:xfrm>
          <a:prstGeom prst="rect">
            <a:avLst/>
          </a:prstGeom>
          <a:noFill/>
          <a:ln w="9525">
            <a:noFill/>
          </a:ln>
        </p:spPr>
        <p:txBody>
          <a:bodyPr/>
          <a:lstStyle>
            <a:lvl1pPr eaLnBrk="1" hangingPunct="1">
              <a:buFont typeface="Arial" panose="020B0604020202020204" pitchFamily="34" charset="0"/>
              <a:buNone/>
              <a:defRPr sz="1200" noProof="1">
                <a:latin typeface="Arial" panose="020B0604020202020204" pitchFamily="34" charset="0"/>
                <a:ea typeface="宋体" panose="02010600030101010101" pitchFamily="2" charset="-122"/>
              </a:defRPr>
            </a:lvl1pPr>
          </a:lstStyle>
          <a:p>
            <a:pPr>
              <a:defRPr/>
            </a:pPr>
            <a:endParaRPr lang="zh-CN"/>
          </a:p>
        </p:txBody>
      </p:sp>
      <p:sp>
        <p:nvSpPr>
          <p:cNvPr id="3075" name="日期占位符 3074"/>
          <p:cNvSpPr>
            <a:spLocks noGrp="1"/>
          </p:cNvSpPr>
          <p:nvPr>
            <p:ph type="dt" idx="1"/>
          </p:nvPr>
        </p:nvSpPr>
        <p:spPr>
          <a:xfrm>
            <a:off x="5180013" y="0"/>
            <a:ext cx="3962400" cy="342900"/>
          </a:xfrm>
          <a:prstGeom prst="rect">
            <a:avLst/>
          </a:prstGeom>
          <a:noFill/>
          <a:ln w="9525">
            <a:noFill/>
          </a:ln>
        </p:spPr>
        <p:txBody>
          <a:bodyPr/>
          <a:lstStyle>
            <a:lvl1pPr algn="r" eaLnBrk="1" hangingPunct="1">
              <a:buFont typeface="Arial" panose="020B0604020202020204" pitchFamily="34" charset="0"/>
              <a:buNone/>
              <a:defRPr sz="1200" noProof="1">
                <a:latin typeface="Arial" panose="020B0604020202020204" pitchFamily="34" charset="0"/>
                <a:ea typeface="宋体" panose="02010600030101010101" pitchFamily="2" charset="-122"/>
              </a:defRPr>
            </a:lvl1pPr>
          </a:lstStyle>
          <a:p>
            <a:pPr>
              <a:defRPr/>
            </a:pPr>
            <a:endParaRPr lang="zh-CN" altLang="en-US"/>
          </a:p>
        </p:txBody>
      </p:sp>
      <p:sp>
        <p:nvSpPr>
          <p:cNvPr id="3076" name="幻灯片图像占位符 3075"/>
          <p:cNvSpPr>
            <a:spLocks noGrp="1" noRot="1" noChangeAspect="1" noChangeArrowheads="1"/>
          </p:cNvSpPr>
          <p:nvPr>
            <p:ph type="sldImg" idx="4294967295"/>
          </p:nvPr>
        </p:nvSpPr>
        <p:spPr bwMode="auto">
          <a:xfrm>
            <a:off x="2857500" y="512763"/>
            <a:ext cx="3429000"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3077" name="文本占位符 3076"/>
          <p:cNvSpPr>
            <a:spLocks noGrp="1" noRot="1" noChangeArrowheads="1"/>
          </p:cNvSpPr>
          <p:nvPr>
            <p:ph type="body" sz="quarter" idx="4294967295"/>
          </p:nvPr>
        </p:nvSpPr>
        <p:spPr bwMode="auto">
          <a:xfrm>
            <a:off x="914400" y="3257550"/>
            <a:ext cx="73152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页脚占位符 3077"/>
          <p:cNvSpPr>
            <a:spLocks noGrp="1"/>
          </p:cNvSpPr>
          <p:nvPr>
            <p:ph type="ftr" sz="quarter" idx="4"/>
          </p:nvPr>
        </p:nvSpPr>
        <p:spPr>
          <a:xfrm>
            <a:off x="0" y="6513513"/>
            <a:ext cx="3960813" cy="342900"/>
          </a:xfrm>
          <a:prstGeom prst="rect">
            <a:avLst/>
          </a:prstGeom>
          <a:noFill/>
          <a:ln w="9525">
            <a:noFill/>
          </a:ln>
        </p:spPr>
        <p:txBody>
          <a:bodyPr anchor="b"/>
          <a:lstStyle>
            <a:lvl1pPr eaLnBrk="1" hangingPunct="1">
              <a:buFont typeface="Arial" panose="020B0604020202020204" pitchFamily="34" charset="0"/>
              <a:buNone/>
              <a:defRPr sz="1200" noProof="1">
                <a:latin typeface="Arial" panose="020B0604020202020204" pitchFamily="34" charset="0"/>
                <a:ea typeface="宋体" panose="02010600030101010101" pitchFamily="2" charset="-122"/>
              </a:defRPr>
            </a:lvl1pPr>
          </a:lstStyle>
          <a:p>
            <a:pPr>
              <a:defRPr/>
            </a:pPr>
            <a:endParaRPr lang="zh-CN"/>
          </a:p>
        </p:txBody>
      </p:sp>
      <p:sp>
        <p:nvSpPr>
          <p:cNvPr id="3079" name="灯片编号占位符 3078"/>
          <p:cNvSpPr>
            <a:spLocks noGrp="1"/>
          </p:cNvSpPr>
          <p:nvPr>
            <p:ph type="sldNum" sz="quarter" idx="5"/>
          </p:nvPr>
        </p:nvSpPr>
        <p:spPr>
          <a:xfrm>
            <a:off x="5180013" y="6513513"/>
            <a:ext cx="3962400" cy="342900"/>
          </a:xfrm>
          <a:prstGeom prst="rect">
            <a:avLst/>
          </a:prstGeom>
          <a:noFill/>
          <a:ln w="9525">
            <a:noFill/>
          </a:ln>
        </p:spPr>
        <p:txBody>
          <a:bodyPr anchor="b"/>
          <a:lstStyle>
            <a:lvl1pPr algn="r" eaLnBrk="1" hangingPunct="1">
              <a:buFont typeface="Arial" panose="020B0604020202020204" pitchFamily="34" charset="0"/>
              <a:buNone/>
              <a:defRPr sz="1200" noProof="1">
                <a:latin typeface="Arial" panose="020B0604020202020204" pitchFamily="34" charset="0"/>
                <a:ea typeface="宋体" panose="02010600030101010101" pitchFamily="2" charset="-122"/>
                <a:cs typeface="+mn-ea"/>
              </a:defRPr>
            </a:lvl1pPr>
          </a:lstStyle>
          <a:p>
            <a:pPr>
              <a:defRPr/>
            </a:pPr>
            <a:fld id="{23FA24B5-160C-A14D-9489-85B9EE4EF4C2}" type="slidenum">
              <a:rPr lang="en-US" altLang="zh-CN"/>
              <a:pPr>
                <a:defRPr/>
              </a:pPr>
              <a:t>‹#›</a:t>
            </a:fld>
            <a:endParaRPr lang="zh-CN">
              <a:cs typeface="+mn-cs"/>
            </a:endParaRPr>
          </a:p>
        </p:txBody>
      </p:sp>
    </p:spTree>
    <p:extLst>
      <p:ext uri="{BB962C8B-B14F-4D97-AF65-F5344CB8AC3E}">
        <p14:creationId xmlns:p14="http://schemas.microsoft.com/office/powerpoint/2010/main" val="249782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1pPr>
    <a:lvl2pPr marL="457200" lvl="1"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2pPr>
    <a:lvl3pPr marL="914400" lvl="2"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3pPr>
    <a:lvl4pPr marL="1371600" lvl="3"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4pPr>
    <a:lvl5pPr marL="1828800" lvl="4"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23FA24B5-160C-A14D-9489-85B9EE4EF4C2}" type="slidenum">
              <a:rPr lang="en-US" altLang="zh-CN" smtClean="0"/>
              <a:pPr>
                <a:defRPr/>
              </a:pPr>
              <a:t>1</a:t>
            </a:fld>
            <a:endParaRPr lang="zh-CN">
              <a:cs typeface="+mn-cs"/>
            </a:endParaRPr>
          </a:p>
        </p:txBody>
      </p:sp>
    </p:spTree>
    <p:extLst>
      <p:ext uri="{BB962C8B-B14F-4D97-AF65-F5344CB8AC3E}">
        <p14:creationId xmlns:p14="http://schemas.microsoft.com/office/powerpoint/2010/main" val="166995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a:defRPr/>
            </a:pPr>
            <a:fld id="{23FA24B5-160C-A14D-9489-85B9EE4EF4C2}" type="slidenum">
              <a:rPr lang="en-US" altLang="zh-CN" smtClean="0"/>
              <a:pPr>
                <a:defRPr/>
              </a:pPr>
              <a:t>4</a:t>
            </a:fld>
            <a:endParaRPr lang="zh-CN">
              <a:cs typeface="+mn-cs"/>
            </a:endParaRPr>
          </a:p>
        </p:txBody>
      </p:sp>
    </p:spTree>
    <p:extLst>
      <p:ext uri="{BB962C8B-B14F-4D97-AF65-F5344CB8AC3E}">
        <p14:creationId xmlns:p14="http://schemas.microsoft.com/office/powerpoint/2010/main" val="404343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a:defRPr/>
            </a:pPr>
            <a:fld id="{23FA24B5-160C-A14D-9489-85B9EE4EF4C2}" type="slidenum">
              <a:rPr lang="en-US" altLang="zh-CN" smtClean="0"/>
              <a:pPr>
                <a:defRPr/>
              </a:pPr>
              <a:t>10</a:t>
            </a:fld>
            <a:endParaRPr lang="zh-CN">
              <a:cs typeface="+mn-cs"/>
            </a:endParaRPr>
          </a:p>
        </p:txBody>
      </p:sp>
    </p:spTree>
    <p:extLst>
      <p:ext uri="{BB962C8B-B14F-4D97-AF65-F5344CB8AC3E}">
        <p14:creationId xmlns:p14="http://schemas.microsoft.com/office/powerpoint/2010/main" val="3216014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a:defRPr/>
            </a:pPr>
            <a:fld id="{23FA24B5-160C-A14D-9489-85B9EE4EF4C2}" type="slidenum">
              <a:rPr lang="en-US" altLang="zh-CN" smtClean="0"/>
              <a:pPr>
                <a:defRPr/>
              </a:pPr>
              <a:t>12</a:t>
            </a:fld>
            <a:endParaRPr lang="zh-CN">
              <a:cs typeface="+mn-cs"/>
            </a:endParaRPr>
          </a:p>
        </p:txBody>
      </p:sp>
    </p:spTree>
    <p:extLst>
      <p:ext uri="{BB962C8B-B14F-4D97-AF65-F5344CB8AC3E}">
        <p14:creationId xmlns:p14="http://schemas.microsoft.com/office/powerpoint/2010/main" val="3453419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sz="1200" b="0" i="0" kern="1200" dirty="0">
                <a:solidFill>
                  <a:schemeClr val="tx1"/>
                </a:solidFill>
                <a:effectLst/>
                <a:latin typeface="Arial" panose="020B0604020202020204" pitchFamily="34" charset="0"/>
                <a:ea typeface="宋体" panose="02010600030101010101" pitchFamily="2" charset="-122"/>
              </a:rPr>
              <a:t>西班牙巴倫西亞</a:t>
            </a:r>
            <a:r>
              <a:rPr lang="zh-CN" altLang="en-US" sz="1200" b="0" i="0" kern="1200" dirty="0">
                <a:solidFill>
                  <a:schemeClr val="tx1"/>
                </a:solidFill>
                <a:effectLst/>
                <a:latin typeface="Arial" panose="020B0604020202020204" pitchFamily="34" charset="0"/>
                <a:ea typeface="宋体" panose="02010600030101010101" pitchFamily="2" charset="-122"/>
              </a:rPr>
              <a:t>的汉姆一世大学</a:t>
            </a:r>
            <a:endParaRPr kumimoji="1" lang="zh-CN" altLang="en-US" dirty="0"/>
          </a:p>
        </p:txBody>
      </p:sp>
      <p:sp>
        <p:nvSpPr>
          <p:cNvPr id="4" name="灯片编号占位符 3"/>
          <p:cNvSpPr>
            <a:spLocks noGrp="1"/>
          </p:cNvSpPr>
          <p:nvPr>
            <p:ph type="sldNum" sz="quarter" idx="5"/>
          </p:nvPr>
        </p:nvSpPr>
        <p:spPr/>
        <p:txBody>
          <a:bodyPr/>
          <a:lstStyle/>
          <a:p>
            <a:pPr>
              <a:defRPr/>
            </a:pPr>
            <a:fld id="{23FA24B5-160C-A14D-9489-85B9EE4EF4C2}" type="slidenum">
              <a:rPr lang="en-US" altLang="zh-CN" smtClean="0"/>
              <a:pPr>
                <a:defRPr/>
              </a:pPr>
              <a:t>13</a:t>
            </a:fld>
            <a:endParaRPr lang="zh-CN">
              <a:cs typeface="+mn-cs"/>
            </a:endParaRPr>
          </a:p>
        </p:txBody>
      </p:sp>
    </p:spTree>
    <p:extLst>
      <p:ext uri="{BB962C8B-B14F-4D97-AF65-F5344CB8AC3E}">
        <p14:creationId xmlns:p14="http://schemas.microsoft.com/office/powerpoint/2010/main" val="3785545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a:defRPr/>
            </a:pPr>
            <a:fld id="{23FA24B5-160C-A14D-9489-85B9EE4EF4C2}" type="slidenum">
              <a:rPr lang="en-US" altLang="zh-CN" smtClean="0"/>
              <a:pPr>
                <a:defRPr/>
              </a:pPr>
              <a:t>24</a:t>
            </a:fld>
            <a:endParaRPr lang="zh-CN">
              <a:cs typeface="+mn-cs"/>
            </a:endParaRPr>
          </a:p>
        </p:txBody>
      </p:sp>
    </p:spTree>
    <p:extLst>
      <p:ext uri="{BB962C8B-B14F-4D97-AF65-F5344CB8AC3E}">
        <p14:creationId xmlns:p14="http://schemas.microsoft.com/office/powerpoint/2010/main" val="1486363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23FA24B5-160C-A14D-9489-85B9EE4EF4C2}" type="slidenum">
              <a:rPr lang="en-US" altLang="zh-CN" smtClean="0"/>
              <a:pPr>
                <a:defRPr/>
              </a:pPr>
              <a:t>28</a:t>
            </a:fld>
            <a:endParaRPr lang="zh-CN">
              <a:cs typeface="+mn-cs"/>
            </a:endParaRPr>
          </a:p>
        </p:txBody>
      </p:sp>
    </p:spTree>
    <p:extLst>
      <p:ext uri="{BB962C8B-B14F-4D97-AF65-F5344CB8AC3E}">
        <p14:creationId xmlns:p14="http://schemas.microsoft.com/office/powerpoint/2010/main" val="254130235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spTree>
      <p:nvGrpSpPr>
        <p:cNvPr id="1" name=""/>
        <p:cNvGrpSpPr/>
        <p:nvPr/>
      </p:nvGrpSpPr>
      <p:grpSpPr>
        <a:xfrm>
          <a:off x="0" y="0"/>
          <a:ext cx="0" cy="0"/>
          <a:chOff x="0" y="0"/>
          <a:chExt cx="0" cy="0"/>
        </a:xfrm>
      </p:grpSpPr>
      <p:pic>
        <p:nvPicPr>
          <p:cNvPr id="4" name="图片 2051"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350" y="3979863"/>
            <a:ext cx="291465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052" descr="北方交通大学—世纪钟（校钟）"/>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48338" y="179388"/>
            <a:ext cx="84296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2053" descr="北方交通大学—思源楼"/>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29500" y="184150"/>
            <a:ext cx="9525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2054" descr="0952583433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91300" y="179388"/>
            <a:ext cx="8382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055" descr="19楼"/>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382000" y="184150"/>
            <a:ext cx="762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2056" descr="20055131012136649"/>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867275" y="184150"/>
            <a:ext cx="8810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标题 2049"/>
          <p:cNvSpPr>
            <a:spLocks noGrp="1"/>
          </p:cNvSpPr>
          <p:nvPr>
            <p:ph type="ctrTitle"/>
          </p:nvPr>
        </p:nvSpPr>
        <p:spPr>
          <a:xfrm>
            <a:off x="685800" y="1798638"/>
            <a:ext cx="7772400" cy="1470025"/>
          </a:xfrm>
          <a:prstGeom prst="rect">
            <a:avLst/>
          </a:prstGeom>
          <a:noFill/>
          <a:ln w="9525">
            <a:noFill/>
          </a:ln>
        </p:spPr>
        <p:txBody>
          <a:bodyPr anchor="ctr"/>
          <a:lstStyle>
            <a:lvl1pPr lvl="0">
              <a:defRPr sz="4400" kern="1200"/>
            </a:lvl1pPr>
          </a:lstStyle>
          <a:p>
            <a:pPr lvl="0"/>
            <a:r>
              <a:rPr lang="zh-CN" altLang="en-US" noProof="1"/>
              <a:t>单击此处编辑母版标题样式</a:t>
            </a:r>
          </a:p>
        </p:txBody>
      </p:sp>
      <p:sp>
        <p:nvSpPr>
          <p:cNvPr id="2051" name="副标题 2050"/>
          <p:cNvSpPr>
            <a:spLocks noGrp="1"/>
          </p:cNvSpPr>
          <p:nvPr>
            <p:ph type="subTitle" idx="1"/>
          </p:nvPr>
        </p:nvSpPr>
        <p:spPr>
          <a:xfrm>
            <a:off x="1371600" y="3957638"/>
            <a:ext cx="6400800" cy="1079500"/>
          </a:xfrm>
          <a:prstGeom prst="rect">
            <a:avLst/>
          </a:prstGeom>
          <a:noFill/>
          <a:ln w="9525">
            <a:noFill/>
          </a:ln>
        </p:spPr>
        <p:txBody>
          <a:bodyPr anchor="ctr" anchorCtr="1"/>
          <a:lstStyle>
            <a:lvl1pPr marL="0" lvl="0" indent="0" algn="ctr">
              <a:buNone/>
              <a:defRPr sz="2400" kern="1200">
                <a:solidFill>
                  <a:srgbClr val="16388A"/>
                </a:solidFill>
              </a:defRPr>
            </a:lvl1pPr>
            <a:lvl2pPr marL="457200" lvl="1" indent="-457200" algn="ctr">
              <a:buNone/>
              <a:defRPr sz="2400" kern="1200">
                <a:solidFill>
                  <a:srgbClr val="16388A"/>
                </a:solidFill>
              </a:defRPr>
            </a:lvl2pPr>
            <a:lvl3pPr marL="914400" lvl="2" indent="-914400" algn="ctr">
              <a:buNone/>
              <a:defRPr sz="2400" kern="1200">
                <a:solidFill>
                  <a:srgbClr val="16388A"/>
                </a:solidFill>
              </a:defRPr>
            </a:lvl3pPr>
            <a:lvl4pPr marL="1371600" lvl="3" indent="-1371600" algn="ctr">
              <a:buNone/>
              <a:defRPr sz="2400" kern="1200">
                <a:solidFill>
                  <a:srgbClr val="16388A"/>
                </a:solidFill>
              </a:defRPr>
            </a:lvl4pPr>
            <a:lvl5pPr marL="1828800" lvl="4" indent="-1828800" algn="ctr">
              <a:buNone/>
              <a:defRPr sz="2400" kern="1200">
                <a:solidFill>
                  <a:srgbClr val="16388A"/>
                </a:solidFill>
              </a:defRPr>
            </a:lvl5pPr>
          </a:lstStyle>
          <a:p>
            <a:pPr lvl="0"/>
            <a:r>
              <a:rPr lang="zh-CN" altLang="en-US" noProof="1"/>
              <a:t>单击此处编辑母版副标题样式</a:t>
            </a:r>
          </a:p>
        </p:txBody>
      </p:sp>
      <p:pic>
        <p:nvPicPr>
          <p:cNvPr id="10" name="图片 9">
            <a:extLst>
              <a:ext uri="{FF2B5EF4-FFF2-40B4-BE49-F238E27FC236}">
                <a16:creationId xmlns:a16="http://schemas.microsoft.com/office/drawing/2014/main" id="{F5B10948-F595-5E45-930D-10A0776AFBC8}"/>
              </a:ext>
            </a:extLst>
          </p:cNvPr>
          <p:cNvPicPr>
            <a:picLocks noChangeAspect="1"/>
          </p:cNvPicPr>
          <p:nvPr userDrawn="1"/>
        </p:nvPicPr>
        <p:blipFill>
          <a:blip r:embed="rId8"/>
          <a:stretch>
            <a:fillRect/>
          </a:stretch>
        </p:blipFill>
        <p:spPr>
          <a:xfrm>
            <a:off x="133400" y="116632"/>
            <a:ext cx="838200" cy="832612"/>
          </a:xfrm>
          <a:prstGeom prst="rect">
            <a:avLst/>
          </a:prstGeom>
        </p:spPr>
      </p:pic>
    </p:spTree>
    <p:extLst>
      <p:ext uri="{BB962C8B-B14F-4D97-AF65-F5344CB8AC3E}">
        <p14:creationId xmlns:p14="http://schemas.microsoft.com/office/powerpoint/2010/main" val="1968494526"/>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78679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0635" y="152400"/>
            <a:ext cx="2163366" cy="61817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90538" y="152400"/>
            <a:ext cx="6364684" cy="61817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53160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90771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Tree>
    <p:extLst>
      <p:ext uri="{BB962C8B-B14F-4D97-AF65-F5344CB8AC3E}">
        <p14:creationId xmlns:p14="http://schemas.microsoft.com/office/powerpoint/2010/main" val="106734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90538" y="1268413"/>
            <a:ext cx="4032504" cy="5065712"/>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87634" y="1268413"/>
            <a:ext cx="4032504" cy="5065712"/>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86415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46276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Tree>
    <p:extLst>
      <p:ext uri="{BB962C8B-B14F-4D97-AF65-F5344CB8AC3E}">
        <p14:creationId xmlns:p14="http://schemas.microsoft.com/office/powerpoint/2010/main" val="1583437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95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Tree>
    <p:extLst>
      <p:ext uri="{BB962C8B-B14F-4D97-AF65-F5344CB8AC3E}">
        <p14:creationId xmlns:p14="http://schemas.microsoft.com/office/powerpoint/2010/main" val="97224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1"/>
              <a:t>单击图标添加图片</a:t>
            </a: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Tree>
    <p:extLst>
      <p:ext uri="{BB962C8B-B14F-4D97-AF65-F5344CB8AC3E}">
        <p14:creationId xmlns:p14="http://schemas.microsoft.com/office/powerpoint/2010/main" val="240643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图片 1025" descr="badgeb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79525" y="1131888"/>
            <a:ext cx="709295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矩形 1026"/>
          <p:cNvSpPr>
            <a:spLocks noChangeArrowheads="1"/>
          </p:cNvSpPr>
          <p:nvPr/>
        </p:nvSpPr>
        <p:spPr bwMode="auto">
          <a:xfrm>
            <a:off x="287338" y="990600"/>
            <a:ext cx="4318000" cy="28575"/>
          </a:xfrm>
          <a:prstGeom prst="rect">
            <a:avLst/>
          </a:prstGeom>
          <a:gradFill rotWithShape="1">
            <a:gsLst>
              <a:gs pos="0">
                <a:srgbClr val="FFFFFF"/>
              </a:gs>
              <a:gs pos="100000">
                <a:srgbClr val="13398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p>
        </p:txBody>
      </p:sp>
      <p:sp>
        <p:nvSpPr>
          <p:cNvPr id="1028" name="矩形 1027"/>
          <p:cNvSpPr>
            <a:spLocks noChangeArrowheads="1"/>
          </p:cNvSpPr>
          <p:nvPr/>
        </p:nvSpPr>
        <p:spPr bwMode="auto">
          <a:xfrm>
            <a:off x="4826000" y="6477000"/>
            <a:ext cx="4318000" cy="28575"/>
          </a:xfrm>
          <a:prstGeom prst="rect">
            <a:avLst/>
          </a:prstGeom>
          <a:gradFill rotWithShape="1">
            <a:gsLst>
              <a:gs pos="0">
                <a:srgbClr val="FFFFFF"/>
              </a:gs>
              <a:gs pos="100000">
                <a:srgbClr val="13398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p>
        </p:txBody>
      </p:sp>
      <p:sp>
        <p:nvSpPr>
          <p:cNvPr id="1029" name="标题 1028"/>
          <p:cNvSpPr>
            <a:spLocks noGrp="1" noChangeArrowheads="1"/>
          </p:cNvSpPr>
          <p:nvPr>
            <p:ph type="title" idx="4294967295"/>
          </p:nvPr>
        </p:nvSpPr>
        <p:spPr bwMode="auto">
          <a:xfrm>
            <a:off x="2438400" y="152400"/>
            <a:ext cx="670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54000" rIns="91440" bIns="45720" numCol="1" anchor="t" anchorCtr="1" compatLnSpc="1">
            <a:prstTxWarp prst="textNoShape">
              <a:avLst/>
            </a:prstTxWarp>
          </a:bodyPr>
          <a:lstStyle/>
          <a:p>
            <a:pPr lvl="0"/>
            <a:r>
              <a:rPr lang="zh-CN" altLang="en-US"/>
              <a:t>单击此处编辑母版标题样式</a:t>
            </a:r>
          </a:p>
        </p:txBody>
      </p:sp>
      <p:sp>
        <p:nvSpPr>
          <p:cNvPr id="1030" name="文本占位符 1029"/>
          <p:cNvSpPr>
            <a:spLocks noGrp="1" noChangeArrowheads="1"/>
          </p:cNvSpPr>
          <p:nvPr>
            <p:ph type="body" idx="4294967295"/>
          </p:nvPr>
        </p:nvSpPr>
        <p:spPr bwMode="auto">
          <a:xfrm>
            <a:off x="490538" y="1268413"/>
            <a:ext cx="8229600"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p:txBody>
      </p:sp>
      <p:pic>
        <p:nvPicPr>
          <p:cNvPr id="7" name="图片 6">
            <a:extLst>
              <a:ext uri="{FF2B5EF4-FFF2-40B4-BE49-F238E27FC236}">
                <a16:creationId xmlns:a16="http://schemas.microsoft.com/office/drawing/2014/main" id="{3DCDC777-8E73-8E44-A4CE-800491CCE9C8}"/>
              </a:ext>
            </a:extLst>
          </p:cNvPr>
          <p:cNvPicPr>
            <a:picLocks noChangeAspect="1"/>
          </p:cNvPicPr>
          <p:nvPr userDrawn="1"/>
        </p:nvPicPr>
        <p:blipFill>
          <a:blip r:embed="rId15"/>
          <a:stretch>
            <a:fillRect/>
          </a:stretch>
        </p:blipFill>
        <p:spPr>
          <a:xfrm>
            <a:off x="133400" y="116632"/>
            <a:ext cx="838200" cy="832612"/>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rtl="0" eaLnBrk="1" fontAlgn="base" hangingPunct="1">
        <a:spcBef>
          <a:spcPct val="0"/>
        </a:spcBef>
        <a:spcAft>
          <a:spcPct val="0"/>
        </a:spcAft>
        <a:defRPr sz="2800" b="1" kern="1200">
          <a:solidFill>
            <a:srgbClr val="133984"/>
          </a:solidFill>
          <a:latin typeface="+mj-lt"/>
          <a:ea typeface="+mj-ea"/>
          <a:cs typeface="+mj-cs"/>
        </a:defRPr>
      </a:lvl1pPr>
      <a:lvl2pPr algn="l" rtl="0" eaLnBrk="1" fontAlgn="base" hangingPunct="1">
        <a:spcBef>
          <a:spcPct val="0"/>
        </a:spcBef>
        <a:spcAft>
          <a:spcPct val="0"/>
        </a:spcAft>
        <a:defRPr sz="2800" b="1">
          <a:solidFill>
            <a:srgbClr val="133984"/>
          </a:solidFill>
          <a:latin typeface="Arial" panose="020B0604020202020204" pitchFamily="34" charset="0"/>
          <a:ea typeface="华文新魏" panose="02010800040101010101" pitchFamily="2" charset="-122"/>
        </a:defRPr>
      </a:lvl2pPr>
      <a:lvl3pPr algn="l" rtl="0" eaLnBrk="1" fontAlgn="base" hangingPunct="1">
        <a:spcBef>
          <a:spcPct val="0"/>
        </a:spcBef>
        <a:spcAft>
          <a:spcPct val="0"/>
        </a:spcAft>
        <a:defRPr sz="2800" b="1">
          <a:solidFill>
            <a:srgbClr val="133984"/>
          </a:solidFill>
          <a:latin typeface="Arial" panose="020B0604020202020204" pitchFamily="34" charset="0"/>
          <a:ea typeface="华文新魏" panose="02010800040101010101" pitchFamily="2" charset="-122"/>
        </a:defRPr>
      </a:lvl3pPr>
      <a:lvl4pPr algn="l" rtl="0" eaLnBrk="1" fontAlgn="base" hangingPunct="1">
        <a:spcBef>
          <a:spcPct val="0"/>
        </a:spcBef>
        <a:spcAft>
          <a:spcPct val="0"/>
        </a:spcAft>
        <a:defRPr sz="2800" b="1">
          <a:solidFill>
            <a:srgbClr val="133984"/>
          </a:solidFill>
          <a:latin typeface="Arial" panose="020B0604020202020204" pitchFamily="34" charset="0"/>
          <a:ea typeface="华文新魏" panose="02010800040101010101" pitchFamily="2" charset="-122"/>
        </a:defRPr>
      </a:lvl4pPr>
      <a:lvl5pPr algn="l" rtl="0" eaLnBrk="1" fontAlgn="base" hangingPunct="1">
        <a:spcBef>
          <a:spcPct val="0"/>
        </a:spcBef>
        <a:spcAft>
          <a:spcPct val="0"/>
        </a:spcAft>
        <a:defRPr sz="2800" b="1">
          <a:solidFill>
            <a:srgbClr val="133984"/>
          </a:solidFill>
          <a:latin typeface="Arial" panose="020B0604020202020204" pitchFamily="34" charset="0"/>
          <a:ea typeface="华文新魏" panose="02010800040101010101" pitchFamily="2" charset="-122"/>
        </a:defRPr>
      </a:lvl5pPr>
      <a:lvl6pPr marL="457200" algn="l" rtl="0" eaLnBrk="1" fontAlgn="base" hangingPunct="1">
        <a:spcBef>
          <a:spcPct val="0"/>
        </a:spcBef>
        <a:spcAft>
          <a:spcPct val="0"/>
        </a:spcAft>
        <a:defRPr sz="2800" b="1">
          <a:solidFill>
            <a:srgbClr val="133984"/>
          </a:solidFill>
          <a:latin typeface="Arial" panose="020B0604020202020204" pitchFamily="34" charset="0"/>
          <a:ea typeface="华文新魏" panose="02010800040101010101" pitchFamily="2" charset="-122"/>
        </a:defRPr>
      </a:lvl6pPr>
      <a:lvl7pPr marL="914400" algn="l" rtl="0" eaLnBrk="1" fontAlgn="base" hangingPunct="1">
        <a:spcBef>
          <a:spcPct val="0"/>
        </a:spcBef>
        <a:spcAft>
          <a:spcPct val="0"/>
        </a:spcAft>
        <a:defRPr sz="2800" b="1">
          <a:solidFill>
            <a:srgbClr val="133984"/>
          </a:solidFill>
          <a:latin typeface="Arial" panose="020B0604020202020204" pitchFamily="34" charset="0"/>
          <a:ea typeface="华文新魏" panose="02010800040101010101" pitchFamily="2" charset="-122"/>
        </a:defRPr>
      </a:lvl7pPr>
      <a:lvl8pPr marL="1371600" algn="l" rtl="0" eaLnBrk="1" fontAlgn="base" hangingPunct="1">
        <a:spcBef>
          <a:spcPct val="0"/>
        </a:spcBef>
        <a:spcAft>
          <a:spcPct val="0"/>
        </a:spcAft>
        <a:defRPr sz="2800" b="1">
          <a:solidFill>
            <a:srgbClr val="133984"/>
          </a:solidFill>
          <a:latin typeface="Arial" panose="020B0604020202020204" pitchFamily="34" charset="0"/>
          <a:ea typeface="华文新魏" panose="02010800040101010101" pitchFamily="2" charset="-122"/>
        </a:defRPr>
      </a:lvl8pPr>
      <a:lvl9pPr marL="1828800" algn="l" rtl="0" eaLnBrk="1" fontAlgn="base" hangingPunct="1">
        <a:spcBef>
          <a:spcPct val="0"/>
        </a:spcBef>
        <a:spcAft>
          <a:spcPct val="0"/>
        </a:spcAft>
        <a:defRPr sz="2800" b="1">
          <a:solidFill>
            <a:srgbClr val="133984"/>
          </a:solidFill>
          <a:latin typeface="Arial" panose="020B0604020202020204" pitchFamily="34" charset="0"/>
          <a:ea typeface="华文新魏" panose="02010800040101010101" pitchFamily="2" charset="-122"/>
        </a:defRPr>
      </a:lvl9pPr>
    </p:titleStyle>
    <p:bodyStyle>
      <a:lvl1pPr marL="449263" indent="-449263" algn="l" rtl="0" eaLnBrk="1" fontAlgn="base" hangingPunct="1">
        <a:lnSpc>
          <a:spcPct val="110000"/>
        </a:lnSpc>
        <a:spcBef>
          <a:spcPct val="20000"/>
        </a:spcBef>
        <a:spcAft>
          <a:spcPct val="0"/>
        </a:spcAft>
        <a:buSzPct val="120000"/>
        <a:buBlip>
          <a:blip r:embed="rId16"/>
        </a:buBlip>
        <a:defRPr sz="2800" kern="1200">
          <a:solidFill>
            <a:srgbClr val="133984"/>
          </a:solidFill>
          <a:latin typeface="+mn-lt"/>
          <a:ea typeface="+mn-ea"/>
          <a:cs typeface="+mn-cs"/>
        </a:defRPr>
      </a:lvl1pPr>
      <a:lvl2pPr marL="914400" lvl="1" indent="-285750" algn="l" rtl="0" eaLnBrk="1" fontAlgn="base" hangingPunct="1">
        <a:lnSpc>
          <a:spcPct val="110000"/>
        </a:lnSpc>
        <a:spcBef>
          <a:spcPct val="20000"/>
        </a:spcBef>
        <a:spcAft>
          <a:spcPct val="0"/>
        </a:spcAft>
        <a:buClr>
          <a:srgbClr val="000066"/>
        </a:buClr>
        <a:buChar char="•"/>
        <a:defRPr sz="2400" kern="1200">
          <a:solidFill>
            <a:srgbClr val="133984"/>
          </a:solidFill>
          <a:latin typeface="+mn-lt"/>
          <a:ea typeface="+mn-ea"/>
          <a:cs typeface="+mn-cs"/>
        </a:defRPr>
      </a:lvl2pPr>
      <a:lvl3pPr marL="1322388" lvl="2"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730375" lvl="3"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138363" lvl="4"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ctr"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mn-lt"/>
          <a:ea typeface="+mn-ea"/>
          <a:cs typeface="+mn-cs"/>
        </a:defRPr>
      </a:lvl2pPr>
      <a:lvl3pPr marL="914400" lvl="2" indent="0" algn="ctr"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mn-lt"/>
          <a:ea typeface="+mn-ea"/>
          <a:cs typeface="+mn-cs"/>
        </a:defRPr>
      </a:lvl3pPr>
      <a:lvl4pPr marL="1371600" lvl="3" indent="0" algn="ctr"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mn-lt"/>
          <a:ea typeface="+mn-ea"/>
          <a:cs typeface="+mn-cs"/>
        </a:defRPr>
      </a:lvl4pPr>
      <a:lvl5pPr marL="1828800" lvl="4" indent="0" algn="ctr"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mn-lt"/>
          <a:ea typeface="+mn-ea"/>
          <a:cs typeface="+mn-cs"/>
        </a:defRPr>
      </a:lvl5pPr>
      <a:lvl6pPr marL="2286000" lvl="5" indent="0" algn="ctr"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mn-lt"/>
          <a:ea typeface="+mn-ea"/>
          <a:cs typeface="+mn-cs"/>
        </a:defRPr>
      </a:lvl6pPr>
      <a:lvl7pPr marL="2743200" lvl="6" indent="0" algn="ctr"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mn-lt"/>
          <a:ea typeface="+mn-ea"/>
          <a:cs typeface="+mn-cs"/>
        </a:defRPr>
      </a:lvl7pPr>
      <a:lvl8pPr marL="3200400" lvl="7" indent="0" algn="ctr"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mn-lt"/>
          <a:ea typeface="+mn-ea"/>
          <a:cs typeface="+mn-cs"/>
        </a:defRPr>
      </a:lvl8pPr>
      <a:lvl9pPr marL="3657600" lvl="8" indent="0" algn="ctr"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3.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2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10.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4097"/>
          <p:cNvSpPr>
            <a:spLocks noGrp="1" noChangeArrowheads="1"/>
          </p:cNvSpPr>
          <p:nvPr>
            <p:ph type="ctrTitle"/>
          </p:nvPr>
        </p:nvSpPr>
        <p:spPr>
          <a:xfrm>
            <a:off x="152400" y="1752600"/>
            <a:ext cx="8839200" cy="1927225"/>
          </a:xfrm>
        </p:spPr>
        <p:txBody>
          <a:bodyPr/>
          <a:lstStyle/>
          <a:p>
            <a:pPr algn="ctr"/>
            <a:r>
              <a:rPr lang="zh-CN" altLang="en-US" sz="4800" dirty="0">
                <a:latin typeface="KaiTi" panose="02010609060101010101" pitchFamily="49" charset="-122"/>
                <a:ea typeface="KaiTi" panose="02010609060101010101" pitchFamily="49" charset="-122"/>
                <a:cs typeface="Times New Roman" panose="02020603050405020304" pitchFamily="18" charset="0"/>
              </a:rPr>
              <a:t>基于</a:t>
            </a:r>
            <a:r>
              <a:rPr lang="zh-CN" altLang="en-US" sz="4800" dirty="0">
                <a:solidFill>
                  <a:srgbClr val="FF0000"/>
                </a:solidFill>
                <a:latin typeface="KaiTi" panose="02010609060101010101" pitchFamily="49" charset="-122"/>
                <a:ea typeface="KaiTi" panose="02010609060101010101" pitchFamily="49" charset="-122"/>
                <a:cs typeface="Times New Roman" panose="02020603050405020304" pitchFamily="18" charset="0"/>
              </a:rPr>
              <a:t>机器学习</a:t>
            </a:r>
            <a:r>
              <a:rPr lang="zh-CN" altLang="en-US" sz="4800" dirty="0">
                <a:latin typeface="KaiTi" panose="02010609060101010101" pitchFamily="49" charset="-122"/>
                <a:ea typeface="KaiTi" panose="02010609060101010101" pitchFamily="49" charset="-122"/>
                <a:cs typeface="Times New Roman" panose="02020603050405020304" pitchFamily="18" charset="0"/>
              </a:rPr>
              <a:t>的室内</a:t>
            </a:r>
            <a:r>
              <a:rPr lang="zh-CN" altLang="en-US" sz="4800" dirty="0">
                <a:solidFill>
                  <a:srgbClr val="FF0000"/>
                </a:solidFill>
                <a:latin typeface="KaiTi" panose="02010609060101010101" pitchFamily="49" charset="-122"/>
                <a:ea typeface="KaiTi" panose="02010609060101010101" pitchFamily="49" charset="-122"/>
                <a:cs typeface="Times New Roman" panose="02020603050405020304" pitchFamily="18" charset="0"/>
              </a:rPr>
              <a:t>射频指纹</a:t>
            </a:r>
            <a:br>
              <a:rPr lang="en-US" altLang="zh-CN" sz="4800" dirty="0">
                <a:solidFill>
                  <a:srgbClr val="FF0000"/>
                </a:solidFill>
                <a:latin typeface="KaiTi" panose="02010609060101010101" pitchFamily="49" charset="-122"/>
                <a:ea typeface="KaiTi" panose="02010609060101010101" pitchFamily="49" charset="-122"/>
                <a:cs typeface="Times New Roman" panose="02020603050405020304" pitchFamily="18" charset="0"/>
              </a:rPr>
            </a:br>
            <a:r>
              <a:rPr lang="zh-CN" altLang="en-US" sz="4800" dirty="0">
                <a:latin typeface="KaiTi" panose="02010609060101010101" pitchFamily="49" charset="-122"/>
                <a:ea typeface="KaiTi" panose="02010609060101010101" pitchFamily="49" charset="-122"/>
                <a:cs typeface="Times New Roman" panose="02020603050405020304" pitchFamily="18" charset="0"/>
              </a:rPr>
              <a:t>定位技术研究</a:t>
            </a:r>
          </a:p>
        </p:txBody>
      </p:sp>
      <p:sp>
        <p:nvSpPr>
          <p:cNvPr id="9" name="文本框 8">
            <a:extLst>
              <a:ext uri="{FF2B5EF4-FFF2-40B4-BE49-F238E27FC236}">
                <a16:creationId xmlns:a16="http://schemas.microsoft.com/office/drawing/2014/main" id="{8B636337-D242-794C-BB67-2427BA9A2EB3}"/>
              </a:ext>
            </a:extLst>
          </p:cNvPr>
          <p:cNvSpPr txBox="1"/>
          <p:nvPr/>
        </p:nvSpPr>
        <p:spPr>
          <a:xfrm>
            <a:off x="5309486" y="5085184"/>
            <a:ext cx="3816424" cy="1200329"/>
          </a:xfrm>
          <a:prstGeom prst="rect">
            <a:avLst/>
          </a:prstGeom>
          <a:noFill/>
        </p:spPr>
        <p:txBody>
          <a:bodyPr wrap="square" rtlCol="0">
            <a:spAutoFit/>
          </a:bodyPr>
          <a:lstStyle/>
          <a:p>
            <a:pPr algn="l"/>
            <a:r>
              <a:rPr lang="zh-CN" altLang="en-US" spc="350" dirty="0">
                <a:solidFill>
                  <a:srgbClr val="002060"/>
                </a:solidFill>
                <a:latin typeface="KaiTi" panose="02010609060101010101" pitchFamily="49" charset="-122"/>
                <a:ea typeface="KaiTi" panose="02010609060101010101" pitchFamily="49" charset="-122"/>
              </a:rPr>
              <a:t>答辩人</a:t>
            </a:r>
            <a:r>
              <a:rPr lang="zh-CN" altLang="en-US" dirty="0">
                <a:solidFill>
                  <a:srgbClr val="002060"/>
                </a:solidFill>
                <a:latin typeface="KaiTi" panose="02010609060101010101" pitchFamily="49" charset="-122"/>
                <a:ea typeface="KaiTi" panose="02010609060101010101" pitchFamily="49" charset="-122"/>
              </a:rPr>
              <a:t>：胡安民</a:t>
            </a:r>
            <a:endParaRPr lang="zh-CN" altLang="en-US" dirty="0">
              <a:solidFill>
                <a:srgbClr val="002060"/>
              </a:solidFill>
              <a:latin typeface="KaiTi" panose="02010609060101010101" pitchFamily="49" charset="-122"/>
              <a:ea typeface="KaiTi" panose="02010609060101010101" pitchFamily="49" charset="-122"/>
              <a:sym typeface="+mn-ea"/>
            </a:endParaRPr>
          </a:p>
          <a:p>
            <a:pPr algn="l"/>
            <a:r>
              <a:rPr lang="zh-CN" altLang="en-US" dirty="0">
                <a:solidFill>
                  <a:srgbClr val="002060"/>
                </a:solidFill>
                <a:latin typeface="KaiTi" panose="02010609060101010101" pitchFamily="49" charset="-122"/>
                <a:ea typeface="KaiTi" panose="02010609060101010101" pitchFamily="49" charset="-122"/>
                <a:sym typeface="+mn-ea"/>
              </a:rPr>
              <a:t>学   号：</a:t>
            </a:r>
            <a:r>
              <a:rPr lang="en-US" altLang="zh-CN" dirty="0">
                <a:solidFill>
                  <a:srgbClr val="002060"/>
                </a:solidFill>
                <a:latin typeface="KaiTi" panose="02010609060101010101" pitchFamily="49" charset="-122"/>
                <a:ea typeface="KaiTi" panose="02010609060101010101" pitchFamily="49" charset="-122"/>
                <a:sym typeface="+mn-ea"/>
              </a:rPr>
              <a:t>17125027     </a:t>
            </a:r>
          </a:p>
          <a:p>
            <a:pPr algn="l"/>
            <a:r>
              <a:rPr lang="zh-CN" altLang="en-US" dirty="0">
                <a:solidFill>
                  <a:srgbClr val="002060"/>
                </a:solidFill>
                <a:latin typeface="KaiTi" panose="02010609060101010101" pitchFamily="49" charset="-122"/>
                <a:ea typeface="KaiTi" panose="02010609060101010101" pitchFamily="49" charset="-122"/>
                <a:sym typeface="+mn-ea"/>
              </a:rPr>
              <a:t>专   业：电子与通信工程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2975"/>
    </mc:Choice>
    <mc:Fallback xmlns="">
      <p:transition spd="slow" advTm="129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809E72C5-1FF7-3145-AD8B-73F2D93F9F86}"/>
              </a:ext>
            </a:extLst>
          </p:cNvPr>
          <p:cNvGrpSpPr/>
          <p:nvPr/>
        </p:nvGrpSpPr>
        <p:grpSpPr>
          <a:xfrm>
            <a:off x="985927" y="2627046"/>
            <a:ext cx="7729686" cy="3198367"/>
            <a:chOff x="999325" y="2729156"/>
            <a:chExt cx="7729686" cy="3198367"/>
          </a:xfrm>
        </p:grpSpPr>
        <p:pic>
          <p:nvPicPr>
            <p:cNvPr id="6" name="图片 5">
              <a:extLst>
                <a:ext uri="{FF2B5EF4-FFF2-40B4-BE49-F238E27FC236}">
                  <a16:creationId xmlns:a16="http://schemas.microsoft.com/office/drawing/2014/main" id="{2F2DBA9E-9BD8-0547-A0A7-F746DB5BE08E}"/>
                </a:ext>
              </a:extLst>
            </p:cNvPr>
            <p:cNvPicPr>
              <a:picLocks noChangeAspect="1"/>
            </p:cNvPicPr>
            <p:nvPr/>
          </p:nvPicPr>
          <p:blipFill>
            <a:blip r:embed="rId4"/>
            <a:stretch>
              <a:fillRect/>
            </a:stretch>
          </p:blipFill>
          <p:spPr>
            <a:xfrm>
              <a:off x="4735470" y="2729156"/>
              <a:ext cx="3993541" cy="3198367"/>
            </a:xfrm>
            <a:prstGeom prst="rect">
              <a:avLst/>
            </a:prstGeom>
          </p:spPr>
        </p:pic>
        <p:pic>
          <p:nvPicPr>
            <p:cNvPr id="2" name="图片 1">
              <a:extLst>
                <a:ext uri="{FF2B5EF4-FFF2-40B4-BE49-F238E27FC236}">
                  <a16:creationId xmlns:a16="http://schemas.microsoft.com/office/drawing/2014/main" id="{2C2A2DBD-38A7-974F-BA6F-B8E476B666CF}"/>
                </a:ext>
              </a:extLst>
            </p:cNvPr>
            <p:cNvPicPr>
              <a:picLocks noChangeAspect="1"/>
            </p:cNvPicPr>
            <p:nvPr/>
          </p:nvPicPr>
          <p:blipFill>
            <a:blip r:embed="rId5"/>
            <a:stretch>
              <a:fillRect/>
            </a:stretch>
          </p:blipFill>
          <p:spPr>
            <a:xfrm>
              <a:off x="999325" y="2947378"/>
              <a:ext cx="3722429" cy="2479252"/>
            </a:xfrm>
            <a:prstGeom prst="rect">
              <a:avLst/>
            </a:prstGeom>
          </p:spPr>
        </p:pic>
      </p:grpSp>
      <p:sp>
        <p:nvSpPr>
          <p:cNvPr id="9219" name="标题 7169"/>
          <p:cNvSpPr>
            <a:spLocks noGrp="1" noChangeArrowheads="1"/>
          </p:cNvSpPr>
          <p:nvPr/>
        </p:nvSpPr>
        <p:spPr bwMode="auto">
          <a:xfrm>
            <a:off x="2276475" y="274638"/>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6"/>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None/>
            </a:pPr>
            <a:r>
              <a:rPr lang="zh-CN" altLang="en-US" b="1" dirty="0">
                <a:solidFill>
                  <a:srgbClr val="006196"/>
                </a:solidFill>
                <a:latin typeface="KaiTi" panose="02010609060101010101" pitchFamily="49" charset="-122"/>
                <a:ea typeface="KaiTi" panose="02010609060101010101" pitchFamily="49" charset="-122"/>
              </a:rPr>
              <a:t>射频指纹定位</a:t>
            </a:r>
            <a:r>
              <a:rPr lang="en-US" altLang="zh-CN" b="1" dirty="0">
                <a:solidFill>
                  <a:srgbClr val="006196"/>
                </a:solidFill>
                <a:latin typeface="KaiTi" panose="02010609060101010101" pitchFamily="49" charset="-122"/>
                <a:ea typeface="KaiTi" panose="02010609060101010101" pitchFamily="49" charset="-122"/>
              </a:rPr>
              <a:t>——</a:t>
            </a:r>
            <a:r>
              <a:rPr lang="zh-CN" altLang="en-US" b="1" dirty="0">
                <a:solidFill>
                  <a:srgbClr val="006196"/>
                </a:solidFill>
                <a:latin typeface="KaiTi" panose="02010609060101010101" pitchFamily="49" charset="-122"/>
                <a:ea typeface="KaiTi" panose="02010609060101010101" pitchFamily="49" charset="-122"/>
              </a:rPr>
              <a:t>目前挑战</a:t>
            </a:r>
            <a:endParaRPr lang="en-US" altLang="zh-CN" b="1" dirty="0">
              <a:solidFill>
                <a:srgbClr val="006196"/>
              </a:solidFill>
              <a:latin typeface="KaiTi" panose="02010609060101010101" pitchFamily="49" charset="-122"/>
              <a:ea typeface="KaiTi" panose="02010609060101010101" pitchFamily="49" charset="-122"/>
            </a:endParaRPr>
          </a:p>
          <a:p>
            <a:pPr eaLnBrk="1" hangingPunct="1">
              <a:lnSpc>
                <a:spcPct val="100000"/>
              </a:lnSpc>
              <a:spcBef>
                <a:spcPct val="0"/>
              </a:spcBef>
              <a:buSzTx/>
              <a:buFontTx/>
              <a:buNone/>
            </a:pPr>
            <a:endParaRPr lang="zh-CN" altLang="en-US" b="1" dirty="0">
              <a:solidFill>
                <a:srgbClr val="006196"/>
              </a:solidFill>
              <a:latin typeface="微软雅黑" charset="0"/>
              <a:ea typeface="微软雅黑" charset="0"/>
              <a:sym typeface="黑体" charset="0"/>
            </a:endParaRPr>
          </a:p>
        </p:txBody>
      </p:sp>
      <p:sp>
        <p:nvSpPr>
          <p:cNvPr id="12" name="文本框 11">
            <a:extLst>
              <a:ext uri="{FF2B5EF4-FFF2-40B4-BE49-F238E27FC236}">
                <a16:creationId xmlns:a16="http://schemas.microsoft.com/office/drawing/2014/main" id="{8F74FB08-7536-A24B-8381-2CBB0B6D0373}"/>
              </a:ext>
            </a:extLst>
          </p:cNvPr>
          <p:cNvSpPr txBox="1"/>
          <p:nvPr/>
        </p:nvSpPr>
        <p:spPr>
          <a:xfrm>
            <a:off x="655318" y="1362518"/>
            <a:ext cx="8280920" cy="851195"/>
          </a:xfrm>
          <a:prstGeom prst="rect">
            <a:avLst/>
          </a:prstGeom>
          <a:noFill/>
        </p:spPr>
        <p:txBody>
          <a:bodyPr wrap="square" lIns="0" tIns="0" rIns="0" bIns="0" rtlCol="0">
            <a:spAutoFit/>
          </a:bodyPr>
          <a:lstStyle/>
          <a:p>
            <a:pPr indent="457200">
              <a:lnSpc>
                <a:spcPct val="150000"/>
              </a:lnSpc>
            </a:pPr>
            <a:r>
              <a:rPr lang="zh-CN" altLang="en-US" sz="2000" dirty="0">
                <a:solidFill>
                  <a:srgbClr val="477AB1"/>
                </a:solidFill>
                <a:latin typeface="KaiTi" panose="02010609060101010101" pitchFamily="49" charset="-122"/>
                <a:ea typeface="KaiTi" panose="02010609060101010101" pitchFamily="49" charset="-122"/>
                <a:sym typeface="+mn-ea"/>
              </a:rPr>
              <a:t>本文根据实测数据从</a:t>
            </a:r>
            <a:r>
              <a:rPr lang="zh-CN" altLang="en-US" sz="2000" dirty="0">
                <a:solidFill>
                  <a:srgbClr val="FF0000"/>
                </a:solidFill>
                <a:latin typeface="KaiTi" panose="02010609060101010101" pitchFamily="49" charset="-122"/>
                <a:ea typeface="KaiTi" panose="02010609060101010101" pitchFamily="49" charset="-122"/>
                <a:sym typeface="+mn-ea"/>
              </a:rPr>
              <a:t>空间和时间</a:t>
            </a:r>
            <a:r>
              <a:rPr lang="zh-CN" altLang="en-US" sz="2000" dirty="0">
                <a:solidFill>
                  <a:srgbClr val="477AB1"/>
                </a:solidFill>
                <a:latin typeface="KaiTi" panose="02010609060101010101" pitchFamily="49" charset="-122"/>
                <a:ea typeface="KaiTi" panose="02010609060101010101" pitchFamily="49" charset="-122"/>
                <a:sym typeface="+mn-ea"/>
              </a:rPr>
              <a:t>两个因素分别讨论了 </a:t>
            </a:r>
            <a:r>
              <a:rPr lang="en-US" altLang="zh-CN" sz="2000" dirty="0">
                <a:solidFill>
                  <a:srgbClr val="477AB1"/>
                </a:solidFill>
                <a:latin typeface="KaiTi" panose="02010609060101010101" pitchFamily="49" charset="-122"/>
                <a:ea typeface="KaiTi" panose="02010609060101010101" pitchFamily="49" charset="-122"/>
                <a:sym typeface="+mn-ea"/>
              </a:rPr>
              <a:t>RSS </a:t>
            </a:r>
            <a:r>
              <a:rPr lang="zh-CN" altLang="en-US" sz="2000" dirty="0">
                <a:solidFill>
                  <a:srgbClr val="477AB1"/>
                </a:solidFill>
                <a:latin typeface="KaiTi" panose="02010609060101010101" pitchFamily="49" charset="-122"/>
                <a:ea typeface="KaiTi" panose="02010609060101010101" pitchFamily="49" charset="-122"/>
                <a:sym typeface="+mn-ea"/>
              </a:rPr>
              <a:t>的传播特性和统计特性。 </a:t>
            </a:r>
          </a:p>
        </p:txBody>
      </p:sp>
      <p:grpSp>
        <p:nvGrpSpPr>
          <p:cNvPr id="7" name="组合 6">
            <a:extLst>
              <a:ext uri="{FF2B5EF4-FFF2-40B4-BE49-F238E27FC236}">
                <a16:creationId xmlns:a16="http://schemas.microsoft.com/office/drawing/2014/main" id="{C8C73DC4-2BF1-E443-9B77-C383E7FEC672}"/>
              </a:ext>
            </a:extLst>
          </p:cNvPr>
          <p:cNvGrpSpPr/>
          <p:nvPr/>
        </p:nvGrpSpPr>
        <p:grpSpPr>
          <a:xfrm>
            <a:off x="428387" y="2479915"/>
            <a:ext cx="4633593" cy="3476667"/>
            <a:chOff x="327733" y="2368195"/>
            <a:chExt cx="4633593" cy="3476667"/>
          </a:xfrm>
        </p:grpSpPr>
        <p:grpSp>
          <p:nvGrpSpPr>
            <p:cNvPr id="48" name="组合 47">
              <a:extLst>
                <a:ext uri="{FF2B5EF4-FFF2-40B4-BE49-F238E27FC236}">
                  <a16:creationId xmlns:a16="http://schemas.microsoft.com/office/drawing/2014/main" id="{FE6A021D-2A0F-B44F-A6DC-1534F3138E6A}"/>
                </a:ext>
              </a:extLst>
            </p:cNvPr>
            <p:cNvGrpSpPr/>
            <p:nvPr/>
          </p:nvGrpSpPr>
          <p:grpSpPr>
            <a:xfrm>
              <a:off x="327733" y="2368195"/>
              <a:ext cx="4633593" cy="3246380"/>
              <a:chOff x="913302" y="2516630"/>
              <a:chExt cx="4591590" cy="3249334"/>
            </a:xfrm>
          </p:grpSpPr>
          <p:grpSp>
            <p:nvGrpSpPr>
              <p:cNvPr id="40" name="组合 39">
                <a:extLst>
                  <a:ext uri="{FF2B5EF4-FFF2-40B4-BE49-F238E27FC236}">
                    <a16:creationId xmlns:a16="http://schemas.microsoft.com/office/drawing/2014/main" id="{64AE499D-CA80-7E40-9EF3-1C4794B5B775}"/>
                  </a:ext>
                </a:extLst>
              </p:cNvPr>
              <p:cNvGrpSpPr/>
              <p:nvPr/>
            </p:nvGrpSpPr>
            <p:grpSpPr>
              <a:xfrm>
                <a:off x="913302" y="2964478"/>
                <a:ext cx="4591590" cy="2801486"/>
                <a:chOff x="2105384" y="3356992"/>
                <a:chExt cx="4591590" cy="2801486"/>
              </a:xfrm>
            </p:grpSpPr>
            <p:pic>
              <p:nvPicPr>
                <p:cNvPr id="44" name="图片 43">
                  <a:extLst>
                    <a:ext uri="{FF2B5EF4-FFF2-40B4-BE49-F238E27FC236}">
                      <a16:creationId xmlns:a16="http://schemas.microsoft.com/office/drawing/2014/main" id="{CD056219-E19E-2F4F-A593-8E56A5995F28}"/>
                    </a:ext>
                  </a:extLst>
                </p:cNvPr>
                <p:cNvPicPr>
                  <a:picLocks noChangeAspect="1"/>
                </p:cNvPicPr>
                <p:nvPr/>
              </p:nvPicPr>
              <p:blipFill rotWithShape="1">
                <a:blip r:embed="rId7"/>
                <a:srcRect l="3884" b="5095"/>
                <a:stretch/>
              </p:blipFill>
              <p:spPr>
                <a:xfrm>
                  <a:off x="2619652" y="3356992"/>
                  <a:ext cx="4077322" cy="2801486"/>
                </a:xfrm>
                <a:prstGeom prst="rect">
                  <a:avLst/>
                </a:prstGeom>
              </p:spPr>
            </p:pic>
            <p:sp>
              <p:nvSpPr>
                <p:cNvPr id="42" name="文本框 41">
                  <a:extLst>
                    <a:ext uri="{FF2B5EF4-FFF2-40B4-BE49-F238E27FC236}">
                      <a16:creationId xmlns:a16="http://schemas.microsoft.com/office/drawing/2014/main" id="{78DC34AA-B3BD-9A43-856F-922730F97D38}"/>
                    </a:ext>
                  </a:extLst>
                </p:cNvPr>
                <p:cNvSpPr txBox="1"/>
                <p:nvPr/>
              </p:nvSpPr>
              <p:spPr>
                <a:xfrm>
                  <a:off x="2105384" y="4556901"/>
                  <a:ext cx="999381" cy="246221"/>
                </a:xfrm>
                <a:prstGeom prst="rect">
                  <a:avLst/>
                </a:prstGeom>
                <a:noFill/>
              </p:spPr>
              <p:txBody>
                <a:bodyPr wrap="square" rtlCol="0">
                  <a:spAutoFit/>
                </a:bodyPr>
                <a:lstStyle/>
                <a:p>
                  <a:r>
                    <a:rPr kumimoji="1" lang="en-US" altLang="zh-CN" sz="1000" dirty="0">
                      <a:latin typeface="KaiTi" panose="02010609060101010101" pitchFamily="49" charset="-122"/>
                      <a:ea typeface="KaiTi" panose="02010609060101010101" pitchFamily="49" charset="-122"/>
                    </a:rPr>
                    <a:t>AP1(dB) </a:t>
                  </a:r>
                  <a:endParaRPr kumimoji="1" lang="zh-CN" altLang="en-US" sz="1000" dirty="0">
                    <a:latin typeface="KaiTi" panose="02010609060101010101" pitchFamily="49" charset="-122"/>
                    <a:ea typeface="KaiTi" panose="02010609060101010101" pitchFamily="49" charset="-122"/>
                  </a:endParaRPr>
                </a:p>
              </p:txBody>
            </p:sp>
          </p:grpSp>
          <p:sp>
            <p:nvSpPr>
              <p:cNvPr id="49" name="文本框 48">
                <a:extLst>
                  <a:ext uri="{FF2B5EF4-FFF2-40B4-BE49-F238E27FC236}">
                    <a16:creationId xmlns:a16="http://schemas.microsoft.com/office/drawing/2014/main" id="{FFF5D763-907A-AF4C-B4CF-E82603ACD29E}"/>
                  </a:ext>
                </a:extLst>
              </p:cNvPr>
              <p:cNvSpPr txBox="1"/>
              <p:nvPr/>
            </p:nvSpPr>
            <p:spPr>
              <a:xfrm>
                <a:off x="1748252" y="2516630"/>
                <a:ext cx="3248487" cy="400474"/>
              </a:xfrm>
              <a:prstGeom prst="rect">
                <a:avLst/>
              </a:prstGeom>
              <a:noFill/>
            </p:spPr>
            <p:txBody>
              <a:bodyPr wrap="square" rtlCol="0">
                <a:spAutoFit/>
              </a:bodyPr>
              <a:lstStyle/>
              <a:p>
                <a:r>
                  <a:rPr kumimoji="1" lang="en-US" altLang="zh-CN" sz="2000" dirty="0">
                    <a:solidFill>
                      <a:srgbClr val="FF0000"/>
                    </a:solidFill>
                    <a:latin typeface="KaiTi" panose="02010609060101010101" pitchFamily="49" charset="-122"/>
                    <a:ea typeface="KaiTi" panose="02010609060101010101" pitchFamily="49" charset="-122"/>
                  </a:rPr>
                  <a:t>RSS</a:t>
                </a:r>
                <a:r>
                  <a:rPr kumimoji="1" lang="zh-CN" altLang="en-US" sz="2000" dirty="0">
                    <a:solidFill>
                      <a:srgbClr val="FF0000"/>
                    </a:solidFill>
                    <a:latin typeface="KaiTi" panose="02010609060101010101" pitchFamily="49" charset="-122"/>
                    <a:ea typeface="KaiTi" panose="02010609060101010101" pitchFamily="49" charset="-122"/>
                  </a:rPr>
                  <a:t>值不满足衰减模型</a:t>
                </a:r>
              </a:p>
            </p:txBody>
          </p:sp>
        </p:grpSp>
        <p:sp>
          <p:nvSpPr>
            <p:cNvPr id="39" name="文本框 38">
              <a:extLst>
                <a:ext uri="{FF2B5EF4-FFF2-40B4-BE49-F238E27FC236}">
                  <a16:creationId xmlns:a16="http://schemas.microsoft.com/office/drawing/2014/main" id="{3639D730-127D-6544-988C-5C8532C90BF8}"/>
                </a:ext>
              </a:extLst>
            </p:cNvPr>
            <p:cNvSpPr txBox="1"/>
            <p:nvPr/>
          </p:nvSpPr>
          <p:spPr>
            <a:xfrm>
              <a:off x="2374482" y="5583252"/>
              <a:ext cx="1189406" cy="261610"/>
            </a:xfrm>
            <a:prstGeom prst="rect">
              <a:avLst/>
            </a:prstGeom>
            <a:noFill/>
          </p:spPr>
          <p:txBody>
            <a:bodyPr wrap="square" rtlCol="0">
              <a:spAutoFit/>
            </a:bodyPr>
            <a:lstStyle/>
            <a:p>
              <a:r>
                <a:rPr kumimoji="1" lang="en-US" altLang="zh-CN" sz="1100" dirty="0">
                  <a:latin typeface="KaiTi" panose="02010609060101010101" pitchFamily="49" charset="-122"/>
                  <a:ea typeface="KaiTi" panose="02010609060101010101" pitchFamily="49" charset="-122"/>
                </a:rPr>
                <a:t>Distance(m)</a:t>
              </a:r>
              <a:endParaRPr kumimoji="1" lang="zh-CN" altLang="en-US" sz="1100" dirty="0">
                <a:latin typeface="KaiTi" panose="02010609060101010101" pitchFamily="49" charset="-122"/>
                <a:ea typeface="KaiTi" panose="02010609060101010101" pitchFamily="49" charset="-122"/>
              </a:endParaRPr>
            </a:p>
          </p:txBody>
        </p:sp>
      </p:grpSp>
      <p:grpSp>
        <p:nvGrpSpPr>
          <p:cNvPr id="8" name="组合 7">
            <a:extLst>
              <a:ext uri="{FF2B5EF4-FFF2-40B4-BE49-F238E27FC236}">
                <a16:creationId xmlns:a16="http://schemas.microsoft.com/office/drawing/2014/main" id="{E68C04FC-C158-4640-8FFB-79848F233811}"/>
              </a:ext>
            </a:extLst>
          </p:cNvPr>
          <p:cNvGrpSpPr/>
          <p:nvPr/>
        </p:nvGrpSpPr>
        <p:grpSpPr>
          <a:xfrm>
            <a:off x="428387" y="2450188"/>
            <a:ext cx="8070654" cy="4388200"/>
            <a:chOff x="480133" y="2368195"/>
            <a:chExt cx="8070654" cy="4388200"/>
          </a:xfrm>
        </p:grpSpPr>
        <p:grpSp>
          <p:nvGrpSpPr>
            <p:cNvPr id="4" name="组合 3">
              <a:extLst>
                <a:ext uri="{FF2B5EF4-FFF2-40B4-BE49-F238E27FC236}">
                  <a16:creationId xmlns:a16="http://schemas.microsoft.com/office/drawing/2014/main" id="{23A7491B-7FA8-0E41-B45A-19F8EE79707D}"/>
                </a:ext>
              </a:extLst>
            </p:cNvPr>
            <p:cNvGrpSpPr/>
            <p:nvPr/>
          </p:nvGrpSpPr>
          <p:grpSpPr>
            <a:xfrm>
              <a:off x="985927" y="2368195"/>
              <a:ext cx="7564860" cy="4388200"/>
              <a:chOff x="802869" y="1593883"/>
              <a:chExt cx="7564860" cy="4388200"/>
            </a:xfrm>
          </p:grpSpPr>
          <p:grpSp>
            <p:nvGrpSpPr>
              <p:cNvPr id="57" name="组合 56">
                <a:extLst>
                  <a:ext uri="{FF2B5EF4-FFF2-40B4-BE49-F238E27FC236}">
                    <a16:creationId xmlns:a16="http://schemas.microsoft.com/office/drawing/2014/main" id="{5EF41C6F-1C30-FF40-880D-887255F0F4E6}"/>
                  </a:ext>
                </a:extLst>
              </p:cNvPr>
              <p:cNvGrpSpPr/>
              <p:nvPr/>
            </p:nvGrpSpPr>
            <p:grpSpPr>
              <a:xfrm>
                <a:off x="802869" y="1593883"/>
                <a:ext cx="7564860" cy="4120174"/>
                <a:chOff x="827352" y="5446943"/>
                <a:chExt cx="7564860" cy="4120174"/>
              </a:xfrm>
            </p:grpSpPr>
            <p:grpSp>
              <p:nvGrpSpPr>
                <p:cNvPr id="58" name="组合 57">
                  <a:extLst>
                    <a:ext uri="{FF2B5EF4-FFF2-40B4-BE49-F238E27FC236}">
                      <a16:creationId xmlns:a16="http://schemas.microsoft.com/office/drawing/2014/main" id="{387DA4DD-D675-6A4D-9676-A2EE3905EB51}"/>
                    </a:ext>
                  </a:extLst>
                </p:cNvPr>
                <p:cNvGrpSpPr/>
                <p:nvPr/>
              </p:nvGrpSpPr>
              <p:grpSpPr>
                <a:xfrm>
                  <a:off x="827352" y="5902479"/>
                  <a:ext cx="7564860" cy="3664638"/>
                  <a:chOff x="863487" y="5167237"/>
                  <a:chExt cx="7564860" cy="3664638"/>
                </a:xfrm>
              </p:grpSpPr>
              <p:pic>
                <p:nvPicPr>
                  <p:cNvPr id="60" name="图片 59">
                    <a:extLst>
                      <a:ext uri="{FF2B5EF4-FFF2-40B4-BE49-F238E27FC236}">
                        <a16:creationId xmlns:a16="http://schemas.microsoft.com/office/drawing/2014/main" id="{898F2C66-7FE1-D247-95E4-8F4686250400}"/>
                      </a:ext>
                    </a:extLst>
                  </p:cNvPr>
                  <p:cNvPicPr>
                    <a:picLocks noChangeAspect="1"/>
                  </p:cNvPicPr>
                  <p:nvPr/>
                </p:nvPicPr>
                <p:blipFill>
                  <a:blip r:embed="rId8"/>
                  <a:stretch>
                    <a:fillRect/>
                  </a:stretch>
                </p:blipFill>
                <p:spPr>
                  <a:xfrm>
                    <a:off x="863487" y="5167237"/>
                    <a:ext cx="7564860" cy="3664638"/>
                  </a:xfrm>
                  <a:prstGeom prst="rect">
                    <a:avLst/>
                  </a:prstGeom>
                </p:spPr>
              </p:pic>
              <p:sp>
                <p:nvSpPr>
                  <p:cNvPr id="63" name="左大括号 62">
                    <a:extLst>
                      <a:ext uri="{FF2B5EF4-FFF2-40B4-BE49-F238E27FC236}">
                        <a16:creationId xmlns:a16="http://schemas.microsoft.com/office/drawing/2014/main" id="{6C436022-D0F6-B443-895A-ABA4F21E1855}"/>
                      </a:ext>
                    </a:extLst>
                  </p:cNvPr>
                  <p:cNvSpPr/>
                  <p:nvPr/>
                </p:nvSpPr>
                <p:spPr>
                  <a:xfrm rot="10800000">
                    <a:off x="5038795" y="5370539"/>
                    <a:ext cx="579249" cy="2995065"/>
                  </a:xfrm>
                  <a:prstGeom prst="leftBrace">
                    <a:avLst>
                      <a:gd name="adj1" fmla="val 8333"/>
                      <a:gd name="adj2" fmla="val 50868"/>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grpSp>
            <p:sp>
              <p:nvSpPr>
                <p:cNvPr id="59" name="文本框 58">
                  <a:extLst>
                    <a:ext uri="{FF2B5EF4-FFF2-40B4-BE49-F238E27FC236}">
                      <a16:creationId xmlns:a16="http://schemas.microsoft.com/office/drawing/2014/main" id="{41C9E75B-E1E1-D84A-8E32-121A400EE43F}"/>
                    </a:ext>
                  </a:extLst>
                </p:cNvPr>
                <p:cNvSpPr txBox="1"/>
                <p:nvPr/>
              </p:nvSpPr>
              <p:spPr>
                <a:xfrm>
                  <a:off x="915246" y="5446943"/>
                  <a:ext cx="4666663" cy="400110"/>
                </a:xfrm>
                <a:prstGeom prst="rect">
                  <a:avLst/>
                </a:prstGeom>
                <a:noFill/>
              </p:spPr>
              <p:txBody>
                <a:bodyPr wrap="square" rtlCol="0">
                  <a:spAutoFit/>
                </a:bodyPr>
                <a:lstStyle/>
                <a:p>
                  <a:r>
                    <a:rPr kumimoji="1" lang="zh-CN" altLang="en-US" sz="2000" dirty="0">
                      <a:solidFill>
                        <a:srgbClr val="FF0000"/>
                      </a:solidFill>
                      <a:latin typeface="KaiTi" panose="02010609060101010101" pitchFamily="49" charset="-122"/>
                      <a:ea typeface="KaiTi" panose="02010609060101010101" pitchFamily="49" charset="-122"/>
                    </a:rPr>
                    <a:t>同一地点不同时刻</a:t>
                  </a:r>
                  <a:r>
                    <a:rPr kumimoji="1" lang="en-US" altLang="zh-CN" sz="2000" dirty="0">
                      <a:solidFill>
                        <a:srgbClr val="FF0000"/>
                      </a:solidFill>
                      <a:latin typeface="KaiTi" panose="02010609060101010101" pitchFamily="49" charset="-122"/>
                      <a:ea typeface="KaiTi" panose="02010609060101010101" pitchFamily="49" charset="-122"/>
                    </a:rPr>
                    <a:t>RSS</a:t>
                  </a:r>
                  <a:r>
                    <a:rPr kumimoji="1" lang="zh-CN" altLang="en-US" sz="2000" dirty="0">
                      <a:solidFill>
                        <a:srgbClr val="FF0000"/>
                      </a:solidFill>
                      <a:latin typeface="KaiTi" panose="02010609060101010101" pitchFamily="49" charset="-122"/>
                      <a:ea typeface="KaiTi" panose="02010609060101010101" pitchFamily="49" charset="-122"/>
                    </a:rPr>
                    <a:t>值最多能相差</a:t>
                  </a:r>
                  <a:r>
                    <a:rPr kumimoji="1" lang="en-US" altLang="zh-CN" sz="2000" dirty="0">
                      <a:solidFill>
                        <a:srgbClr val="FF0000"/>
                      </a:solidFill>
                      <a:latin typeface="KaiTi" panose="02010609060101010101" pitchFamily="49" charset="-122"/>
                      <a:ea typeface="KaiTi" panose="02010609060101010101" pitchFamily="49" charset="-122"/>
                    </a:rPr>
                    <a:t>10dB</a:t>
                  </a:r>
                  <a:endParaRPr kumimoji="1" lang="zh-CN" altLang="en-US" sz="2000" dirty="0">
                    <a:solidFill>
                      <a:srgbClr val="FF0000"/>
                    </a:solidFill>
                    <a:latin typeface="KaiTi" panose="02010609060101010101" pitchFamily="49" charset="-122"/>
                    <a:ea typeface="KaiTi" panose="02010609060101010101" pitchFamily="49" charset="-122"/>
                  </a:endParaRPr>
                </a:p>
              </p:txBody>
            </p:sp>
          </p:grpSp>
          <p:sp>
            <p:nvSpPr>
              <p:cNvPr id="41" name="文本框 40">
                <a:extLst>
                  <a:ext uri="{FF2B5EF4-FFF2-40B4-BE49-F238E27FC236}">
                    <a16:creationId xmlns:a16="http://schemas.microsoft.com/office/drawing/2014/main" id="{0D87C7F1-3E73-A349-8563-D0FA69FBF4D0}"/>
                  </a:ext>
                </a:extLst>
              </p:cNvPr>
              <p:cNvSpPr txBox="1"/>
              <p:nvPr/>
            </p:nvSpPr>
            <p:spPr>
              <a:xfrm>
                <a:off x="4421929" y="5736086"/>
                <a:ext cx="1008523" cy="245997"/>
              </a:xfrm>
              <a:prstGeom prst="rect">
                <a:avLst/>
              </a:prstGeom>
              <a:noFill/>
            </p:spPr>
            <p:txBody>
              <a:bodyPr wrap="square" rtlCol="0">
                <a:spAutoFit/>
              </a:bodyPr>
              <a:lstStyle/>
              <a:p>
                <a:r>
                  <a:rPr kumimoji="1" lang="en-US" altLang="zh-CN" sz="1000" dirty="0">
                    <a:latin typeface="KaiTi" panose="02010609060101010101" pitchFamily="49" charset="-122"/>
                    <a:ea typeface="KaiTi" panose="02010609060101010101" pitchFamily="49" charset="-122"/>
                  </a:rPr>
                  <a:t>Time(s)</a:t>
                </a:r>
                <a:endParaRPr kumimoji="1" lang="zh-CN" altLang="en-US" sz="1000" dirty="0">
                  <a:latin typeface="KaiTi" panose="02010609060101010101" pitchFamily="49" charset="-122"/>
                  <a:ea typeface="KaiTi" panose="02010609060101010101" pitchFamily="49" charset="-122"/>
                </a:endParaRPr>
              </a:p>
            </p:txBody>
          </p:sp>
        </p:grpSp>
        <p:sp>
          <p:nvSpPr>
            <p:cNvPr id="47" name="文本框 46">
              <a:extLst>
                <a:ext uri="{FF2B5EF4-FFF2-40B4-BE49-F238E27FC236}">
                  <a16:creationId xmlns:a16="http://schemas.microsoft.com/office/drawing/2014/main" id="{1C844F26-5A97-934C-8982-78A59A2F0331}"/>
                </a:ext>
              </a:extLst>
            </p:cNvPr>
            <p:cNvSpPr txBox="1"/>
            <p:nvPr/>
          </p:nvSpPr>
          <p:spPr>
            <a:xfrm>
              <a:off x="480133" y="4166854"/>
              <a:ext cx="1008523" cy="245997"/>
            </a:xfrm>
            <a:prstGeom prst="rect">
              <a:avLst/>
            </a:prstGeom>
            <a:noFill/>
          </p:spPr>
          <p:txBody>
            <a:bodyPr wrap="square" rtlCol="0">
              <a:spAutoFit/>
            </a:bodyPr>
            <a:lstStyle/>
            <a:p>
              <a:r>
                <a:rPr kumimoji="1" lang="en-US" altLang="zh-CN" sz="1000" dirty="0">
                  <a:latin typeface="KaiTi" panose="02010609060101010101" pitchFamily="49" charset="-122"/>
                  <a:ea typeface="KaiTi" panose="02010609060101010101" pitchFamily="49" charset="-122"/>
                </a:rPr>
                <a:t>AP1(dB) </a:t>
              </a:r>
              <a:endParaRPr kumimoji="1" lang="zh-CN" altLang="en-US" sz="1000" dirty="0">
                <a:latin typeface="KaiTi" panose="02010609060101010101" pitchFamily="49" charset="-122"/>
                <a:ea typeface="KaiTi" panose="02010609060101010101" pitchFamily="49" charset="-122"/>
              </a:endParaRPr>
            </a:p>
          </p:txBody>
        </p:sp>
      </p:grpSp>
    </p:spTree>
    <p:custDataLst>
      <p:tags r:id="rId1"/>
    </p:custDataLst>
    <p:extLst>
      <p:ext uri="{BB962C8B-B14F-4D97-AF65-F5344CB8AC3E}">
        <p14:creationId xmlns:p14="http://schemas.microsoft.com/office/powerpoint/2010/main" val="1872807419"/>
      </p:ext>
    </p:extLst>
  </p:cSld>
  <p:clrMapOvr>
    <a:masterClrMapping/>
  </p:clrMapOvr>
  <mc:AlternateContent xmlns:mc="http://schemas.openxmlformats.org/markup-compatibility/2006" xmlns:p14="http://schemas.microsoft.com/office/powerpoint/2010/main">
    <mc:Choice Requires="p14">
      <p:transition spd="slow" p14:dur="2000" advTm="69299"/>
    </mc:Choice>
    <mc:Fallback xmlns="">
      <p:transition spd="slow" advTm="692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等腰三角形 5"/>
          <p:cNvSpPr>
            <a:spLocks noChangeArrowheads="1"/>
          </p:cNvSpPr>
          <p:nvPr/>
        </p:nvSpPr>
        <p:spPr bwMode="auto">
          <a:xfrm>
            <a:off x="431800" y="2298700"/>
            <a:ext cx="1895475" cy="1419225"/>
          </a:xfrm>
          <a:prstGeom prst="triangle">
            <a:avLst>
              <a:gd name="adj" fmla="val 50000"/>
            </a:avLst>
          </a:prstGeom>
          <a:solidFill>
            <a:srgbClr val="0081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144000" anchor="ct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en-US" altLang="zh-CN" sz="4400">
                <a:solidFill>
                  <a:srgbClr val="FFFFFF"/>
                </a:solidFill>
                <a:latin typeface="微软雅黑" charset="0"/>
                <a:ea typeface="微软雅黑" charset="0"/>
              </a:rPr>
              <a:t>3</a:t>
            </a:r>
          </a:p>
        </p:txBody>
      </p:sp>
      <p:sp>
        <p:nvSpPr>
          <p:cNvPr id="12291" name="等腰三角形 6"/>
          <p:cNvSpPr>
            <a:spLocks noChangeArrowheads="1"/>
          </p:cNvSpPr>
          <p:nvPr/>
        </p:nvSpPr>
        <p:spPr bwMode="auto">
          <a:xfrm>
            <a:off x="212725" y="2151063"/>
            <a:ext cx="2333625" cy="1743075"/>
          </a:xfrm>
          <a:prstGeom prst="triangle">
            <a:avLst>
              <a:gd name="adj" fmla="val 50000"/>
            </a:avLst>
          </a:prstGeom>
          <a:noFill/>
          <a:ln w="12700">
            <a:solidFill>
              <a:srgbClr val="0099EE"/>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endParaRPr lang="zh-CN" altLang="en-US" sz="1800">
              <a:solidFill>
                <a:srgbClr val="FFFFFF"/>
              </a:solidFill>
              <a:ea typeface="宋体" charset="0"/>
            </a:endParaRPr>
          </a:p>
        </p:txBody>
      </p:sp>
      <p:sp>
        <p:nvSpPr>
          <p:cNvPr id="12292" name="文本框 11"/>
          <p:cNvSpPr txBox="1">
            <a:spLocks noChangeArrowheads="1"/>
          </p:cNvSpPr>
          <p:nvPr/>
        </p:nvSpPr>
        <p:spPr bwMode="auto">
          <a:xfrm>
            <a:off x="2002731" y="2474913"/>
            <a:ext cx="7141269"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None/>
            </a:pPr>
            <a:r>
              <a:rPr lang="zh-CN" altLang="en-US" sz="3200" b="1" dirty="0">
                <a:solidFill>
                  <a:srgbClr val="006196"/>
                </a:solidFill>
                <a:latin typeface="KaiTi" panose="02010609060101010101" pitchFamily="49" charset="-122"/>
                <a:ea typeface="KaiTi" panose="02010609060101010101" pitchFamily="49" charset="-122"/>
              </a:rPr>
              <a:t>机器学习与指纹定位</a:t>
            </a:r>
            <a:endParaRPr lang="en-US" altLang="zh-CN" sz="3200" b="1" dirty="0">
              <a:solidFill>
                <a:srgbClr val="006196"/>
              </a:solidFill>
              <a:latin typeface="KaiTi" panose="02010609060101010101" pitchFamily="49" charset="-122"/>
              <a:ea typeface="KaiTi" panose="02010609060101010101" pitchFamily="49" charset="-122"/>
            </a:endParaRPr>
          </a:p>
        </p:txBody>
      </p:sp>
    </p:spTree>
    <p:custDataLst>
      <p:tags r:id="rId1"/>
    </p:custDataLst>
    <p:extLst>
      <p:ext uri="{BB962C8B-B14F-4D97-AF65-F5344CB8AC3E}">
        <p14:creationId xmlns:p14="http://schemas.microsoft.com/office/powerpoint/2010/main" val="1747651834"/>
      </p:ext>
    </p:extLst>
  </p:cSld>
  <p:clrMapOvr>
    <a:masterClrMapping/>
  </p:clrMapOvr>
  <mc:AlternateContent xmlns:mc="http://schemas.openxmlformats.org/markup-compatibility/2006" xmlns:p14="http://schemas.microsoft.com/office/powerpoint/2010/main">
    <mc:Choice Requires="p14">
      <p:transition spd="slow" p14:dur="2000" advTm="6866"/>
    </mc:Choice>
    <mc:Fallback xmlns="">
      <p:transition spd="slow" advTm="686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7169"/>
          <p:cNvSpPr>
            <a:spLocks noGrp="1" noChangeArrowheads="1"/>
          </p:cNvSpPr>
          <p:nvPr/>
        </p:nvSpPr>
        <p:spPr bwMode="auto">
          <a:xfrm>
            <a:off x="2267744" y="281990"/>
            <a:ext cx="7025144"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4"/>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None/>
            </a:pPr>
            <a:r>
              <a:rPr lang="zh-CN" altLang="en-US" b="1" dirty="0">
                <a:solidFill>
                  <a:srgbClr val="006196"/>
                </a:solidFill>
                <a:latin typeface="KaiTi" panose="02010609060101010101" pitchFamily="49" charset="-122"/>
                <a:ea typeface="KaiTi" panose="02010609060101010101" pitchFamily="49" charset="-122"/>
              </a:rPr>
              <a:t>机器学习与指纹定位</a:t>
            </a:r>
            <a:r>
              <a:rPr lang="en-US" altLang="zh-CN" b="1" dirty="0">
                <a:solidFill>
                  <a:srgbClr val="006196"/>
                </a:solidFill>
                <a:latin typeface="KaiTi" panose="02010609060101010101" pitchFamily="49" charset="-122"/>
                <a:ea typeface="KaiTi" panose="02010609060101010101" pitchFamily="49" charset="-122"/>
              </a:rPr>
              <a:t>——</a:t>
            </a:r>
            <a:r>
              <a:rPr lang="zh-CN" altLang="en-US" b="1" dirty="0">
                <a:solidFill>
                  <a:srgbClr val="006196"/>
                </a:solidFill>
                <a:latin typeface="KaiTi" panose="02010609060101010101" pitchFamily="49" charset="-122"/>
                <a:ea typeface="KaiTi" panose="02010609060101010101" pitchFamily="49" charset="-122"/>
              </a:rPr>
              <a:t>定位实验</a:t>
            </a:r>
            <a:endParaRPr lang="en-US" altLang="zh-CN" b="1" dirty="0">
              <a:solidFill>
                <a:srgbClr val="006196"/>
              </a:solidFill>
              <a:latin typeface="KaiTi" panose="02010609060101010101" pitchFamily="49" charset="-122"/>
              <a:ea typeface="KaiTi" panose="02010609060101010101" pitchFamily="49" charset="-122"/>
            </a:endParaRPr>
          </a:p>
          <a:p>
            <a:pPr eaLnBrk="1" hangingPunct="1">
              <a:lnSpc>
                <a:spcPct val="100000"/>
              </a:lnSpc>
              <a:spcBef>
                <a:spcPct val="0"/>
              </a:spcBef>
              <a:buSzTx/>
              <a:buFontTx/>
              <a:buNone/>
            </a:pPr>
            <a:endParaRPr lang="en-US" altLang="zh-CN" b="1" dirty="0">
              <a:solidFill>
                <a:srgbClr val="006196"/>
              </a:solidFill>
              <a:latin typeface="微软雅黑" charset="0"/>
              <a:ea typeface="微软雅黑" charset="0"/>
            </a:endParaRPr>
          </a:p>
        </p:txBody>
      </p:sp>
      <p:sp>
        <p:nvSpPr>
          <p:cNvPr id="9" name="文本框 8">
            <a:extLst>
              <a:ext uri="{FF2B5EF4-FFF2-40B4-BE49-F238E27FC236}">
                <a16:creationId xmlns:a16="http://schemas.microsoft.com/office/drawing/2014/main" id="{DC778FB9-6180-574C-B99F-41F713E4EAA1}"/>
              </a:ext>
            </a:extLst>
          </p:cNvPr>
          <p:cNvSpPr txBox="1"/>
          <p:nvPr/>
        </p:nvSpPr>
        <p:spPr>
          <a:xfrm>
            <a:off x="539552" y="1340768"/>
            <a:ext cx="8460432" cy="766044"/>
          </a:xfrm>
          <a:prstGeom prst="rect">
            <a:avLst/>
          </a:prstGeom>
          <a:noFill/>
        </p:spPr>
        <p:txBody>
          <a:bodyPr wrap="square" lIns="0" tIns="0" rIns="0" bIns="0" rtlCol="0">
            <a:spAutoFit/>
          </a:bodyPr>
          <a:lstStyle/>
          <a:p>
            <a:pPr indent="457200">
              <a:lnSpc>
                <a:spcPct val="150000"/>
              </a:lnSpc>
            </a:pPr>
            <a:r>
              <a:rPr lang="zh-CN" altLang="en-US" sz="1800" dirty="0">
                <a:solidFill>
                  <a:srgbClr val="477AB1"/>
                </a:solidFill>
                <a:latin typeface="KaiTi" panose="02010609060101010101" pitchFamily="49" charset="-122"/>
                <a:ea typeface="KaiTi" panose="02010609060101010101" pitchFamily="49" charset="-122"/>
                <a:sym typeface="+mn-ea"/>
              </a:rPr>
              <a:t>根据实测的指纹数据，分别采用了</a:t>
            </a:r>
            <a:r>
              <a:rPr lang="en-US" altLang="zh-CN" sz="1800" dirty="0">
                <a:solidFill>
                  <a:srgbClr val="477AB1"/>
                </a:solidFill>
                <a:latin typeface="KaiTi" panose="02010609060101010101" pitchFamily="49" charset="-122"/>
                <a:ea typeface="KaiTi" panose="02010609060101010101" pitchFamily="49" charset="-122"/>
                <a:sym typeface="+mn-ea"/>
              </a:rPr>
              <a:t>KNN</a:t>
            </a:r>
            <a:r>
              <a:rPr lang="zh-CN" altLang="en-US" sz="1800" dirty="0">
                <a:solidFill>
                  <a:srgbClr val="477AB1"/>
                </a:solidFill>
                <a:latin typeface="KaiTi" panose="02010609060101010101" pitchFamily="49" charset="-122"/>
                <a:ea typeface="KaiTi" panose="02010609060101010101" pitchFamily="49" charset="-122"/>
                <a:sym typeface="+mn-ea"/>
              </a:rPr>
              <a:t>，</a:t>
            </a:r>
            <a:r>
              <a:rPr lang="en-US" altLang="zh-CN" sz="1800" dirty="0">
                <a:solidFill>
                  <a:srgbClr val="477AB1"/>
                </a:solidFill>
                <a:latin typeface="KaiTi" panose="02010609060101010101" pitchFamily="49" charset="-122"/>
                <a:ea typeface="KaiTi" panose="02010609060101010101" pitchFamily="49" charset="-122"/>
                <a:sym typeface="+mn-ea"/>
              </a:rPr>
              <a:t>Random</a:t>
            </a:r>
            <a:r>
              <a:rPr lang="zh-CN" altLang="en-US" sz="1800" dirty="0">
                <a:solidFill>
                  <a:srgbClr val="477AB1"/>
                </a:solidFill>
                <a:latin typeface="KaiTi" panose="02010609060101010101" pitchFamily="49" charset="-122"/>
                <a:ea typeface="KaiTi" panose="02010609060101010101" pitchFamily="49" charset="-122"/>
                <a:sym typeface="+mn-ea"/>
              </a:rPr>
              <a:t> </a:t>
            </a:r>
            <a:r>
              <a:rPr lang="en-US" altLang="zh-CN" sz="1800" dirty="0">
                <a:solidFill>
                  <a:srgbClr val="477AB1"/>
                </a:solidFill>
                <a:latin typeface="KaiTi" panose="02010609060101010101" pitchFamily="49" charset="-122"/>
                <a:ea typeface="KaiTi" panose="02010609060101010101" pitchFamily="49" charset="-122"/>
                <a:sym typeface="+mn-ea"/>
              </a:rPr>
              <a:t>Forest</a:t>
            </a:r>
            <a:r>
              <a:rPr lang="zh-CN" altLang="en-US" sz="1800" dirty="0">
                <a:solidFill>
                  <a:srgbClr val="477AB1"/>
                </a:solidFill>
                <a:latin typeface="KaiTi" panose="02010609060101010101" pitchFamily="49" charset="-122"/>
                <a:ea typeface="KaiTi" panose="02010609060101010101" pitchFamily="49" charset="-122"/>
                <a:sym typeface="+mn-ea"/>
              </a:rPr>
              <a:t>，</a:t>
            </a:r>
            <a:r>
              <a:rPr lang="en-US" altLang="zh-CN" sz="1800" dirty="0">
                <a:solidFill>
                  <a:srgbClr val="477AB1"/>
                </a:solidFill>
                <a:latin typeface="KaiTi" panose="02010609060101010101" pitchFamily="49" charset="-122"/>
                <a:ea typeface="KaiTi" panose="02010609060101010101" pitchFamily="49" charset="-122"/>
                <a:sym typeface="+mn-ea"/>
              </a:rPr>
              <a:t>GBDT</a:t>
            </a:r>
            <a:r>
              <a:rPr lang="zh-CN" altLang="en-US" sz="1800" dirty="0">
                <a:solidFill>
                  <a:srgbClr val="477AB1"/>
                </a:solidFill>
                <a:latin typeface="KaiTi" panose="02010609060101010101" pitchFamily="49" charset="-122"/>
                <a:ea typeface="KaiTi" panose="02010609060101010101" pitchFamily="49" charset="-122"/>
                <a:sym typeface="+mn-ea"/>
              </a:rPr>
              <a:t>，</a:t>
            </a:r>
            <a:r>
              <a:rPr lang="en-US" altLang="zh-CN" sz="1800" dirty="0">
                <a:solidFill>
                  <a:srgbClr val="477AB1"/>
                </a:solidFill>
                <a:latin typeface="KaiTi" panose="02010609060101010101" pitchFamily="49" charset="-122"/>
                <a:ea typeface="KaiTi" panose="02010609060101010101" pitchFamily="49" charset="-122"/>
                <a:sym typeface="+mn-ea"/>
              </a:rPr>
              <a:t>ELM</a:t>
            </a:r>
            <a:r>
              <a:rPr lang="zh-CN" altLang="en-US" sz="1800" dirty="0">
                <a:solidFill>
                  <a:srgbClr val="477AB1"/>
                </a:solidFill>
                <a:latin typeface="KaiTi" panose="02010609060101010101" pitchFamily="49" charset="-122"/>
                <a:ea typeface="KaiTi" panose="02010609060101010101" pitchFamily="49" charset="-122"/>
                <a:sym typeface="+mn-ea"/>
              </a:rPr>
              <a:t> ，</a:t>
            </a:r>
            <a:r>
              <a:rPr lang="en-US" altLang="zh-CN" sz="1800" dirty="0">
                <a:solidFill>
                  <a:srgbClr val="477AB1"/>
                </a:solidFill>
                <a:latin typeface="KaiTi" panose="02010609060101010101" pitchFamily="49" charset="-122"/>
                <a:ea typeface="KaiTi" panose="02010609060101010101" pitchFamily="49" charset="-122"/>
                <a:sym typeface="+mn-ea"/>
              </a:rPr>
              <a:t>RBF</a:t>
            </a:r>
            <a:r>
              <a:rPr lang="zh-CN" altLang="en-US" sz="1800" dirty="0">
                <a:solidFill>
                  <a:srgbClr val="477AB1"/>
                </a:solidFill>
                <a:latin typeface="KaiTi" panose="02010609060101010101" pitchFamily="49" charset="-122"/>
                <a:ea typeface="KaiTi" panose="02010609060101010101" pitchFamily="49" charset="-122"/>
                <a:sym typeface="+mn-ea"/>
              </a:rPr>
              <a:t>进行定位实验，并分析每个算法参数对于定位精度的影响；</a:t>
            </a:r>
            <a:endParaRPr lang="en-US" altLang="zh-CN" sz="1800" dirty="0">
              <a:solidFill>
                <a:srgbClr val="477AB1"/>
              </a:solidFill>
              <a:latin typeface="KaiTi" panose="02010609060101010101" pitchFamily="49" charset="-122"/>
              <a:ea typeface="KaiTi" panose="02010609060101010101" pitchFamily="49" charset="-122"/>
              <a:sym typeface="+mn-ea"/>
            </a:endParaRPr>
          </a:p>
        </p:txBody>
      </p:sp>
      <p:sp>
        <p:nvSpPr>
          <p:cNvPr id="26" name="文本框 25">
            <a:extLst>
              <a:ext uri="{FF2B5EF4-FFF2-40B4-BE49-F238E27FC236}">
                <a16:creationId xmlns:a16="http://schemas.microsoft.com/office/drawing/2014/main" id="{864A9E27-A9E4-D84C-95D7-97214142B3D7}"/>
              </a:ext>
            </a:extLst>
          </p:cNvPr>
          <p:cNvSpPr txBox="1"/>
          <p:nvPr/>
        </p:nvSpPr>
        <p:spPr>
          <a:xfrm>
            <a:off x="877131" y="2171332"/>
            <a:ext cx="7389738" cy="1785104"/>
          </a:xfrm>
          <a:prstGeom prst="rect">
            <a:avLst/>
          </a:prstGeom>
          <a:noFill/>
        </p:spPr>
        <p:txBody>
          <a:bodyPr wrap="square" rtlCol="0">
            <a:spAutoFit/>
          </a:bodyPr>
          <a:lstStyle/>
          <a:p>
            <a:pPr>
              <a:lnSpc>
                <a:spcPct val="150000"/>
              </a:lnSpc>
            </a:pPr>
            <a:r>
              <a:rPr lang="zh-CN" altLang="en-US" sz="2000" dirty="0">
                <a:solidFill>
                  <a:srgbClr val="FF0000"/>
                </a:solidFill>
                <a:latin typeface="KaiTi" panose="02010609060101010101" pitchFamily="49" charset="-122"/>
                <a:ea typeface="KaiTi" panose="02010609060101010101" pitchFamily="49" charset="-122"/>
              </a:rPr>
              <a:t>综上实验，可知基于机器学习的指纹定位误差都在 </a:t>
            </a:r>
            <a:r>
              <a:rPr lang="en-US" altLang="zh-CN" sz="2000" dirty="0">
                <a:solidFill>
                  <a:srgbClr val="FF0000"/>
                </a:solidFill>
                <a:latin typeface="KaiTi" panose="02010609060101010101" pitchFamily="49" charset="-122"/>
                <a:ea typeface="KaiTi" panose="02010609060101010101" pitchFamily="49" charset="-122"/>
              </a:rPr>
              <a:t>2m </a:t>
            </a:r>
            <a:r>
              <a:rPr lang="zh-CN" altLang="en-US" sz="2000" dirty="0">
                <a:solidFill>
                  <a:srgbClr val="FF0000"/>
                </a:solidFill>
                <a:latin typeface="KaiTi" panose="02010609060101010101" pitchFamily="49" charset="-122"/>
                <a:ea typeface="KaiTi" panose="02010609060101010101" pitchFamily="49" charset="-122"/>
              </a:rPr>
              <a:t>内，且最好的定位精度可以达到 </a:t>
            </a:r>
            <a:r>
              <a:rPr lang="en-US" altLang="zh-CN" sz="2000" dirty="0">
                <a:solidFill>
                  <a:srgbClr val="FF0000"/>
                </a:solidFill>
                <a:latin typeface="KaiTi" panose="02010609060101010101" pitchFamily="49" charset="-122"/>
                <a:ea typeface="KaiTi" panose="02010609060101010101" pitchFamily="49" charset="-122"/>
              </a:rPr>
              <a:t>1.62m</a:t>
            </a:r>
            <a:r>
              <a:rPr lang="zh-CN" altLang="en-US" sz="2000" dirty="0">
                <a:solidFill>
                  <a:srgbClr val="FF0000"/>
                </a:solidFill>
                <a:latin typeface="KaiTi" panose="02010609060101010101" pitchFamily="49" charset="-122"/>
                <a:ea typeface="KaiTi" panose="02010609060101010101" pitchFamily="49" charset="-122"/>
              </a:rPr>
              <a:t>，具有较好的定位效果，因此机器学习和指纹定位的结合是可行的。 </a:t>
            </a:r>
          </a:p>
          <a:p>
            <a:endParaRPr kumimoji="1" lang="zh-CN" altLang="en-US" sz="2000" dirty="0">
              <a:solidFill>
                <a:srgbClr val="FF0000"/>
              </a:solidFill>
              <a:latin typeface="KaiTi" panose="02010609060101010101" pitchFamily="49" charset="-122"/>
              <a:ea typeface="KaiTi" panose="02010609060101010101" pitchFamily="49" charset="-122"/>
            </a:endParaRPr>
          </a:p>
        </p:txBody>
      </p:sp>
      <p:graphicFrame>
        <p:nvGraphicFramePr>
          <p:cNvPr id="27" name="表格 26">
            <a:extLst>
              <a:ext uri="{FF2B5EF4-FFF2-40B4-BE49-F238E27FC236}">
                <a16:creationId xmlns:a16="http://schemas.microsoft.com/office/drawing/2014/main" id="{425DB06D-2996-E745-80BB-364E597EBF38}"/>
              </a:ext>
            </a:extLst>
          </p:cNvPr>
          <p:cNvGraphicFramePr>
            <a:graphicFrameLocks noGrp="1"/>
          </p:cNvGraphicFramePr>
          <p:nvPr>
            <p:extLst>
              <p:ext uri="{D42A27DB-BD31-4B8C-83A1-F6EECF244321}">
                <p14:modId xmlns:p14="http://schemas.microsoft.com/office/powerpoint/2010/main" val="4075932859"/>
              </p:ext>
            </p:extLst>
          </p:nvPr>
        </p:nvGraphicFramePr>
        <p:xfrm>
          <a:off x="1043608" y="3670793"/>
          <a:ext cx="6597650" cy="1676400"/>
        </p:xfrm>
        <a:graphic>
          <a:graphicData uri="http://schemas.openxmlformats.org/drawingml/2006/table">
            <a:tbl>
              <a:tblPr firstRow="1" bandRow="1">
                <a:tableStyleId>{5C22544A-7EE6-4342-B048-85BDC9FD1C3A}</a:tableStyleId>
              </a:tblPr>
              <a:tblGrid>
                <a:gridCol w="1160780">
                  <a:extLst>
                    <a:ext uri="{9D8B030D-6E8A-4147-A177-3AD203B41FA5}">
                      <a16:colId xmlns:a16="http://schemas.microsoft.com/office/drawing/2014/main" val="2890397927"/>
                    </a:ext>
                  </a:extLst>
                </a:gridCol>
                <a:gridCol w="868680">
                  <a:extLst>
                    <a:ext uri="{9D8B030D-6E8A-4147-A177-3AD203B41FA5}">
                      <a16:colId xmlns:a16="http://schemas.microsoft.com/office/drawing/2014/main" val="1001805556"/>
                    </a:ext>
                  </a:extLst>
                </a:gridCol>
                <a:gridCol w="1805305">
                  <a:extLst>
                    <a:ext uri="{9D8B030D-6E8A-4147-A177-3AD203B41FA5}">
                      <a16:colId xmlns:a16="http://schemas.microsoft.com/office/drawing/2014/main" val="4197930044"/>
                    </a:ext>
                  </a:extLst>
                </a:gridCol>
                <a:gridCol w="878205">
                  <a:extLst>
                    <a:ext uri="{9D8B030D-6E8A-4147-A177-3AD203B41FA5}">
                      <a16:colId xmlns:a16="http://schemas.microsoft.com/office/drawing/2014/main" val="2619527609"/>
                    </a:ext>
                  </a:extLst>
                </a:gridCol>
                <a:gridCol w="868680">
                  <a:extLst>
                    <a:ext uri="{9D8B030D-6E8A-4147-A177-3AD203B41FA5}">
                      <a16:colId xmlns:a16="http://schemas.microsoft.com/office/drawing/2014/main" val="627639419"/>
                    </a:ext>
                  </a:extLst>
                </a:gridCol>
                <a:gridCol w="1016000">
                  <a:extLst>
                    <a:ext uri="{9D8B030D-6E8A-4147-A177-3AD203B41FA5}">
                      <a16:colId xmlns:a16="http://schemas.microsoft.com/office/drawing/2014/main" val="2694126574"/>
                    </a:ext>
                  </a:extLst>
                </a:gridCol>
              </a:tblGrid>
              <a:tr h="375285">
                <a:tc>
                  <a:txBody>
                    <a:bodyPr/>
                    <a:lstStyle/>
                    <a:p>
                      <a:r>
                        <a:rPr lang="zh-CN" altLang="en-US" dirty="0">
                          <a:latin typeface="KaiTi" panose="02010609060101010101" pitchFamily="49" charset="-122"/>
                          <a:ea typeface="KaiTi" panose="02010609060101010101" pitchFamily="49" charset="-122"/>
                        </a:rPr>
                        <a:t>算法</a:t>
                      </a:r>
                      <a:endParaRPr lang="en-US" altLang="zh-CN" dirty="0">
                        <a:latin typeface="KaiTi" panose="02010609060101010101" pitchFamily="49" charset="-122"/>
                        <a:ea typeface="KaiTi" panose="02010609060101010101" pitchFamily="49" charset="-122"/>
                      </a:endParaRPr>
                    </a:p>
                    <a:p>
                      <a:endParaRPr lang="zh-CN" altLang="en-US" dirty="0">
                        <a:latin typeface="KaiTi" panose="02010609060101010101" pitchFamily="49" charset="-122"/>
                        <a:ea typeface="KaiTi" panose="02010609060101010101" pitchFamily="49" charset="-122"/>
                      </a:endParaRPr>
                    </a:p>
                  </a:txBody>
                  <a:tcPr/>
                </a:tc>
                <a:tc>
                  <a:txBody>
                    <a:bodyPr/>
                    <a:lstStyle/>
                    <a:p>
                      <a:pPr algn="ctr"/>
                      <a:r>
                        <a:rPr lang="en-US" altLang="zh-CN" dirty="0">
                          <a:latin typeface="KaiTi" panose="02010609060101010101" pitchFamily="49" charset="-122"/>
                          <a:ea typeface="KaiTi" panose="02010609060101010101" pitchFamily="49" charset="-122"/>
                        </a:rPr>
                        <a:t>KNN</a:t>
                      </a:r>
                      <a:endParaRPr lang="zh-CN" altLang="en-US" dirty="0">
                        <a:latin typeface="KaiTi" panose="02010609060101010101" pitchFamily="49" charset="-122"/>
                        <a:ea typeface="KaiTi" panose="02010609060101010101" pitchFamily="49" charset="-122"/>
                      </a:endParaRPr>
                    </a:p>
                  </a:txBody>
                  <a:tcPr/>
                </a:tc>
                <a:tc>
                  <a:txBody>
                    <a:bodyPr/>
                    <a:lstStyle/>
                    <a:p>
                      <a:pPr algn="ctr"/>
                      <a:r>
                        <a:rPr lang="en-US" altLang="zh-CN" dirty="0">
                          <a:latin typeface="KaiTi" panose="02010609060101010101" pitchFamily="49" charset="-122"/>
                          <a:ea typeface="KaiTi" panose="02010609060101010101" pitchFamily="49" charset="-122"/>
                        </a:rPr>
                        <a:t>Random Forest</a:t>
                      </a:r>
                      <a:endParaRPr lang="zh-CN" altLang="en-US" dirty="0">
                        <a:latin typeface="KaiTi" panose="02010609060101010101" pitchFamily="49" charset="-122"/>
                        <a:ea typeface="KaiTi" panose="02010609060101010101" pitchFamily="49" charset="-122"/>
                      </a:endParaRPr>
                    </a:p>
                  </a:txBody>
                  <a:tcPr/>
                </a:tc>
                <a:tc>
                  <a:txBody>
                    <a:bodyPr/>
                    <a:lstStyle/>
                    <a:p>
                      <a:pPr algn="ctr"/>
                      <a:r>
                        <a:rPr lang="en-US" altLang="zh-CN" dirty="0">
                          <a:latin typeface="KaiTi" panose="02010609060101010101" pitchFamily="49" charset="-122"/>
                          <a:ea typeface="KaiTi" panose="02010609060101010101" pitchFamily="49" charset="-122"/>
                        </a:rPr>
                        <a:t>GBDT </a:t>
                      </a:r>
                      <a:endParaRPr lang="zh-CN" altLang="en-US" dirty="0">
                        <a:latin typeface="KaiTi" panose="02010609060101010101" pitchFamily="49" charset="-122"/>
                        <a:ea typeface="KaiTi" panose="02010609060101010101" pitchFamily="49" charset="-122"/>
                      </a:endParaRPr>
                    </a:p>
                  </a:txBody>
                  <a:tcPr/>
                </a:tc>
                <a:tc>
                  <a:txBody>
                    <a:bodyPr/>
                    <a:lstStyle/>
                    <a:p>
                      <a:pPr algn="ctr"/>
                      <a:r>
                        <a:rPr lang="en-US" altLang="zh-CN" dirty="0">
                          <a:latin typeface="KaiTi" panose="02010609060101010101" pitchFamily="49" charset="-122"/>
                          <a:ea typeface="KaiTi" panose="02010609060101010101" pitchFamily="49" charset="-122"/>
                        </a:rPr>
                        <a:t>ELM </a:t>
                      </a:r>
                      <a:endParaRPr lang="zh-CN" altLang="en-US" dirty="0">
                        <a:latin typeface="KaiTi" panose="02010609060101010101" pitchFamily="49" charset="-122"/>
                        <a:ea typeface="KaiTi" panose="02010609060101010101" pitchFamily="49" charset="-122"/>
                      </a:endParaRPr>
                    </a:p>
                  </a:txBody>
                  <a:tcPr/>
                </a:tc>
                <a:tc>
                  <a:txBody>
                    <a:bodyPr/>
                    <a:lstStyle/>
                    <a:p>
                      <a:pPr algn="ctr"/>
                      <a:r>
                        <a:rPr lang="en-US" altLang="zh-CN" dirty="0">
                          <a:latin typeface="KaiTi" panose="02010609060101010101" pitchFamily="49" charset="-122"/>
                          <a:ea typeface="KaiTi" panose="02010609060101010101" pitchFamily="49" charset="-122"/>
                        </a:rPr>
                        <a:t>RBF </a:t>
                      </a:r>
                      <a:endParaRPr lang="zh-CN" altLang="en-US" dirty="0">
                        <a:latin typeface="KaiTi" panose="02010609060101010101" pitchFamily="49" charset="-122"/>
                        <a:ea typeface="KaiTi" panose="02010609060101010101" pitchFamily="49" charset="-122"/>
                      </a:endParaRPr>
                    </a:p>
                  </a:txBody>
                  <a:tcPr/>
                </a:tc>
                <a:extLst>
                  <a:ext uri="{0D108BD9-81ED-4DB2-BD59-A6C34878D82A}">
                    <a16:rowId xmlns:a16="http://schemas.microsoft.com/office/drawing/2014/main" val="2501359307"/>
                  </a:ext>
                </a:extLst>
              </a:tr>
              <a:tr h="370840">
                <a:tc>
                  <a:txBody>
                    <a:bodyPr/>
                    <a:lstStyle/>
                    <a:p>
                      <a:r>
                        <a:rPr lang="zh-CN" altLang="en-US" dirty="0">
                          <a:latin typeface="KaiTi" panose="02010609060101010101" pitchFamily="49" charset="-122"/>
                          <a:ea typeface="KaiTi" panose="02010609060101010101" pitchFamily="49" charset="-122"/>
                        </a:rPr>
                        <a:t>定位精度</a:t>
                      </a:r>
                      <a:endParaRPr lang="en-US" altLang="zh-CN" dirty="0">
                        <a:latin typeface="KaiTi" panose="02010609060101010101" pitchFamily="49" charset="-122"/>
                        <a:ea typeface="KaiTi" panose="02010609060101010101" pitchFamily="49" charset="-122"/>
                      </a:endParaRPr>
                    </a:p>
                    <a:p>
                      <a:endParaRPr lang="zh-CN" altLang="en-US" dirty="0">
                        <a:latin typeface="KaiTi" panose="02010609060101010101" pitchFamily="49" charset="-122"/>
                        <a:ea typeface="KaiTi" panose="02010609060101010101" pitchFamily="49" charset="-122"/>
                      </a:endParaRPr>
                    </a:p>
                  </a:txBody>
                  <a:tcPr/>
                </a:tc>
                <a:tc>
                  <a:txBody>
                    <a:bodyPr/>
                    <a:lstStyle/>
                    <a:p>
                      <a:pPr algn="ctr"/>
                      <a:r>
                        <a:rPr lang="en-US" altLang="zh-CN" dirty="0">
                          <a:latin typeface="KaiTi" panose="02010609060101010101" pitchFamily="49" charset="-122"/>
                          <a:ea typeface="KaiTi" panose="02010609060101010101" pitchFamily="49" charset="-122"/>
                        </a:rPr>
                        <a:t>1.62m</a:t>
                      </a:r>
                      <a:endParaRPr lang="zh-CN" altLang="en-US" dirty="0">
                        <a:latin typeface="KaiTi" panose="02010609060101010101" pitchFamily="49" charset="-122"/>
                        <a:ea typeface="KaiTi" panose="02010609060101010101" pitchFamily="49" charset="-122"/>
                      </a:endParaRPr>
                    </a:p>
                  </a:txBody>
                  <a:tcPr/>
                </a:tc>
                <a:tc>
                  <a:txBody>
                    <a:bodyPr/>
                    <a:lstStyle/>
                    <a:p>
                      <a:pPr algn="ctr"/>
                      <a:r>
                        <a:rPr lang="en-US" altLang="zh-CN" dirty="0">
                          <a:latin typeface="KaiTi" panose="02010609060101010101" pitchFamily="49" charset="-122"/>
                          <a:ea typeface="KaiTi" panose="02010609060101010101" pitchFamily="49" charset="-122"/>
                        </a:rPr>
                        <a:t>1.675m</a:t>
                      </a:r>
                      <a:endParaRPr lang="zh-CN" altLang="en-US" dirty="0">
                        <a:latin typeface="KaiTi" panose="02010609060101010101" pitchFamily="49" charset="-122"/>
                        <a:ea typeface="KaiTi" panose="02010609060101010101" pitchFamily="49" charset="-122"/>
                      </a:endParaRPr>
                    </a:p>
                  </a:txBody>
                  <a:tcPr/>
                </a:tc>
                <a:tc>
                  <a:txBody>
                    <a:bodyPr/>
                    <a:lstStyle/>
                    <a:p>
                      <a:pPr algn="ctr"/>
                      <a:r>
                        <a:rPr lang="en-US" altLang="zh-CN" dirty="0">
                          <a:latin typeface="KaiTi" panose="02010609060101010101" pitchFamily="49" charset="-122"/>
                          <a:ea typeface="KaiTi" panose="02010609060101010101" pitchFamily="49" charset="-122"/>
                        </a:rPr>
                        <a:t>1.93m</a:t>
                      </a:r>
                      <a:endParaRPr lang="zh-CN" altLang="en-US" dirty="0">
                        <a:latin typeface="KaiTi" panose="02010609060101010101" pitchFamily="49" charset="-122"/>
                        <a:ea typeface="KaiTi" panose="02010609060101010101" pitchFamily="49" charset="-122"/>
                      </a:endParaRPr>
                    </a:p>
                  </a:txBody>
                  <a:tcPr/>
                </a:tc>
                <a:tc>
                  <a:txBody>
                    <a:bodyPr/>
                    <a:lstStyle/>
                    <a:p>
                      <a:pPr algn="ctr"/>
                      <a:r>
                        <a:rPr lang="en-US" altLang="zh-CN" dirty="0">
                          <a:latin typeface="KaiTi" panose="02010609060101010101" pitchFamily="49" charset="-122"/>
                          <a:ea typeface="KaiTi" panose="02010609060101010101" pitchFamily="49" charset="-122"/>
                        </a:rPr>
                        <a:t>1.64m</a:t>
                      </a:r>
                      <a:endParaRPr lang="zh-CN" altLang="en-US" dirty="0">
                        <a:latin typeface="KaiTi" panose="02010609060101010101" pitchFamily="49" charset="-122"/>
                        <a:ea typeface="KaiTi" panose="02010609060101010101" pitchFamily="49" charset="-122"/>
                      </a:endParaRPr>
                    </a:p>
                  </a:txBody>
                  <a:tcPr/>
                </a:tc>
                <a:tc>
                  <a:txBody>
                    <a:bodyPr/>
                    <a:lstStyle/>
                    <a:p>
                      <a:pPr algn="ctr"/>
                      <a:r>
                        <a:rPr lang="en-US" altLang="zh-CN" dirty="0">
                          <a:latin typeface="KaiTi" panose="02010609060101010101" pitchFamily="49" charset="-122"/>
                          <a:ea typeface="KaiTi" panose="02010609060101010101" pitchFamily="49" charset="-122"/>
                        </a:rPr>
                        <a:t>1.74m</a:t>
                      </a:r>
                      <a:endParaRPr lang="zh-CN" altLang="en-US" dirty="0">
                        <a:latin typeface="KaiTi" panose="02010609060101010101" pitchFamily="49" charset="-122"/>
                        <a:ea typeface="KaiTi" panose="02010609060101010101" pitchFamily="49" charset="-122"/>
                      </a:endParaRPr>
                    </a:p>
                  </a:txBody>
                  <a:tcPr/>
                </a:tc>
                <a:extLst>
                  <a:ext uri="{0D108BD9-81ED-4DB2-BD59-A6C34878D82A}">
                    <a16:rowId xmlns:a16="http://schemas.microsoft.com/office/drawing/2014/main" val="1528027194"/>
                  </a:ext>
                </a:extLst>
              </a:tr>
              <a:tr h="370840">
                <a:tc>
                  <a:txBody>
                    <a:bodyPr/>
                    <a:lstStyle/>
                    <a:p>
                      <a:r>
                        <a:rPr lang="zh-CN" altLang="en-US" dirty="0">
                          <a:latin typeface="KaiTi" panose="02010609060101010101" pitchFamily="49" charset="-122"/>
                          <a:ea typeface="KaiTi" panose="02010609060101010101" pitchFamily="49" charset="-122"/>
                        </a:rPr>
                        <a:t>主要参数</a:t>
                      </a:r>
                    </a:p>
                  </a:txBody>
                  <a:tcPr/>
                </a:tc>
                <a:tc>
                  <a:txBody>
                    <a:bodyPr/>
                    <a:lstStyle/>
                    <a:p>
                      <a:pPr algn="ctr"/>
                      <a:r>
                        <a:rPr lang="en-US" altLang="zh-CN" dirty="0">
                          <a:latin typeface="KaiTi" panose="02010609060101010101" pitchFamily="49" charset="-122"/>
                          <a:ea typeface="KaiTi" panose="02010609060101010101" pitchFamily="49" charset="-122"/>
                        </a:rPr>
                        <a:t>K=10</a:t>
                      </a:r>
                      <a:endParaRPr lang="zh-CN" altLang="en-US" dirty="0">
                        <a:latin typeface="KaiTi" panose="02010609060101010101" pitchFamily="49" charset="-122"/>
                        <a:ea typeface="KaiTi" panose="02010609060101010101" pitchFamily="49" charset="-122"/>
                      </a:endParaRPr>
                    </a:p>
                  </a:txBody>
                  <a:tcPr/>
                </a:tc>
                <a:tc>
                  <a:txBody>
                    <a:bodyPr/>
                    <a:lstStyle/>
                    <a:p>
                      <a:pPr algn="ctr"/>
                      <a:r>
                        <a:rPr lang="en-US" altLang="zh-CN" sz="2000" dirty="0">
                          <a:latin typeface="KaiTi" panose="02010609060101010101" pitchFamily="49" charset="-122"/>
                          <a:ea typeface="KaiTi" panose="02010609060101010101" pitchFamily="49" charset="-122"/>
                        </a:rPr>
                        <a:t>N</a:t>
                      </a:r>
                      <a:r>
                        <a:rPr lang="en-US" altLang="zh-CN" dirty="0">
                          <a:latin typeface="KaiTi" panose="02010609060101010101" pitchFamily="49" charset="-122"/>
                          <a:ea typeface="KaiTi" panose="02010609060101010101" pitchFamily="49" charset="-122"/>
                        </a:rPr>
                        <a:t>=180</a:t>
                      </a:r>
                      <a:endParaRPr lang="zh-CN" altLang="en-US" dirty="0">
                        <a:latin typeface="KaiTi" panose="02010609060101010101" pitchFamily="49" charset="-122"/>
                        <a:ea typeface="KaiTi" panose="02010609060101010101" pitchFamily="49" charset="-122"/>
                      </a:endParaRPr>
                    </a:p>
                  </a:txBody>
                  <a:tcPr/>
                </a:tc>
                <a:tc>
                  <a:txBody>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zh-CN" dirty="0">
                          <a:latin typeface="KaiTi" panose="02010609060101010101" pitchFamily="49" charset="-122"/>
                          <a:ea typeface="KaiTi" panose="02010609060101010101" pitchFamily="49" charset="-122"/>
                        </a:rPr>
                        <a:t>N=150</a:t>
                      </a:r>
                      <a:endParaRPr lang="zh-CN" altLang="en-US" dirty="0">
                        <a:latin typeface="KaiTi" panose="02010609060101010101" pitchFamily="49" charset="-122"/>
                        <a:ea typeface="KaiTi" panose="02010609060101010101" pitchFamily="49" charset="-122"/>
                      </a:endParaRPr>
                    </a:p>
                  </a:txBody>
                  <a:tcPr/>
                </a:tc>
                <a:tc>
                  <a:txBody>
                    <a:bodyPr/>
                    <a:lstStyle/>
                    <a:p>
                      <a:pPr algn="ctr"/>
                      <a:r>
                        <a:rPr lang="en-US" altLang="zh-CN" dirty="0">
                          <a:latin typeface="KaiTi" panose="02010609060101010101" pitchFamily="49" charset="-122"/>
                          <a:ea typeface="KaiTi" panose="02010609060101010101" pitchFamily="49" charset="-122"/>
                        </a:rPr>
                        <a:t>N=200</a:t>
                      </a:r>
                      <a:endParaRPr lang="zh-CN" altLang="en-US" dirty="0">
                        <a:latin typeface="KaiTi" panose="02010609060101010101" pitchFamily="49" charset="-122"/>
                        <a:ea typeface="KaiTi" panose="02010609060101010101" pitchFamily="49" charset="-122"/>
                      </a:endParaRPr>
                    </a:p>
                  </a:txBody>
                  <a:tcPr/>
                </a:tc>
                <a:tc>
                  <a:txBody>
                    <a:bodyPr/>
                    <a:lstStyle/>
                    <a:p>
                      <a:pPr algn="ctr"/>
                      <a:r>
                        <a:rPr lang="en-US" altLang="zh-CN" dirty="0">
                          <a:latin typeface="KaiTi" panose="02010609060101010101" pitchFamily="49" charset="-122"/>
                          <a:ea typeface="KaiTi" panose="02010609060101010101" pitchFamily="49" charset="-122"/>
                        </a:rPr>
                        <a:t>N=300</a:t>
                      </a:r>
                      <a:endParaRPr lang="zh-CN" altLang="en-US" dirty="0">
                        <a:latin typeface="KaiTi" panose="02010609060101010101" pitchFamily="49" charset="-122"/>
                        <a:ea typeface="KaiTi" panose="02010609060101010101" pitchFamily="49" charset="-122"/>
                      </a:endParaRPr>
                    </a:p>
                  </a:txBody>
                  <a:tcPr/>
                </a:tc>
                <a:extLst>
                  <a:ext uri="{0D108BD9-81ED-4DB2-BD59-A6C34878D82A}">
                    <a16:rowId xmlns:a16="http://schemas.microsoft.com/office/drawing/2014/main" val="1422259378"/>
                  </a:ext>
                </a:extLst>
              </a:tr>
            </a:tbl>
          </a:graphicData>
        </a:graphic>
      </p:graphicFrame>
    </p:spTree>
    <p:custDataLst>
      <p:tags r:id="rId1"/>
    </p:custDataLst>
    <p:extLst>
      <p:ext uri="{BB962C8B-B14F-4D97-AF65-F5344CB8AC3E}">
        <p14:creationId xmlns:p14="http://schemas.microsoft.com/office/powerpoint/2010/main" val="359658485"/>
      </p:ext>
    </p:extLst>
  </p:cSld>
  <p:clrMapOvr>
    <a:masterClrMapping/>
  </p:clrMapOvr>
  <mc:AlternateContent xmlns:mc="http://schemas.openxmlformats.org/markup-compatibility/2006" xmlns:p14="http://schemas.microsoft.com/office/powerpoint/2010/main">
    <mc:Choice Requires="p14">
      <p:transition spd="slow" p14:dur="2000" advTm="53685"/>
    </mc:Choice>
    <mc:Fallback xmlns="">
      <p:transition spd="slow" advTm="536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7169"/>
          <p:cNvSpPr>
            <a:spLocks noGrp="1" noChangeArrowheads="1"/>
          </p:cNvSpPr>
          <p:nvPr/>
        </p:nvSpPr>
        <p:spPr bwMode="auto">
          <a:xfrm>
            <a:off x="2267744" y="281990"/>
            <a:ext cx="7025144"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4"/>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None/>
            </a:pPr>
            <a:r>
              <a:rPr lang="zh-CN" altLang="en-US" b="1" dirty="0">
                <a:solidFill>
                  <a:srgbClr val="006196"/>
                </a:solidFill>
                <a:latin typeface="KaiTi" panose="02010609060101010101" pitchFamily="49" charset="-122"/>
                <a:ea typeface="KaiTi" panose="02010609060101010101" pitchFamily="49" charset="-122"/>
              </a:rPr>
              <a:t>机器学习与指纹定位</a:t>
            </a:r>
            <a:r>
              <a:rPr lang="en-US" altLang="zh-CN" b="1" dirty="0">
                <a:solidFill>
                  <a:srgbClr val="006196"/>
                </a:solidFill>
                <a:latin typeface="KaiTi" panose="02010609060101010101" pitchFamily="49" charset="-122"/>
                <a:ea typeface="KaiTi" panose="02010609060101010101" pitchFamily="49" charset="-122"/>
              </a:rPr>
              <a:t>——</a:t>
            </a:r>
            <a:r>
              <a:rPr lang="zh-CN" altLang="en-US" b="1" dirty="0">
                <a:solidFill>
                  <a:srgbClr val="006196"/>
                </a:solidFill>
                <a:latin typeface="KaiTi" panose="02010609060101010101" pitchFamily="49" charset="-122"/>
                <a:ea typeface="KaiTi" panose="02010609060101010101" pitchFamily="49" charset="-122"/>
              </a:rPr>
              <a:t>数据集</a:t>
            </a:r>
            <a:endParaRPr lang="en-US" altLang="zh-CN" b="1" dirty="0">
              <a:solidFill>
                <a:srgbClr val="006196"/>
              </a:solidFill>
              <a:latin typeface="KaiTi" panose="02010609060101010101" pitchFamily="49" charset="-122"/>
              <a:ea typeface="KaiTi" panose="02010609060101010101" pitchFamily="49" charset="-122"/>
            </a:endParaRPr>
          </a:p>
          <a:p>
            <a:pPr eaLnBrk="1" hangingPunct="1">
              <a:lnSpc>
                <a:spcPct val="100000"/>
              </a:lnSpc>
              <a:spcBef>
                <a:spcPct val="0"/>
              </a:spcBef>
              <a:buSzTx/>
              <a:buFontTx/>
              <a:buNone/>
            </a:pPr>
            <a:endParaRPr lang="en-US" altLang="zh-CN" b="1" dirty="0">
              <a:solidFill>
                <a:srgbClr val="006196"/>
              </a:solidFill>
              <a:latin typeface="微软雅黑" charset="0"/>
              <a:ea typeface="微软雅黑" charset="0"/>
            </a:endParaRPr>
          </a:p>
        </p:txBody>
      </p:sp>
      <p:sp>
        <p:nvSpPr>
          <p:cNvPr id="9" name="文本框 8">
            <a:extLst>
              <a:ext uri="{FF2B5EF4-FFF2-40B4-BE49-F238E27FC236}">
                <a16:creationId xmlns:a16="http://schemas.microsoft.com/office/drawing/2014/main" id="{920E42EE-2816-8547-9FBB-C0C8F2D4309E}"/>
              </a:ext>
            </a:extLst>
          </p:cNvPr>
          <p:cNvSpPr txBox="1"/>
          <p:nvPr/>
        </p:nvSpPr>
        <p:spPr>
          <a:xfrm>
            <a:off x="611560" y="1602226"/>
            <a:ext cx="8166124" cy="1181542"/>
          </a:xfrm>
          <a:prstGeom prst="rect">
            <a:avLst/>
          </a:prstGeom>
          <a:noFill/>
        </p:spPr>
        <p:txBody>
          <a:bodyPr wrap="square" lIns="0" tIns="0" rIns="0" bIns="0" rtlCol="0">
            <a:spAutoFit/>
          </a:bodyPr>
          <a:lstStyle/>
          <a:p>
            <a:pPr indent="457200">
              <a:lnSpc>
                <a:spcPct val="150000"/>
              </a:lnSpc>
            </a:pPr>
            <a:r>
              <a:rPr lang="en-US" altLang="zh-CN" sz="1800" dirty="0">
                <a:solidFill>
                  <a:srgbClr val="477AB1"/>
                </a:solidFill>
                <a:latin typeface="KaiTi" panose="02010609060101010101" pitchFamily="49" charset="-122"/>
                <a:ea typeface="KaiTi" panose="02010609060101010101" pitchFamily="49" charset="-122"/>
                <a:sym typeface="+mn-ea"/>
              </a:rPr>
              <a:t>UJINDOORLOC </a:t>
            </a:r>
            <a:r>
              <a:rPr lang="zh-CN" altLang="en-US" sz="1800" dirty="0">
                <a:solidFill>
                  <a:srgbClr val="477AB1"/>
                </a:solidFill>
                <a:latin typeface="KaiTi" panose="02010609060101010101" pitchFamily="49" charset="-122"/>
                <a:ea typeface="KaiTi" panose="02010609060101010101" pitchFamily="49" charset="-122"/>
                <a:sym typeface="+mn-ea"/>
              </a:rPr>
              <a:t>公开数据集，包含了</a:t>
            </a:r>
            <a:r>
              <a:rPr lang="en-US" altLang="zh-CN" sz="1800" dirty="0">
                <a:solidFill>
                  <a:srgbClr val="477AB1"/>
                </a:solidFill>
                <a:latin typeface="KaiTi" panose="02010609060101010101" pitchFamily="49" charset="-122"/>
                <a:ea typeface="KaiTi" panose="02010609060101010101" pitchFamily="49" charset="-122"/>
                <a:sym typeface="+mn-ea"/>
              </a:rPr>
              <a:t>UJI</a:t>
            </a:r>
            <a:r>
              <a:rPr lang="zh-CN" altLang="en-US" sz="1800" dirty="0">
                <a:solidFill>
                  <a:srgbClr val="477AB1"/>
                </a:solidFill>
                <a:latin typeface="KaiTi" panose="02010609060101010101" pitchFamily="49" charset="-122"/>
                <a:ea typeface="KaiTi" panose="02010609060101010101" pitchFamily="49" charset="-122"/>
                <a:sym typeface="+mn-ea"/>
              </a:rPr>
              <a:t>大学的三栋教学楼的共计</a:t>
            </a:r>
            <a:r>
              <a:rPr lang="en-US" altLang="zh-CN" sz="1800" dirty="0">
                <a:solidFill>
                  <a:srgbClr val="477AB1"/>
                </a:solidFill>
                <a:latin typeface="KaiTi" panose="02010609060101010101" pitchFamily="49" charset="-122"/>
                <a:ea typeface="KaiTi" panose="02010609060101010101" pitchFamily="49" charset="-122"/>
                <a:sym typeface="+mn-ea"/>
              </a:rPr>
              <a:t>13</a:t>
            </a:r>
            <a:r>
              <a:rPr lang="zh-CN" altLang="en-US" sz="1800" dirty="0">
                <a:solidFill>
                  <a:srgbClr val="477AB1"/>
                </a:solidFill>
                <a:latin typeface="KaiTi" panose="02010609060101010101" pitchFamily="49" charset="-122"/>
                <a:ea typeface="KaiTi" panose="02010609060101010101" pitchFamily="49" charset="-122"/>
                <a:sym typeface="+mn-ea"/>
              </a:rPr>
              <a:t>个楼层的教室，每个数据样本有</a:t>
            </a:r>
            <a:r>
              <a:rPr lang="en-US" altLang="zh-CN" sz="1800" dirty="0">
                <a:solidFill>
                  <a:srgbClr val="477AB1"/>
                </a:solidFill>
                <a:latin typeface="KaiTi" panose="02010609060101010101" pitchFamily="49" charset="-122"/>
                <a:ea typeface="KaiTi" panose="02010609060101010101" pitchFamily="49" charset="-122"/>
                <a:sym typeface="+mn-ea"/>
              </a:rPr>
              <a:t>529</a:t>
            </a:r>
            <a:r>
              <a:rPr lang="zh-CN" altLang="en-US" sz="1800" dirty="0">
                <a:solidFill>
                  <a:srgbClr val="477AB1"/>
                </a:solidFill>
                <a:latin typeface="KaiTi" panose="02010609060101010101" pitchFamily="49" charset="-122"/>
                <a:ea typeface="KaiTi" panose="02010609060101010101" pitchFamily="49" charset="-122"/>
                <a:sym typeface="+mn-ea"/>
              </a:rPr>
              <a:t>维，其中前</a:t>
            </a:r>
            <a:r>
              <a:rPr lang="en-US" altLang="zh-CN" sz="1800" dirty="0">
                <a:solidFill>
                  <a:srgbClr val="477AB1"/>
                </a:solidFill>
                <a:latin typeface="KaiTi" panose="02010609060101010101" pitchFamily="49" charset="-122"/>
                <a:ea typeface="KaiTi" panose="02010609060101010101" pitchFamily="49" charset="-122"/>
                <a:sym typeface="+mn-ea"/>
              </a:rPr>
              <a:t>520</a:t>
            </a:r>
            <a:r>
              <a:rPr lang="zh-CN" altLang="en-US" sz="1800" dirty="0">
                <a:solidFill>
                  <a:srgbClr val="477AB1"/>
                </a:solidFill>
                <a:latin typeface="KaiTi" panose="02010609060101010101" pitchFamily="49" charset="-122"/>
                <a:ea typeface="KaiTi" panose="02010609060101010101" pitchFamily="49" charset="-122"/>
                <a:sym typeface="+mn-ea"/>
              </a:rPr>
              <a:t>维是</a:t>
            </a:r>
            <a:r>
              <a:rPr lang="en-US" altLang="zh-CN" sz="1800" dirty="0">
                <a:solidFill>
                  <a:srgbClr val="477AB1"/>
                </a:solidFill>
                <a:latin typeface="KaiTi" panose="02010609060101010101" pitchFamily="49" charset="-122"/>
                <a:ea typeface="KaiTi" panose="02010609060101010101" pitchFamily="49" charset="-122"/>
                <a:sym typeface="+mn-ea"/>
              </a:rPr>
              <a:t>RSS</a:t>
            </a:r>
            <a:r>
              <a:rPr lang="zh-CN" altLang="en-US" sz="1800" dirty="0">
                <a:solidFill>
                  <a:srgbClr val="477AB1"/>
                </a:solidFill>
                <a:latin typeface="KaiTi" panose="02010609060101010101" pitchFamily="49" charset="-122"/>
                <a:ea typeface="KaiTi" panose="02010609060101010101" pitchFamily="49" charset="-122"/>
                <a:sym typeface="+mn-ea"/>
              </a:rPr>
              <a:t>值，其余</a:t>
            </a:r>
            <a:r>
              <a:rPr lang="en-US" altLang="zh-CN" sz="1800" dirty="0">
                <a:solidFill>
                  <a:srgbClr val="477AB1"/>
                </a:solidFill>
                <a:latin typeface="KaiTi" panose="02010609060101010101" pitchFamily="49" charset="-122"/>
                <a:ea typeface="KaiTi" panose="02010609060101010101" pitchFamily="49" charset="-122"/>
                <a:sym typeface="+mn-ea"/>
              </a:rPr>
              <a:t>9</a:t>
            </a:r>
            <a:r>
              <a:rPr lang="zh-CN" altLang="en-US" sz="1800" dirty="0">
                <a:solidFill>
                  <a:srgbClr val="477AB1"/>
                </a:solidFill>
                <a:latin typeface="KaiTi" panose="02010609060101010101" pitchFamily="49" charset="-122"/>
                <a:ea typeface="KaiTi" panose="02010609060101010101" pitchFamily="49" charset="-122"/>
                <a:sym typeface="+mn-ea"/>
              </a:rPr>
              <a:t>维是分布是经纬度，楼层号，楼号，教室类型，是否室内，采集者</a:t>
            </a:r>
            <a:r>
              <a:rPr lang="en-US" altLang="zh-CN" sz="1800" dirty="0">
                <a:solidFill>
                  <a:srgbClr val="477AB1"/>
                </a:solidFill>
                <a:latin typeface="KaiTi" panose="02010609060101010101" pitchFamily="49" charset="-122"/>
                <a:ea typeface="KaiTi" panose="02010609060101010101" pitchFamily="49" charset="-122"/>
                <a:sym typeface="+mn-ea"/>
              </a:rPr>
              <a:t>ID</a:t>
            </a:r>
            <a:r>
              <a:rPr lang="zh-CN" altLang="en-US" sz="1800" dirty="0">
                <a:solidFill>
                  <a:srgbClr val="477AB1"/>
                </a:solidFill>
                <a:latin typeface="KaiTi" panose="02010609060101010101" pitchFamily="49" charset="-122"/>
                <a:ea typeface="KaiTi" panose="02010609060101010101" pitchFamily="49" charset="-122"/>
                <a:sym typeface="+mn-ea"/>
              </a:rPr>
              <a:t>，移动设备</a:t>
            </a:r>
            <a:r>
              <a:rPr lang="en-US" altLang="zh-CN" sz="1800" dirty="0">
                <a:solidFill>
                  <a:srgbClr val="477AB1"/>
                </a:solidFill>
                <a:latin typeface="KaiTi" panose="02010609060101010101" pitchFamily="49" charset="-122"/>
                <a:ea typeface="KaiTi" panose="02010609060101010101" pitchFamily="49" charset="-122"/>
                <a:sym typeface="+mn-ea"/>
              </a:rPr>
              <a:t>ID</a:t>
            </a:r>
            <a:r>
              <a:rPr lang="zh-CN" altLang="en-US" sz="1800" dirty="0">
                <a:solidFill>
                  <a:srgbClr val="477AB1"/>
                </a:solidFill>
                <a:latin typeface="KaiTi" panose="02010609060101010101" pitchFamily="49" charset="-122"/>
                <a:ea typeface="KaiTi" panose="02010609060101010101" pitchFamily="49" charset="-122"/>
                <a:sym typeface="+mn-ea"/>
              </a:rPr>
              <a:t>， 采集时间；</a:t>
            </a:r>
            <a:endParaRPr lang="en-US" altLang="zh-CN" sz="1800" dirty="0">
              <a:solidFill>
                <a:srgbClr val="477AB1"/>
              </a:solidFill>
              <a:latin typeface="KaiTi" panose="02010609060101010101" pitchFamily="49" charset="-122"/>
              <a:ea typeface="KaiTi" panose="02010609060101010101" pitchFamily="49" charset="-122"/>
              <a:sym typeface="+mn-ea"/>
            </a:endParaRPr>
          </a:p>
        </p:txBody>
      </p:sp>
      <p:pic>
        <p:nvPicPr>
          <p:cNvPr id="2" name="图片 1">
            <a:extLst>
              <a:ext uri="{FF2B5EF4-FFF2-40B4-BE49-F238E27FC236}">
                <a16:creationId xmlns:a16="http://schemas.microsoft.com/office/drawing/2014/main" id="{92D77E17-8BE6-A040-82AF-AB5650213505}"/>
              </a:ext>
            </a:extLst>
          </p:cNvPr>
          <p:cNvPicPr>
            <a:picLocks noChangeAspect="1"/>
          </p:cNvPicPr>
          <p:nvPr/>
        </p:nvPicPr>
        <p:blipFill rotWithShape="1">
          <a:blip r:embed="rId5"/>
          <a:srcRect b="24495"/>
          <a:stretch/>
        </p:blipFill>
        <p:spPr>
          <a:xfrm>
            <a:off x="294308" y="3429000"/>
            <a:ext cx="8555384" cy="2304256"/>
          </a:xfrm>
          <a:prstGeom prst="rect">
            <a:avLst/>
          </a:prstGeom>
        </p:spPr>
      </p:pic>
      <p:sp>
        <p:nvSpPr>
          <p:cNvPr id="3" name="文本框 2">
            <a:extLst>
              <a:ext uri="{FF2B5EF4-FFF2-40B4-BE49-F238E27FC236}">
                <a16:creationId xmlns:a16="http://schemas.microsoft.com/office/drawing/2014/main" id="{E427B6BA-4666-FE44-8DF3-D18FA94E0CF1}"/>
              </a:ext>
            </a:extLst>
          </p:cNvPr>
          <p:cNvSpPr txBox="1"/>
          <p:nvPr/>
        </p:nvSpPr>
        <p:spPr>
          <a:xfrm>
            <a:off x="395536" y="5940342"/>
            <a:ext cx="7878092" cy="400110"/>
          </a:xfrm>
          <a:prstGeom prst="rect">
            <a:avLst/>
          </a:prstGeom>
          <a:noFill/>
        </p:spPr>
        <p:txBody>
          <a:bodyPr wrap="square" rtlCol="0">
            <a:spAutoFit/>
          </a:bodyPr>
          <a:lstStyle/>
          <a:p>
            <a:r>
              <a:rPr kumimoji="1" lang="zh-CN" altLang="en-US" sz="2000" dirty="0">
                <a:latin typeface="KaiTi" panose="02010609060101010101" pitchFamily="49" charset="-122"/>
                <a:ea typeface="KaiTi" panose="02010609060101010101" pitchFamily="49" charset="-122"/>
              </a:rPr>
              <a:t>图</a:t>
            </a:r>
            <a:r>
              <a:rPr kumimoji="1" lang="en-US" altLang="zh-CN" sz="2000" dirty="0">
                <a:latin typeface="KaiTi" panose="02010609060101010101" pitchFamily="49" charset="-122"/>
                <a:ea typeface="KaiTi" panose="02010609060101010101" pitchFamily="49" charset="-122"/>
              </a:rPr>
              <a:t>1</a:t>
            </a:r>
            <a:r>
              <a:rPr kumimoji="1" lang="zh-CN" altLang="en-US" sz="2000" dirty="0">
                <a:latin typeface="KaiTi" panose="02010609060101010101" pitchFamily="49" charset="-122"/>
                <a:ea typeface="KaiTi" panose="02010609060101010101" pitchFamily="49" charset="-122"/>
              </a:rPr>
              <a:t>：从左至右，依次为校区整体图，局部建筑图，建筑内部图</a:t>
            </a:r>
          </a:p>
        </p:txBody>
      </p:sp>
    </p:spTree>
    <p:custDataLst>
      <p:tags r:id="rId1"/>
    </p:custDataLst>
    <p:extLst>
      <p:ext uri="{BB962C8B-B14F-4D97-AF65-F5344CB8AC3E}">
        <p14:creationId xmlns:p14="http://schemas.microsoft.com/office/powerpoint/2010/main" val="3698560930"/>
      </p:ext>
    </p:extLst>
  </p:cSld>
  <p:clrMapOvr>
    <a:masterClrMapping/>
  </p:clrMapOvr>
  <mc:AlternateContent xmlns:mc="http://schemas.openxmlformats.org/markup-compatibility/2006" xmlns:p14="http://schemas.microsoft.com/office/powerpoint/2010/main">
    <mc:Choice Requires="p14">
      <p:transition p14:dur="0" advTm="73051"/>
    </mc:Choice>
    <mc:Fallback xmlns="">
      <p:transition advTm="730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7169"/>
          <p:cNvSpPr>
            <a:spLocks noGrp="1" noChangeArrowheads="1"/>
          </p:cNvSpPr>
          <p:nvPr/>
        </p:nvSpPr>
        <p:spPr bwMode="auto">
          <a:xfrm>
            <a:off x="2267744" y="281990"/>
            <a:ext cx="7025144"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None/>
            </a:pPr>
            <a:r>
              <a:rPr lang="zh-CN" altLang="en-US" b="1" dirty="0">
                <a:solidFill>
                  <a:srgbClr val="006196"/>
                </a:solidFill>
                <a:latin typeface="KaiTi" panose="02010609060101010101" pitchFamily="49" charset="-122"/>
                <a:ea typeface="KaiTi" panose="02010609060101010101" pitchFamily="49" charset="-122"/>
              </a:rPr>
              <a:t>机器学习与指纹定位</a:t>
            </a:r>
            <a:r>
              <a:rPr lang="en-US" altLang="zh-CN" b="1" dirty="0">
                <a:solidFill>
                  <a:srgbClr val="006196"/>
                </a:solidFill>
                <a:latin typeface="KaiTi" panose="02010609060101010101" pitchFamily="49" charset="-122"/>
                <a:ea typeface="KaiTi" panose="02010609060101010101" pitchFamily="49" charset="-122"/>
              </a:rPr>
              <a:t>——</a:t>
            </a:r>
            <a:r>
              <a:rPr lang="zh-CN" altLang="en-US" b="1" dirty="0">
                <a:solidFill>
                  <a:srgbClr val="006196"/>
                </a:solidFill>
                <a:latin typeface="KaiTi" panose="02010609060101010101" pitchFamily="49" charset="-122"/>
                <a:ea typeface="KaiTi" panose="02010609060101010101" pitchFamily="49" charset="-122"/>
              </a:rPr>
              <a:t>实验结果</a:t>
            </a:r>
            <a:r>
              <a:rPr lang="en-US" altLang="zh-CN" b="1" dirty="0">
                <a:solidFill>
                  <a:srgbClr val="006196"/>
                </a:solidFill>
                <a:latin typeface="KaiTi" panose="02010609060101010101" pitchFamily="49" charset="-122"/>
                <a:ea typeface="KaiTi" panose="02010609060101010101" pitchFamily="49" charset="-122"/>
              </a:rPr>
              <a:t>1</a:t>
            </a:r>
          </a:p>
          <a:p>
            <a:pPr eaLnBrk="1" hangingPunct="1">
              <a:lnSpc>
                <a:spcPct val="100000"/>
              </a:lnSpc>
              <a:spcBef>
                <a:spcPct val="0"/>
              </a:spcBef>
              <a:buSzTx/>
              <a:buFontTx/>
              <a:buNone/>
            </a:pPr>
            <a:endParaRPr lang="en-US" altLang="zh-CN" b="1" dirty="0">
              <a:solidFill>
                <a:srgbClr val="006196"/>
              </a:solidFill>
              <a:latin typeface="微软雅黑" charset="0"/>
              <a:ea typeface="微软雅黑" charset="0"/>
            </a:endParaRPr>
          </a:p>
        </p:txBody>
      </p:sp>
      <p:pic>
        <p:nvPicPr>
          <p:cNvPr id="4" name="图片 3">
            <a:extLst>
              <a:ext uri="{FF2B5EF4-FFF2-40B4-BE49-F238E27FC236}">
                <a16:creationId xmlns:a16="http://schemas.microsoft.com/office/drawing/2014/main" id="{1D394329-D83F-2B43-BDD0-9A7383B66ECC}"/>
              </a:ext>
            </a:extLst>
          </p:cNvPr>
          <p:cNvPicPr>
            <a:picLocks noChangeAspect="1"/>
          </p:cNvPicPr>
          <p:nvPr/>
        </p:nvPicPr>
        <p:blipFill rotWithShape="1">
          <a:blip r:embed="rId4"/>
          <a:srcRect r="27570"/>
          <a:stretch/>
        </p:blipFill>
        <p:spPr>
          <a:xfrm>
            <a:off x="1226019" y="2636912"/>
            <a:ext cx="6691962" cy="2056992"/>
          </a:xfrm>
          <a:prstGeom prst="rect">
            <a:avLst/>
          </a:prstGeom>
        </p:spPr>
      </p:pic>
      <p:sp>
        <p:nvSpPr>
          <p:cNvPr id="9" name="文本框 8">
            <a:extLst>
              <a:ext uri="{FF2B5EF4-FFF2-40B4-BE49-F238E27FC236}">
                <a16:creationId xmlns:a16="http://schemas.microsoft.com/office/drawing/2014/main" id="{920E42EE-2816-8547-9FBB-C0C8F2D4309E}"/>
              </a:ext>
            </a:extLst>
          </p:cNvPr>
          <p:cNvSpPr txBox="1"/>
          <p:nvPr/>
        </p:nvSpPr>
        <p:spPr>
          <a:xfrm>
            <a:off x="795569" y="1628800"/>
            <a:ext cx="8168919" cy="766044"/>
          </a:xfrm>
          <a:prstGeom prst="rect">
            <a:avLst/>
          </a:prstGeom>
          <a:noFill/>
        </p:spPr>
        <p:txBody>
          <a:bodyPr wrap="square" lIns="0" tIns="0" rIns="0" bIns="0" rtlCol="0">
            <a:spAutoFit/>
          </a:bodyPr>
          <a:lstStyle/>
          <a:p>
            <a:pPr indent="457200">
              <a:lnSpc>
                <a:spcPct val="150000"/>
              </a:lnSpc>
            </a:pPr>
            <a:r>
              <a:rPr lang="zh-CN" altLang="en-US" sz="1800" dirty="0">
                <a:solidFill>
                  <a:srgbClr val="477AB1"/>
                </a:solidFill>
                <a:latin typeface="KaiTi" panose="02010609060101010101" pitchFamily="49" charset="-122"/>
                <a:ea typeface="KaiTi" panose="02010609060101010101" pitchFamily="49" charset="-122"/>
                <a:sym typeface="+mn-ea"/>
              </a:rPr>
              <a:t>为了验证机器学习算法在大规模建筑物室内环境下的适用性，本文使用了 </a:t>
            </a:r>
            <a:r>
              <a:rPr lang="en-US" altLang="zh-CN" sz="1800" dirty="0">
                <a:solidFill>
                  <a:srgbClr val="477AB1"/>
                </a:solidFill>
                <a:latin typeface="KaiTi" panose="02010609060101010101" pitchFamily="49" charset="-122"/>
                <a:ea typeface="KaiTi" panose="02010609060101010101" pitchFamily="49" charset="-122"/>
                <a:sym typeface="+mn-ea"/>
              </a:rPr>
              <a:t>UJINDOORLOC </a:t>
            </a:r>
            <a:r>
              <a:rPr lang="zh-CN" altLang="en-US" sz="1800" dirty="0">
                <a:solidFill>
                  <a:srgbClr val="477AB1"/>
                </a:solidFill>
                <a:latin typeface="KaiTi" panose="02010609060101010101" pitchFamily="49" charset="-122"/>
                <a:ea typeface="KaiTi" panose="02010609060101010101" pitchFamily="49" charset="-122"/>
                <a:sym typeface="+mn-ea"/>
              </a:rPr>
              <a:t>公开数据集，同时设计了常用算法的定位实验，具体实验结果如下</a:t>
            </a:r>
            <a:r>
              <a:rPr lang="en-US" altLang="zh-CN" sz="1800" dirty="0">
                <a:solidFill>
                  <a:srgbClr val="477AB1"/>
                </a:solidFill>
                <a:latin typeface="KaiTi" panose="02010609060101010101" pitchFamily="49" charset="-122"/>
                <a:ea typeface="KaiTi" panose="02010609060101010101" pitchFamily="49" charset="-122"/>
                <a:sym typeface="+mn-ea"/>
              </a:rPr>
              <a:t>: </a:t>
            </a:r>
          </a:p>
        </p:txBody>
      </p:sp>
      <p:grpSp>
        <p:nvGrpSpPr>
          <p:cNvPr id="8" name="组合 7">
            <a:extLst>
              <a:ext uri="{FF2B5EF4-FFF2-40B4-BE49-F238E27FC236}">
                <a16:creationId xmlns:a16="http://schemas.microsoft.com/office/drawing/2014/main" id="{60983F3C-50ED-3543-A500-1FFEE89357C5}"/>
              </a:ext>
            </a:extLst>
          </p:cNvPr>
          <p:cNvGrpSpPr/>
          <p:nvPr/>
        </p:nvGrpSpPr>
        <p:grpSpPr>
          <a:xfrm>
            <a:off x="1079612" y="3245227"/>
            <a:ext cx="6984776" cy="840361"/>
            <a:chOff x="1043608" y="3861048"/>
            <a:chExt cx="6984776" cy="840361"/>
          </a:xfrm>
        </p:grpSpPr>
        <p:cxnSp>
          <p:nvCxnSpPr>
            <p:cNvPr id="3" name="直线连接符 2">
              <a:extLst>
                <a:ext uri="{FF2B5EF4-FFF2-40B4-BE49-F238E27FC236}">
                  <a16:creationId xmlns:a16="http://schemas.microsoft.com/office/drawing/2014/main" id="{EED0AA2D-9E51-FE47-9517-A1831DE08E70}"/>
                </a:ext>
              </a:extLst>
            </p:cNvPr>
            <p:cNvCxnSpPr/>
            <p:nvPr/>
          </p:nvCxnSpPr>
          <p:spPr>
            <a:xfrm>
              <a:off x="1043608" y="3861048"/>
              <a:ext cx="69847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线连接符 6">
              <a:extLst>
                <a:ext uri="{FF2B5EF4-FFF2-40B4-BE49-F238E27FC236}">
                  <a16:creationId xmlns:a16="http://schemas.microsoft.com/office/drawing/2014/main" id="{48619814-371D-214B-8E99-85712B02134C}"/>
                </a:ext>
              </a:extLst>
            </p:cNvPr>
            <p:cNvCxnSpPr/>
            <p:nvPr/>
          </p:nvCxnSpPr>
          <p:spPr>
            <a:xfrm>
              <a:off x="1043608" y="4701409"/>
              <a:ext cx="69847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线连接符 5">
              <a:extLst>
                <a:ext uri="{FF2B5EF4-FFF2-40B4-BE49-F238E27FC236}">
                  <a16:creationId xmlns:a16="http://schemas.microsoft.com/office/drawing/2014/main" id="{49D3AC5B-B908-7C4C-8EB2-8F80CD425820}"/>
                </a:ext>
              </a:extLst>
            </p:cNvPr>
            <p:cNvCxnSpPr/>
            <p:nvPr/>
          </p:nvCxnSpPr>
          <p:spPr>
            <a:xfrm>
              <a:off x="1043608" y="3861048"/>
              <a:ext cx="0" cy="83285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线连接符 9">
              <a:extLst>
                <a:ext uri="{FF2B5EF4-FFF2-40B4-BE49-F238E27FC236}">
                  <a16:creationId xmlns:a16="http://schemas.microsoft.com/office/drawing/2014/main" id="{721E818B-CB11-A44C-867F-1B81EEA01FB9}"/>
                </a:ext>
              </a:extLst>
            </p:cNvPr>
            <p:cNvCxnSpPr/>
            <p:nvPr/>
          </p:nvCxnSpPr>
          <p:spPr>
            <a:xfrm>
              <a:off x="8028384" y="3868553"/>
              <a:ext cx="0" cy="83285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492286085"/>
      </p:ext>
    </p:extLst>
  </p:cSld>
  <p:clrMapOvr>
    <a:masterClrMapping/>
  </p:clrMapOvr>
  <mc:AlternateContent xmlns:mc="http://schemas.openxmlformats.org/markup-compatibility/2006" xmlns:p14="http://schemas.microsoft.com/office/powerpoint/2010/main">
    <mc:Choice Requires="p14">
      <p:transition p14:dur="0" advTm="10267"/>
    </mc:Choice>
    <mc:Fallback xmlns="">
      <p:transition advTm="102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7169"/>
          <p:cNvSpPr>
            <a:spLocks noGrp="1" noChangeArrowheads="1"/>
          </p:cNvSpPr>
          <p:nvPr/>
        </p:nvSpPr>
        <p:spPr bwMode="auto">
          <a:xfrm>
            <a:off x="2267744" y="281990"/>
            <a:ext cx="7025144"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None/>
            </a:pPr>
            <a:r>
              <a:rPr lang="zh-CN" altLang="en-US" b="1" dirty="0">
                <a:solidFill>
                  <a:srgbClr val="006196"/>
                </a:solidFill>
                <a:latin typeface="KaiTi" panose="02010609060101010101" pitchFamily="49" charset="-122"/>
                <a:ea typeface="KaiTi" panose="02010609060101010101" pitchFamily="49" charset="-122"/>
              </a:rPr>
              <a:t>机器学习与指纹定位</a:t>
            </a:r>
            <a:r>
              <a:rPr lang="en-US" altLang="zh-CN" b="1" dirty="0">
                <a:solidFill>
                  <a:srgbClr val="006196"/>
                </a:solidFill>
                <a:latin typeface="KaiTi" panose="02010609060101010101" pitchFamily="49" charset="-122"/>
                <a:ea typeface="KaiTi" panose="02010609060101010101" pitchFamily="49" charset="-122"/>
              </a:rPr>
              <a:t>——</a:t>
            </a:r>
            <a:r>
              <a:rPr lang="zh-CN" altLang="en-US" b="1" dirty="0">
                <a:solidFill>
                  <a:srgbClr val="006196"/>
                </a:solidFill>
                <a:latin typeface="KaiTi" panose="02010609060101010101" pitchFamily="49" charset="-122"/>
                <a:ea typeface="KaiTi" panose="02010609060101010101" pitchFamily="49" charset="-122"/>
              </a:rPr>
              <a:t>目前挑战</a:t>
            </a:r>
            <a:endParaRPr lang="en-US" altLang="zh-CN" b="1" dirty="0">
              <a:solidFill>
                <a:srgbClr val="006196"/>
              </a:solidFill>
              <a:latin typeface="KaiTi" panose="02010609060101010101" pitchFamily="49" charset="-122"/>
              <a:ea typeface="KaiTi" panose="02010609060101010101" pitchFamily="49" charset="-122"/>
            </a:endParaRPr>
          </a:p>
          <a:p>
            <a:pPr eaLnBrk="1" hangingPunct="1">
              <a:lnSpc>
                <a:spcPct val="100000"/>
              </a:lnSpc>
              <a:spcBef>
                <a:spcPct val="0"/>
              </a:spcBef>
              <a:buSzTx/>
              <a:buFontTx/>
              <a:buNone/>
            </a:pPr>
            <a:endParaRPr lang="en-US" altLang="zh-CN" b="1" dirty="0">
              <a:solidFill>
                <a:srgbClr val="006196"/>
              </a:solidFill>
              <a:latin typeface="微软雅黑" charset="0"/>
              <a:ea typeface="微软雅黑" charset="0"/>
            </a:endParaRPr>
          </a:p>
        </p:txBody>
      </p:sp>
      <p:sp>
        <p:nvSpPr>
          <p:cNvPr id="9" name="文本框 8">
            <a:extLst>
              <a:ext uri="{FF2B5EF4-FFF2-40B4-BE49-F238E27FC236}">
                <a16:creationId xmlns:a16="http://schemas.microsoft.com/office/drawing/2014/main" id="{DC778FB9-6180-574C-B99F-41F713E4EAA1}"/>
              </a:ext>
            </a:extLst>
          </p:cNvPr>
          <p:cNvSpPr txBox="1"/>
          <p:nvPr/>
        </p:nvSpPr>
        <p:spPr>
          <a:xfrm>
            <a:off x="539552" y="1340768"/>
            <a:ext cx="8460432" cy="766044"/>
          </a:xfrm>
          <a:prstGeom prst="rect">
            <a:avLst/>
          </a:prstGeom>
          <a:noFill/>
        </p:spPr>
        <p:txBody>
          <a:bodyPr wrap="square" lIns="0" tIns="0" rIns="0" bIns="0" rtlCol="0">
            <a:spAutoFit/>
          </a:bodyPr>
          <a:lstStyle/>
          <a:p>
            <a:pPr indent="457200">
              <a:lnSpc>
                <a:spcPct val="150000"/>
              </a:lnSpc>
            </a:pPr>
            <a:r>
              <a:rPr lang="zh-CN" altLang="en-US" sz="1800" dirty="0">
                <a:solidFill>
                  <a:srgbClr val="477AB1"/>
                </a:solidFill>
                <a:latin typeface="KaiTi" panose="02010609060101010101" pitchFamily="49" charset="-122"/>
                <a:ea typeface="KaiTi" panose="02010609060101010101" pitchFamily="49" charset="-122"/>
                <a:sym typeface="+mn-ea"/>
              </a:rPr>
              <a:t>传统的指纹定位模型解决的是单一物理空间下的定位问题，而在</a:t>
            </a:r>
            <a:r>
              <a:rPr lang="zh-CN" altLang="en-US" sz="1800" dirty="0">
                <a:solidFill>
                  <a:srgbClr val="FF0000"/>
                </a:solidFill>
                <a:latin typeface="KaiTi" panose="02010609060101010101" pitchFamily="49" charset="-122"/>
                <a:ea typeface="KaiTi" panose="02010609060101010101" pitchFamily="49" charset="-122"/>
                <a:sym typeface="+mn-ea"/>
              </a:rPr>
              <a:t>大规模多物理空间下的定位环境下</a:t>
            </a:r>
            <a:r>
              <a:rPr lang="zh-CN" altLang="en-US" sz="1800" dirty="0">
                <a:solidFill>
                  <a:srgbClr val="477AB1"/>
                </a:solidFill>
                <a:latin typeface="KaiTi" panose="02010609060101010101" pitchFamily="49" charset="-122"/>
                <a:ea typeface="KaiTi" panose="02010609060101010101" pitchFamily="49" charset="-122"/>
                <a:sym typeface="+mn-ea"/>
              </a:rPr>
              <a:t>，指纹数据的稀疏性导致了定位效果变差。</a:t>
            </a:r>
            <a:endParaRPr lang="en-US" altLang="zh-CN" sz="1800" dirty="0">
              <a:solidFill>
                <a:srgbClr val="477AB1"/>
              </a:solidFill>
              <a:latin typeface="KaiTi" panose="02010609060101010101" pitchFamily="49" charset="-122"/>
              <a:ea typeface="KaiTi" panose="02010609060101010101" pitchFamily="49" charset="-122"/>
              <a:sym typeface="+mn-ea"/>
            </a:endParaRPr>
          </a:p>
        </p:txBody>
      </p:sp>
      <p:pic>
        <p:nvPicPr>
          <p:cNvPr id="6" name="图片 5">
            <a:extLst>
              <a:ext uri="{FF2B5EF4-FFF2-40B4-BE49-F238E27FC236}">
                <a16:creationId xmlns:a16="http://schemas.microsoft.com/office/drawing/2014/main" id="{E2988DE5-66ED-9C41-89F1-260B9985A9C9}"/>
              </a:ext>
            </a:extLst>
          </p:cNvPr>
          <p:cNvPicPr>
            <a:picLocks noChangeAspect="1"/>
          </p:cNvPicPr>
          <p:nvPr/>
        </p:nvPicPr>
        <p:blipFill>
          <a:blip r:embed="rId4"/>
          <a:stretch>
            <a:fillRect/>
          </a:stretch>
        </p:blipFill>
        <p:spPr>
          <a:xfrm>
            <a:off x="755576" y="2420888"/>
            <a:ext cx="4896544" cy="4074806"/>
          </a:xfrm>
          <a:prstGeom prst="rect">
            <a:avLst/>
          </a:prstGeom>
        </p:spPr>
      </p:pic>
    </p:spTree>
    <p:custDataLst>
      <p:tags r:id="rId1"/>
    </p:custDataLst>
    <p:extLst>
      <p:ext uri="{BB962C8B-B14F-4D97-AF65-F5344CB8AC3E}">
        <p14:creationId xmlns:p14="http://schemas.microsoft.com/office/powerpoint/2010/main" val="2510519885"/>
      </p:ext>
    </p:extLst>
  </p:cSld>
  <p:clrMapOvr>
    <a:masterClrMapping/>
  </p:clrMapOvr>
  <mc:AlternateContent xmlns:mc="http://schemas.openxmlformats.org/markup-compatibility/2006" xmlns:p14="http://schemas.microsoft.com/office/powerpoint/2010/main">
    <mc:Choice Requires="p14">
      <p:transition spd="slow" p14:dur="2000" advTm="14469"/>
    </mc:Choice>
    <mc:Fallback xmlns="">
      <p:transition spd="slow" advTm="144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7169"/>
          <p:cNvSpPr>
            <a:spLocks noGrp="1" noChangeArrowheads="1"/>
          </p:cNvSpPr>
          <p:nvPr/>
        </p:nvSpPr>
        <p:spPr bwMode="auto">
          <a:xfrm>
            <a:off x="2267744" y="281990"/>
            <a:ext cx="7025144"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None/>
            </a:pPr>
            <a:r>
              <a:rPr lang="zh-CN" altLang="en-US" b="1" dirty="0">
                <a:solidFill>
                  <a:srgbClr val="006196"/>
                </a:solidFill>
                <a:latin typeface="KaiTi" panose="02010609060101010101" pitchFamily="49" charset="-122"/>
                <a:ea typeface="KaiTi" panose="02010609060101010101" pitchFamily="49" charset="-122"/>
              </a:rPr>
              <a:t>机器学习与指纹定位</a:t>
            </a:r>
            <a:r>
              <a:rPr lang="en-US" altLang="zh-CN" b="1" dirty="0">
                <a:solidFill>
                  <a:srgbClr val="006196"/>
                </a:solidFill>
                <a:latin typeface="KaiTi" panose="02010609060101010101" pitchFamily="49" charset="-122"/>
                <a:ea typeface="KaiTi" panose="02010609060101010101" pitchFamily="49" charset="-122"/>
              </a:rPr>
              <a:t>——</a:t>
            </a:r>
            <a:r>
              <a:rPr lang="zh-CN" altLang="en-US" b="1" dirty="0">
                <a:solidFill>
                  <a:srgbClr val="006196"/>
                </a:solidFill>
                <a:latin typeface="KaiTi" panose="02010609060101010101" pitchFamily="49" charset="-122"/>
                <a:ea typeface="KaiTi" panose="02010609060101010101" pitchFamily="49" charset="-122"/>
              </a:rPr>
              <a:t>解决方案</a:t>
            </a:r>
            <a:endParaRPr lang="en-US" altLang="zh-CN" b="1" dirty="0">
              <a:solidFill>
                <a:srgbClr val="006196"/>
              </a:solidFill>
              <a:latin typeface="KaiTi" panose="02010609060101010101" pitchFamily="49" charset="-122"/>
              <a:ea typeface="KaiTi" panose="02010609060101010101" pitchFamily="49" charset="-122"/>
            </a:endParaRPr>
          </a:p>
          <a:p>
            <a:pPr eaLnBrk="1" hangingPunct="1">
              <a:lnSpc>
                <a:spcPct val="100000"/>
              </a:lnSpc>
              <a:spcBef>
                <a:spcPct val="0"/>
              </a:spcBef>
              <a:buSzTx/>
              <a:buFontTx/>
              <a:buNone/>
            </a:pPr>
            <a:endParaRPr lang="en-US" altLang="zh-CN" b="1" dirty="0">
              <a:solidFill>
                <a:srgbClr val="006196"/>
              </a:solidFill>
              <a:latin typeface="微软雅黑" charset="0"/>
              <a:ea typeface="微软雅黑" charset="0"/>
            </a:endParaRPr>
          </a:p>
        </p:txBody>
      </p:sp>
      <p:sp>
        <p:nvSpPr>
          <p:cNvPr id="9" name="文本框 8">
            <a:extLst>
              <a:ext uri="{FF2B5EF4-FFF2-40B4-BE49-F238E27FC236}">
                <a16:creationId xmlns:a16="http://schemas.microsoft.com/office/drawing/2014/main" id="{DC778FB9-6180-574C-B99F-41F713E4EAA1}"/>
              </a:ext>
            </a:extLst>
          </p:cNvPr>
          <p:cNvSpPr txBox="1"/>
          <p:nvPr/>
        </p:nvSpPr>
        <p:spPr>
          <a:xfrm>
            <a:off x="692713" y="1340768"/>
            <a:ext cx="8199767" cy="766044"/>
          </a:xfrm>
          <a:prstGeom prst="rect">
            <a:avLst/>
          </a:prstGeom>
          <a:noFill/>
        </p:spPr>
        <p:txBody>
          <a:bodyPr wrap="square" lIns="0" tIns="0" rIns="0" bIns="0" rtlCol="0">
            <a:spAutoFit/>
          </a:bodyPr>
          <a:lstStyle/>
          <a:p>
            <a:pPr indent="457200">
              <a:lnSpc>
                <a:spcPct val="150000"/>
              </a:lnSpc>
            </a:pPr>
            <a:r>
              <a:rPr lang="zh-CN" altLang="en-US" sz="1800" dirty="0">
                <a:solidFill>
                  <a:srgbClr val="477AB1"/>
                </a:solidFill>
                <a:latin typeface="KaiTi" panose="02010609060101010101" pitchFamily="49" charset="-122"/>
                <a:ea typeface="KaiTi" panose="02010609060101010101" pitchFamily="49" charset="-122"/>
                <a:sym typeface="+mn-ea"/>
              </a:rPr>
              <a:t>通过</a:t>
            </a:r>
            <a:r>
              <a:rPr lang="zh-CN" altLang="en-US" sz="1800" dirty="0">
                <a:solidFill>
                  <a:srgbClr val="FF0000"/>
                </a:solidFill>
                <a:latin typeface="KaiTi" panose="02010609060101010101" pitchFamily="49" charset="-122"/>
                <a:ea typeface="KaiTi" panose="02010609060101010101" pitchFamily="49" charset="-122"/>
                <a:sym typeface="+mn-ea"/>
              </a:rPr>
              <a:t>深层神经网络</a:t>
            </a:r>
            <a:r>
              <a:rPr lang="zh-CN" altLang="en-US" sz="1800" dirty="0">
                <a:solidFill>
                  <a:srgbClr val="477AB1"/>
                </a:solidFill>
                <a:latin typeface="KaiTi" panose="02010609060101010101" pitchFamily="49" charset="-122"/>
                <a:ea typeface="KaiTi" panose="02010609060101010101" pitchFamily="49" charset="-122"/>
                <a:sym typeface="+mn-ea"/>
              </a:rPr>
              <a:t>挖掘出不同物理空间下的</a:t>
            </a:r>
            <a:r>
              <a:rPr lang="zh-CN" altLang="en-US" sz="1800" dirty="0">
                <a:solidFill>
                  <a:srgbClr val="FF0000"/>
                </a:solidFill>
                <a:latin typeface="KaiTi" panose="02010609060101010101" pitchFamily="49" charset="-122"/>
                <a:ea typeface="KaiTi" panose="02010609060101010101" pitchFamily="49" charset="-122"/>
                <a:sym typeface="+mn-ea"/>
              </a:rPr>
              <a:t>潜在特征</a:t>
            </a:r>
            <a:r>
              <a:rPr lang="zh-CN" altLang="en-US" sz="1800" dirty="0">
                <a:solidFill>
                  <a:srgbClr val="477AB1"/>
                </a:solidFill>
                <a:latin typeface="KaiTi" panose="02010609060101010101" pitchFamily="49" charset="-122"/>
                <a:ea typeface="KaiTi" panose="02010609060101010101" pitchFamily="49" charset="-122"/>
                <a:sym typeface="+mn-ea"/>
              </a:rPr>
              <a:t>，再采用机器学习算法学习出指纹向量和位置坐标之间的非线性函数，实现定位；</a:t>
            </a:r>
            <a:endParaRPr lang="en-US" altLang="zh-CN" sz="1800" dirty="0">
              <a:solidFill>
                <a:srgbClr val="477AB1"/>
              </a:solidFill>
              <a:latin typeface="KaiTi" panose="02010609060101010101" pitchFamily="49" charset="-122"/>
              <a:ea typeface="KaiTi" panose="02010609060101010101" pitchFamily="49" charset="-122"/>
              <a:sym typeface="+mn-ea"/>
            </a:endParaRPr>
          </a:p>
        </p:txBody>
      </p:sp>
      <p:pic>
        <p:nvPicPr>
          <p:cNvPr id="3" name="图片 2">
            <a:extLst>
              <a:ext uri="{FF2B5EF4-FFF2-40B4-BE49-F238E27FC236}">
                <a16:creationId xmlns:a16="http://schemas.microsoft.com/office/drawing/2014/main" id="{447FFFFA-7984-F94E-9605-157ECAFC4AB9}"/>
              </a:ext>
            </a:extLst>
          </p:cNvPr>
          <p:cNvPicPr>
            <a:picLocks noChangeAspect="1"/>
          </p:cNvPicPr>
          <p:nvPr/>
        </p:nvPicPr>
        <p:blipFill>
          <a:blip r:embed="rId4"/>
          <a:stretch>
            <a:fillRect/>
          </a:stretch>
        </p:blipFill>
        <p:spPr>
          <a:xfrm>
            <a:off x="1043608" y="2348880"/>
            <a:ext cx="5256584" cy="4059314"/>
          </a:xfrm>
          <a:prstGeom prst="rect">
            <a:avLst/>
          </a:prstGeom>
        </p:spPr>
      </p:pic>
    </p:spTree>
    <p:custDataLst>
      <p:tags r:id="rId1"/>
    </p:custDataLst>
    <p:extLst>
      <p:ext uri="{BB962C8B-B14F-4D97-AF65-F5344CB8AC3E}">
        <p14:creationId xmlns:p14="http://schemas.microsoft.com/office/powerpoint/2010/main" val="515932779"/>
      </p:ext>
    </p:extLst>
  </p:cSld>
  <p:clrMapOvr>
    <a:masterClrMapping/>
  </p:clrMapOvr>
  <mc:AlternateContent xmlns:mc="http://schemas.openxmlformats.org/markup-compatibility/2006" xmlns:p14="http://schemas.microsoft.com/office/powerpoint/2010/main">
    <mc:Choice Requires="p14">
      <p:transition spd="slow" p14:dur="2000" advTm="10434"/>
    </mc:Choice>
    <mc:Fallback xmlns="">
      <p:transition spd="slow" advTm="104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7169"/>
          <p:cNvSpPr>
            <a:spLocks noGrp="1" noChangeArrowheads="1"/>
          </p:cNvSpPr>
          <p:nvPr/>
        </p:nvSpPr>
        <p:spPr bwMode="auto">
          <a:xfrm>
            <a:off x="2267744" y="281990"/>
            <a:ext cx="7025144"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None/>
            </a:pPr>
            <a:r>
              <a:rPr lang="zh-CN" altLang="en-US" b="1" dirty="0">
                <a:solidFill>
                  <a:srgbClr val="006196"/>
                </a:solidFill>
                <a:latin typeface="KaiTi" panose="02010609060101010101" pitchFamily="49" charset="-122"/>
                <a:ea typeface="KaiTi" panose="02010609060101010101" pitchFamily="49" charset="-122"/>
              </a:rPr>
              <a:t>机器学习与指纹定位</a:t>
            </a:r>
            <a:r>
              <a:rPr lang="en-US" altLang="zh-CN" b="1" dirty="0">
                <a:solidFill>
                  <a:srgbClr val="006196"/>
                </a:solidFill>
                <a:latin typeface="KaiTi" panose="02010609060101010101" pitchFamily="49" charset="-122"/>
                <a:ea typeface="KaiTi" panose="02010609060101010101" pitchFamily="49" charset="-122"/>
              </a:rPr>
              <a:t>——</a:t>
            </a:r>
            <a:r>
              <a:rPr lang="zh-CN" altLang="en-US" b="1" dirty="0">
                <a:solidFill>
                  <a:srgbClr val="006196"/>
                </a:solidFill>
                <a:latin typeface="KaiTi" panose="02010609060101010101" pitchFamily="49" charset="-122"/>
                <a:ea typeface="KaiTi" panose="02010609060101010101" pitchFamily="49" charset="-122"/>
              </a:rPr>
              <a:t>网络模型</a:t>
            </a:r>
            <a:endParaRPr lang="en-US" altLang="zh-CN" b="1" dirty="0">
              <a:solidFill>
                <a:srgbClr val="006196"/>
              </a:solidFill>
              <a:latin typeface="KaiTi" panose="02010609060101010101" pitchFamily="49" charset="-122"/>
              <a:ea typeface="KaiTi" panose="02010609060101010101" pitchFamily="49" charset="-122"/>
            </a:endParaRPr>
          </a:p>
          <a:p>
            <a:pPr eaLnBrk="1" hangingPunct="1">
              <a:lnSpc>
                <a:spcPct val="100000"/>
              </a:lnSpc>
              <a:spcBef>
                <a:spcPct val="0"/>
              </a:spcBef>
              <a:buSzTx/>
              <a:buFontTx/>
              <a:buNone/>
            </a:pPr>
            <a:endParaRPr lang="en-US" altLang="zh-CN" b="1" dirty="0">
              <a:solidFill>
                <a:srgbClr val="006196"/>
              </a:solidFill>
              <a:latin typeface="微软雅黑" charset="0"/>
              <a:ea typeface="微软雅黑" charset="0"/>
            </a:endParaRPr>
          </a:p>
        </p:txBody>
      </p:sp>
      <p:pic>
        <p:nvPicPr>
          <p:cNvPr id="2" name="图片 1">
            <a:extLst>
              <a:ext uri="{FF2B5EF4-FFF2-40B4-BE49-F238E27FC236}">
                <a16:creationId xmlns:a16="http://schemas.microsoft.com/office/drawing/2014/main" id="{26D4FE0F-3C36-D243-A77C-BC92D7DEC6B7}"/>
              </a:ext>
            </a:extLst>
          </p:cNvPr>
          <p:cNvPicPr>
            <a:picLocks noChangeAspect="1"/>
          </p:cNvPicPr>
          <p:nvPr/>
        </p:nvPicPr>
        <p:blipFill>
          <a:blip r:embed="rId4"/>
          <a:stretch>
            <a:fillRect/>
          </a:stretch>
        </p:blipFill>
        <p:spPr>
          <a:xfrm>
            <a:off x="899592" y="2348880"/>
            <a:ext cx="6682574" cy="3960440"/>
          </a:xfrm>
          <a:prstGeom prst="rect">
            <a:avLst/>
          </a:prstGeom>
        </p:spPr>
      </p:pic>
      <p:pic>
        <p:nvPicPr>
          <p:cNvPr id="3" name="图片 2">
            <a:extLst>
              <a:ext uri="{FF2B5EF4-FFF2-40B4-BE49-F238E27FC236}">
                <a16:creationId xmlns:a16="http://schemas.microsoft.com/office/drawing/2014/main" id="{F325E212-0419-ED40-B4B9-93FF690C2C53}"/>
              </a:ext>
            </a:extLst>
          </p:cNvPr>
          <p:cNvPicPr>
            <a:picLocks noChangeAspect="1"/>
          </p:cNvPicPr>
          <p:nvPr/>
        </p:nvPicPr>
        <p:blipFill>
          <a:blip r:embed="rId5"/>
          <a:stretch>
            <a:fillRect/>
          </a:stretch>
        </p:blipFill>
        <p:spPr>
          <a:xfrm>
            <a:off x="899592" y="2420888"/>
            <a:ext cx="6681959" cy="3888072"/>
          </a:xfrm>
          <a:prstGeom prst="rect">
            <a:avLst/>
          </a:prstGeom>
        </p:spPr>
      </p:pic>
      <p:sp>
        <p:nvSpPr>
          <p:cNvPr id="8" name="文本框 7">
            <a:extLst>
              <a:ext uri="{FF2B5EF4-FFF2-40B4-BE49-F238E27FC236}">
                <a16:creationId xmlns:a16="http://schemas.microsoft.com/office/drawing/2014/main" id="{45293428-5484-4540-9C3C-A0A78A62A83D}"/>
              </a:ext>
            </a:extLst>
          </p:cNvPr>
          <p:cNvSpPr txBox="1"/>
          <p:nvPr/>
        </p:nvSpPr>
        <p:spPr>
          <a:xfrm>
            <a:off x="467544" y="1484784"/>
            <a:ext cx="8496944" cy="1181542"/>
          </a:xfrm>
          <a:prstGeom prst="rect">
            <a:avLst/>
          </a:prstGeom>
          <a:noFill/>
        </p:spPr>
        <p:txBody>
          <a:bodyPr wrap="square" lIns="0" tIns="0" rIns="0" bIns="0" rtlCol="0">
            <a:spAutoFit/>
          </a:bodyPr>
          <a:lstStyle/>
          <a:p>
            <a:pPr indent="457200">
              <a:lnSpc>
                <a:spcPct val="150000"/>
              </a:lnSpc>
            </a:pPr>
            <a:r>
              <a:rPr lang="zh-CN" altLang="en-US" sz="1800" dirty="0">
                <a:solidFill>
                  <a:srgbClr val="477AB1"/>
                </a:solidFill>
                <a:latin typeface="KaiTi" panose="02010609060101010101" pitchFamily="49" charset="-122"/>
                <a:ea typeface="KaiTi" panose="02010609060101010101" pitchFamily="49" charset="-122"/>
                <a:sym typeface="+mn-ea"/>
              </a:rPr>
              <a:t>本文设计了一种方法，先通过将原始的指纹信号输入到四层的深度神经网络中挖掘出射频指纹中的潜在特征，然后再将该特征输入一个三层的神经网络中进行定位。 </a:t>
            </a:r>
          </a:p>
          <a:p>
            <a:pPr>
              <a:lnSpc>
                <a:spcPct val="150000"/>
              </a:lnSpc>
            </a:pPr>
            <a:endParaRPr lang="en-US" altLang="zh-CN" sz="1800" dirty="0">
              <a:solidFill>
                <a:srgbClr val="477AB1"/>
              </a:solidFill>
              <a:latin typeface="KaiTi" panose="02010609060101010101" pitchFamily="49" charset="-122"/>
              <a:ea typeface="KaiTi" panose="02010609060101010101" pitchFamily="49" charset="-122"/>
              <a:sym typeface="+mn-ea"/>
            </a:endParaRPr>
          </a:p>
        </p:txBody>
      </p:sp>
    </p:spTree>
    <p:custDataLst>
      <p:tags r:id="rId1"/>
    </p:custDataLst>
    <p:extLst>
      <p:ext uri="{BB962C8B-B14F-4D97-AF65-F5344CB8AC3E}">
        <p14:creationId xmlns:p14="http://schemas.microsoft.com/office/powerpoint/2010/main" val="1231118114"/>
      </p:ext>
    </p:extLst>
  </p:cSld>
  <p:clrMapOvr>
    <a:masterClrMapping/>
  </p:clrMapOvr>
  <mc:AlternateContent xmlns:mc="http://schemas.openxmlformats.org/markup-compatibility/2006" xmlns:p14="http://schemas.microsoft.com/office/powerpoint/2010/main">
    <mc:Choice Requires="p14">
      <p:transition p14:dur="0" advTm="10176"/>
    </mc:Choice>
    <mc:Fallback xmlns="">
      <p:transition advTm="101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7169"/>
          <p:cNvSpPr>
            <a:spLocks noGrp="1" noChangeArrowheads="1"/>
          </p:cNvSpPr>
          <p:nvPr/>
        </p:nvSpPr>
        <p:spPr bwMode="auto">
          <a:xfrm>
            <a:off x="2267744" y="281990"/>
            <a:ext cx="7025144"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None/>
            </a:pPr>
            <a:r>
              <a:rPr lang="zh-CN" altLang="en-US" b="1" dirty="0">
                <a:solidFill>
                  <a:srgbClr val="006196"/>
                </a:solidFill>
                <a:latin typeface="KaiTi" panose="02010609060101010101" pitchFamily="49" charset="-122"/>
                <a:ea typeface="KaiTi" panose="02010609060101010101" pitchFamily="49" charset="-122"/>
              </a:rPr>
              <a:t>机器学习与指纹定位</a:t>
            </a:r>
            <a:r>
              <a:rPr lang="en-US" altLang="zh-CN" b="1" dirty="0">
                <a:solidFill>
                  <a:srgbClr val="006196"/>
                </a:solidFill>
                <a:latin typeface="KaiTi" panose="02010609060101010101" pitchFamily="49" charset="-122"/>
                <a:ea typeface="KaiTi" panose="02010609060101010101" pitchFamily="49" charset="-122"/>
              </a:rPr>
              <a:t>——</a:t>
            </a:r>
            <a:r>
              <a:rPr lang="zh-CN" altLang="en-US" b="1" dirty="0">
                <a:solidFill>
                  <a:srgbClr val="006196"/>
                </a:solidFill>
                <a:latin typeface="KaiTi" panose="02010609060101010101" pitchFamily="49" charset="-122"/>
                <a:ea typeface="KaiTi" panose="02010609060101010101" pitchFamily="49" charset="-122"/>
              </a:rPr>
              <a:t>实验结果</a:t>
            </a:r>
            <a:r>
              <a:rPr lang="en-US" altLang="zh-CN" b="1" dirty="0">
                <a:solidFill>
                  <a:srgbClr val="006196"/>
                </a:solidFill>
                <a:latin typeface="KaiTi" panose="02010609060101010101" pitchFamily="49" charset="-122"/>
                <a:ea typeface="KaiTi" panose="02010609060101010101" pitchFamily="49" charset="-122"/>
              </a:rPr>
              <a:t>2</a:t>
            </a:r>
          </a:p>
          <a:p>
            <a:pPr eaLnBrk="1" hangingPunct="1">
              <a:lnSpc>
                <a:spcPct val="100000"/>
              </a:lnSpc>
              <a:spcBef>
                <a:spcPct val="0"/>
              </a:spcBef>
              <a:buSzTx/>
              <a:buFontTx/>
              <a:buNone/>
            </a:pPr>
            <a:endParaRPr lang="en-US" altLang="zh-CN" b="1" dirty="0">
              <a:solidFill>
                <a:srgbClr val="006196"/>
              </a:solidFill>
              <a:latin typeface="微软雅黑" charset="0"/>
              <a:ea typeface="微软雅黑" charset="0"/>
            </a:endParaRPr>
          </a:p>
        </p:txBody>
      </p:sp>
      <p:pic>
        <p:nvPicPr>
          <p:cNvPr id="4" name="图片 3">
            <a:extLst>
              <a:ext uri="{FF2B5EF4-FFF2-40B4-BE49-F238E27FC236}">
                <a16:creationId xmlns:a16="http://schemas.microsoft.com/office/drawing/2014/main" id="{1D394329-D83F-2B43-BDD0-9A7383B66ECC}"/>
              </a:ext>
            </a:extLst>
          </p:cNvPr>
          <p:cNvPicPr>
            <a:picLocks noChangeAspect="1"/>
          </p:cNvPicPr>
          <p:nvPr/>
        </p:nvPicPr>
        <p:blipFill>
          <a:blip r:embed="rId4"/>
          <a:stretch>
            <a:fillRect/>
          </a:stretch>
        </p:blipFill>
        <p:spPr>
          <a:xfrm>
            <a:off x="952169" y="2924944"/>
            <a:ext cx="7704856" cy="1715385"/>
          </a:xfrm>
          <a:prstGeom prst="rect">
            <a:avLst/>
          </a:prstGeom>
        </p:spPr>
      </p:pic>
      <p:sp>
        <p:nvSpPr>
          <p:cNvPr id="9" name="文本框 8">
            <a:extLst>
              <a:ext uri="{FF2B5EF4-FFF2-40B4-BE49-F238E27FC236}">
                <a16:creationId xmlns:a16="http://schemas.microsoft.com/office/drawing/2014/main" id="{920E42EE-2816-8547-9FBB-C0C8F2D4309E}"/>
              </a:ext>
            </a:extLst>
          </p:cNvPr>
          <p:cNvSpPr txBox="1"/>
          <p:nvPr/>
        </p:nvSpPr>
        <p:spPr>
          <a:xfrm>
            <a:off x="795569" y="1628800"/>
            <a:ext cx="8018057" cy="766044"/>
          </a:xfrm>
          <a:prstGeom prst="rect">
            <a:avLst/>
          </a:prstGeom>
          <a:noFill/>
        </p:spPr>
        <p:txBody>
          <a:bodyPr wrap="square" lIns="0" tIns="0" rIns="0" bIns="0" rtlCol="0">
            <a:spAutoFit/>
          </a:bodyPr>
          <a:lstStyle/>
          <a:p>
            <a:pPr indent="457200">
              <a:lnSpc>
                <a:spcPct val="150000"/>
              </a:lnSpc>
            </a:pPr>
            <a:r>
              <a:rPr lang="zh-CN" altLang="en-US" sz="1800" dirty="0">
                <a:solidFill>
                  <a:srgbClr val="477AB1"/>
                </a:solidFill>
                <a:latin typeface="KaiTi" panose="02010609060101010101" pitchFamily="49" charset="-122"/>
                <a:ea typeface="KaiTi" panose="02010609060101010101" pitchFamily="49" charset="-122"/>
                <a:sym typeface="+mn-ea"/>
              </a:rPr>
              <a:t>为了验证本文提出的算法在大规模建筑物室内环境下的适用性，本文使用了 </a:t>
            </a:r>
            <a:r>
              <a:rPr lang="en-US" altLang="zh-CN" sz="1800" dirty="0">
                <a:solidFill>
                  <a:srgbClr val="477AB1"/>
                </a:solidFill>
                <a:latin typeface="KaiTi" panose="02010609060101010101" pitchFamily="49" charset="-122"/>
                <a:ea typeface="KaiTi" panose="02010609060101010101" pitchFamily="49" charset="-122"/>
                <a:sym typeface="+mn-ea"/>
              </a:rPr>
              <a:t>UJINDOORLOC </a:t>
            </a:r>
            <a:r>
              <a:rPr lang="zh-CN" altLang="en-US" sz="1800" dirty="0">
                <a:solidFill>
                  <a:srgbClr val="477AB1"/>
                </a:solidFill>
                <a:latin typeface="KaiTi" panose="02010609060101010101" pitchFamily="49" charset="-122"/>
                <a:ea typeface="KaiTi" panose="02010609060101010101" pitchFamily="49" charset="-122"/>
                <a:sym typeface="+mn-ea"/>
              </a:rPr>
              <a:t>公开数据集，并跟常规的机器学习算法对比，具体实验结果如下</a:t>
            </a:r>
            <a:r>
              <a:rPr lang="en-US" altLang="zh-CN" sz="1800" dirty="0">
                <a:solidFill>
                  <a:srgbClr val="477AB1"/>
                </a:solidFill>
                <a:latin typeface="KaiTi" panose="02010609060101010101" pitchFamily="49" charset="-122"/>
                <a:ea typeface="KaiTi" panose="02010609060101010101" pitchFamily="49" charset="-122"/>
                <a:sym typeface="+mn-ea"/>
              </a:rPr>
              <a:t>: </a:t>
            </a:r>
          </a:p>
        </p:txBody>
      </p:sp>
      <p:grpSp>
        <p:nvGrpSpPr>
          <p:cNvPr id="10" name="组合 9">
            <a:extLst>
              <a:ext uri="{FF2B5EF4-FFF2-40B4-BE49-F238E27FC236}">
                <a16:creationId xmlns:a16="http://schemas.microsoft.com/office/drawing/2014/main" id="{62873C27-06F2-DA4D-A311-A7BCA5B1C1E6}"/>
              </a:ext>
            </a:extLst>
          </p:cNvPr>
          <p:cNvGrpSpPr/>
          <p:nvPr/>
        </p:nvGrpSpPr>
        <p:grpSpPr>
          <a:xfrm>
            <a:off x="6804248" y="2852936"/>
            <a:ext cx="1584176" cy="1799158"/>
            <a:chOff x="6804248" y="2852936"/>
            <a:chExt cx="1584176" cy="1799158"/>
          </a:xfrm>
        </p:grpSpPr>
        <p:cxnSp>
          <p:nvCxnSpPr>
            <p:cNvPr id="3" name="直线连接符 2">
              <a:extLst>
                <a:ext uri="{FF2B5EF4-FFF2-40B4-BE49-F238E27FC236}">
                  <a16:creationId xmlns:a16="http://schemas.microsoft.com/office/drawing/2014/main" id="{7B69904A-CB24-FF4D-A600-DA8AD7DAD3B2}"/>
                </a:ext>
              </a:extLst>
            </p:cNvPr>
            <p:cNvCxnSpPr/>
            <p:nvPr/>
          </p:nvCxnSpPr>
          <p:spPr>
            <a:xfrm>
              <a:off x="6804248" y="2852936"/>
              <a:ext cx="0" cy="178739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线连接符 6">
              <a:extLst>
                <a:ext uri="{FF2B5EF4-FFF2-40B4-BE49-F238E27FC236}">
                  <a16:creationId xmlns:a16="http://schemas.microsoft.com/office/drawing/2014/main" id="{7A0CEB3F-25AB-6848-B00B-CA08034B6FEE}"/>
                </a:ext>
              </a:extLst>
            </p:cNvPr>
            <p:cNvCxnSpPr/>
            <p:nvPr/>
          </p:nvCxnSpPr>
          <p:spPr>
            <a:xfrm>
              <a:off x="8388424" y="2852936"/>
              <a:ext cx="0" cy="178739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线连接符 5">
              <a:extLst>
                <a:ext uri="{FF2B5EF4-FFF2-40B4-BE49-F238E27FC236}">
                  <a16:creationId xmlns:a16="http://schemas.microsoft.com/office/drawing/2014/main" id="{4280C730-5057-2142-A353-EA4DB6151A8A}"/>
                </a:ext>
              </a:extLst>
            </p:cNvPr>
            <p:cNvCxnSpPr>
              <a:cxnSpLocks/>
            </p:cNvCxnSpPr>
            <p:nvPr/>
          </p:nvCxnSpPr>
          <p:spPr>
            <a:xfrm>
              <a:off x="6804248" y="2852936"/>
              <a:ext cx="158417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线连接符 10">
              <a:extLst>
                <a:ext uri="{FF2B5EF4-FFF2-40B4-BE49-F238E27FC236}">
                  <a16:creationId xmlns:a16="http://schemas.microsoft.com/office/drawing/2014/main" id="{92BA5B49-144B-554C-B8D0-AEA380CBE34E}"/>
                </a:ext>
              </a:extLst>
            </p:cNvPr>
            <p:cNvCxnSpPr>
              <a:cxnSpLocks/>
            </p:cNvCxnSpPr>
            <p:nvPr/>
          </p:nvCxnSpPr>
          <p:spPr>
            <a:xfrm>
              <a:off x="6804248" y="4652094"/>
              <a:ext cx="158417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id="{4B8C0D48-A422-A34E-B1EE-EB1C82ED8CE3}"/>
              </a:ext>
            </a:extLst>
          </p:cNvPr>
          <p:cNvGrpSpPr/>
          <p:nvPr/>
        </p:nvGrpSpPr>
        <p:grpSpPr>
          <a:xfrm>
            <a:off x="952169" y="3946292"/>
            <a:ext cx="7704855" cy="766044"/>
            <a:chOff x="1043608" y="3861048"/>
            <a:chExt cx="6984776" cy="840361"/>
          </a:xfrm>
        </p:grpSpPr>
        <p:cxnSp>
          <p:nvCxnSpPr>
            <p:cNvPr id="14" name="直线连接符 13">
              <a:extLst>
                <a:ext uri="{FF2B5EF4-FFF2-40B4-BE49-F238E27FC236}">
                  <a16:creationId xmlns:a16="http://schemas.microsoft.com/office/drawing/2014/main" id="{01D42B66-AB85-3849-BA63-3574C531C0BC}"/>
                </a:ext>
              </a:extLst>
            </p:cNvPr>
            <p:cNvCxnSpPr/>
            <p:nvPr/>
          </p:nvCxnSpPr>
          <p:spPr>
            <a:xfrm>
              <a:off x="1043608" y="3861048"/>
              <a:ext cx="69847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线连接符 14">
              <a:extLst>
                <a:ext uri="{FF2B5EF4-FFF2-40B4-BE49-F238E27FC236}">
                  <a16:creationId xmlns:a16="http://schemas.microsoft.com/office/drawing/2014/main" id="{D9DE9972-9A8F-2E4C-A945-EF1957BA0453}"/>
                </a:ext>
              </a:extLst>
            </p:cNvPr>
            <p:cNvCxnSpPr/>
            <p:nvPr/>
          </p:nvCxnSpPr>
          <p:spPr>
            <a:xfrm>
              <a:off x="1043608" y="4701409"/>
              <a:ext cx="69847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线连接符 15">
              <a:extLst>
                <a:ext uri="{FF2B5EF4-FFF2-40B4-BE49-F238E27FC236}">
                  <a16:creationId xmlns:a16="http://schemas.microsoft.com/office/drawing/2014/main" id="{B756B4DA-8023-D549-B748-DFC66619C7A5}"/>
                </a:ext>
              </a:extLst>
            </p:cNvPr>
            <p:cNvCxnSpPr/>
            <p:nvPr/>
          </p:nvCxnSpPr>
          <p:spPr>
            <a:xfrm>
              <a:off x="1043608" y="3861048"/>
              <a:ext cx="0" cy="83285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线连接符 16">
              <a:extLst>
                <a:ext uri="{FF2B5EF4-FFF2-40B4-BE49-F238E27FC236}">
                  <a16:creationId xmlns:a16="http://schemas.microsoft.com/office/drawing/2014/main" id="{D7D83368-54BE-2C4D-B646-DB2917E26ECF}"/>
                </a:ext>
              </a:extLst>
            </p:cNvPr>
            <p:cNvCxnSpPr/>
            <p:nvPr/>
          </p:nvCxnSpPr>
          <p:spPr>
            <a:xfrm>
              <a:off x="8028384" y="3868553"/>
              <a:ext cx="0" cy="83285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598820995"/>
      </p:ext>
    </p:extLst>
  </p:cSld>
  <p:clrMapOvr>
    <a:masterClrMapping/>
  </p:clrMapOvr>
  <mc:AlternateContent xmlns:mc="http://schemas.openxmlformats.org/markup-compatibility/2006" xmlns:p14="http://schemas.microsoft.com/office/powerpoint/2010/main">
    <mc:Choice Requires="p14">
      <p:transition p14:dur="0" advTm="44662"/>
    </mc:Choice>
    <mc:Fallback xmlns="">
      <p:transition advTm="446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7169"/>
          <p:cNvSpPr>
            <a:spLocks noGrp="1" noChangeArrowheads="1"/>
          </p:cNvSpPr>
          <p:nvPr/>
        </p:nvSpPr>
        <p:spPr bwMode="auto">
          <a:xfrm>
            <a:off x="2439988" y="231775"/>
            <a:ext cx="670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None/>
            </a:pPr>
            <a:r>
              <a:rPr lang="zh-CN" altLang="en-US" sz="2400" b="1" dirty="0">
                <a:solidFill>
                  <a:srgbClr val="006196"/>
                </a:solidFill>
                <a:latin typeface="KaiTi" panose="02010609060101010101" pitchFamily="49" charset="-122"/>
                <a:ea typeface="KaiTi" panose="02010609060101010101" pitchFamily="49" charset="-122"/>
              </a:rPr>
              <a:t>迁移学习与指纹定位</a:t>
            </a:r>
            <a:r>
              <a:rPr lang="en-US" altLang="zh-CN" sz="2400" b="1" dirty="0">
                <a:solidFill>
                  <a:srgbClr val="006196"/>
                </a:solidFill>
                <a:latin typeface="KaiTi" panose="02010609060101010101" pitchFamily="49" charset="-122"/>
                <a:ea typeface="KaiTi" panose="02010609060101010101" pitchFamily="49" charset="-122"/>
              </a:rPr>
              <a:t>——</a:t>
            </a:r>
            <a:r>
              <a:rPr lang="zh-CN" altLang="en-US" sz="2400" b="1" dirty="0">
                <a:solidFill>
                  <a:srgbClr val="006196"/>
                </a:solidFill>
                <a:latin typeface="KaiTi" panose="02010609060101010101" pitchFamily="49" charset="-122"/>
                <a:ea typeface="KaiTi" panose="02010609060101010101" pitchFamily="49" charset="-122"/>
              </a:rPr>
              <a:t>目前挑战</a:t>
            </a:r>
          </a:p>
          <a:p>
            <a:pPr eaLnBrk="1" hangingPunct="1">
              <a:lnSpc>
                <a:spcPct val="100000"/>
              </a:lnSpc>
              <a:spcBef>
                <a:spcPct val="0"/>
              </a:spcBef>
              <a:buSzTx/>
              <a:buFontTx/>
              <a:buNone/>
            </a:pPr>
            <a:endParaRPr lang="en-US" altLang="zh-CN" sz="2400" b="1" dirty="0">
              <a:solidFill>
                <a:srgbClr val="006196"/>
              </a:solidFill>
              <a:latin typeface="微软雅黑" charset="0"/>
              <a:ea typeface="微软雅黑" charset="0"/>
            </a:endParaRPr>
          </a:p>
        </p:txBody>
      </p:sp>
      <p:pic>
        <p:nvPicPr>
          <p:cNvPr id="6" name="图片 5">
            <a:extLst>
              <a:ext uri="{FF2B5EF4-FFF2-40B4-BE49-F238E27FC236}">
                <a16:creationId xmlns:a16="http://schemas.microsoft.com/office/drawing/2014/main" id="{912400CE-FC6F-8944-85A3-A7F719CF1A92}"/>
              </a:ext>
            </a:extLst>
          </p:cNvPr>
          <p:cNvPicPr>
            <a:picLocks noChangeAspect="1"/>
          </p:cNvPicPr>
          <p:nvPr/>
        </p:nvPicPr>
        <p:blipFill>
          <a:blip r:embed="rId4"/>
          <a:stretch>
            <a:fillRect/>
          </a:stretch>
        </p:blipFill>
        <p:spPr>
          <a:xfrm>
            <a:off x="887077" y="3429000"/>
            <a:ext cx="6972300" cy="2730500"/>
          </a:xfrm>
          <a:prstGeom prst="rect">
            <a:avLst/>
          </a:prstGeom>
        </p:spPr>
      </p:pic>
      <p:sp>
        <p:nvSpPr>
          <p:cNvPr id="8" name="文本框 7">
            <a:extLst>
              <a:ext uri="{FF2B5EF4-FFF2-40B4-BE49-F238E27FC236}">
                <a16:creationId xmlns:a16="http://schemas.microsoft.com/office/drawing/2014/main" id="{8058EB5C-0C18-C448-84E5-337972B9F545}"/>
              </a:ext>
            </a:extLst>
          </p:cNvPr>
          <p:cNvSpPr txBox="1"/>
          <p:nvPr/>
        </p:nvSpPr>
        <p:spPr>
          <a:xfrm>
            <a:off x="899592" y="1455370"/>
            <a:ext cx="7848872" cy="1312860"/>
          </a:xfrm>
          <a:prstGeom prst="rect">
            <a:avLst/>
          </a:prstGeom>
          <a:noFill/>
        </p:spPr>
        <p:txBody>
          <a:bodyPr wrap="square" lIns="0" tIns="0" rIns="0" bIns="0" rtlCol="0">
            <a:spAutoFit/>
          </a:bodyPr>
          <a:lstStyle/>
          <a:p>
            <a:pPr>
              <a:lnSpc>
                <a:spcPct val="150000"/>
              </a:lnSpc>
            </a:pPr>
            <a:r>
              <a:rPr lang="zh-CN" altLang="en-US" sz="2000" dirty="0">
                <a:solidFill>
                  <a:srgbClr val="477AB1"/>
                </a:solidFill>
                <a:latin typeface="KaiTi" panose="02010609060101010101" pitchFamily="49" charset="-122"/>
                <a:ea typeface="KaiTi" panose="02010609060101010101" pitchFamily="49" charset="-122"/>
                <a:sym typeface="+mn-ea"/>
              </a:rPr>
              <a:t>机器学习的成功应用需要满足两个假设：</a:t>
            </a:r>
            <a:endParaRPr lang="en-US" altLang="zh-CN" sz="2000" dirty="0">
              <a:solidFill>
                <a:srgbClr val="477AB1"/>
              </a:solidFill>
              <a:latin typeface="KaiTi" panose="02010609060101010101" pitchFamily="49" charset="-122"/>
              <a:ea typeface="KaiTi" panose="02010609060101010101" pitchFamily="49" charset="-122"/>
              <a:sym typeface="+mn-ea"/>
            </a:endParaRPr>
          </a:p>
          <a:p>
            <a:pPr>
              <a:lnSpc>
                <a:spcPct val="150000"/>
              </a:lnSpc>
            </a:pPr>
            <a:r>
              <a:rPr lang="en-US" altLang="zh-CN" sz="2000" dirty="0">
                <a:solidFill>
                  <a:srgbClr val="477AB1"/>
                </a:solidFill>
                <a:latin typeface="KaiTi" panose="02010609060101010101" pitchFamily="49" charset="-122"/>
                <a:ea typeface="KaiTi" panose="02010609060101010101" pitchFamily="49" charset="-122"/>
                <a:sym typeface="+mn-ea"/>
              </a:rPr>
              <a:t>1</a:t>
            </a:r>
            <a:r>
              <a:rPr lang="zh-CN" altLang="en-US" sz="2000" dirty="0">
                <a:solidFill>
                  <a:srgbClr val="477AB1"/>
                </a:solidFill>
                <a:latin typeface="KaiTi" panose="02010609060101010101" pitchFamily="49" charset="-122"/>
                <a:ea typeface="KaiTi" panose="02010609060101010101" pitchFamily="49" charset="-122"/>
                <a:sym typeface="+mn-ea"/>
              </a:rPr>
              <a:t>）学习任务需要具有足够的数据量；</a:t>
            </a:r>
            <a:endParaRPr lang="en-US" altLang="zh-CN" sz="2000" dirty="0">
              <a:solidFill>
                <a:srgbClr val="477AB1"/>
              </a:solidFill>
              <a:latin typeface="KaiTi" panose="02010609060101010101" pitchFamily="49" charset="-122"/>
              <a:ea typeface="KaiTi" panose="02010609060101010101" pitchFamily="49" charset="-122"/>
              <a:sym typeface="+mn-ea"/>
            </a:endParaRPr>
          </a:p>
          <a:p>
            <a:pPr>
              <a:lnSpc>
                <a:spcPct val="150000"/>
              </a:lnSpc>
            </a:pPr>
            <a:r>
              <a:rPr lang="en-US" altLang="zh-CN" sz="2000" dirty="0">
                <a:solidFill>
                  <a:srgbClr val="477AB1"/>
                </a:solidFill>
                <a:latin typeface="KaiTi" panose="02010609060101010101" pitchFamily="49" charset="-122"/>
                <a:ea typeface="KaiTi" panose="02010609060101010101" pitchFamily="49" charset="-122"/>
                <a:sym typeface="+mn-ea"/>
              </a:rPr>
              <a:t>2</a:t>
            </a:r>
            <a:r>
              <a:rPr lang="zh-CN" altLang="en-US" sz="2000" dirty="0">
                <a:solidFill>
                  <a:srgbClr val="477AB1"/>
                </a:solidFill>
                <a:latin typeface="KaiTi" panose="02010609060101010101" pitchFamily="49" charset="-122"/>
                <a:ea typeface="KaiTi" panose="02010609060101010101" pitchFamily="49" charset="-122"/>
                <a:sym typeface="+mn-ea"/>
              </a:rPr>
              <a:t>）训练数据和验证数据具有相同的数据分布</a:t>
            </a:r>
            <a:r>
              <a:rPr lang="zh-CN" altLang="en-US" sz="1800" dirty="0">
                <a:solidFill>
                  <a:srgbClr val="477AB1"/>
                </a:solidFill>
                <a:latin typeface="KaiTi" panose="02010609060101010101" pitchFamily="49" charset="-122"/>
                <a:ea typeface="KaiTi" panose="02010609060101010101" pitchFamily="49" charset="-122"/>
                <a:sym typeface="+mn-ea"/>
              </a:rPr>
              <a:t>；</a:t>
            </a:r>
            <a:endParaRPr lang="zh-CN" altLang="en-US" sz="1600" b="1" dirty="0">
              <a:solidFill>
                <a:schemeClr val="accent6"/>
              </a:solidFill>
              <a:latin typeface="KaiTi" panose="02010609060101010101" pitchFamily="49" charset="-122"/>
              <a:ea typeface="KaiTi" panose="02010609060101010101" pitchFamily="49" charset="-122"/>
            </a:endParaRPr>
          </a:p>
        </p:txBody>
      </p:sp>
      <p:sp>
        <p:nvSpPr>
          <p:cNvPr id="2" name="文本框 1">
            <a:extLst>
              <a:ext uri="{FF2B5EF4-FFF2-40B4-BE49-F238E27FC236}">
                <a16:creationId xmlns:a16="http://schemas.microsoft.com/office/drawing/2014/main" id="{3200AC99-AC06-0945-B8AA-4AF8C76AB51C}"/>
              </a:ext>
            </a:extLst>
          </p:cNvPr>
          <p:cNvSpPr txBox="1"/>
          <p:nvPr/>
        </p:nvSpPr>
        <p:spPr>
          <a:xfrm>
            <a:off x="899592" y="3000427"/>
            <a:ext cx="6768752" cy="400110"/>
          </a:xfrm>
          <a:prstGeom prst="rect">
            <a:avLst/>
          </a:prstGeom>
          <a:noFill/>
        </p:spPr>
        <p:txBody>
          <a:bodyPr wrap="square" rtlCol="0">
            <a:spAutoFit/>
          </a:bodyPr>
          <a:lstStyle/>
          <a:p>
            <a:r>
              <a:rPr lang="zh-CN" altLang="en-US" sz="2000" dirty="0">
                <a:solidFill>
                  <a:srgbClr val="FF0000"/>
                </a:solidFill>
                <a:latin typeface="KaiTi" panose="02010609060101010101" pitchFamily="49" charset="-122"/>
                <a:ea typeface="KaiTi" panose="02010609060101010101" pitchFamily="49" charset="-122"/>
                <a:sym typeface="+mn-ea"/>
              </a:rPr>
              <a:t>同一地点不同时刻收集的指纹数据具有不同的数据分布</a:t>
            </a:r>
            <a:endParaRPr kumimoji="1" lang="zh-CN" altLang="en-US" sz="2000" dirty="0">
              <a:solidFill>
                <a:srgbClr val="FF0000"/>
              </a:solidFill>
            </a:endParaRPr>
          </a:p>
        </p:txBody>
      </p:sp>
    </p:spTree>
    <p:custDataLst>
      <p:tags r:id="rId1"/>
    </p:custDataLst>
    <p:extLst>
      <p:ext uri="{BB962C8B-B14F-4D97-AF65-F5344CB8AC3E}">
        <p14:creationId xmlns:p14="http://schemas.microsoft.com/office/powerpoint/2010/main" val="811994297"/>
      </p:ext>
    </p:extLst>
  </p:cSld>
  <p:clrMapOvr>
    <a:masterClrMapping/>
  </p:clrMapOvr>
  <mc:AlternateContent xmlns:mc="http://schemas.openxmlformats.org/markup-compatibility/2006" xmlns:p14="http://schemas.microsoft.com/office/powerpoint/2010/main">
    <mc:Choice Requires="p14">
      <p:transition spd="slow" p14:dur="2000" advTm="19114"/>
    </mc:Choice>
    <mc:Fallback xmlns="">
      <p:transition spd="slow" advTm="191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edg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等腰三角形 5"/>
          <p:cNvSpPr>
            <a:spLocks noChangeArrowheads="1"/>
          </p:cNvSpPr>
          <p:nvPr/>
        </p:nvSpPr>
        <p:spPr bwMode="auto">
          <a:xfrm>
            <a:off x="681038" y="1266825"/>
            <a:ext cx="1895475" cy="1417638"/>
          </a:xfrm>
          <a:prstGeom prst="triangle">
            <a:avLst>
              <a:gd name="adj" fmla="val 50000"/>
            </a:avLst>
          </a:prstGeom>
          <a:solidFill>
            <a:srgbClr val="0081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144000" anchor="ct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zh-CN" altLang="en-US" sz="1600">
                <a:solidFill>
                  <a:srgbClr val="FFFFFF"/>
                </a:solidFill>
                <a:latin typeface="微软雅黑" charset="0"/>
                <a:ea typeface="微软雅黑" charset="0"/>
              </a:rPr>
              <a:t>Contents</a:t>
            </a:r>
          </a:p>
        </p:txBody>
      </p:sp>
      <p:sp>
        <p:nvSpPr>
          <p:cNvPr id="5123" name="等腰三角形 6"/>
          <p:cNvSpPr>
            <a:spLocks noChangeArrowheads="1"/>
          </p:cNvSpPr>
          <p:nvPr/>
        </p:nvSpPr>
        <p:spPr bwMode="auto">
          <a:xfrm>
            <a:off x="461963" y="1008063"/>
            <a:ext cx="2333625" cy="1744662"/>
          </a:xfrm>
          <a:prstGeom prst="triangle">
            <a:avLst>
              <a:gd name="adj" fmla="val 50000"/>
            </a:avLst>
          </a:prstGeom>
          <a:noFill/>
          <a:ln w="12700">
            <a:solidFill>
              <a:srgbClr val="0099EE"/>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endParaRPr lang="zh-CN" altLang="en-US" sz="1800">
              <a:solidFill>
                <a:srgbClr val="FFFFFF"/>
              </a:solidFill>
              <a:ea typeface="宋体" charset="0"/>
            </a:endParaRPr>
          </a:p>
        </p:txBody>
      </p:sp>
      <p:cxnSp>
        <p:nvCxnSpPr>
          <p:cNvPr id="5124" name="直接连接符 22"/>
          <p:cNvCxnSpPr>
            <a:cxnSpLocks noChangeShapeType="1"/>
            <a:stCxn id="5123" idx="3"/>
          </p:cNvCxnSpPr>
          <p:nvPr/>
        </p:nvCxnSpPr>
        <p:spPr bwMode="auto">
          <a:xfrm>
            <a:off x="1628775" y="2752725"/>
            <a:ext cx="0" cy="3952875"/>
          </a:xfrm>
          <a:prstGeom prst="line">
            <a:avLst/>
          </a:prstGeom>
          <a:noFill/>
          <a:ln w="6350">
            <a:solidFill>
              <a:srgbClr val="0099EE"/>
            </a:solidFill>
            <a:prstDash val="lgDashDotDot"/>
            <a:round/>
            <a:headEnd/>
            <a:tailEnd/>
          </a:ln>
          <a:extLst>
            <a:ext uri="{909E8E84-426E-40DD-AFC4-6F175D3DCCD1}">
              <a14:hiddenFill xmlns:a14="http://schemas.microsoft.com/office/drawing/2010/main">
                <a:noFill/>
              </a14:hiddenFill>
            </a:ext>
          </a:extLst>
        </p:spPr>
      </p:cxnSp>
      <p:sp>
        <p:nvSpPr>
          <p:cNvPr id="5126" name="文本框 13"/>
          <p:cNvSpPr txBox="1">
            <a:spLocks noChangeArrowheads="1"/>
          </p:cNvSpPr>
          <p:nvPr/>
        </p:nvSpPr>
        <p:spPr bwMode="auto">
          <a:xfrm>
            <a:off x="3203847" y="2221797"/>
            <a:ext cx="95143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en-US" altLang="zh-CN" sz="4000" dirty="0">
                <a:solidFill>
                  <a:srgbClr val="006196"/>
                </a:solidFill>
                <a:latin typeface="华康俪金黑W8" charset="0"/>
                <a:ea typeface="华康俪金黑W8" charset="0"/>
                <a:cs typeface="华康俪金黑W8" charset="0"/>
              </a:rPr>
              <a:t>2</a:t>
            </a:r>
            <a:endParaRPr lang="zh-CN" altLang="en-US" sz="4000" dirty="0">
              <a:solidFill>
                <a:srgbClr val="006196"/>
              </a:solidFill>
              <a:latin typeface="华康俪金黑W8" charset="0"/>
              <a:ea typeface="华康俪金黑W8" charset="0"/>
              <a:cs typeface="华康俪金黑W8" charset="0"/>
            </a:endParaRPr>
          </a:p>
        </p:txBody>
      </p:sp>
      <p:sp>
        <p:nvSpPr>
          <p:cNvPr id="5127" name="文本框 15"/>
          <p:cNvSpPr txBox="1">
            <a:spLocks noChangeArrowheads="1"/>
          </p:cNvSpPr>
          <p:nvPr/>
        </p:nvSpPr>
        <p:spPr bwMode="auto">
          <a:xfrm>
            <a:off x="3851919" y="3516928"/>
            <a:ext cx="3663305" cy="46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a:solidFill>
                  <a:srgbClr val="FF0000"/>
                </a:solidFill>
                <a:latin typeface="KaiTi" panose="02010609060101010101" pitchFamily="49" charset="-122"/>
                <a:ea typeface="KaiTi" panose="02010609060101010101" pitchFamily="49" charset="-122"/>
              </a:rPr>
              <a:t>机器学习指纹定位</a:t>
            </a:r>
            <a:endParaRPr lang="en-US" altLang="zh-CN" b="1" dirty="0">
              <a:solidFill>
                <a:srgbClr val="FF0000"/>
              </a:solidFill>
              <a:latin typeface="KaiTi" panose="02010609060101010101" pitchFamily="49" charset="-122"/>
              <a:ea typeface="KaiTi" panose="02010609060101010101" pitchFamily="49" charset="-122"/>
            </a:endParaRPr>
          </a:p>
        </p:txBody>
      </p:sp>
      <p:sp>
        <p:nvSpPr>
          <p:cNvPr id="5128" name="文本框 17"/>
          <p:cNvSpPr txBox="1">
            <a:spLocks noChangeArrowheads="1"/>
          </p:cNvSpPr>
          <p:nvPr/>
        </p:nvSpPr>
        <p:spPr bwMode="auto">
          <a:xfrm>
            <a:off x="3223204" y="3390858"/>
            <a:ext cx="95525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en-US" altLang="zh-CN" sz="4000" dirty="0">
                <a:solidFill>
                  <a:srgbClr val="006196"/>
                </a:solidFill>
                <a:latin typeface="华康俪金黑W8" charset="0"/>
                <a:ea typeface="华康俪金黑W8" charset="0"/>
                <a:cs typeface="华康俪金黑W8" charset="0"/>
              </a:rPr>
              <a:t>3</a:t>
            </a:r>
            <a:endParaRPr lang="zh-CN" altLang="en-US" sz="4000" dirty="0">
              <a:solidFill>
                <a:srgbClr val="006196"/>
              </a:solidFill>
              <a:latin typeface="华康俪金黑W8" charset="0"/>
              <a:ea typeface="华康俪金黑W8" charset="0"/>
              <a:cs typeface="华康俪金黑W8" charset="0"/>
            </a:endParaRPr>
          </a:p>
        </p:txBody>
      </p:sp>
      <p:sp>
        <p:nvSpPr>
          <p:cNvPr id="5130" name="文本框 21"/>
          <p:cNvSpPr txBox="1">
            <a:spLocks noChangeArrowheads="1"/>
          </p:cNvSpPr>
          <p:nvPr/>
        </p:nvSpPr>
        <p:spPr bwMode="auto">
          <a:xfrm>
            <a:off x="3221781" y="4559919"/>
            <a:ext cx="9949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en-US" altLang="zh-CN" sz="4000" dirty="0">
                <a:solidFill>
                  <a:srgbClr val="006196"/>
                </a:solidFill>
                <a:latin typeface="华康俪金黑W8" charset="0"/>
                <a:ea typeface="华康俪金黑W8" charset="0"/>
                <a:cs typeface="华康俪金黑W8" charset="0"/>
              </a:rPr>
              <a:t>4</a:t>
            </a:r>
            <a:endParaRPr lang="zh-CN" altLang="en-US" sz="4000" dirty="0">
              <a:solidFill>
                <a:srgbClr val="006196"/>
              </a:solidFill>
              <a:latin typeface="华康俪金黑W8" charset="0"/>
              <a:ea typeface="华康俪金黑W8" charset="0"/>
              <a:cs typeface="华康俪金黑W8" charset="0"/>
            </a:endParaRPr>
          </a:p>
        </p:txBody>
      </p:sp>
      <p:sp>
        <p:nvSpPr>
          <p:cNvPr id="5131" name="文本框 23"/>
          <p:cNvSpPr txBox="1">
            <a:spLocks noChangeArrowheads="1"/>
          </p:cNvSpPr>
          <p:nvPr/>
        </p:nvSpPr>
        <p:spPr bwMode="auto">
          <a:xfrm>
            <a:off x="3909462" y="4734404"/>
            <a:ext cx="354285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a:solidFill>
                  <a:srgbClr val="FF0000"/>
                </a:solidFill>
                <a:latin typeface="KaiTi" panose="02010609060101010101" pitchFamily="49" charset="-122"/>
                <a:ea typeface="KaiTi" panose="02010609060101010101" pitchFamily="49" charset="-122"/>
              </a:rPr>
              <a:t>迁移学习与指纹定位</a:t>
            </a:r>
          </a:p>
        </p:txBody>
      </p:sp>
      <p:sp>
        <p:nvSpPr>
          <p:cNvPr id="5133" name="文本框 11"/>
          <p:cNvSpPr txBox="1">
            <a:spLocks noChangeArrowheads="1"/>
          </p:cNvSpPr>
          <p:nvPr/>
        </p:nvSpPr>
        <p:spPr bwMode="auto">
          <a:xfrm>
            <a:off x="3909462" y="2362223"/>
            <a:ext cx="264968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a:solidFill>
                  <a:srgbClr val="006196"/>
                </a:solidFill>
                <a:latin typeface="KaiTi" panose="02010609060101010101" pitchFamily="49" charset="-122"/>
                <a:ea typeface="KaiTi" panose="02010609060101010101" pitchFamily="49" charset="-122"/>
              </a:rPr>
              <a:t>射频指纹定位</a:t>
            </a:r>
            <a:endParaRPr lang="en-US" altLang="zh-CN" b="1" dirty="0">
              <a:solidFill>
                <a:srgbClr val="006196"/>
              </a:solidFill>
              <a:latin typeface="KaiTi" panose="02010609060101010101" pitchFamily="49" charset="-122"/>
              <a:ea typeface="KaiTi" panose="02010609060101010101" pitchFamily="49" charset="-122"/>
            </a:endParaRPr>
          </a:p>
        </p:txBody>
      </p:sp>
      <p:sp>
        <p:nvSpPr>
          <p:cNvPr id="5134" name="文本框 13"/>
          <p:cNvSpPr txBox="1">
            <a:spLocks noChangeArrowheads="1"/>
          </p:cNvSpPr>
          <p:nvPr/>
        </p:nvSpPr>
        <p:spPr bwMode="auto">
          <a:xfrm>
            <a:off x="3203848" y="1052736"/>
            <a:ext cx="95143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en-US" altLang="zh-CN" sz="4000" dirty="0">
                <a:solidFill>
                  <a:srgbClr val="006196"/>
                </a:solidFill>
                <a:latin typeface="华康俪金黑W8" charset="0"/>
                <a:ea typeface="华康俪金黑W8" charset="0"/>
                <a:cs typeface="华康俪金黑W8" charset="0"/>
              </a:rPr>
              <a:t>1</a:t>
            </a:r>
            <a:endParaRPr lang="zh-CN" altLang="en-US" sz="4000" dirty="0">
              <a:solidFill>
                <a:srgbClr val="006196"/>
              </a:solidFill>
              <a:latin typeface="华康俪金黑W8" charset="0"/>
              <a:ea typeface="华康俪金黑W8" charset="0"/>
              <a:cs typeface="华康俪金黑W8" charset="0"/>
            </a:endParaRPr>
          </a:p>
        </p:txBody>
      </p:sp>
      <p:sp>
        <p:nvSpPr>
          <p:cNvPr id="5135" name="文本框 11"/>
          <p:cNvSpPr txBox="1">
            <a:spLocks noChangeArrowheads="1"/>
          </p:cNvSpPr>
          <p:nvPr/>
        </p:nvSpPr>
        <p:spPr bwMode="auto">
          <a:xfrm>
            <a:off x="3851920" y="1207518"/>
            <a:ext cx="331236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a:solidFill>
                  <a:srgbClr val="006196"/>
                </a:solidFill>
                <a:latin typeface="KaiTi" panose="02010609060101010101" pitchFamily="49" charset="-122"/>
                <a:ea typeface="KaiTi" panose="02010609060101010101" pitchFamily="49" charset="-122"/>
              </a:rPr>
              <a:t>背景、意义和现状</a:t>
            </a:r>
            <a:endParaRPr lang="en-US" altLang="zh-CN" b="1" dirty="0">
              <a:solidFill>
                <a:srgbClr val="006196"/>
              </a:solidFill>
              <a:latin typeface="KaiTi" panose="02010609060101010101" pitchFamily="49" charset="-122"/>
              <a:ea typeface="KaiTi" panose="02010609060101010101" pitchFamily="49" charset="-122"/>
            </a:endParaRPr>
          </a:p>
        </p:txBody>
      </p:sp>
      <p:sp>
        <p:nvSpPr>
          <p:cNvPr id="15" name="文本框 21">
            <a:extLst>
              <a:ext uri="{FF2B5EF4-FFF2-40B4-BE49-F238E27FC236}">
                <a16:creationId xmlns:a16="http://schemas.microsoft.com/office/drawing/2014/main" id="{5C3C0277-FDD8-0F46-82D7-4035FAA88E29}"/>
              </a:ext>
            </a:extLst>
          </p:cNvPr>
          <p:cNvSpPr txBox="1">
            <a:spLocks noChangeArrowheads="1"/>
          </p:cNvSpPr>
          <p:nvPr/>
        </p:nvSpPr>
        <p:spPr bwMode="auto">
          <a:xfrm>
            <a:off x="3254826" y="5735191"/>
            <a:ext cx="9949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en-US" altLang="zh-CN" sz="4000" dirty="0">
                <a:solidFill>
                  <a:srgbClr val="006196"/>
                </a:solidFill>
                <a:latin typeface="华康俪金黑W8" charset="0"/>
                <a:ea typeface="华康俪金黑W8" charset="0"/>
                <a:cs typeface="华康俪金黑W8" charset="0"/>
              </a:rPr>
              <a:t>5</a:t>
            </a:r>
            <a:endParaRPr lang="zh-CN" altLang="en-US" sz="4000" dirty="0">
              <a:solidFill>
                <a:srgbClr val="006196"/>
              </a:solidFill>
              <a:latin typeface="华康俪金黑W8" charset="0"/>
              <a:ea typeface="华康俪金黑W8" charset="0"/>
              <a:cs typeface="华康俪金黑W8" charset="0"/>
            </a:endParaRPr>
          </a:p>
        </p:txBody>
      </p:sp>
      <p:sp>
        <p:nvSpPr>
          <p:cNvPr id="16" name="文本框 23">
            <a:extLst>
              <a:ext uri="{FF2B5EF4-FFF2-40B4-BE49-F238E27FC236}">
                <a16:creationId xmlns:a16="http://schemas.microsoft.com/office/drawing/2014/main" id="{845A7621-1204-1E47-91F5-5001F0CE0043}"/>
              </a:ext>
            </a:extLst>
          </p:cNvPr>
          <p:cNvSpPr txBox="1">
            <a:spLocks noChangeArrowheads="1"/>
          </p:cNvSpPr>
          <p:nvPr/>
        </p:nvSpPr>
        <p:spPr bwMode="auto">
          <a:xfrm>
            <a:off x="3942507" y="5889109"/>
            <a:ext cx="309634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r>
              <a:rPr lang="zh-CN" altLang="en-US" b="1" dirty="0">
                <a:solidFill>
                  <a:srgbClr val="006196"/>
                </a:solidFill>
                <a:latin typeface="KaiTi" panose="02010609060101010101" pitchFamily="49" charset="-122"/>
                <a:ea typeface="KaiTi" panose="02010609060101010101" pitchFamily="49" charset="-122"/>
              </a:rPr>
              <a:t>研究总结</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516"/>
    </mc:Choice>
    <mc:Fallback xmlns="">
      <p:transition spd="slow" advTm="25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27" grpId="0"/>
      <p:bldP spid="5128" grpId="0"/>
      <p:bldP spid="5130" grpId="0"/>
      <p:bldP spid="5131" grpId="0"/>
      <p:bldP spid="5133" grpId="0"/>
      <p:bldP spid="5134" grpId="0"/>
      <p:bldP spid="5135"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等腰三角形 5"/>
          <p:cNvSpPr>
            <a:spLocks noChangeArrowheads="1"/>
          </p:cNvSpPr>
          <p:nvPr/>
        </p:nvSpPr>
        <p:spPr bwMode="auto">
          <a:xfrm>
            <a:off x="431800" y="2298700"/>
            <a:ext cx="1895475" cy="1419225"/>
          </a:xfrm>
          <a:prstGeom prst="triangle">
            <a:avLst>
              <a:gd name="adj" fmla="val 50000"/>
            </a:avLst>
          </a:prstGeom>
          <a:solidFill>
            <a:srgbClr val="0081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144000" anchor="ct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en-US" altLang="zh-CN" sz="4400" dirty="0">
                <a:solidFill>
                  <a:srgbClr val="FFFFFF"/>
                </a:solidFill>
                <a:latin typeface="微软雅黑" charset="0"/>
                <a:ea typeface="微软雅黑" charset="0"/>
              </a:rPr>
              <a:t>4</a:t>
            </a:r>
          </a:p>
        </p:txBody>
      </p:sp>
      <p:sp>
        <p:nvSpPr>
          <p:cNvPr id="12291" name="等腰三角形 6"/>
          <p:cNvSpPr>
            <a:spLocks noChangeArrowheads="1"/>
          </p:cNvSpPr>
          <p:nvPr/>
        </p:nvSpPr>
        <p:spPr bwMode="auto">
          <a:xfrm>
            <a:off x="212725" y="2151063"/>
            <a:ext cx="2333625" cy="1743075"/>
          </a:xfrm>
          <a:prstGeom prst="triangle">
            <a:avLst>
              <a:gd name="adj" fmla="val 50000"/>
            </a:avLst>
          </a:prstGeom>
          <a:noFill/>
          <a:ln w="12700">
            <a:solidFill>
              <a:srgbClr val="0099EE"/>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endParaRPr lang="zh-CN" altLang="en-US" sz="1800">
              <a:solidFill>
                <a:srgbClr val="FFFFFF"/>
              </a:solidFill>
              <a:ea typeface="宋体" charset="0"/>
            </a:endParaRPr>
          </a:p>
        </p:txBody>
      </p:sp>
      <p:sp>
        <p:nvSpPr>
          <p:cNvPr id="12292" name="文本框 11"/>
          <p:cNvSpPr txBox="1">
            <a:spLocks noChangeArrowheads="1"/>
          </p:cNvSpPr>
          <p:nvPr/>
        </p:nvSpPr>
        <p:spPr bwMode="auto">
          <a:xfrm>
            <a:off x="2327275" y="2947988"/>
            <a:ext cx="68167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zh-CN" altLang="en-US" sz="3200" b="1" dirty="0">
                <a:solidFill>
                  <a:srgbClr val="006196"/>
                </a:solidFill>
                <a:latin typeface="KaiTi" panose="02010609060101010101" pitchFamily="49" charset="-122"/>
                <a:ea typeface="KaiTi" panose="02010609060101010101" pitchFamily="49" charset="-122"/>
              </a:rPr>
              <a:t>迁移学习与指纹定位</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208"/>
    </mc:Choice>
    <mc:Fallback xmlns="">
      <p:transition spd="slow" advTm="120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7169"/>
          <p:cNvSpPr>
            <a:spLocks noGrp="1" noChangeArrowheads="1"/>
          </p:cNvSpPr>
          <p:nvPr/>
        </p:nvSpPr>
        <p:spPr bwMode="auto">
          <a:xfrm>
            <a:off x="2439988" y="231775"/>
            <a:ext cx="670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None/>
            </a:pPr>
            <a:r>
              <a:rPr lang="zh-CN" altLang="en-US" sz="2400" b="1" dirty="0">
                <a:solidFill>
                  <a:srgbClr val="006196"/>
                </a:solidFill>
                <a:latin typeface="KaiTi" panose="02010609060101010101" pitchFamily="49" charset="-122"/>
                <a:ea typeface="KaiTi" panose="02010609060101010101" pitchFamily="49" charset="-122"/>
              </a:rPr>
              <a:t>迁移学习与指纹定位</a:t>
            </a:r>
            <a:r>
              <a:rPr lang="en-US" altLang="zh-CN" sz="2400" b="1" dirty="0">
                <a:solidFill>
                  <a:srgbClr val="006196"/>
                </a:solidFill>
                <a:latin typeface="KaiTi" panose="02010609060101010101" pitchFamily="49" charset="-122"/>
                <a:ea typeface="KaiTi" panose="02010609060101010101" pitchFamily="49" charset="-122"/>
              </a:rPr>
              <a:t>——</a:t>
            </a:r>
            <a:r>
              <a:rPr lang="zh-CN" altLang="en-US" sz="2400" b="1" dirty="0">
                <a:solidFill>
                  <a:srgbClr val="006196"/>
                </a:solidFill>
                <a:latin typeface="KaiTi" panose="02010609060101010101" pitchFamily="49" charset="-122"/>
                <a:ea typeface="KaiTi" panose="02010609060101010101" pitchFamily="49" charset="-122"/>
              </a:rPr>
              <a:t>解决方案</a:t>
            </a:r>
          </a:p>
          <a:p>
            <a:pPr eaLnBrk="1" hangingPunct="1">
              <a:lnSpc>
                <a:spcPct val="100000"/>
              </a:lnSpc>
              <a:spcBef>
                <a:spcPct val="0"/>
              </a:spcBef>
              <a:buSzTx/>
              <a:buFontTx/>
              <a:buNone/>
            </a:pPr>
            <a:endParaRPr lang="en-US" altLang="zh-CN" sz="2400" b="1" dirty="0">
              <a:solidFill>
                <a:srgbClr val="006196"/>
              </a:solidFill>
              <a:latin typeface="微软雅黑" charset="0"/>
              <a:ea typeface="微软雅黑" charset="0"/>
            </a:endParaRPr>
          </a:p>
        </p:txBody>
      </p:sp>
      <p:sp>
        <p:nvSpPr>
          <p:cNvPr id="8" name="文本框 7">
            <a:extLst>
              <a:ext uri="{FF2B5EF4-FFF2-40B4-BE49-F238E27FC236}">
                <a16:creationId xmlns:a16="http://schemas.microsoft.com/office/drawing/2014/main" id="{8058EB5C-0C18-C448-84E5-337972B9F545}"/>
              </a:ext>
            </a:extLst>
          </p:cNvPr>
          <p:cNvSpPr txBox="1"/>
          <p:nvPr/>
        </p:nvSpPr>
        <p:spPr>
          <a:xfrm>
            <a:off x="611560" y="1484784"/>
            <a:ext cx="8280920" cy="1181542"/>
          </a:xfrm>
          <a:prstGeom prst="rect">
            <a:avLst/>
          </a:prstGeom>
          <a:noFill/>
        </p:spPr>
        <p:txBody>
          <a:bodyPr wrap="square" lIns="0" tIns="0" rIns="0" bIns="0" rtlCol="0">
            <a:spAutoFit/>
          </a:bodyPr>
          <a:lstStyle/>
          <a:p>
            <a:pPr indent="457200">
              <a:lnSpc>
                <a:spcPct val="150000"/>
              </a:lnSpc>
            </a:pPr>
            <a:r>
              <a:rPr lang="zh-CN" altLang="en-US" sz="1800" dirty="0">
                <a:solidFill>
                  <a:srgbClr val="477AB1"/>
                </a:solidFill>
                <a:latin typeface="KaiTi" panose="02010609060101010101" pitchFamily="49" charset="-122"/>
                <a:ea typeface="KaiTi" panose="02010609060101010101" pitchFamily="49" charset="-122"/>
                <a:sym typeface="+mn-ea"/>
              </a:rPr>
              <a:t>即使由于</a:t>
            </a:r>
            <a:r>
              <a:rPr lang="en-US" altLang="zh-CN" sz="1800" dirty="0">
                <a:solidFill>
                  <a:srgbClr val="477AB1"/>
                </a:solidFill>
                <a:latin typeface="KaiTi" panose="02010609060101010101" pitchFamily="49" charset="-122"/>
                <a:ea typeface="KaiTi" panose="02010609060101010101" pitchFamily="49" charset="-122"/>
                <a:sym typeface="+mn-ea"/>
              </a:rPr>
              <a:t>RSS</a:t>
            </a:r>
            <a:r>
              <a:rPr lang="zh-CN" altLang="en-US" sz="1800" dirty="0">
                <a:solidFill>
                  <a:srgbClr val="477AB1"/>
                </a:solidFill>
                <a:latin typeface="KaiTi" panose="02010609060101010101" pitchFamily="49" charset="-122"/>
                <a:ea typeface="KaiTi" panose="02010609060101010101" pitchFamily="49" charset="-122"/>
                <a:sym typeface="+mn-ea"/>
              </a:rPr>
              <a:t>信号具有随时间的不确定性，导致离线阶段和在线阶段具有不同的数据分布，但是室内</a:t>
            </a:r>
            <a:r>
              <a:rPr lang="en-US" altLang="zh-CN" sz="1800" dirty="0">
                <a:solidFill>
                  <a:srgbClr val="477AB1"/>
                </a:solidFill>
                <a:latin typeface="KaiTi" panose="02010609060101010101" pitchFamily="49" charset="-122"/>
                <a:ea typeface="KaiTi" panose="02010609060101010101" pitchFamily="49" charset="-122"/>
                <a:sym typeface="+mn-ea"/>
              </a:rPr>
              <a:t>AP</a:t>
            </a:r>
            <a:r>
              <a:rPr lang="zh-CN" altLang="en-US" sz="1800" dirty="0">
                <a:solidFill>
                  <a:srgbClr val="477AB1"/>
                </a:solidFill>
                <a:latin typeface="KaiTi" panose="02010609060101010101" pitchFamily="49" charset="-122"/>
                <a:ea typeface="KaiTi" panose="02010609060101010101" pitchFamily="49" charset="-122"/>
                <a:sym typeface="+mn-ea"/>
              </a:rPr>
              <a:t>的相对位置和大部分物理环境的没有发生改变，因此两批数据仍然有一定的</a:t>
            </a:r>
            <a:r>
              <a:rPr lang="zh-CN" altLang="en-US" sz="1800" dirty="0">
                <a:solidFill>
                  <a:srgbClr val="FF0000"/>
                </a:solidFill>
                <a:latin typeface="KaiTi" panose="02010609060101010101" pitchFamily="49" charset="-122"/>
                <a:ea typeface="KaiTi" panose="02010609060101010101" pitchFamily="49" charset="-122"/>
                <a:sym typeface="+mn-ea"/>
              </a:rPr>
              <a:t>潜在联系</a:t>
            </a:r>
            <a:r>
              <a:rPr lang="zh-CN" altLang="en-US" sz="1800" dirty="0">
                <a:solidFill>
                  <a:srgbClr val="477AB1"/>
                </a:solidFill>
                <a:latin typeface="KaiTi" panose="02010609060101010101" pitchFamily="49" charset="-122"/>
                <a:ea typeface="KaiTi" panose="02010609060101010101" pitchFamily="49" charset="-122"/>
                <a:sym typeface="+mn-ea"/>
              </a:rPr>
              <a:t>；本文通过迁移学习找到这种潜在联系；</a:t>
            </a:r>
            <a:endParaRPr lang="zh-CN" altLang="en-US" sz="1600" b="1" dirty="0">
              <a:solidFill>
                <a:schemeClr val="accent6"/>
              </a:solidFill>
              <a:latin typeface="KaiTi" panose="02010609060101010101" pitchFamily="49" charset="-122"/>
              <a:ea typeface="KaiTi" panose="02010609060101010101" pitchFamily="49" charset="-122"/>
            </a:endParaRPr>
          </a:p>
        </p:txBody>
      </p:sp>
      <p:pic>
        <p:nvPicPr>
          <p:cNvPr id="2" name="图片 1">
            <a:extLst>
              <a:ext uri="{FF2B5EF4-FFF2-40B4-BE49-F238E27FC236}">
                <a16:creationId xmlns:a16="http://schemas.microsoft.com/office/drawing/2014/main" id="{7D07C086-6CFE-814B-BD01-540BE0FF348E}"/>
              </a:ext>
            </a:extLst>
          </p:cNvPr>
          <p:cNvPicPr>
            <a:picLocks noChangeAspect="1"/>
          </p:cNvPicPr>
          <p:nvPr/>
        </p:nvPicPr>
        <p:blipFill>
          <a:blip r:embed="rId4"/>
          <a:stretch>
            <a:fillRect/>
          </a:stretch>
        </p:blipFill>
        <p:spPr>
          <a:xfrm>
            <a:off x="890481" y="2827923"/>
            <a:ext cx="5682086" cy="3579267"/>
          </a:xfrm>
          <a:prstGeom prst="rect">
            <a:avLst/>
          </a:prstGeom>
        </p:spPr>
      </p:pic>
    </p:spTree>
    <p:custDataLst>
      <p:tags r:id="rId1"/>
    </p:custDataLst>
    <p:extLst>
      <p:ext uri="{BB962C8B-B14F-4D97-AF65-F5344CB8AC3E}">
        <p14:creationId xmlns:p14="http://schemas.microsoft.com/office/powerpoint/2010/main" val="2129129627"/>
      </p:ext>
    </p:extLst>
  </p:cSld>
  <p:clrMapOvr>
    <a:masterClrMapping/>
  </p:clrMapOvr>
  <mc:AlternateContent xmlns:mc="http://schemas.openxmlformats.org/markup-compatibility/2006" xmlns:p14="http://schemas.microsoft.com/office/powerpoint/2010/main">
    <mc:Choice Requires="p14">
      <p:transition spd="slow" p14:dur="2000" advTm="31194"/>
    </mc:Choice>
    <mc:Fallback xmlns="">
      <p:transition spd="slow" advTm="311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7169"/>
          <p:cNvSpPr>
            <a:spLocks noGrp="1" noChangeArrowheads="1"/>
          </p:cNvSpPr>
          <p:nvPr/>
        </p:nvSpPr>
        <p:spPr bwMode="auto">
          <a:xfrm>
            <a:off x="2439988" y="231775"/>
            <a:ext cx="670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None/>
            </a:pPr>
            <a:r>
              <a:rPr lang="zh-CN" altLang="en-US" sz="2400" b="1" dirty="0">
                <a:solidFill>
                  <a:srgbClr val="006196"/>
                </a:solidFill>
                <a:latin typeface="KaiTi" panose="02010609060101010101" pitchFamily="49" charset="-122"/>
                <a:ea typeface="KaiTi" panose="02010609060101010101" pitchFamily="49" charset="-122"/>
              </a:rPr>
              <a:t>迁移学习与指纹定位</a:t>
            </a:r>
            <a:r>
              <a:rPr lang="en-US" altLang="zh-CN" sz="2400" b="1" dirty="0">
                <a:solidFill>
                  <a:srgbClr val="006196"/>
                </a:solidFill>
                <a:latin typeface="KaiTi" panose="02010609060101010101" pitchFamily="49" charset="-122"/>
                <a:ea typeface="KaiTi" panose="02010609060101010101" pitchFamily="49" charset="-122"/>
              </a:rPr>
              <a:t>——</a:t>
            </a:r>
            <a:r>
              <a:rPr lang="zh-CN" altLang="en-US" sz="2400" b="1" dirty="0">
                <a:solidFill>
                  <a:srgbClr val="006196"/>
                </a:solidFill>
                <a:latin typeface="KaiTi" panose="02010609060101010101" pitchFamily="49" charset="-122"/>
                <a:ea typeface="KaiTi" panose="02010609060101010101" pitchFamily="49" charset="-122"/>
              </a:rPr>
              <a:t>迁移学习</a:t>
            </a:r>
          </a:p>
          <a:p>
            <a:pPr eaLnBrk="1" hangingPunct="1">
              <a:lnSpc>
                <a:spcPct val="100000"/>
              </a:lnSpc>
              <a:spcBef>
                <a:spcPct val="0"/>
              </a:spcBef>
              <a:buSzTx/>
              <a:buFontTx/>
              <a:buNone/>
            </a:pPr>
            <a:endParaRPr lang="en-US" altLang="zh-CN" sz="2400" b="1" dirty="0">
              <a:solidFill>
                <a:srgbClr val="006196"/>
              </a:solidFill>
              <a:latin typeface="微软雅黑" charset="0"/>
              <a:ea typeface="微软雅黑" charset="0"/>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058EB5C-0C18-C448-84E5-337972B9F545}"/>
                  </a:ext>
                </a:extLst>
              </p:cNvPr>
              <p:cNvSpPr txBox="1"/>
              <p:nvPr/>
            </p:nvSpPr>
            <p:spPr>
              <a:xfrm>
                <a:off x="683568" y="1474400"/>
                <a:ext cx="8173416" cy="1181542"/>
              </a:xfrm>
              <a:prstGeom prst="rect">
                <a:avLst/>
              </a:prstGeom>
              <a:noFill/>
            </p:spPr>
            <p:txBody>
              <a:bodyPr wrap="square" lIns="0" tIns="0" rIns="0" bIns="0" rtlCol="0">
                <a:spAutoFit/>
              </a:bodyPr>
              <a:lstStyle/>
              <a:p>
                <a:pPr indent="457200">
                  <a:lnSpc>
                    <a:spcPct val="150000"/>
                  </a:lnSpc>
                </a:pPr>
                <a:r>
                  <a:rPr lang="zh-CN" altLang="en-US" sz="1800" dirty="0">
                    <a:solidFill>
                      <a:srgbClr val="477AB1"/>
                    </a:solidFill>
                    <a:latin typeface="KaiTi" panose="02010609060101010101" pitchFamily="49" charset="-122"/>
                    <a:ea typeface="KaiTi" panose="02010609060101010101" pitchFamily="49" charset="-122"/>
                    <a:sym typeface="+mn-ea"/>
                  </a:rPr>
                  <a:t>迁移学习是通过将在源域</a:t>
                </a:r>
                <a:r>
                  <a:rPr lang="en-US" altLang="zh-CN" sz="1800" dirty="0">
                    <a:solidFill>
                      <a:srgbClr val="477AB1"/>
                    </a:solidFill>
                    <a:latin typeface="KaiTi" panose="02010609060101010101" pitchFamily="49" charset="-122"/>
                    <a:ea typeface="KaiTi" panose="02010609060101010101" pitchFamily="49" charset="-122"/>
                    <a:sym typeface="+mn-ea"/>
                  </a:rPr>
                  <a:t>(</a:t>
                </a:r>
                <a14:m>
                  <m:oMath xmlns:m="http://schemas.openxmlformats.org/officeDocument/2006/math">
                    <m:sSub>
                      <m:sSubPr>
                        <m:ctrlPr>
                          <a:rPr lang="en-US" altLang="zh-CN" sz="1800" b="0" i="1" smtClean="0">
                            <a:solidFill>
                              <a:srgbClr val="477AB1"/>
                            </a:solidFill>
                            <a:latin typeface="Cambria Math" panose="02040503050406030204" pitchFamily="18" charset="0"/>
                            <a:ea typeface="KaiTi" panose="02010609060101010101" pitchFamily="49" charset="-122"/>
                            <a:sym typeface="+mn-ea"/>
                          </a:rPr>
                        </m:ctrlPr>
                      </m:sSubPr>
                      <m:e>
                        <m:r>
                          <a:rPr lang="en-US" altLang="zh-CN" sz="1800" b="0" i="1" smtClean="0">
                            <a:solidFill>
                              <a:srgbClr val="477AB1"/>
                            </a:solidFill>
                            <a:latin typeface="Cambria Math" panose="02040503050406030204" pitchFamily="18" charset="0"/>
                            <a:ea typeface="KaiTi" panose="02010609060101010101" pitchFamily="49" charset="-122"/>
                            <a:sym typeface="+mn-ea"/>
                          </a:rPr>
                          <m:t>𝑋</m:t>
                        </m:r>
                      </m:e>
                      <m:sub>
                        <m:r>
                          <a:rPr lang="en-US" altLang="zh-CN" sz="1800" b="0" i="1" smtClean="0">
                            <a:solidFill>
                              <a:srgbClr val="477AB1"/>
                            </a:solidFill>
                            <a:latin typeface="Cambria Math" panose="02040503050406030204" pitchFamily="18" charset="0"/>
                            <a:ea typeface="KaiTi" panose="02010609060101010101" pitchFamily="49" charset="-122"/>
                            <a:sym typeface="+mn-ea"/>
                          </a:rPr>
                          <m:t>𝑆</m:t>
                        </m:r>
                      </m:sub>
                    </m:sSub>
                  </m:oMath>
                </a14:m>
                <a:r>
                  <a:rPr lang="en-US" altLang="zh-CN" sz="1800" dirty="0">
                    <a:solidFill>
                      <a:srgbClr val="477AB1"/>
                    </a:solidFill>
                    <a:latin typeface="KaiTi" panose="02010609060101010101" pitchFamily="49" charset="-122"/>
                    <a:ea typeface="KaiTi" panose="02010609060101010101" pitchFamily="49" charset="-122"/>
                    <a:sym typeface="+mn-ea"/>
                  </a:rPr>
                  <a:t>)</a:t>
                </a:r>
                <a:r>
                  <a:rPr lang="zh-CN" altLang="en-US" sz="1800" dirty="0">
                    <a:solidFill>
                      <a:srgbClr val="477AB1"/>
                    </a:solidFill>
                    <a:latin typeface="KaiTi" panose="02010609060101010101" pitchFamily="49" charset="-122"/>
                    <a:ea typeface="KaiTi" panose="02010609060101010101" pitchFamily="49" charset="-122"/>
                    <a:sym typeface="+mn-ea"/>
                  </a:rPr>
                  <a:t>学习到的知识迁移到目标域</a:t>
                </a:r>
                <a:r>
                  <a:rPr lang="en-US" altLang="zh-CN" sz="1800" dirty="0">
                    <a:solidFill>
                      <a:srgbClr val="477AB1"/>
                    </a:solidFill>
                    <a:latin typeface="KaiTi" panose="02010609060101010101" pitchFamily="49" charset="-122"/>
                    <a:ea typeface="KaiTi" panose="02010609060101010101" pitchFamily="49" charset="-122"/>
                    <a:sym typeface="+mn-ea"/>
                  </a:rPr>
                  <a:t>(</a:t>
                </a:r>
                <a14:m>
                  <m:oMath xmlns:m="http://schemas.openxmlformats.org/officeDocument/2006/math">
                    <m:sSub>
                      <m:sSubPr>
                        <m:ctrlPr>
                          <a:rPr lang="en-US" altLang="zh-CN" sz="1800" i="1">
                            <a:solidFill>
                              <a:srgbClr val="477AB1"/>
                            </a:solidFill>
                            <a:latin typeface="Cambria Math" panose="02040503050406030204" pitchFamily="18" charset="0"/>
                            <a:ea typeface="KaiTi" panose="02010609060101010101" pitchFamily="49" charset="-122"/>
                            <a:sym typeface="+mn-ea"/>
                          </a:rPr>
                        </m:ctrlPr>
                      </m:sSubPr>
                      <m:e>
                        <m:r>
                          <a:rPr lang="en-US" altLang="zh-CN" sz="1800" b="0" i="1" smtClean="0">
                            <a:solidFill>
                              <a:srgbClr val="477AB1"/>
                            </a:solidFill>
                            <a:latin typeface="Cambria Math" panose="02040503050406030204" pitchFamily="18" charset="0"/>
                            <a:ea typeface="KaiTi" panose="02010609060101010101" pitchFamily="49" charset="-122"/>
                            <a:sym typeface="+mn-ea"/>
                          </a:rPr>
                          <m:t>𝑋</m:t>
                        </m:r>
                      </m:e>
                      <m:sub>
                        <m:r>
                          <a:rPr lang="en-US" altLang="zh-CN" sz="1800" i="1">
                            <a:solidFill>
                              <a:srgbClr val="477AB1"/>
                            </a:solidFill>
                            <a:latin typeface="Cambria Math" panose="02040503050406030204" pitchFamily="18" charset="0"/>
                            <a:ea typeface="KaiTi" panose="02010609060101010101" pitchFamily="49" charset="-122"/>
                            <a:sym typeface="+mn-ea"/>
                          </a:rPr>
                          <m:t>𝑇</m:t>
                        </m:r>
                      </m:sub>
                    </m:sSub>
                  </m:oMath>
                </a14:m>
                <a:r>
                  <a:rPr lang="en-US" altLang="zh-CN" sz="1800" dirty="0">
                    <a:solidFill>
                      <a:srgbClr val="477AB1"/>
                    </a:solidFill>
                    <a:latin typeface="KaiTi" panose="02010609060101010101" pitchFamily="49" charset="-122"/>
                    <a:ea typeface="KaiTi" panose="02010609060101010101" pitchFamily="49" charset="-122"/>
                    <a:sym typeface="+mn-ea"/>
                  </a:rPr>
                  <a:t>) </a:t>
                </a:r>
                <a:r>
                  <a:rPr lang="zh-CN" altLang="en-US" sz="1800" dirty="0">
                    <a:solidFill>
                      <a:srgbClr val="477AB1"/>
                    </a:solidFill>
                    <a:latin typeface="KaiTi" panose="02010609060101010101" pitchFamily="49" charset="-122"/>
                    <a:ea typeface="KaiTi" panose="02010609060101010101" pitchFamily="49" charset="-122"/>
                    <a:sym typeface="+mn-ea"/>
                  </a:rPr>
                  <a:t>，已提高在目标域上学习效果的一种学习方法，能够解决源域和目标域具有不同的数据分布导致的学习效果差的问题；</a:t>
                </a:r>
                <a:endParaRPr lang="zh-CN" altLang="en-US" sz="1600" b="1" dirty="0">
                  <a:solidFill>
                    <a:schemeClr val="accent6"/>
                  </a:solidFill>
                  <a:latin typeface="KaiTi" panose="02010609060101010101" pitchFamily="49" charset="-122"/>
                  <a:ea typeface="KaiTi" panose="02010609060101010101" pitchFamily="49" charset="-122"/>
                </a:endParaRPr>
              </a:p>
            </p:txBody>
          </p:sp>
        </mc:Choice>
        <mc:Fallback xmlns="">
          <p:sp>
            <p:nvSpPr>
              <p:cNvPr id="8" name="文本框 7">
                <a:extLst>
                  <a:ext uri="{FF2B5EF4-FFF2-40B4-BE49-F238E27FC236}">
                    <a16:creationId xmlns:a16="http://schemas.microsoft.com/office/drawing/2014/main" id="{8058EB5C-0C18-C448-84E5-337972B9F545}"/>
                  </a:ext>
                </a:extLst>
              </p:cNvPr>
              <p:cNvSpPr txBox="1">
                <a:spLocks noRot="1" noChangeAspect="1" noMove="1" noResize="1" noEditPoints="1" noAdjustHandles="1" noChangeArrowheads="1" noChangeShapeType="1" noTextEdit="1"/>
              </p:cNvSpPr>
              <p:nvPr/>
            </p:nvSpPr>
            <p:spPr>
              <a:xfrm>
                <a:off x="683568" y="1474400"/>
                <a:ext cx="8173416" cy="1181542"/>
              </a:xfrm>
              <a:prstGeom prst="rect">
                <a:avLst/>
              </a:prstGeom>
              <a:blipFill>
                <a:blip r:embed="rId4"/>
                <a:stretch>
                  <a:fillRect l="-1708" r="-1553" b="-10638"/>
                </a:stretch>
              </a:blipFill>
            </p:spPr>
            <p:txBody>
              <a:bodyPr/>
              <a:lstStyle/>
              <a:p>
                <a:r>
                  <a:rPr lang="zh-CN" altLang="en-US">
                    <a:noFill/>
                  </a:rPr>
                  <a:t> </a:t>
                </a:r>
              </a:p>
            </p:txBody>
          </p:sp>
        </mc:Fallback>
      </mc:AlternateContent>
      <p:grpSp>
        <p:nvGrpSpPr>
          <p:cNvPr id="12" name="组合 11">
            <a:extLst>
              <a:ext uri="{FF2B5EF4-FFF2-40B4-BE49-F238E27FC236}">
                <a16:creationId xmlns:a16="http://schemas.microsoft.com/office/drawing/2014/main" id="{C5CFBE24-6789-3D4F-9690-78F56FB34376}"/>
              </a:ext>
            </a:extLst>
          </p:cNvPr>
          <p:cNvGrpSpPr/>
          <p:nvPr/>
        </p:nvGrpSpPr>
        <p:grpSpPr>
          <a:xfrm>
            <a:off x="716495" y="2934005"/>
            <a:ext cx="7696855" cy="3723863"/>
            <a:chOff x="1012097" y="2780928"/>
            <a:chExt cx="7696855" cy="3723863"/>
          </a:xfrm>
        </p:grpSpPr>
        <p:pic>
          <p:nvPicPr>
            <p:cNvPr id="9" name="图片 8">
              <a:extLst>
                <a:ext uri="{FF2B5EF4-FFF2-40B4-BE49-F238E27FC236}">
                  <a16:creationId xmlns:a16="http://schemas.microsoft.com/office/drawing/2014/main" id="{05C477B0-D8F1-DB42-8893-D9195D3E1506}"/>
                </a:ext>
              </a:extLst>
            </p:cNvPr>
            <p:cNvPicPr>
              <a:picLocks noChangeAspect="1"/>
            </p:cNvPicPr>
            <p:nvPr/>
          </p:nvPicPr>
          <p:blipFill>
            <a:blip r:embed="rId5"/>
            <a:stretch>
              <a:fillRect/>
            </a:stretch>
          </p:blipFill>
          <p:spPr>
            <a:xfrm>
              <a:off x="1012097" y="3170063"/>
              <a:ext cx="7119805" cy="3334728"/>
            </a:xfrm>
            <a:prstGeom prst="rect">
              <a:avLst/>
            </a:prstGeom>
          </p:spPr>
        </p:pic>
        <p:sp>
          <p:nvSpPr>
            <p:cNvPr id="11" name="文本框 10">
              <a:extLst>
                <a:ext uri="{FF2B5EF4-FFF2-40B4-BE49-F238E27FC236}">
                  <a16:creationId xmlns:a16="http://schemas.microsoft.com/office/drawing/2014/main" id="{DDD1E2BE-5AB1-C14D-838A-63069B0A4872}"/>
                </a:ext>
              </a:extLst>
            </p:cNvPr>
            <p:cNvSpPr txBox="1"/>
            <p:nvPr/>
          </p:nvSpPr>
          <p:spPr>
            <a:xfrm>
              <a:off x="1835695" y="2780928"/>
              <a:ext cx="6873257" cy="461665"/>
            </a:xfrm>
            <a:prstGeom prst="rect">
              <a:avLst/>
            </a:prstGeom>
            <a:noFill/>
          </p:spPr>
          <p:txBody>
            <a:bodyPr wrap="square" rtlCol="0">
              <a:spAutoFit/>
            </a:bodyPr>
            <a:lstStyle/>
            <a:p>
              <a:r>
                <a:rPr kumimoji="1" lang="zh-CN" altLang="en-US" dirty="0">
                  <a:solidFill>
                    <a:srgbClr val="FF0000"/>
                  </a:solidFill>
                  <a:latin typeface="KaiTi" panose="02010609060101010101" pitchFamily="49" charset="-122"/>
                  <a:ea typeface="KaiTi" panose="02010609060101010101" pitchFamily="49" charset="-122"/>
                </a:rPr>
                <a:t>样本迁移：在源域中找出与目标域更相近的样本</a:t>
              </a:r>
            </a:p>
          </p:txBody>
        </p:sp>
      </p:grpSp>
      <p:grpSp>
        <p:nvGrpSpPr>
          <p:cNvPr id="14" name="组合 13">
            <a:extLst>
              <a:ext uri="{FF2B5EF4-FFF2-40B4-BE49-F238E27FC236}">
                <a16:creationId xmlns:a16="http://schemas.microsoft.com/office/drawing/2014/main" id="{E5114A82-D5FE-0B4B-A55F-4235C0E0541C}"/>
              </a:ext>
            </a:extLst>
          </p:cNvPr>
          <p:cNvGrpSpPr/>
          <p:nvPr/>
        </p:nvGrpSpPr>
        <p:grpSpPr>
          <a:xfrm>
            <a:off x="2385559" y="2905868"/>
            <a:ext cx="5602300" cy="3752000"/>
            <a:chOff x="1550541" y="2447484"/>
            <a:chExt cx="5602300" cy="3752000"/>
          </a:xfrm>
        </p:grpSpPr>
        <p:pic>
          <p:nvPicPr>
            <p:cNvPr id="10" name="图片 9">
              <a:extLst>
                <a:ext uri="{FF2B5EF4-FFF2-40B4-BE49-F238E27FC236}">
                  <a16:creationId xmlns:a16="http://schemas.microsoft.com/office/drawing/2014/main" id="{C1368CBD-5C20-AB4D-B54B-E543C108D51D}"/>
                </a:ext>
              </a:extLst>
            </p:cNvPr>
            <p:cNvPicPr>
              <a:picLocks noChangeAspect="1"/>
            </p:cNvPicPr>
            <p:nvPr/>
          </p:nvPicPr>
          <p:blipFill>
            <a:blip r:embed="rId6"/>
            <a:stretch>
              <a:fillRect/>
            </a:stretch>
          </p:blipFill>
          <p:spPr>
            <a:xfrm>
              <a:off x="1550541" y="2956026"/>
              <a:ext cx="3550272" cy="3243458"/>
            </a:xfrm>
            <a:prstGeom prst="rect">
              <a:avLst/>
            </a:prstGeom>
          </p:spPr>
        </p:pic>
        <p:sp>
          <p:nvSpPr>
            <p:cNvPr id="13" name="文本框 12">
              <a:extLst>
                <a:ext uri="{FF2B5EF4-FFF2-40B4-BE49-F238E27FC236}">
                  <a16:creationId xmlns:a16="http://schemas.microsoft.com/office/drawing/2014/main" id="{A7E3B223-E506-9B4B-8F50-52A7E5568284}"/>
                </a:ext>
              </a:extLst>
            </p:cNvPr>
            <p:cNvSpPr txBox="1"/>
            <p:nvPr/>
          </p:nvSpPr>
          <p:spPr>
            <a:xfrm>
              <a:off x="1550541" y="2447484"/>
              <a:ext cx="5602300" cy="461665"/>
            </a:xfrm>
            <a:prstGeom prst="rect">
              <a:avLst/>
            </a:prstGeom>
            <a:noFill/>
          </p:spPr>
          <p:txBody>
            <a:bodyPr wrap="square" rtlCol="0">
              <a:spAutoFit/>
            </a:bodyPr>
            <a:lstStyle/>
            <a:p>
              <a:r>
                <a:rPr kumimoji="1" lang="zh-CN" altLang="en-US" dirty="0">
                  <a:solidFill>
                    <a:srgbClr val="FF0000"/>
                  </a:solidFill>
                  <a:latin typeface="KaiTi" panose="02010609060101010101" pitchFamily="49" charset="-122"/>
                  <a:ea typeface="KaiTi" panose="02010609060101010101" pitchFamily="49" charset="-122"/>
                </a:rPr>
                <a:t>特征迁移：寻找低维度潜在特征</a:t>
              </a:r>
            </a:p>
          </p:txBody>
        </p:sp>
      </p:grpSp>
    </p:spTree>
    <p:custDataLst>
      <p:tags r:id="rId1"/>
    </p:custDataLst>
    <p:extLst>
      <p:ext uri="{BB962C8B-B14F-4D97-AF65-F5344CB8AC3E}">
        <p14:creationId xmlns:p14="http://schemas.microsoft.com/office/powerpoint/2010/main" val="141615921"/>
      </p:ext>
    </p:extLst>
  </p:cSld>
  <p:clrMapOvr>
    <a:masterClrMapping/>
  </p:clrMapOvr>
  <mc:AlternateContent xmlns:mc="http://schemas.openxmlformats.org/markup-compatibility/2006" xmlns:p14="http://schemas.microsoft.com/office/powerpoint/2010/main">
    <mc:Choice Requires="p14">
      <p:transition spd="slow" p14:dur="2000" advTm="42397"/>
    </mc:Choice>
    <mc:Fallback xmlns="">
      <p:transition spd="slow" advTm="423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nodeType="clickEffect">
                                  <p:stCondLst>
                                    <p:cond delay="0"/>
                                  </p:stCondLst>
                                  <p:childTnLst>
                                    <p:animEffect transition="out" filter="blinds(horizontal)">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7169"/>
          <p:cNvSpPr>
            <a:spLocks noGrp="1" noChangeArrowheads="1"/>
          </p:cNvSpPr>
          <p:nvPr/>
        </p:nvSpPr>
        <p:spPr bwMode="auto">
          <a:xfrm>
            <a:off x="2439988" y="231775"/>
            <a:ext cx="670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None/>
            </a:pPr>
            <a:r>
              <a:rPr lang="zh-CN" altLang="en-US" b="1" dirty="0">
                <a:solidFill>
                  <a:srgbClr val="006196"/>
                </a:solidFill>
                <a:latin typeface="KaiTi" panose="02010609060101010101" pitchFamily="49" charset="-122"/>
                <a:ea typeface="KaiTi" panose="02010609060101010101" pitchFamily="49" charset="-122"/>
              </a:rPr>
              <a:t>迁移学习与指纹定位</a:t>
            </a:r>
            <a:r>
              <a:rPr lang="en-US" altLang="zh-CN" b="1" dirty="0">
                <a:solidFill>
                  <a:srgbClr val="006196"/>
                </a:solidFill>
                <a:latin typeface="KaiTi" panose="02010609060101010101" pitchFamily="49" charset="-122"/>
                <a:ea typeface="KaiTi" panose="02010609060101010101" pitchFamily="49" charset="-122"/>
              </a:rPr>
              <a:t>——</a:t>
            </a:r>
            <a:r>
              <a:rPr lang="zh-CN" altLang="en-US" b="1" dirty="0">
                <a:solidFill>
                  <a:srgbClr val="006196"/>
                </a:solidFill>
                <a:latin typeface="KaiTi" panose="02010609060101010101" pitchFamily="49" charset="-122"/>
                <a:ea typeface="KaiTi" panose="02010609060101010101" pitchFamily="49" charset="-122"/>
              </a:rPr>
              <a:t>样本迁移</a:t>
            </a:r>
          </a:p>
          <a:p>
            <a:pPr eaLnBrk="1" hangingPunct="1">
              <a:lnSpc>
                <a:spcPct val="100000"/>
              </a:lnSpc>
              <a:spcBef>
                <a:spcPct val="0"/>
              </a:spcBef>
              <a:buSzTx/>
              <a:buFontTx/>
              <a:buNone/>
            </a:pPr>
            <a:endParaRPr lang="en-US" altLang="zh-CN" sz="2400" b="1" dirty="0">
              <a:solidFill>
                <a:srgbClr val="006196"/>
              </a:solidFill>
              <a:latin typeface="微软雅黑" charset="0"/>
              <a:ea typeface="微软雅黑" charset="0"/>
            </a:endParaRPr>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558B5F6C-15C2-F94F-BE59-24CC8E19CB53}"/>
                  </a:ext>
                </a:extLst>
              </p:cNvPr>
              <p:cNvSpPr/>
              <p:nvPr/>
            </p:nvSpPr>
            <p:spPr>
              <a:xfrm>
                <a:off x="539552" y="1461480"/>
                <a:ext cx="5184576" cy="444744"/>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800" dirty="0">
                    <a:latin typeface="KaiTi" panose="02010609060101010101" pitchFamily="49" charset="-122"/>
                    <a:ea typeface="KaiTi" panose="02010609060101010101" pitchFamily="49" charset="-122"/>
                  </a:rPr>
                  <a:t>输入：样本</a:t>
                </a:r>
                <a14:m>
                  <m:oMath xmlns:m="http://schemas.openxmlformats.org/officeDocument/2006/math">
                    <m:sSub>
                      <m:sSubPr>
                        <m:ctrlPr>
                          <a:rPr kumimoji="1" lang="en-US" altLang="zh-CN" sz="1800" i="1" dirty="0" smtClean="0">
                            <a:latin typeface="Cambria Math" panose="02040503050406030204" pitchFamily="18" charset="0"/>
                          </a:rPr>
                        </m:ctrlPr>
                      </m:sSubPr>
                      <m:e>
                        <m:r>
                          <m:rPr>
                            <m:sty m:val="p"/>
                          </m:rPr>
                          <a:rPr kumimoji="1" lang="en-US" altLang="zh-CN" sz="1800" i="1" dirty="0">
                            <a:latin typeface="Cambria Math" panose="02040503050406030204" pitchFamily="18" charset="0"/>
                          </a:rPr>
                          <m:t>X</m:t>
                        </m:r>
                      </m:e>
                      <m:sub>
                        <m:r>
                          <m:rPr>
                            <m:sty m:val="p"/>
                          </m:rPr>
                          <a:rPr kumimoji="1" lang="en-US" altLang="zh-CN" sz="1800" i="1" dirty="0">
                            <a:latin typeface="Cambria Math" panose="02040503050406030204" pitchFamily="18" charset="0"/>
                          </a:rPr>
                          <m:t>T</m:t>
                        </m:r>
                        <m:r>
                          <a:rPr kumimoji="1" lang="en-US" altLang="zh-CN" sz="1800" b="0" i="1" dirty="0" smtClean="0">
                            <a:latin typeface="Cambria Math" panose="02040503050406030204" pitchFamily="18" charset="0"/>
                          </a:rPr>
                          <m:t>0</m:t>
                        </m:r>
                      </m:sub>
                    </m:sSub>
                    <m:r>
                      <a:rPr kumimoji="1" lang="zh-CN" altLang="en-US" sz="1800" b="0" i="1" dirty="0" smtClean="0">
                        <a:latin typeface="Cambria Math" panose="02040503050406030204" pitchFamily="18" charset="0"/>
                      </a:rPr>
                      <m:t>，</m:t>
                    </m:r>
                    <m:r>
                      <m:rPr>
                        <m:nor/>
                      </m:rPr>
                      <a:rPr kumimoji="1" lang="zh-CN" altLang="en-US" sz="1800" dirty="0">
                        <a:latin typeface="KaiTi" panose="02010609060101010101" pitchFamily="49" charset="-122"/>
                        <a:ea typeface="KaiTi" panose="02010609060101010101" pitchFamily="49" charset="-122"/>
                      </a:rPr>
                      <m:t>样本</m:t>
                    </m:r>
                    <m:sSub>
                      <m:sSubPr>
                        <m:ctrlPr>
                          <a:rPr kumimoji="1" lang="en-US" altLang="zh-CN" sz="1800" i="1" dirty="0">
                            <a:latin typeface="Cambria Math" panose="02040503050406030204" pitchFamily="18" charset="0"/>
                          </a:rPr>
                        </m:ctrlPr>
                      </m:sSubPr>
                      <m:e>
                        <m:r>
                          <m:rPr>
                            <m:sty m:val="p"/>
                          </m:rPr>
                          <a:rPr kumimoji="1" lang="en-US" altLang="zh-CN" sz="1800" i="1" dirty="0">
                            <a:latin typeface="Cambria Math" panose="02040503050406030204" pitchFamily="18" charset="0"/>
                          </a:rPr>
                          <m:t>X</m:t>
                        </m:r>
                      </m:e>
                      <m:sub>
                        <m:r>
                          <m:rPr>
                            <m:sty m:val="p"/>
                          </m:rPr>
                          <a:rPr kumimoji="1" lang="en-US" altLang="zh-CN" sz="1800" i="1" dirty="0">
                            <a:latin typeface="Cambria Math" panose="02040503050406030204" pitchFamily="18" charset="0"/>
                          </a:rPr>
                          <m:t>T</m:t>
                        </m:r>
                        <m:r>
                          <a:rPr kumimoji="1" lang="en-US" altLang="zh-CN" sz="1800" b="0" i="1" dirty="0" smtClean="0">
                            <a:latin typeface="Cambria Math" panose="02040503050406030204" pitchFamily="18" charset="0"/>
                          </a:rPr>
                          <m:t>1</m:t>
                        </m:r>
                      </m:sub>
                    </m:sSub>
                  </m:oMath>
                </a14:m>
                <a:r>
                  <a:rPr kumimoji="1" lang="zh-CN" altLang="en-US" sz="1800" dirty="0">
                    <a:latin typeface="KaiTi" panose="02010609060101010101" pitchFamily="49" charset="-122"/>
                    <a:ea typeface="KaiTi" panose="02010609060101010101" pitchFamily="49" charset="-122"/>
                  </a:rPr>
                  <a:t>，迭代次数、基础算法</a:t>
                </a:r>
              </a:p>
            </p:txBody>
          </p:sp>
        </mc:Choice>
        <mc:Fallback xmlns="">
          <p:sp>
            <p:nvSpPr>
              <p:cNvPr id="2" name="矩形 1">
                <a:extLst>
                  <a:ext uri="{FF2B5EF4-FFF2-40B4-BE49-F238E27FC236}">
                    <a16:creationId xmlns:a16="http://schemas.microsoft.com/office/drawing/2014/main" id="{558B5F6C-15C2-F94F-BE59-24CC8E19CB53}"/>
                  </a:ext>
                </a:extLst>
              </p:cNvPr>
              <p:cNvSpPr>
                <a:spLocks noRot="1" noChangeAspect="1" noMove="1" noResize="1" noEditPoints="1" noAdjustHandles="1" noChangeArrowheads="1" noChangeShapeType="1" noTextEdit="1"/>
              </p:cNvSpPr>
              <p:nvPr/>
            </p:nvSpPr>
            <p:spPr>
              <a:xfrm>
                <a:off x="539552" y="1461480"/>
                <a:ext cx="5184576" cy="444744"/>
              </a:xfrm>
              <a:prstGeom prst="rect">
                <a:avLst/>
              </a:prstGeom>
              <a:blipFill>
                <a:blip r:embed="rId3"/>
                <a:stretch>
                  <a:fillRect l="-730" b="-8108"/>
                </a:stretch>
              </a:blipFill>
              <a:ln>
                <a:solidFill>
                  <a:schemeClr val="bg1">
                    <a:lumMod val="75000"/>
                  </a:schemeClr>
                </a:solidFill>
              </a:ln>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id="{5F1DF1A8-92D1-C64D-95F8-9B6BABEDB0A6}"/>
              </a:ext>
            </a:extLst>
          </p:cNvPr>
          <p:cNvSpPr/>
          <p:nvPr/>
        </p:nvSpPr>
        <p:spPr>
          <a:xfrm>
            <a:off x="539552" y="2194259"/>
            <a:ext cx="3492388" cy="419344"/>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800" dirty="0">
                <a:latin typeface="KaiTi" panose="02010609060101010101" pitchFamily="49" charset="-122"/>
                <a:ea typeface="KaiTi" panose="02010609060101010101" pitchFamily="49" charset="-122"/>
              </a:rPr>
              <a:t>所有样本权重</a:t>
            </a:r>
            <a:r>
              <a:rPr kumimoji="1" lang="en-US" altLang="zh-CN" sz="1800" dirty="0">
                <a:latin typeface="KaiTi" panose="02010609060101010101" pitchFamily="49" charset="-122"/>
                <a:ea typeface="KaiTi" panose="02010609060101010101" pitchFamily="49" charset="-122"/>
              </a:rPr>
              <a:t>W</a:t>
            </a:r>
            <a:r>
              <a:rPr kumimoji="1" lang="zh-CN" altLang="en-US" sz="1800" dirty="0">
                <a:latin typeface="KaiTi" panose="02010609060101010101" pitchFamily="49" charset="-122"/>
                <a:ea typeface="KaiTi" panose="02010609060101010101" pitchFamily="49" charset="-122"/>
              </a:rPr>
              <a:t>归一化</a:t>
            </a:r>
          </a:p>
        </p:txBody>
      </p:sp>
      <p:sp>
        <p:nvSpPr>
          <p:cNvPr id="9" name="矩形 8">
            <a:extLst>
              <a:ext uri="{FF2B5EF4-FFF2-40B4-BE49-F238E27FC236}">
                <a16:creationId xmlns:a16="http://schemas.microsoft.com/office/drawing/2014/main" id="{9F4A5935-BF92-0A49-B4C6-262ADC424042}"/>
              </a:ext>
            </a:extLst>
          </p:cNvPr>
          <p:cNvSpPr/>
          <p:nvPr/>
        </p:nvSpPr>
        <p:spPr>
          <a:xfrm>
            <a:off x="1043608" y="3045656"/>
            <a:ext cx="2988332" cy="491357"/>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800" dirty="0">
                <a:latin typeface="KaiTi" panose="02010609060101010101" pitchFamily="49" charset="-122"/>
                <a:ea typeface="KaiTi" panose="02010609060101010101" pitchFamily="49" charset="-122"/>
              </a:rPr>
              <a:t>样本权重标准化</a:t>
            </a:r>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C6358D77-79DD-104F-992D-EA0C4BF2A825}"/>
                  </a:ext>
                </a:extLst>
              </p:cNvPr>
              <p:cNvSpPr/>
              <p:nvPr/>
            </p:nvSpPr>
            <p:spPr>
              <a:xfrm>
                <a:off x="1043608" y="3778436"/>
                <a:ext cx="2988332" cy="491356"/>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800" dirty="0">
                    <a:latin typeface="KaiTi" panose="02010609060101010101" pitchFamily="49" charset="-122"/>
                    <a:ea typeface="KaiTi" panose="02010609060101010101" pitchFamily="49" charset="-122"/>
                  </a:rPr>
                  <a:t>根据</a:t>
                </a:r>
                <a14:m>
                  <m:oMath xmlns:m="http://schemas.openxmlformats.org/officeDocument/2006/math">
                    <m:sSub>
                      <m:sSubPr>
                        <m:ctrlPr>
                          <a:rPr kumimoji="1" lang="en-US" altLang="zh-CN" sz="1800" i="1" dirty="0">
                            <a:latin typeface="Cambria Math" panose="02040503050406030204" pitchFamily="18" charset="0"/>
                          </a:rPr>
                        </m:ctrlPr>
                      </m:sSubPr>
                      <m:e>
                        <m:r>
                          <m:rPr>
                            <m:sty m:val="p"/>
                          </m:rPr>
                          <a:rPr kumimoji="1" lang="en-US" altLang="zh-CN" sz="1800" i="1" dirty="0">
                            <a:latin typeface="Cambria Math" panose="02040503050406030204" pitchFamily="18" charset="0"/>
                          </a:rPr>
                          <m:t>X</m:t>
                        </m:r>
                      </m:e>
                      <m:sub>
                        <m:r>
                          <m:rPr>
                            <m:sty m:val="p"/>
                          </m:rPr>
                          <a:rPr kumimoji="1" lang="en-US" altLang="zh-CN" sz="1800" i="1" dirty="0">
                            <a:latin typeface="Cambria Math" panose="02040503050406030204" pitchFamily="18" charset="0"/>
                          </a:rPr>
                          <m:t>T</m:t>
                        </m:r>
                        <m:r>
                          <a:rPr kumimoji="1" lang="en-US" altLang="zh-CN" sz="1800" b="0" i="1" dirty="0" smtClean="0">
                            <a:latin typeface="Cambria Math" panose="02040503050406030204" pitchFamily="18" charset="0"/>
                          </a:rPr>
                          <m:t>0</m:t>
                        </m:r>
                      </m:sub>
                    </m:sSub>
                  </m:oMath>
                </a14:m>
                <a:r>
                  <a:rPr kumimoji="1" lang="zh-CN" altLang="en-US" sz="1800" dirty="0">
                    <a:latin typeface="KaiTi" panose="02010609060101010101" pitchFamily="49" charset="-122"/>
                    <a:ea typeface="KaiTi" panose="02010609060101010101" pitchFamily="49" charset="-122"/>
                  </a:rPr>
                  <a:t>和</a:t>
                </a:r>
                <a14:m>
                  <m:oMath xmlns:m="http://schemas.openxmlformats.org/officeDocument/2006/math">
                    <m:sSub>
                      <m:sSubPr>
                        <m:ctrlPr>
                          <a:rPr kumimoji="1" lang="en-US" altLang="zh-CN" sz="1800" i="1" dirty="0" smtClean="0">
                            <a:latin typeface="Cambria Math" panose="02040503050406030204" pitchFamily="18" charset="0"/>
                          </a:rPr>
                        </m:ctrlPr>
                      </m:sSubPr>
                      <m:e>
                        <m:r>
                          <m:rPr>
                            <m:sty m:val="p"/>
                          </m:rPr>
                          <a:rPr kumimoji="1" lang="en-US" altLang="zh-CN" sz="1800" i="1" dirty="0">
                            <a:latin typeface="Cambria Math" panose="02040503050406030204" pitchFamily="18" charset="0"/>
                          </a:rPr>
                          <m:t>X</m:t>
                        </m:r>
                      </m:e>
                      <m:sub>
                        <m:r>
                          <m:rPr>
                            <m:sty m:val="p"/>
                          </m:rPr>
                          <a:rPr kumimoji="1" lang="en-US" altLang="zh-CN" sz="1800" i="1" dirty="0">
                            <a:latin typeface="Cambria Math" panose="02040503050406030204" pitchFamily="18" charset="0"/>
                          </a:rPr>
                          <m:t>T</m:t>
                        </m:r>
                        <m:r>
                          <a:rPr kumimoji="1" lang="en-US" altLang="zh-CN" sz="1800" b="0" i="1" dirty="0" smtClean="0">
                            <a:latin typeface="Cambria Math" panose="02040503050406030204" pitchFamily="18" charset="0"/>
                          </a:rPr>
                          <m:t>1</m:t>
                        </m:r>
                      </m:sub>
                    </m:sSub>
                  </m:oMath>
                </a14:m>
                <a:r>
                  <a:rPr kumimoji="1" lang="zh-CN" altLang="en-US" sz="1800" dirty="0">
                    <a:latin typeface="KaiTi" panose="02010609060101010101" pitchFamily="49" charset="-122"/>
                    <a:ea typeface="KaiTi" panose="02010609060101010101" pitchFamily="49" charset="-122"/>
                  </a:rPr>
                  <a:t>训练模型</a:t>
                </a:r>
              </a:p>
            </p:txBody>
          </p:sp>
        </mc:Choice>
        <mc:Fallback xmlns="">
          <p:sp>
            <p:nvSpPr>
              <p:cNvPr id="10" name="矩形 9">
                <a:extLst>
                  <a:ext uri="{FF2B5EF4-FFF2-40B4-BE49-F238E27FC236}">
                    <a16:creationId xmlns:a16="http://schemas.microsoft.com/office/drawing/2014/main" id="{C6358D77-79DD-104F-992D-EA0C4BF2A825}"/>
                  </a:ext>
                </a:extLst>
              </p:cNvPr>
              <p:cNvSpPr>
                <a:spLocks noRot="1" noChangeAspect="1" noMove="1" noResize="1" noEditPoints="1" noAdjustHandles="1" noChangeArrowheads="1" noChangeShapeType="1" noTextEdit="1"/>
              </p:cNvSpPr>
              <p:nvPr/>
            </p:nvSpPr>
            <p:spPr>
              <a:xfrm>
                <a:off x="1043608" y="3778436"/>
                <a:ext cx="2988332" cy="491356"/>
              </a:xfrm>
              <a:prstGeom prst="rect">
                <a:avLst/>
              </a:prstGeom>
              <a:blipFill>
                <a:blip r:embed="rId4"/>
                <a:stretch>
                  <a:fillRect l="-1266" b="-2500"/>
                </a:stretch>
              </a:blipFill>
              <a:ln>
                <a:solidFill>
                  <a:schemeClr val="bg1">
                    <a:lumMod val="75000"/>
                  </a:schemeClr>
                </a:solidFill>
              </a:ln>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id="{BACF1EBE-9424-4146-AF6C-0E7D4983E628}"/>
              </a:ext>
            </a:extLst>
          </p:cNvPr>
          <p:cNvSpPr/>
          <p:nvPr/>
        </p:nvSpPr>
        <p:spPr>
          <a:xfrm>
            <a:off x="1043608" y="4511214"/>
            <a:ext cx="2988332" cy="478657"/>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800" dirty="0">
                <a:latin typeface="KaiTi" panose="02010609060101010101" pitchFamily="49" charset="-122"/>
                <a:ea typeface="KaiTi" panose="02010609060101010101" pitchFamily="49" charset="-122"/>
              </a:rPr>
              <a:t>计算在两批数据上的错误率</a:t>
            </a:r>
          </a:p>
        </p:txBody>
      </p:sp>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E84428B9-6CF5-9143-9E2C-388E1A759C18}"/>
                  </a:ext>
                </a:extLst>
              </p:cNvPr>
              <p:cNvSpPr/>
              <p:nvPr/>
            </p:nvSpPr>
            <p:spPr>
              <a:xfrm>
                <a:off x="1043608" y="5205896"/>
                <a:ext cx="2988332" cy="491356"/>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800" dirty="0">
                    <a:latin typeface="KaiTi" panose="02010609060101010101" pitchFamily="49" charset="-122"/>
                    <a:ea typeface="KaiTi" panose="02010609060101010101" pitchFamily="49" charset="-122"/>
                  </a:rPr>
                  <a:t>更新</a:t>
                </a:r>
                <a14:m>
                  <m:oMath xmlns:m="http://schemas.openxmlformats.org/officeDocument/2006/math">
                    <m:r>
                      <a:rPr kumimoji="1" lang="zh-CN" altLang="en-US" sz="1800" i="1" smtClean="0">
                        <a:latin typeface="Cambria Math" panose="02040503050406030204" pitchFamily="18" charset="0"/>
                        <a:ea typeface="KaiTi" panose="02010609060101010101" pitchFamily="49" charset="-122"/>
                      </a:rPr>
                      <m:t>𝛽</m:t>
                    </m:r>
                  </m:oMath>
                </a14:m>
                <a:r>
                  <a:rPr kumimoji="1" lang="zh-CN" altLang="en-US" sz="1800" dirty="0">
                    <a:latin typeface="KaiTi" panose="02010609060101010101" pitchFamily="49" charset="-122"/>
                    <a:ea typeface="KaiTi" panose="02010609060101010101" pitchFamily="49" charset="-122"/>
                  </a:rPr>
                  <a:t>和权重</a:t>
                </a:r>
                <a:r>
                  <a:rPr kumimoji="1" lang="en-US" altLang="zh-CN" sz="1800" dirty="0">
                    <a:latin typeface="KaiTi" panose="02010609060101010101" pitchFamily="49" charset="-122"/>
                    <a:ea typeface="KaiTi" panose="02010609060101010101" pitchFamily="49" charset="-122"/>
                  </a:rPr>
                  <a:t>W</a:t>
                </a:r>
                <a:endParaRPr kumimoji="1" lang="zh-CN" altLang="en-US" sz="1800" dirty="0">
                  <a:latin typeface="KaiTi" panose="02010609060101010101" pitchFamily="49" charset="-122"/>
                  <a:ea typeface="KaiTi" panose="02010609060101010101" pitchFamily="49" charset="-122"/>
                </a:endParaRPr>
              </a:p>
            </p:txBody>
          </p:sp>
        </mc:Choice>
        <mc:Fallback xmlns="">
          <p:sp>
            <p:nvSpPr>
              <p:cNvPr id="12" name="矩形 11">
                <a:extLst>
                  <a:ext uri="{FF2B5EF4-FFF2-40B4-BE49-F238E27FC236}">
                    <a16:creationId xmlns:a16="http://schemas.microsoft.com/office/drawing/2014/main" id="{E84428B9-6CF5-9143-9E2C-388E1A759C18}"/>
                  </a:ext>
                </a:extLst>
              </p:cNvPr>
              <p:cNvSpPr>
                <a:spLocks noRot="1" noChangeAspect="1" noMove="1" noResize="1" noEditPoints="1" noAdjustHandles="1" noChangeArrowheads="1" noChangeShapeType="1" noTextEdit="1"/>
              </p:cNvSpPr>
              <p:nvPr/>
            </p:nvSpPr>
            <p:spPr>
              <a:xfrm>
                <a:off x="1043608" y="5205896"/>
                <a:ext cx="2988332" cy="491356"/>
              </a:xfrm>
              <a:prstGeom prst="rect">
                <a:avLst/>
              </a:prstGeom>
              <a:blipFill>
                <a:blip r:embed="rId5"/>
                <a:stretch>
                  <a:fillRect l="-1266"/>
                </a:stretch>
              </a:blipFill>
              <a:ln>
                <a:solidFill>
                  <a:schemeClr val="bg1">
                    <a:lumMod val="75000"/>
                  </a:schemeClr>
                </a:solidFill>
              </a:ln>
            </p:spPr>
            <p:txBody>
              <a:bodyPr/>
              <a:lstStyle/>
              <a:p>
                <a:r>
                  <a:rPr lang="zh-CN" altLang="en-US">
                    <a:noFill/>
                  </a:rPr>
                  <a:t> </a:t>
                </a:r>
              </a:p>
            </p:txBody>
          </p:sp>
        </mc:Fallback>
      </mc:AlternateContent>
      <p:cxnSp>
        <p:nvCxnSpPr>
          <p:cNvPr id="14" name="直线箭头连接符 13">
            <a:extLst>
              <a:ext uri="{FF2B5EF4-FFF2-40B4-BE49-F238E27FC236}">
                <a16:creationId xmlns:a16="http://schemas.microsoft.com/office/drawing/2014/main" id="{92F7BF64-E155-924B-919B-B768F2CDC83A}"/>
              </a:ext>
            </a:extLst>
          </p:cNvPr>
          <p:cNvCxnSpPr>
            <a:cxnSpLocks/>
          </p:cNvCxnSpPr>
          <p:nvPr/>
        </p:nvCxnSpPr>
        <p:spPr>
          <a:xfrm>
            <a:off x="2411760" y="1749511"/>
            <a:ext cx="0" cy="444748"/>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a:extLst>
              <a:ext uri="{FF2B5EF4-FFF2-40B4-BE49-F238E27FC236}">
                <a16:creationId xmlns:a16="http://schemas.microsoft.com/office/drawing/2014/main" id="{74FFFE68-0FC7-2A44-AC2C-E674D98812C5}"/>
              </a:ext>
            </a:extLst>
          </p:cNvPr>
          <p:cNvCxnSpPr>
            <a:cxnSpLocks/>
          </p:cNvCxnSpPr>
          <p:nvPr/>
        </p:nvCxnSpPr>
        <p:spPr>
          <a:xfrm>
            <a:off x="2411760" y="3477704"/>
            <a:ext cx="0" cy="36004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线箭头连接符 15">
            <a:extLst>
              <a:ext uri="{FF2B5EF4-FFF2-40B4-BE49-F238E27FC236}">
                <a16:creationId xmlns:a16="http://schemas.microsoft.com/office/drawing/2014/main" id="{8AB9C94F-A403-3449-B0B5-193BB8E4089C}"/>
              </a:ext>
            </a:extLst>
          </p:cNvPr>
          <p:cNvCxnSpPr>
            <a:cxnSpLocks/>
          </p:cNvCxnSpPr>
          <p:nvPr/>
        </p:nvCxnSpPr>
        <p:spPr>
          <a:xfrm>
            <a:off x="2411760" y="2685616"/>
            <a:ext cx="0" cy="36004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线箭头连接符 17">
            <a:extLst>
              <a:ext uri="{FF2B5EF4-FFF2-40B4-BE49-F238E27FC236}">
                <a16:creationId xmlns:a16="http://schemas.microsoft.com/office/drawing/2014/main" id="{88E5762F-CCB2-0642-872F-800A31A131A4}"/>
              </a:ext>
            </a:extLst>
          </p:cNvPr>
          <p:cNvCxnSpPr>
            <a:cxnSpLocks/>
          </p:cNvCxnSpPr>
          <p:nvPr/>
        </p:nvCxnSpPr>
        <p:spPr>
          <a:xfrm>
            <a:off x="2411760" y="4197784"/>
            <a:ext cx="0" cy="36004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线箭头连接符 18">
            <a:extLst>
              <a:ext uri="{FF2B5EF4-FFF2-40B4-BE49-F238E27FC236}">
                <a16:creationId xmlns:a16="http://schemas.microsoft.com/office/drawing/2014/main" id="{BE2B0366-D0AA-E440-B98D-9D9AB77AEE78}"/>
              </a:ext>
            </a:extLst>
          </p:cNvPr>
          <p:cNvCxnSpPr>
            <a:cxnSpLocks/>
          </p:cNvCxnSpPr>
          <p:nvPr/>
        </p:nvCxnSpPr>
        <p:spPr>
          <a:xfrm>
            <a:off x="2411760" y="4869160"/>
            <a:ext cx="0" cy="36004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矩形 19">
                <a:extLst>
                  <a:ext uri="{FF2B5EF4-FFF2-40B4-BE49-F238E27FC236}">
                    <a16:creationId xmlns:a16="http://schemas.microsoft.com/office/drawing/2014/main" id="{4768FAD5-3CE0-004E-BE0E-617C40024940}"/>
                  </a:ext>
                </a:extLst>
              </p:cNvPr>
              <p:cNvSpPr/>
              <p:nvPr/>
            </p:nvSpPr>
            <p:spPr>
              <a:xfrm>
                <a:off x="637350" y="6033988"/>
                <a:ext cx="3600396" cy="491356"/>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800" dirty="0">
                    <a:latin typeface="KaiTi" panose="02010609060101010101" pitchFamily="49" charset="-122"/>
                    <a:ea typeface="KaiTi" panose="02010609060101010101" pitchFamily="49" charset="-122"/>
                  </a:rPr>
                  <a:t>输出：根据</a:t>
                </a:r>
                <a14:m>
                  <m:oMath xmlns:m="http://schemas.openxmlformats.org/officeDocument/2006/math">
                    <m:sSub>
                      <m:sSubPr>
                        <m:ctrlPr>
                          <a:rPr kumimoji="1" lang="en-US" altLang="zh-CN" sz="1800" i="1" dirty="0">
                            <a:latin typeface="Cambria Math" panose="02040503050406030204" pitchFamily="18" charset="0"/>
                          </a:rPr>
                        </m:ctrlPr>
                      </m:sSubPr>
                      <m:e>
                        <m:r>
                          <m:rPr>
                            <m:sty m:val="p"/>
                          </m:rPr>
                          <a:rPr kumimoji="1" lang="en-US" altLang="zh-CN" sz="1800" i="1" dirty="0">
                            <a:latin typeface="Cambria Math" panose="02040503050406030204" pitchFamily="18" charset="0"/>
                          </a:rPr>
                          <m:t>X</m:t>
                        </m:r>
                      </m:e>
                      <m:sub>
                        <m:r>
                          <m:rPr>
                            <m:sty m:val="p"/>
                          </m:rPr>
                          <a:rPr kumimoji="1" lang="en-US" altLang="zh-CN" sz="1800" i="1" dirty="0">
                            <a:latin typeface="Cambria Math" panose="02040503050406030204" pitchFamily="18" charset="0"/>
                          </a:rPr>
                          <m:t>T</m:t>
                        </m:r>
                        <m:r>
                          <a:rPr kumimoji="1" lang="en-US" altLang="zh-CN" sz="1800" i="1" dirty="0">
                            <a:latin typeface="Cambria Math" panose="02040503050406030204" pitchFamily="18" charset="0"/>
                          </a:rPr>
                          <m:t>0</m:t>
                        </m:r>
                      </m:sub>
                    </m:sSub>
                  </m:oMath>
                </a14:m>
                <a:r>
                  <a:rPr kumimoji="1" lang="zh-CN" altLang="en-US" sz="1800" dirty="0">
                    <a:latin typeface="KaiTi" panose="02010609060101010101" pitchFamily="49" charset="-122"/>
                    <a:ea typeface="KaiTi" panose="02010609060101010101" pitchFamily="49" charset="-122"/>
                  </a:rPr>
                  <a:t>样本权重选择样本</a:t>
                </a:r>
              </a:p>
            </p:txBody>
          </p:sp>
        </mc:Choice>
        <mc:Fallback xmlns="">
          <p:sp>
            <p:nvSpPr>
              <p:cNvPr id="20" name="矩形 19">
                <a:extLst>
                  <a:ext uri="{FF2B5EF4-FFF2-40B4-BE49-F238E27FC236}">
                    <a16:creationId xmlns:a16="http://schemas.microsoft.com/office/drawing/2014/main" id="{4768FAD5-3CE0-004E-BE0E-617C40024940}"/>
                  </a:ext>
                </a:extLst>
              </p:cNvPr>
              <p:cNvSpPr>
                <a:spLocks noRot="1" noChangeAspect="1" noMove="1" noResize="1" noEditPoints="1" noAdjustHandles="1" noChangeArrowheads="1" noChangeShapeType="1" noTextEdit="1"/>
              </p:cNvSpPr>
              <p:nvPr/>
            </p:nvSpPr>
            <p:spPr>
              <a:xfrm>
                <a:off x="637350" y="6033988"/>
                <a:ext cx="3600396" cy="491356"/>
              </a:xfrm>
              <a:prstGeom prst="rect">
                <a:avLst/>
              </a:prstGeom>
              <a:blipFill>
                <a:blip r:embed="rId6"/>
                <a:stretch>
                  <a:fillRect l="-1049" b="-2439"/>
                </a:stretch>
              </a:blipFill>
              <a:ln>
                <a:solidFill>
                  <a:schemeClr val="bg1">
                    <a:lumMod val="75000"/>
                  </a:schemeClr>
                </a:solidFill>
              </a:ln>
            </p:spPr>
            <p:txBody>
              <a:bodyPr/>
              <a:lstStyle/>
              <a:p>
                <a:r>
                  <a:rPr lang="zh-CN" altLang="en-US">
                    <a:noFill/>
                  </a:rPr>
                  <a:t> </a:t>
                </a:r>
              </a:p>
            </p:txBody>
          </p:sp>
        </mc:Fallback>
      </mc:AlternateContent>
      <p:cxnSp>
        <p:nvCxnSpPr>
          <p:cNvPr id="21" name="直线箭头连接符 20">
            <a:extLst>
              <a:ext uri="{FF2B5EF4-FFF2-40B4-BE49-F238E27FC236}">
                <a16:creationId xmlns:a16="http://schemas.microsoft.com/office/drawing/2014/main" id="{FDC924C1-C8A2-A848-AAAF-B96FDD2B4C3E}"/>
              </a:ext>
            </a:extLst>
          </p:cNvPr>
          <p:cNvCxnSpPr>
            <a:cxnSpLocks/>
          </p:cNvCxnSpPr>
          <p:nvPr/>
        </p:nvCxnSpPr>
        <p:spPr>
          <a:xfrm>
            <a:off x="2411760" y="5697252"/>
            <a:ext cx="0" cy="36004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5" name="组合 24">
            <a:extLst>
              <a:ext uri="{FF2B5EF4-FFF2-40B4-BE49-F238E27FC236}">
                <a16:creationId xmlns:a16="http://schemas.microsoft.com/office/drawing/2014/main" id="{0A776B8E-F84C-CD40-A2D3-FBEB09AD3CFA}"/>
              </a:ext>
            </a:extLst>
          </p:cNvPr>
          <p:cNvGrpSpPr/>
          <p:nvPr/>
        </p:nvGrpSpPr>
        <p:grpSpPr>
          <a:xfrm>
            <a:off x="187026" y="2901638"/>
            <a:ext cx="4050720" cy="2916324"/>
            <a:chOff x="187026" y="2901638"/>
            <a:chExt cx="4050720" cy="2916324"/>
          </a:xfrm>
        </p:grpSpPr>
        <p:grpSp>
          <p:nvGrpSpPr>
            <p:cNvPr id="40" name="组合 39">
              <a:extLst>
                <a:ext uri="{FF2B5EF4-FFF2-40B4-BE49-F238E27FC236}">
                  <a16:creationId xmlns:a16="http://schemas.microsoft.com/office/drawing/2014/main" id="{7FB3E064-44E8-A64B-893F-885657294375}"/>
                </a:ext>
              </a:extLst>
            </p:cNvPr>
            <p:cNvGrpSpPr/>
            <p:nvPr/>
          </p:nvGrpSpPr>
          <p:grpSpPr>
            <a:xfrm>
              <a:off x="737582" y="2901638"/>
              <a:ext cx="3500164" cy="2916324"/>
              <a:chOff x="755576" y="2804232"/>
              <a:chExt cx="3500164" cy="2916324"/>
            </a:xfrm>
          </p:grpSpPr>
          <p:cxnSp>
            <p:nvCxnSpPr>
              <p:cNvPr id="33" name="直线连接符 32">
                <a:extLst>
                  <a:ext uri="{FF2B5EF4-FFF2-40B4-BE49-F238E27FC236}">
                    <a16:creationId xmlns:a16="http://schemas.microsoft.com/office/drawing/2014/main" id="{79ECB708-5F47-EF46-9008-29225EBE465C}"/>
                  </a:ext>
                </a:extLst>
              </p:cNvPr>
              <p:cNvCxnSpPr>
                <a:cxnSpLocks/>
              </p:cNvCxnSpPr>
              <p:nvPr/>
            </p:nvCxnSpPr>
            <p:spPr>
              <a:xfrm>
                <a:off x="755576" y="2804232"/>
                <a:ext cx="3500164"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线连接符 34">
                <a:extLst>
                  <a:ext uri="{FF2B5EF4-FFF2-40B4-BE49-F238E27FC236}">
                    <a16:creationId xmlns:a16="http://schemas.microsoft.com/office/drawing/2014/main" id="{DAD6CB39-0DC6-D147-996E-68506BB713C2}"/>
                  </a:ext>
                </a:extLst>
              </p:cNvPr>
              <p:cNvCxnSpPr>
                <a:cxnSpLocks/>
              </p:cNvCxnSpPr>
              <p:nvPr/>
            </p:nvCxnSpPr>
            <p:spPr>
              <a:xfrm>
                <a:off x="4211960" y="2804232"/>
                <a:ext cx="0" cy="2916324"/>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7" name="直线连接符 36">
                <a:extLst>
                  <a:ext uri="{FF2B5EF4-FFF2-40B4-BE49-F238E27FC236}">
                    <a16:creationId xmlns:a16="http://schemas.microsoft.com/office/drawing/2014/main" id="{34D0CDCB-4A66-314B-BA0E-C04FDCB6A99F}"/>
                  </a:ext>
                </a:extLst>
              </p:cNvPr>
              <p:cNvCxnSpPr>
                <a:cxnSpLocks/>
              </p:cNvCxnSpPr>
              <p:nvPr/>
            </p:nvCxnSpPr>
            <p:spPr>
              <a:xfrm>
                <a:off x="755576" y="2804232"/>
                <a:ext cx="0" cy="2916324"/>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9" name="直线连接符 38">
                <a:extLst>
                  <a:ext uri="{FF2B5EF4-FFF2-40B4-BE49-F238E27FC236}">
                    <a16:creationId xmlns:a16="http://schemas.microsoft.com/office/drawing/2014/main" id="{822B1F28-E06F-0741-B759-146882BFE330}"/>
                  </a:ext>
                </a:extLst>
              </p:cNvPr>
              <p:cNvCxnSpPr/>
              <p:nvPr/>
            </p:nvCxnSpPr>
            <p:spPr>
              <a:xfrm>
                <a:off x="755576" y="5720556"/>
                <a:ext cx="3456384"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sp>
          <p:nvSpPr>
            <p:cNvPr id="47" name="文本框 46">
              <a:extLst>
                <a:ext uri="{FF2B5EF4-FFF2-40B4-BE49-F238E27FC236}">
                  <a16:creationId xmlns:a16="http://schemas.microsoft.com/office/drawing/2014/main" id="{649D8965-45BA-7B44-9BE1-E829B5815F22}"/>
                </a:ext>
              </a:extLst>
            </p:cNvPr>
            <p:cNvSpPr txBox="1"/>
            <p:nvPr/>
          </p:nvSpPr>
          <p:spPr>
            <a:xfrm>
              <a:off x="187026" y="3346388"/>
              <a:ext cx="461665" cy="1031416"/>
            </a:xfrm>
            <a:prstGeom prst="rect">
              <a:avLst/>
            </a:prstGeom>
            <a:noFill/>
          </p:spPr>
          <p:txBody>
            <a:bodyPr vert="eaVert" wrap="square" rtlCol="0">
              <a:spAutoFit/>
            </a:bodyPr>
            <a:lstStyle/>
            <a:p>
              <a:r>
                <a:rPr kumimoji="1" lang="zh-CN" altLang="en-US" sz="1800" dirty="0">
                  <a:latin typeface="KaiTi" panose="02010609060101010101" pitchFamily="49" charset="-122"/>
                  <a:ea typeface="KaiTi" panose="02010609060101010101" pitchFamily="49" charset="-122"/>
                </a:rPr>
                <a:t>迭代过程</a:t>
              </a:r>
            </a:p>
          </p:txBody>
        </p:sp>
      </p:grpSp>
    </p:spTree>
    <p:extLst>
      <p:ext uri="{BB962C8B-B14F-4D97-AF65-F5344CB8AC3E}">
        <p14:creationId xmlns:p14="http://schemas.microsoft.com/office/powerpoint/2010/main" val="642622841"/>
      </p:ext>
    </p:extLst>
  </p:cSld>
  <p:clrMapOvr>
    <a:masterClrMapping/>
  </p:clrMapOvr>
  <mc:AlternateContent xmlns:mc="http://schemas.openxmlformats.org/markup-compatibility/2006" xmlns:p14="http://schemas.microsoft.com/office/powerpoint/2010/main">
    <mc:Choice Requires="p14">
      <p:transition spd="slow" p14:dur="2000" advTm="7722"/>
    </mc:Choice>
    <mc:Fallback xmlns="">
      <p:transition spd="slow" advTm="772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7169"/>
          <p:cNvSpPr>
            <a:spLocks noGrp="1" noChangeArrowheads="1"/>
          </p:cNvSpPr>
          <p:nvPr/>
        </p:nvSpPr>
        <p:spPr bwMode="auto">
          <a:xfrm>
            <a:off x="2439988" y="231775"/>
            <a:ext cx="670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4"/>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None/>
            </a:pPr>
            <a:r>
              <a:rPr lang="zh-CN" altLang="en-US" b="1" dirty="0">
                <a:solidFill>
                  <a:srgbClr val="006196"/>
                </a:solidFill>
                <a:latin typeface="KaiTi" panose="02010609060101010101" pitchFamily="49" charset="-122"/>
                <a:ea typeface="KaiTi" panose="02010609060101010101" pitchFamily="49" charset="-122"/>
              </a:rPr>
              <a:t>迁移学习与指纹定位</a:t>
            </a:r>
            <a:r>
              <a:rPr lang="en-US" altLang="zh-CN" b="1" dirty="0">
                <a:solidFill>
                  <a:srgbClr val="006196"/>
                </a:solidFill>
                <a:latin typeface="KaiTi" panose="02010609060101010101" pitchFamily="49" charset="-122"/>
                <a:ea typeface="KaiTi" panose="02010609060101010101" pitchFamily="49" charset="-122"/>
              </a:rPr>
              <a:t>——</a:t>
            </a:r>
            <a:r>
              <a:rPr lang="zh-CN" altLang="en-US" b="1" dirty="0">
                <a:solidFill>
                  <a:srgbClr val="006196"/>
                </a:solidFill>
                <a:latin typeface="KaiTi" panose="02010609060101010101" pitchFamily="49" charset="-122"/>
                <a:ea typeface="KaiTi" panose="02010609060101010101" pitchFamily="49" charset="-122"/>
              </a:rPr>
              <a:t>特征迁移</a:t>
            </a:r>
          </a:p>
          <a:p>
            <a:pPr eaLnBrk="1" hangingPunct="1">
              <a:lnSpc>
                <a:spcPct val="100000"/>
              </a:lnSpc>
              <a:spcBef>
                <a:spcPct val="0"/>
              </a:spcBef>
              <a:buSzTx/>
              <a:buFontTx/>
              <a:buNone/>
            </a:pPr>
            <a:endParaRPr lang="en-US" altLang="zh-CN" sz="2400" b="1" dirty="0">
              <a:solidFill>
                <a:srgbClr val="006196"/>
              </a:solidFill>
              <a:latin typeface="微软雅黑" charset="0"/>
              <a:ea typeface="微软雅黑" charset="0"/>
            </a:endParaRPr>
          </a:p>
        </p:txBody>
      </p:sp>
      <p:pic>
        <p:nvPicPr>
          <p:cNvPr id="2" name="图片 1">
            <a:extLst>
              <a:ext uri="{FF2B5EF4-FFF2-40B4-BE49-F238E27FC236}">
                <a16:creationId xmlns:a16="http://schemas.microsoft.com/office/drawing/2014/main" id="{993489D9-8A9A-794E-BEAE-257D7FF7C6BD}"/>
              </a:ext>
            </a:extLst>
          </p:cNvPr>
          <p:cNvPicPr>
            <a:picLocks noChangeAspect="1"/>
          </p:cNvPicPr>
          <p:nvPr/>
        </p:nvPicPr>
        <p:blipFill>
          <a:blip r:embed="rId5"/>
          <a:stretch>
            <a:fillRect/>
          </a:stretch>
        </p:blipFill>
        <p:spPr>
          <a:xfrm>
            <a:off x="827584" y="1916832"/>
            <a:ext cx="6983947" cy="4491360"/>
          </a:xfrm>
          <a:prstGeom prst="rect">
            <a:avLst/>
          </a:prstGeom>
        </p:spPr>
      </p:pic>
      <p:pic>
        <p:nvPicPr>
          <p:cNvPr id="3" name="图片 2">
            <a:extLst>
              <a:ext uri="{FF2B5EF4-FFF2-40B4-BE49-F238E27FC236}">
                <a16:creationId xmlns:a16="http://schemas.microsoft.com/office/drawing/2014/main" id="{45DD76CE-B088-C044-B695-DAF9AC3F3754}"/>
              </a:ext>
            </a:extLst>
          </p:cNvPr>
          <p:cNvPicPr>
            <a:picLocks noChangeAspect="1"/>
          </p:cNvPicPr>
          <p:nvPr/>
        </p:nvPicPr>
        <p:blipFill>
          <a:blip r:embed="rId6"/>
          <a:stretch>
            <a:fillRect/>
          </a:stretch>
        </p:blipFill>
        <p:spPr>
          <a:xfrm>
            <a:off x="4538329" y="4293096"/>
            <a:ext cx="3591858" cy="1957648"/>
          </a:xfrm>
          <a:prstGeom prst="rect">
            <a:avLst/>
          </a:prstGeom>
        </p:spPr>
      </p:pic>
      <p:sp>
        <p:nvSpPr>
          <p:cNvPr id="5" name="文本框 4">
            <a:extLst>
              <a:ext uri="{FF2B5EF4-FFF2-40B4-BE49-F238E27FC236}">
                <a16:creationId xmlns:a16="http://schemas.microsoft.com/office/drawing/2014/main" id="{F337C7B9-5D42-F643-BD83-AAA70CD8C9F8}"/>
              </a:ext>
            </a:extLst>
          </p:cNvPr>
          <p:cNvSpPr txBox="1"/>
          <p:nvPr/>
        </p:nvSpPr>
        <p:spPr>
          <a:xfrm>
            <a:off x="611560" y="1299399"/>
            <a:ext cx="8173416" cy="851195"/>
          </a:xfrm>
          <a:prstGeom prst="rect">
            <a:avLst/>
          </a:prstGeom>
          <a:noFill/>
        </p:spPr>
        <p:txBody>
          <a:bodyPr wrap="square" lIns="0" tIns="0" rIns="0" bIns="0" rtlCol="0">
            <a:spAutoFit/>
          </a:bodyPr>
          <a:lstStyle/>
          <a:p>
            <a:pPr indent="457200">
              <a:lnSpc>
                <a:spcPct val="150000"/>
              </a:lnSpc>
            </a:pPr>
            <a:r>
              <a:rPr lang="zh-CN" altLang="en-US" sz="2000" dirty="0">
                <a:solidFill>
                  <a:srgbClr val="477AB1"/>
                </a:solidFill>
                <a:latin typeface="KaiTi" panose="02010609060101010101" pitchFamily="49" charset="-122"/>
                <a:ea typeface="KaiTi" panose="02010609060101010101" pitchFamily="49" charset="-122"/>
                <a:sym typeface="+mn-ea"/>
              </a:rPr>
              <a:t>通过保留前六层的网络连接和参数，</a:t>
            </a:r>
            <a:r>
              <a:rPr lang="zh-CN" altLang="en-US" sz="2000" dirty="0">
                <a:solidFill>
                  <a:srgbClr val="FF0000"/>
                </a:solidFill>
                <a:latin typeface="KaiTi" panose="02010609060101010101" pitchFamily="49" charset="-122"/>
                <a:ea typeface="KaiTi" panose="02010609060101010101" pitchFamily="49" charset="-122"/>
                <a:sym typeface="+mn-ea"/>
              </a:rPr>
              <a:t>使得两批数据具有相同的特征提取网络</a:t>
            </a:r>
            <a:r>
              <a:rPr lang="zh-CN" altLang="en-US" sz="2000" dirty="0">
                <a:solidFill>
                  <a:srgbClr val="477AB1"/>
                </a:solidFill>
                <a:latin typeface="KaiTi" panose="02010609060101010101" pitchFamily="49" charset="-122"/>
                <a:ea typeface="KaiTi" panose="02010609060101010101" pitchFamily="49" charset="-122"/>
                <a:sym typeface="+mn-ea"/>
              </a:rPr>
              <a:t>，该特征空间具有相似的数据分布；</a:t>
            </a:r>
            <a:endParaRPr lang="zh-CN" altLang="en-US" sz="1800" b="1" dirty="0">
              <a:solidFill>
                <a:schemeClr val="accent6"/>
              </a:solidFill>
              <a:latin typeface="KaiTi" panose="02010609060101010101" pitchFamily="49" charset="-122"/>
              <a:ea typeface="KaiTi" panose="02010609060101010101" pitchFamily="49" charset="-122"/>
            </a:endParaRPr>
          </a:p>
        </p:txBody>
      </p:sp>
    </p:spTree>
    <p:custDataLst>
      <p:tags r:id="rId1"/>
    </p:custDataLst>
    <p:extLst>
      <p:ext uri="{BB962C8B-B14F-4D97-AF65-F5344CB8AC3E}">
        <p14:creationId xmlns:p14="http://schemas.microsoft.com/office/powerpoint/2010/main" val="1076829205"/>
      </p:ext>
    </p:extLst>
  </p:cSld>
  <p:clrMapOvr>
    <a:masterClrMapping/>
  </p:clrMapOvr>
  <mc:AlternateContent xmlns:mc="http://schemas.openxmlformats.org/markup-compatibility/2006" xmlns:p14="http://schemas.microsoft.com/office/powerpoint/2010/main">
    <mc:Choice Requires="p14">
      <p:transition spd="slow" p14:dur="2000" advTm="17209"/>
    </mc:Choice>
    <mc:Fallback xmlns="">
      <p:transition spd="slow" advTm="172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nodeType="clickEffect">
                                  <p:stCondLst>
                                    <p:cond delay="0"/>
                                  </p:stCondLst>
                                  <p:childTnLst>
                                    <p:animEffect transition="out" filter="blinds(horizontal)">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7169"/>
          <p:cNvSpPr>
            <a:spLocks noGrp="1" noChangeArrowheads="1"/>
          </p:cNvSpPr>
          <p:nvPr/>
        </p:nvSpPr>
        <p:spPr bwMode="auto">
          <a:xfrm>
            <a:off x="2439988" y="231775"/>
            <a:ext cx="670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None/>
            </a:pPr>
            <a:r>
              <a:rPr lang="zh-CN" altLang="en-US" b="1" dirty="0">
                <a:solidFill>
                  <a:srgbClr val="006196"/>
                </a:solidFill>
                <a:latin typeface="KaiTi" panose="02010609060101010101" pitchFamily="49" charset="-122"/>
                <a:ea typeface="KaiTi" panose="02010609060101010101" pitchFamily="49" charset="-122"/>
              </a:rPr>
              <a:t>迁移学习与指纹定位</a:t>
            </a:r>
            <a:r>
              <a:rPr lang="en-US" altLang="zh-CN" b="1" dirty="0">
                <a:solidFill>
                  <a:srgbClr val="006196"/>
                </a:solidFill>
                <a:latin typeface="KaiTi" panose="02010609060101010101" pitchFamily="49" charset="-122"/>
                <a:ea typeface="KaiTi" panose="02010609060101010101" pitchFamily="49" charset="-122"/>
              </a:rPr>
              <a:t>——</a:t>
            </a:r>
            <a:r>
              <a:rPr lang="zh-CN" altLang="en-US" b="1" dirty="0">
                <a:solidFill>
                  <a:srgbClr val="006196"/>
                </a:solidFill>
                <a:latin typeface="KaiTi" panose="02010609060101010101" pitchFamily="49" charset="-122"/>
                <a:ea typeface="KaiTi" panose="02010609060101010101" pitchFamily="49" charset="-122"/>
              </a:rPr>
              <a:t>实验结果</a:t>
            </a:r>
          </a:p>
          <a:p>
            <a:pPr eaLnBrk="1" hangingPunct="1">
              <a:lnSpc>
                <a:spcPct val="100000"/>
              </a:lnSpc>
              <a:spcBef>
                <a:spcPct val="0"/>
              </a:spcBef>
              <a:buSzTx/>
              <a:buFontTx/>
              <a:buNone/>
            </a:pPr>
            <a:endParaRPr lang="en-US" altLang="zh-CN" sz="2400" b="1" dirty="0">
              <a:solidFill>
                <a:srgbClr val="006196"/>
              </a:solidFill>
              <a:latin typeface="微软雅黑" charset="0"/>
              <a:ea typeface="微软雅黑" charset="0"/>
            </a:endParaRPr>
          </a:p>
        </p:txBody>
      </p:sp>
      <p:sp>
        <p:nvSpPr>
          <p:cNvPr id="5" name="文本框 4">
            <a:extLst>
              <a:ext uri="{FF2B5EF4-FFF2-40B4-BE49-F238E27FC236}">
                <a16:creationId xmlns:a16="http://schemas.microsoft.com/office/drawing/2014/main" id="{6A4A7131-C5F3-3B4D-B040-685E61166105}"/>
              </a:ext>
            </a:extLst>
          </p:cNvPr>
          <p:cNvSpPr txBox="1"/>
          <p:nvPr/>
        </p:nvSpPr>
        <p:spPr>
          <a:xfrm>
            <a:off x="683568" y="1628800"/>
            <a:ext cx="8280920" cy="1312860"/>
          </a:xfrm>
          <a:prstGeom prst="rect">
            <a:avLst/>
          </a:prstGeom>
          <a:noFill/>
        </p:spPr>
        <p:txBody>
          <a:bodyPr wrap="square" lIns="0" tIns="0" rIns="0" bIns="0" rtlCol="0">
            <a:spAutoFit/>
          </a:bodyPr>
          <a:lstStyle/>
          <a:p>
            <a:pPr indent="457200">
              <a:lnSpc>
                <a:spcPct val="150000"/>
              </a:lnSpc>
            </a:pPr>
            <a:r>
              <a:rPr lang="zh-CN" altLang="en-US" sz="2000" dirty="0">
                <a:solidFill>
                  <a:srgbClr val="477AB1"/>
                </a:solidFill>
                <a:latin typeface="KaiTi" panose="02010609060101010101" pitchFamily="49" charset="-122"/>
                <a:ea typeface="KaiTi" panose="02010609060101010101" pitchFamily="49" charset="-122"/>
                <a:sym typeface="+mn-ea"/>
              </a:rPr>
              <a:t>为了验证提出算法的可行性，我们设计了两个对照实验，实验一用原始训练集训 练模型，用验证集验证模型。实验二，将原始验证集划分成两部分，一部分用于训 练模型，另一部分用于验证模型，实验结果如下；</a:t>
            </a:r>
          </a:p>
        </p:txBody>
      </p:sp>
      <p:graphicFrame>
        <p:nvGraphicFramePr>
          <p:cNvPr id="2" name="表格 1">
            <a:extLst>
              <a:ext uri="{FF2B5EF4-FFF2-40B4-BE49-F238E27FC236}">
                <a16:creationId xmlns:a16="http://schemas.microsoft.com/office/drawing/2014/main" id="{A31B972E-78D0-3249-8F68-1E8EE19E4398}"/>
              </a:ext>
            </a:extLst>
          </p:cNvPr>
          <p:cNvGraphicFramePr>
            <a:graphicFrameLocks noGrp="1"/>
          </p:cNvGraphicFramePr>
          <p:nvPr>
            <p:extLst>
              <p:ext uri="{D42A27DB-BD31-4B8C-83A1-F6EECF244321}">
                <p14:modId xmlns:p14="http://schemas.microsoft.com/office/powerpoint/2010/main" val="3152692785"/>
              </p:ext>
            </p:extLst>
          </p:nvPr>
        </p:nvGraphicFramePr>
        <p:xfrm>
          <a:off x="899592" y="3359888"/>
          <a:ext cx="7485041" cy="1645920"/>
        </p:xfrm>
        <a:graphic>
          <a:graphicData uri="http://schemas.openxmlformats.org/drawingml/2006/table">
            <a:tbl>
              <a:tblPr firstRow="1" bandRow="1">
                <a:tableStyleId>{5C22544A-7EE6-4342-B048-85BDC9FD1C3A}</a:tableStyleId>
              </a:tblPr>
              <a:tblGrid>
                <a:gridCol w="1882625">
                  <a:extLst>
                    <a:ext uri="{9D8B030D-6E8A-4147-A177-3AD203B41FA5}">
                      <a16:colId xmlns:a16="http://schemas.microsoft.com/office/drawing/2014/main" val="529904380"/>
                    </a:ext>
                  </a:extLst>
                </a:gridCol>
                <a:gridCol w="1271800">
                  <a:extLst>
                    <a:ext uri="{9D8B030D-6E8A-4147-A177-3AD203B41FA5}">
                      <a16:colId xmlns:a16="http://schemas.microsoft.com/office/drawing/2014/main" val="3705179045"/>
                    </a:ext>
                  </a:extLst>
                </a:gridCol>
                <a:gridCol w="1256030">
                  <a:extLst>
                    <a:ext uri="{9D8B030D-6E8A-4147-A177-3AD203B41FA5}">
                      <a16:colId xmlns:a16="http://schemas.microsoft.com/office/drawing/2014/main" val="1460112829"/>
                    </a:ext>
                  </a:extLst>
                </a:gridCol>
                <a:gridCol w="1562418">
                  <a:extLst>
                    <a:ext uri="{9D8B030D-6E8A-4147-A177-3AD203B41FA5}">
                      <a16:colId xmlns:a16="http://schemas.microsoft.com/office/drawing/2014/main" val="2250424832"/>
                    </a:ext>
                  </a:extLst>
                </a:gridCol>
                <a:gridCol w="1512168">
                  <a:extLst>
                    <a:ext uri="{9D8B030D-6E8A-4147-A177-3AD203B41FA5}">
                      <a16:colId xmlns:a16="http://schemas.microsoft.com/office/drawing/2014/main" val="3847247375"/>
                    </a:ext>
                  </a:extLst>
                </a:gridCol>
              </a:tblGrid>
              <a:tr h="226824">
                <a:tc>
                  <a:txBody>
                    <a:bodyPr/>
                    <a:lstStyle/>
                    <a:p>
                      <a:r>
                        <a:rPr lang="zh-CN" altLang="en-US" sz="2400" dirty="0">
                          <a:latin typeface="KaiTi" panose="02010609060101010101" pitchFamily="49" charset="-122"/>
                          <a:ea typeface="KaiTi" panose="02010609060101010101" pitchFamily="49" charset="-122"/>
                        </a:rPr>
                        <a:t>实验算法</a:t>
                      </a:r>
                      <a:endParaRPr lang="en-US" altLang="zh-CN" sz="2400" dirty="0">
                        <a:latin typeface="KaiTi" panose="02010609060101010101" pitchFamily="49" charset="-122"/>
                        <a:ea typeface="KaiTi" panose="02010609060101010101" pitchFamily="49" charset="-122"/>
                      </a:endParaRPr>
                    </a:p>
                    <a:p>
                      <a:endParaRPr lang="zh-CN" altLang="en-US" sz="2400" dirty="0">
                        <a:latin typeface="KaiTi" panose="02010609060101010101" pitchFamily="49" charset="-122"/>
                        <a:ea typeface="KaiTi" panose="02010609060101010101" pitchFamily="49" charset="-122"/>
                      </a:endParaRPr>
                    </a:p>
                  </a:txBody>
                  <a:tcPr/>
                </a:tc>
                <a:tc>
                  <a:txBody>
                    <a:bodyPr/>
                    <a:lstStyle/>
                    <a:p>
                      <a:r>
                        <a:rPr lang="zh-CN" altLang="en-US" sz="2400" dirty="0">
                          <a:latin typeface="KaiTi" panose="02010609060101010101" pitchFamily="49" charset="-122"/>
                          <a:ea typeface="KaiTi" panose="02010609060101010101" pitchFamily="49" charset="-122"/>
                        </a:rPr>
                        <a:t>有时差</a:t>
                      </a:r>
                    </a:p>
                  </a:txBody>
                  <a:tcPr/>
                </a:tc>
                <a:tc>
                  <a:txBody>
                    <a:bodyPr/>
                    <a:lstStyle/>
                    <a:p>
                      <a:r>
                        <a:rPr lang="zh-CN" altLang="en-US" sz="2400" dirty="0">
                          <a:latin typeface="KaiTi" panose="02010609060101010101" pitchFamily="49" charset="-122"/>
                          <a:ea typeface="KaiTi" panose="02010609060101010101" pitchFamily="49" charset="-122"/>
                        </a:rPr>
                        <a:t>无时差</a:t>
                      </a:r>
                    </a:p>
                  </a:txBody>
                  <a:tcPr/>
                </a:tc>
                <a:tc>
                  <a:txBody>
                    <a:bodyPr/>
                    <a:lstStyle/>
                    <a:p>
                      <a:r>
                        <a:rPr lang="zh-CN" altLang="en-US" sz="2400" dirty="0">
                          <a:solidFill>
                            <a:srgbClr val="FF0000"/>
                          </a:solidFill>
                          <a:latin typeface="KaiTi" panose="02010609060101010101" pitchFamily="49" charset="-122"/>
                          <a:ea typeface="KaiTi" panose="02010609060101010101" pitchFamily="49" charset="-122"/>
                        </a:rPr>
                        <a:t>特征迁移</a:t>
                      </a:r>
                    </a:p>
                  </a:txBody>
                  <a:tcPr/>
                </a:tc>
                <a:tc>
                  <a:txBody>
                    <a:bodyPr/>
                    <a:lstStyle/>
                    <a:p>
                      <a:pPr algn="l"/>
                      <a:r>
                        <a:rPr lang="zh-CN" altLang="en-US" sz="2400" dirty="0">
                          <a:solidFill>
                            <a:srgbClr val="FF0000"/>
                          </a:solidFill>
                          <a:latin typeface="KaiTi" panose="02010609060101010101" pitchFamily="49" charset="-122"/>
                          <a:ea typeface="KaiTi" panose="02010609060101010101" pitchFamily="49" charset="-122"/>
                        </a:rPr>
                        <a:t>样本迁移</a:t>
                      </a:r>
                    </a:p>
                  </a:txBody>
                  <a:tcPr/>
                </a:tc>
                <a:extLst>
                  <a:ext uri="{0D108BD9-81ED-4DB2-BD59-A6C34878D82A}">
                    <a16:rowId xmlns:a16="http://schemas.microsoft.com/office/drawing/2014/main" val="3201130516"/>
                  </a:ext>
                </a:extLst>
              </a:tr>
              <a:tr h="370840">
                <a:tc>
                  <a:txBody>
                    <a:bodyPr/>
                    <a:lstStyle/>
                    <a:p>
                      <a:r>
                        <a:rPr lang="zh-CN" altLang="en-US" sz="2400" dirty="0">
                          <a:latin typeface="KaiTi" panose="02010609060101010101" pitchFamily="49" charset="-122"/>
                          <a:ea typeface="KaiTi" panose="02010609060101010101" pitchFamily="49" charset="-122"/>
                        </a:rPr>
                        <a:t>定位准确率</a:t>
                      </a:r>
                      <a:endParaRPr lang="en-US" altLang="zh-CN" sz="2400" dirty="0">
                        <a:latin typeface="KaiTi" panose="02010609060101010101" pitchFamily="49" charset="-122"/>
                        <a:ea typeface="KaiTi" panose="02010609060101010101" pitchFamily="49" charset="-122"/>
                      </a:endParaRPr>
                    </a:p>
                    <a:p>
                      <a:endParaRPr lang="zh-CN" altLang="en-US" sz="2400" dirty="0">
                        <a:latin typeface="KaiTi" panose="02010609060101010101" pitchFamily="49" charset="-122"/>
                        <a:ea typeface="KaiTi" panose="02010609060101010101" pitchFamily="49" charset="-122"/>
                      </a:endParaRPr>
                    </a:p>
                  </a:txBody>
                  <a:tcPr/>
                </a:tc>
                <a:tc>
                  <a:txBody>
                    <a:bodyPr/>
                    <a:lstStyle/>
                    <a:p>
                      <a:pPr algn="ctr"/>
                      <a:r>
                        <a:rPr lang="en-US" altLang="zh-CN" sz="2400" dirty="0"/>
                        <a:t>74%</a:t>
                      </a:r>
                      <a:endParaRPr lang="zh-CN" altLang="en-US" sz="2400" dirty="0">
                        <a:latin typeface="KaiTi" panose="02010609060101010101" pitchFamily="49" charset="-122"/>
                        <a:ea typeface="KaiTi" panose="02010609060101010101" pitchFamily="49" charset="-122"/>
                      </a:endParaRPr>
                    </a:p>
                  </a:txBody>
                  <a:tcPr/>
                </a:tc>
                <a:tc>
                  <a:txBody>
                    <a:bodyPr/>
                    <a:lstStyle/>
                    <a:p>
                      <a:pPr algn="ctr"/>
                      <a:r>
                        <a:rPr lang="en-US" altLang="zh-CN" sz="2400" dirty="0"/>
                        <a:t>78%</a:t>
                      </a:r>
                      <a:endParaRPr lang="zh-CN" altLang="en-US" sz="2400" dirty="0">
                        <a:latin typeface="KaiTi" panose="02010609060101010101" pitchFamily="49" charset="-122"/>
                        <a:ea typeface="KaiTi" panose="02010609060101010101" pitchFamily="49" charset="-122"/>
                      </a:endParaRPr>
                    </a:p>
                  </a:txBody>
                  <a:tcPr/>
                </a:tc>
                <a:tc>
                  <a:txBody>
                    <a:bodyPr/>
                    <a:lstStyle/>
                    <a:p>
                      <a:pPr algn="ctr"/>
                      <a:r>
                        <a:rPr lang="en-US" altLang="zh-CN" sz="2400" dirty="0"/>
                        <a:t>82%</a:t>
                      </a:r>
                      <a:endParaRPr lang="zh-CN" altLang="en-US" sz="2400" dirty="0">
                        <a:latin typeface="KaiTi" panose="02010609060101010101" pitchFamily="49" charset="-122"/>
                        <a:ea typeface="KaiTi" panose="02010609060101010101" pitchFamily="49" charset="-122"/>
                      </a:endParaRPr>
                    </a:p>
                  </a:txBody>
                  <a:tcPr/>
                </a:tc>
                <a:tc>
                  <a:txBody>
                    <a:bodyPr/>
                    <a:lstStyle/>
                    <a:p>
                      <a:pPr algn="ctr"/>
                      <a:r>
                        <a:rPr lang="en-US" altLang="zh-CN" sz="2400" dirty="0"/>
                        <a:t>90%</a:t>
                      </a:r>
                      <a:endParaRPr lang="zh-CN" altLang="en-US" sz="2400" dirty="0">
                        <a:latin typeface="KaiTi" panose="02010609060101010101" pitchFamily="49" charset="-122"/>
                        <a:ea typeface="KaiTi" panose="02010609060101010101" pitchFamily="49" charset="-122"/>
                      </a:endParaRPr>
                    </a:p>
                  </a:txBody>
                  <a:tcPr/>
                </a:tc>
                <a:extLst>
                  <a:ext uri="{0D108BD9-81ED-4DB2-BD59-A6C34878D82A}">
                    <a16:rowId xmlns:a16="http://schemas.microsoft.com/office/drawing/2014/main" val="3159391460"/>
                  </a:ext>
                </a:extLst>
              </a:tr>
            </a:tbl>
          </a:graphicData>
        </a:graphic>
      </p:graphicFrame>
    </p:spTree>
    <p:custDataLst>
      <p:tags r:id="rId1"/>
    </p:custDataLst>
    <p:extLst>
      <p:ext uri="{BB962C8B-B14F-4D97-AF65-F5344CB8AC3E}">
        <p14:creationId xmlns:p14="http://schemas.microsoft.com/office/powerpoint/2010/main" val="3892244396"/>
      </p:ext>
    </p:extLst>
  </p:cSld>
  <p:clrMapOvr>
    <a:masterClrMapping/>
  </p:clrMapOvr>
  <mc:AlternateContent xmlns:mc="http://schemas.openxmlformats.org/markup-compatibility/2006" xmlns:p14="http://schemas.microsoft.com/office/powerpoint/2010/main">
    <mc:Choice Requires="p14">
      <p:transition spd="slow" p14:dur="2000" advTm="21883"/>
    </mc:Choice>
    <mc:Fallback xmlns="">
      <p:transition spd="slow" advTm="218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等腰三角形 5"/>
          <p:cNvSpPr>
            <a:spLocks noChangeArrowheads="1"/>
          </p:cNvSpPr>
          <p:nvPr/>
        </p:nvSpPr>
        <p:spPr bwMode="auto">
          <a:xfrm>
            <a:off x="431800" y="2298700"/>
            <a:ext cx="1895475" cy="1419225"/>
          </a:xfrm>
          <a:prstGeom prst="triangle">
            <a:avLst>
              <a:gd name="adj" fmla="val 50000"/>
            </a:avLst>
          </a:prstGeom>
          <a:solidFill>
            <a:srgbClr val="0081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144000" anchor="ct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en-US" altLang="zh-CN" sz="4400" dirty="0">
                <a:solidFill>
                  <a:srgbClr val="FFFFFF"/>
                </a:solidFill>
                <a:latin typeface="微软雅黑" charset="0"/>
                <a:ea typeface="微软雅黑" charset="0"/>
              </a:rPr>
              <a:t>5</a:t>
            </a:r>
          </a:p>
        </p:txBody>
      </p:sp>
      <p:sp>
        <p:nvSpPr>
          <p:cNvPr id="12291" name="等腰三角形 6"/>
          <p:cNvSpPr>
            <a:spLocks noChangeArrowheads="1"/>
          </p:cNvSpPr>
          <p:nvPr/>
        </p:nvSpPr>
        <p:spPr bwMode="auto">
          <a:xfrm>
            <a:off x="212725" y="2151063"/>
            <a:ext cx="2333625" cy="1743075"/>
          </a:xfrm>
          <a:prstGeom prst="triangle">
            <a:avLst>
              <a:gd name="adj" fmla="val 50000"/>
            </a:avLst>
          </a:prstGeom>
          <a:noFill/>
          <a:ln w="12700">
            <a:solidFill>
              <a:srgbClr val="0099EE"/>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endParaRPr lang="zh-CN" altLang="en-US" sz="1800">
              <a:solidFill>
                <a:srgbClr val="FFFFFF"/>
              </a:solidFill>
              <a:ea typeface="宋体" charset="0"/>
            </a:endParaRPr>
          </a:p>
        </p:txBody>
      </p:sp>
      <p:sp>
        <p:nvSpPr>
          <p:cNvPr id="12292" name="文本框 11"/>
          <p:cNvSpPr txBox="1">
            <a:spLocks noChangeArrowheads="1"/>
          </p:cNvSpPr>
          <p:nvPr/>
        </p:nvSpPr>
        <p:spPr bwMode="auto">
          <a:xfrm>
            <a:off x="2327275" y="2947988"/>
            <a:ext cx="68167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zh-CN" altLang="en-US" sz="3200" b="1" dirty="0">
                <a:solidFill>
                  <a:srgbClr val="006196"/>
                </a:solidFill>
                <a:latin typeface="KaiTi" panose="02010609060101010101" pitchFamily="49" charset="-122"/>
                <a:ea typeface="KaiTi" panose="02010609060101010101" pitchFamily="49" charset="-122"/>
              </a:rPr>
              <a:t>研究总结</a:t>
            </a:r>
            <a:endParaRPr lang="zh-CN" altLang="en-US" b="1" dirty="0">
              <a:solidFill>
                <a:srgbClr val="006196"/>
              </a:solidFill>
              <a:latin typeface="KaiTi" panose="02010609060101010101" pitchFamily="49" charset="-122"/>
              <a:ea typeface="KaiTi" panose="02010609060101010101" pitchFamily="49" charset="-122"/>
            </a:endParaRPr>
          </a:p>
        </p:txBody>
      </p:sp>
    </p:spTree>
    <p:custDataLst>
      <p:tags r:id="rId1"/>
    </p:custDataLst>
    <p:extLst>
      <p:ext uri="{BB962C8B-B14F-4D97-AF65-F5344CB8AC3E}">
        <p14:creationId xmlns:p14="http://schemas.microsoft.com/office/powerpoint/2010/main" val="831893535"/>
      </p:ext>
    </p:extLst>
  </p:cSld>
  <p:clrMapOvr>
    <a:masterClrMapping/>
  </p:clrMapOvr>
  <mc:AlternateContent xmlns:mc="http://schemas.openxmlformats.org/markup-compatibility/2006" xmlns:p14="http://schemas.microsoft.com/office/powerpoint/2010/main">
    <mc:Choice Requires="p14">
      <p:transition spd="slow" p14:dur="2000" advTm="2058"/>
    </mc:Choice>
    <mc:Fallback xmlns="">
      <p:transition spd="slow" advTm="205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7169"/>
          <p:cNvSpPr>
            <a:spLocks noGrp="1" noChangeArrowheads="1"/>
          </p:cNvSpPr>
          <p:nvPr/>
        </p:nvSpPr>
        <p:spPr bwMode="auto">
          <a:xfrm>
            <a:off x="2439988" y="231775"/>
            <a:ext cx="670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None/>
            </a:pPr>
            <a:r>
              <a:rPr lang="zh-CN" altLang="en-US" b="1" dirty="0">
                <a:solidFill>
                  <a:srgbClr val="006196"/>
                </a:solidFill>
                <a:latin typeface="KaiTi" panose="02010609060101010101" pitchFamily="49" charset="-122"/>
                <a:ea typeface="KaiTi" panose="02010609060101010101" pitchFamily="49" charset="-122"/>
              </a:rPr>
              <a:t>研究总结</a:t>
            </a:r>
            <a:endParaRPr lang="en-US" altLang="zh-CN" sz="3200" b="1" dirty="0">
              <a:solidFill>
                <a:srgbClr val="006196"/>
              </a:solidFill>
              <a:latin typeface="微软雅黑" charset="0"/>
              <a:ea typeface="微软雅黑" charset="0"/>
            </a:endParaRPr>
          </a:p>
        </p:txBody>
      </p:sp>
      <p:sp>
        <p:nvSpPr>
          <p:cNvPr id="8" name="文本框 7">
            <a:extLst>
              <a:ext uri="{FF2B5EF4-FFF2-40B4-BE49-F238E27FC236}">
                <a16:creationId xmlns:a16="http://schemas.microsoft.com/office/drawing/2014/main" id="{8058EB5C-0C18-C448-84E5-337972B9F545}"/>
              </a:ext>
            </a:extLst>
          </p:cNvPr>
          <p:cNvSpPr txBox="1"/>
          <p:nvPr/>
        </p:nvSpPr>
        <p:spPr>
          <a:xfrm>
            <a:off x="755576" y="1700808"/>
            <a:ext cx="7848872" cy="2012539"/>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zh-CN" altLang="en-US" dirty="0">
                <a:solidFill>
                  <a:srgbClr val="477AB1"/>
                </a:solidFill>
                <a:latin typeface="KaiTi" panose="02010609060101010101" pitchFamily="49" charset="-122"/>
                <a:ea typeface="KaiTi" panose="02010609060101010101" pitchFamily="49" charset="-122"/>
                <a:sym typeface="+mn-ea"/>
              </a:rPr>
              <a:t>证明了基于机器学习的</a:t>
            </a:r>
            <a:r>
              <a:rPr lang="en-US" altLang="zh-CN" dirty="0">
                <a:solidFill>
                  <a:srgbClr val="477AB1"/>
                </a:solidFill>
                <a:latin typeface="KaiTi" panose="02010609060101010101" pitchFamily="49" charset="-122"/>
                <a:ea typeface="KaiTi" panose="02010609060101010101" pitchFamily="49" charset="-122"/>
                <a:sym typeface="+mn-ea"/>
              </a:rPr>
              <a:t>WI-FI</a:t>
            </a:r>
            <a:r>
              <a:rPr lang="zh-CN" altLang="en-US" dirty="0">
                <a:solidFill>
                  <a:srgbClr val="477AB1"/>
                </a:solidFill>
                <a:latin typeface="KaiTi" panose="02010609060101010101" pitchFamily="49" charset="-122"/>
                <a:ea typeface="KaiTi" panose="02010609060101010101" pitchFamily="49" charset="-122"/>
                <a:sym typeface="+mn-ea"/>
              </a:rPr>
              <a:t>指纹定位的可行性；</a:t>
            </a:r>
          </a:p>
          <a:p>
            <a:pPr marL="285750" indent="-285750">
              <a:lnSpc>
                <a:spcPct val="150000"/>
              </a:lnSpc>
              <a:buFont typeface="Arial" panose="020B0604020202020204" pitchFamily="34" charset="0"/>
              <a:buChar char="•"/>
            </a:pPr>
            <a:r>
              <a:rPr lang="zh-CN" altLang="en-US" dirty="0">
                <a:solidFill>
                  <a:srgbClr val="477AB1"/>
                </a:solidFill>
                <a:latin typeface="KaiTi" panose="02010609060101010101" pitchFamily="49" charset="-122"/>
                <a:ea typeface="KaiTi" panose="02010609060101010101" pitchFamily="49" charset="-122"/>
                <a:sym typeface="+mn-ea"/>
              </a:rPr>
              <a:t>提出基于迁移学习指纹定位算法解决了指纹分布变化导致定位变差的问题。</a:t>
            </a:r>
          </a:p>
          <a:p>
            <a:pPr marL="285750" indent="-285750">
              <a:lnSpc>
                <a:spcPct val="150000"/>
              </a:lnSpc>
              <a:buFont typeface="Arial" panose="020B0604020202020204" pitchFamily="34" charset="0"/>
              <a:buChar char="•"/>
            </a:pPr>
            <a:endParaRPr lang="zh-CN" altLang="en-US" sz="1800" dirty="0">
              <a:solidFill>
                <a:srgbClr val="477AB1"/>
              </a:solidFill>
              <a:latin typeface="KaiTi" panose="02010609060101010101" pitchFamily="49" charset="-122"/>
              <a:ea typeface="KaiTi" panose="02010609060101010101" pitchFamily="49" charset="-122"/>
              <a:sym typeface="+mn-ea"/>
            </a:endParaRPr>
          </a:p>
        </p:txBody>
      </p:sp>
      <p:pic>
        <p:nvPicPr>
          <p:cNvPr id="2" name="图片 1">
            <a:extLst>
              <a:ext uri="{FF2B5EF4-FFF2-40B4-BE49-F238E27FC236}">
                <a16:creationId xmlns:a16="http://schemas.microsoft.com/office/drawing/2014/main" id="{6EEC329B-2F7E-2C4A-B878-AD456CA15AAB}"/>
              </a:ext>
            </a:extLst>
          </p:cNvPr>
          <p:cNvPicPr>
            <a:picLocks noChangeAspect="1"/>
          </p:cNvPicPr>
          <p:nvPr/>
        </p:nvPicPr>
        <p:blipFill>
          <a:blip r:embed="rId4"/>
          <a:stretch>
            <a:fillRect/>
          </a:stretch>
        </p:blipFill>
        <p:spPr>
          <a:xfrm>
            <a:off x="850900" y="3713347"/>
            <a:ext cx="7442200" cy="2527300"/>
          </a:xfrm>
          <a:prstGeom prst="rect">
            <a:avLst/>
          </a:prstGeom>
        </p:spPr>
      </p:pic>
    </p:spTree>
    <p:custDataLst>
      <p:tags r:id="rId1"/>
    </p:custDataLst>
    <p:extLst>
      <p:ext uri="{BB962C8B-B14F-4D97-AF65-F5344CB8AC3E}">
        <p14:creationId xmlns:p14="http://schemas.microsoft.com/office/powerpoint/2010/main" val="2217953082"/>
      </p:ext>
    </p:extLst>
  </p:cSld>
  <p:clrMapOvr>
    <a:masterClrMapping/>
  </p:clrMapOvr>
  <mc:AlternateContent xmlns:mc="http://schemas.openxmlformats.org/markup-compatibility/2006" xmlns:p14="http://schemas.microsoft.com/office/powerpoint/2010/main">
    <mc:Choice Requires="p14">
      <p:transition spd="slow" p14:dur="2000" advTm="19120"/>
    </mc:Choice>
    <mc:Fallback xmlns="">
      <p:transition spd="slow" advTm="191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28673"/>
          <p:cNvSpPr>
            <a:spLocks noGrp="1" noChangeArrowheads="1"/>
          </p:cNvSpPr>
          <p:nvPr>
            <p:ph type="ctrTitle"/>
          </p:nvPr>
        </p:nvSpPr>
        <p:spPr>
          <a:xfrm>
            <a:off x="685800" y="2209800"/>
            <a:ext cx="7772400" cy="1470025"/>
          </a:xfrm>
        </p:spPr>
        <p:txBody>
          <a:bodyPr/>
          <a:lstStyle/>
          <a:p>
            <a:pPr eaLnBrk="1" hangingPunct="1"/>
            <a:r>
              <a:rPr lang="en-US" altLang="zh-CN" sz="7200" dirty="0"/>
              <a:t>Thanks!</a:t>
            </a:r>
            <a:endParaRPr lang="zh-CN" altLang="en-US" sz="7200" dirty="0"/>
          </a:p>
        </p:txBody>
      </p:sp>
    </p:spTree>
  </p:cSld>
  <p:clrMapOvr>
    <a:masterClrMapping/>
  </p:clrMapOvr>
  <mc:AlternateContent xmlns:mc="http://schemas.openxmlformats.org/markup-compatibility/2006" xmlns:p14="http://schemas.microsoft.com/office/powerpoint/2010/main">
    <mc:Choice Requires="p14">
      <p:transition spd="slow" p14:dur="2000" advTm="3385"/>
    </mc:Choice>
    <mc:Fallback xmlns="">
      <p:transition spd="slow" advTm="338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等腰三角形 5"/>
          <p:cNvSpPr>
            <a:spLocks noChangeArrowheads="1"/>
          </p:cNvSpPr>
          <p:nvPr/>
        </p:nvSpPr>
        <p:spPr bwMode="auto">
          <a:xfrm>
            <a:off x="762000" y="2573338"/>
            <a:ext cx="1895475" cy="1419225"/>
          </a:xfrm>
          <a:prstGeom prst="triangle">
            <a:avLst>
              <a:gd name="adj" fmla="val 50000"/>
            </a:avLst>
          </a:prstGeom>
          <a:solidFill>
            <a:srgbClr val="0081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144000" anchor="ct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en-US" altLang="zh-CN" sz="4400">
                <a:solidFill>
                  <a:srgbClr val="FFFFFF"/>
                </a:solidFill>
                <a:latin typeface="微软雅黑" charset="0"/>
                <a:ea typeface="微软雅黑" charset="0"/>
              </a:rPr>
              <a:t>1</a:t>
            </a:r>
          </a:p>
        </p:txBody>
      </p:sp>
      <p:sp>
        <p:nvSpPr>
          <p:cNvPr id="6147" name="等腰三角形 6"/>
          <p:cNvSpPr>
            <a:spLocks noChangeArrowheads="1"/>
          </p:cNvSpPr>
          <p:nvPr/>
        </p:nvSpPr>
        <p:spPr bwMode="auto">
          <a:xfrm>
            <a:off x="542925" y="2411413"/>
            <a:ext cx="2333625" cy="1743075"/>
          </a:xfrm>
          <a:prstGeom prst="triangle">
            <a:avLst>
              <a:gd name="adj" fmla="val 50000"/>
            </a:avLst>
          </a:prstGeom>
          <a:noFill/>
          <a:ln w="12700">
            <a:solidFill>
              <a:srgbClr val="0099EE"/>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endParaRPr lang="zh-CN" altLang="en-US" sz="1800">
              <a:solidFill>
                <a:srgbClr val="FFFFFF"/>
              </a:solidFill>
              <a:ea typeface="宋体" charset="0"/>
            </a:endParaRPr>
          </a:p>
        </p:txBody>
      </p:sp>
      <p:sp>
        <p:nvSpPr>
          <p:cNvPr id="6148" name="文本框 11"/>
          <p:cNvSpPr txBox="1">
            <a:spLocks noChangeArrowheads="1"/>
          </p:cNvSpPr>
          <p:nvPr/>
        </p:nvSpPr>
        <p:spPr bwMode="auto">
          <a:xfrm>
            <a:off x="2971800" y="3189288"/>
            <a:ext cx="54832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None/>
            </a:pPr>
            <a:r>
              <a:rPr lang="zh-CN" altLang="en-US" sz="3200" b="1" dirty="0">
                <a:solidFill>
                  <a:srgbClr val="006196"/>
                </a:solidFill>
                <a:latin typeface="KaiTi" panose="02010609060101010101" pitchFamily="49" charset="-122"/>
                <a:ea typeface="KaiTi" panose="02010609060101010101" pitchFamily="49" charset="-122"/>
              </a:rPr>
              <a:t>背景、意义和现状</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536"/>
    </mc:Choice>
    <mc:Fallback xmlns="">
      <p:transition spd="slow" advTm="353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标题 7169"/>
          <p:cNvSpPr>
            <a:spLocks noGrp="1" noChangeArrowheads="1"/>
          </p:cNvSpPr>
          <p:nvPr/>
        </p:nvSpPr>
        <p:spPr bwMode="auto">
          <a:xfrm>
            <a:off x="1219200" y="326659"/>
            <a:ext cx="670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4"/>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endParaRPr lang="zh-CN" altLang="en-US" sz="3600">
              <a:latin typeface="微软雅黑" charset="0"/>
              <a:ea typeface="微软雅黑" charset="0"/>
            </a:endParaRPr>
          </a:p>
        </p:txBody>
      </p:sp>
      <p:sp>
        <p:nvSpPr>
          <p:cNvPr id="4" name="标题 7169"/>
          <p:cNvSpPr>
            <a:spLocks noGrp="1" noChangeArrowheads="1"/>
          </p:cNvSpPr>
          <p:nvPr/>
        </p:nvSpPr>
        <p:spPr bwMode="auto">
          <a:xfrm>
            <a:off x="2276475" y="274638"/>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4"/>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None/>
            </a:pPr>
            <a:r>
              <a:rPr lang="zh-CN" altLang="en-US" b="1" dirty="0">
                <a:solidFill>
                  <a:srgbClr val="006196"/>
                </a:solidFill>
                <a:latin typeface="KaiTi" panose="02010609060101010101" pitchFamily="49" charset="-122"/>
                <a:ea typeface="KaiTi" panose="02010609060101010101" pitchFamily="49" charset="-122"/>
              </a:rPr>
              <a:t>背景、意义和现状</a:t>
            </a:r>
            <a:endParaRPr lang="en-US" altLang="zh-CN" b="1" dirty="0">
              <a:solidFill>
                <a:srgbClr val="006196"/>
              </a:solidFill>
              <a:latin typeface="KaiTi" panose="02010609060101010101" pitchFamily="49" charset="-122"/>
              <a:ea typeface="KaiTi" panose="02010609060101010101" pitchFamily="49" charset="-122"/>
            </a:endParaRPr>
          </a:p>
          <a:p>
            <a:pPr algn="ctr" eaLnBrk="1" hangingPunct="1">
              <a:lnSpc>
                <a:spcPct val="100000"/>
              </a:lnSpc>
              <a:spcBef>
                <a:spcPct val="0"/>
              </a:spcBef>
              <a:buSzTx/>
              <a:buFontTx/>
              <a:buNone/>
            </a:pPr>
            <a:endParaRPr lang="en-US" altLang="zh-CN" b="1" dirty="0">
              <a:solidFill>
                <a:srgbClr val="006196"/>
              </a:solidFill>
              <a:latin typeface="微软雅黑" charset="0"/>
              <a:ea typeface="微软雅黑" charset="0"/>
            </a:endParaRPr>
          </a:p>
        </p:txBody>
      </p:sp>
      <p:sp>
        <p:nvSpPr>
          <p:cNvPr id="6" name="文本框 5">
            <a:extLst>
              <a:ext uri="{FF2B5EF4-FFF2-40B4-BE49-F238E27FC236}">
                <a16:creationId xmlns:a16="http://schemas.microsoft.com/office/drawing/2014/main" id="{E79CA617-DA0F-4541-A157-4309EC1691CB}"/>
              </a:ext>
            </a:extLst>
          </p:cNvPr>
          <p:cNvSpPr txBox="1"/>
          <p:nvPr/>
        </p:nvSpPr>
        <p:spPr>
          <a:xfrm>
            <a:off x="669467" y="1334841"/>
            <a:ext cx="8421259" cy="851195"/>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zh-CN" altLang="en-US" sz="2000" dirty="0">
                <a:solidFill>
                  <a:srgbClr val="477AB1"/>
                </a:solidFill>
                <a:latin typeface="KaiTi" panose="02010609060101010101" pitchFamily="49" charset="-122"/>
                <a:ea typeface="KaiTi" panose="02010609060101010101" pitchFamily="49" charset="-122"/>
                <a:sym typeface="+mn-ea"/>
              </a:rPr>
              <a:t>在室外，</a:t>
            </a:r>
            <a:r>
              <a:rPr lang="zh-CN" altLang="en-US" sz="2000" dirty="0">
                <a:solidFill>
                  <a:srgbClr val="FF0000"/>
                </a:solidFill>
                <a:latin typeface="KaiTi" panose="02010609060101010101" pitchFamily="49" charset="-122"/>
                <a:ea typeface="KaiTi" panose="02010609060101010101" pitchFamily="49" charset="-122"/>
                <a:sym typeface="+mn-ea"/>
              </a:rPr>
              <a:t>基于位置的服务</a:t>
            </a:r>
            <a:r>
              <a:rPr lang="zh-CN" altLang="en-US" sz="2000" dirty="0">
                <a:solidFill>
                  <a:srgbClr val="477AB1"/>
                </a:solidFill>
                <a:latin typeface="KaiTi" panose="02010609060101010101" pitchFamily="49" charset="-122"/>
                <a:ea typeface="KaiTi" panose="02010609060101010101" pitchFamily="49" charset="-122"/>
                <a:sym typeface="+mn-ea"/>
              </a:rPr>
              <a:t>给人们的生活带来了诸多的便利；</a:t>
            </a:r>
            <a:endParaRPr lang="en-US" altLang="zh-CN" sz="2000" dirty="0">
              <a:solidFill>
                <a:srgbClr val="477AB1"/>
              </a:solidFill>
              <a:latin typeface="KaiTi" panose="02010609060101010101" pitchFamily="49" charset="-122"/>
              <a:ea typeface="KaiTi" panose="02010609060101010101" pitchFamily="49" charset="-122"/>
              <a:sym typeface="+mn-ea"/>
            </a:endParaRPr>
          </a:p>
          <a:p>
            <a:pPr marL="285750" indent="-285750">
              <a:lnSpc>
                <a:spcPct val="150000"/>
              </a:lnSpc>
              <a:buFont typeface="Arial" panose="020B0604020202020204" pitchFamily="34" charset="0"/>
              <a:buChar char="•"/>
            </a:pPr>
            <a:r>
              <a:rPr lang="zh-CN" altLang="en-US" sz="2000" dirty="0">
                <a:solidFill>
                  <a:srgbClr val="477AB1"/>
                </a:solidFill>
                <a:latin typeface="KaiTi" panose="02010609060101010101" pitchFamily="49" charset="-122"/>
                <a:ea typeface="KaiTi" panose="02010609060101010101" pitchFamily="49" charset="-122"/>
                <a:sym typeface="+mn-ea"/>
              </a:rPr>
              <a:t>人们在</a:t>
            </a:r>
            <a:r>
              <a:rPr lang="zh-CN" altLang="en-US" sz="2000" dirty="0">
                <a:solidFill>
                  <a:srgbClr val="FF0000"/>
                </a:solidFill>
                <a:latin typeface="KaiTi" panose="02010609060101010101" pitchFamily="49" charset="-122"/>
                <a:ea typeface="KaiTi" panose="02010609060101010101" pitchFamily="49" charset="-122"/>
                <a:sym typeface="+mn-ea"/>
              </a:rPr>
              <a:t>大型商场、写字楼、地下停车库</a:t>
            </a:r>
            <a:r>
              <a:rPr lang="zh-CN" altLang="en-US" sz="2000" dirty="0">
                <a:solidFill>
                  <a:srgbClr val="477AB1"/>
                </a:solidFill>
                <a:latin typeface="KaiTi" panose="02010609060101010101" pitchFamily="49" charset="-122"/>
                <a:ea typeface="KaiTi" panose="02010609060101010101" pitchFamily="49" charset="-122"/>
                <a:sym typeface="+mn-ea"/>
              </a:rPr>
              <a:t>对于位置确定的需求也愈发迫切</a:t>
            </a:r>
            <a:r>
              <a:rPr lang="zh-CN" altLang="en-US" sz="1800" dirty="0">
                <a:solidFill>
                  <a:srgbClr val="477AB1"/>
                </a:solidFill>
                <a:latin typeface="KaiTi" panose="02010609060101010101" pitchFamily="49" charset="-122"/>
                <a:ea typeface="KaiTi" panose="02010609060101010101" pitchFamily="49" charset="-122"/>
                <a:sym typeface="+mn-ea"/>
              </a:rPr>
              <a:t>；</a:t>
            </a:r>
            <a:endParaRPr lang="zh-CN" altLang="en-US" sz="1800" dirty="0">
              <a:solidFill>
                <a:srgbClr val="477AB1"/>
              </a:solidFill>
              <a:latin typeface="KaiTi" panose="02010609060101010101" pitchFamily="49" charset="-122"/>
              <a:ea typeface="KaiTi" panose="02010609060101010101" pitchFamily="49" charset="-122"/>
            </a:endParaRPr>
          </a:p>
        </p:txBody>
      </p:sp>
      <p:sp>
        <p:nvSpPr>
          <p:cNvPr id="7" name="Rectangle 7">
            <a:extLst>
              <a:ext uri="{FF2B5EF4-FFF2-40B4-BE49-F238E27FC236}">
                <a16:creationId xmlns:a16="http://schemas.microsoft.com/office/drawing/2014/main" id="{768B9897-F723-7D44-AB71-99AC1A879ED6}"/>
              </a:ext>
            </a:extLst>
          </p:cNvPr>
          <p:cNvSpPr>
            <a:spLocks noChangeArrowheads="1"/>
          </p:cNvSpPr>
          <p:nvPr/>
        </p:nvSpPr>
        <p:spPr bwMode="auto">
          <a:xfrm>
            <a:off x="381000" y="6292230"/>
            <a:ext cx="4041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 typeface="Arial" panose="020B0604020202020204" pitchFamily="34" charset="0"/>
              <a:buNone/>
            </a:pPr>
            <a:r>
              <a:rPr lang="zh-CN" altLang="en-US" sz="2000" b="1">
                <a:solidFill>
                  <a:srgbClr val="FEFEFE"/>
                </a:solidFill>
                <a:ea typeface="宋体" panose="02010600030101010101" pitchFamily="2" charset="-122"/>
              </a:rPr>
              <a:t>移动数据业务量增长趋势</a:t>
            </a:r>
            <a:r>
              <a:rPr lang="zh-CN" altLang="en-US" sz="1000" b="1">
                <a:solidFill>
                  <a:srgbClr val="FEFEFE"/>
                </a:solidFill>
                <a:ea typeface="宋体" panose="02010600030101010101" pitchFamily="2" charset="-122"/>
              </a:rPr>
              <a:t>（单位：亿MB）</a:t>
            </a:r>
          </a:p>
        </p:txBody>
      </p:sp>
      <p:sp>
        <p:nvSpPr>
          <p:cNvPr id="20" name="Rectangle 7">
            <a:extLst>
              <a:ext uri="{FF2B5EF4-FFF2-40B4-BE49-F238E27FC236}">
                <a16:creationId xmlns:a16="http://schemas.microsoft.com/office/drawing/2014/main" id="{BD37D39C-8B64-4445-AD66-D7E561C964EA}"/>
              </a:ext>
            </a:extLst>
          </p:cNvPr>
          <p:cNvSpPr>
            <a:spLocks noChangeArrowheads="1"/>
          </p:cNvSpPr>
          <p:nvPr/>
        </p:nvSpPr>
        <p:spPr bwMode="auto">
          <a:xfrm>
            <a:off x="467596" y="6323980"/>
            <a:ext cx="4041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 typeface="Arial" panose="020B0604020202020204" pitchFamily="34" charset="0"/>
              <a:buNone/>
            </a:pPr>
            <a:r>
              <a:rPr lang="zh-CN" altLang="en-US" sz="2000" b="1" dirty="0">
                <a:solidFill>
                  <a:srgbClr val="FEFEFE"/>
                </a:solidFill>
                <a:ea typeface="宋体" panose="02010600030101010101" pitchFamily="2" charset="-122"/>
              </a:rPr>
              <a:t>移动数据业务量增长趋势</a:t>
            </a:r>
            <a:r>
              <a:rPr lang="zh-CN" altLang="en-US" sz="1000" b="1" dirty="0">
                <a:solidFill>
                  <a:srgbClr val="FEFEFE"/>
                </a:solidFill>
                <a:ea typeface="宋体" panose="02010600030101010101" pitchFamily="2" charset="-122"/>
              </a:rPr>
              <a:t>（单位：亿MB）</a:t>
            </a:r>
          </a:p>
        </p:txBody>
      </p:sp>
      <p:pic>
        <p:nvPicPr>
          <p:cNvPr id="23" name="图片 22">
            <a:extLst>
              <a:ext uri="{FF2B5EF4-FFF2-40B4-BE49-F238E27FC236}">
                <a16:creationId xmlns:a16="http://schemas.microsoft.com/office/drawing/2014/main" id="{EF40C4CD-CB47-D843-907D-D18195FD3C69}"/>
              </a:ext>
            </a:extLst>
          </p:cNvPr>
          <p:cNvPicPr>
            <a:picLocks noChangeAspect="1"/>
          </p:cNvPicPr>
          <p:nvPr/>
        </p:nvPicPr>
        <p:blipFill>
          <a:blip r:embed="rId5"/>
          <a:stretch>
            <a:fillRect/>
          </a:stretch>
        </p:blipFill>
        <p:spPr>
          <a:xfrm>
            <a:off x="7745110" y="6755832"/>
            <a:ext cx="921407" cy="302012"/>
          </a:xfrm>
          <a:prstGeom prst="rect">
            <a:avLst/>
          </a:prstGeom>
        </p:spPr>
      </p:pic>
      <p:grpSp>
        <p:nvGrpSpPr>
          <p:cNvPr id="24" name="Group 12">
            <a:extLst>
              <a:ext uri="{FF2B5EF4-FFF2-40B4-BE49-F238E27FC236}">
                <a16:creationId xmlns:a16="http://schemas.microsoft.com/office/drawing/2014/main" id="{3197608E-34D0-B142-BC8D-03D9070272F4}"/>
              </a:ext>
            </a:extLst>
          </p:cNvPr>
          <p:cNvGrpSpPr>
            <a:grpSpLocks/>
          </p:cNvGrpSpPr>
          <p:nvPr/>
        </p:nvGrpSpPr>
        <p:grpSpPr bwMode="auto">
          <a:xfrm rot="3173304" flipV="1">
            <a:off x="5798864" y="4375022"/>
            <a:ext cx="1658937" cy="330200"/>
            <a:chOff x="0" y="0"/>
            <a:chExt cx="1118" cy="279"/>
          </a:xfrm>
        </p:grpSpPr>
        <p:sp>
          <p:nvSpPr>
            <p:cNvPr id="25" name="AutoShape 28">
              <a:extLst>
                <a:ext uri="{FF2B5EF4-FFF2-40B4-BE49-F238E27FC236}">
                  <a16:creationId xmlns:a16="http://schemas.microsoft.com/office/drawing/2014/main" id="{8419AB40-F770-884E-928F-5D963597ED68}"/>
                </a:ext>
              </a:extLst>
            </p:cNvPr>
            <p:cNvSpPr>
              <a:spLocks noChangeArrowheads="1"/>
            </p:cNvSpPr>
            <p:nvPr/>
          </p:nvSpPr>
          <p:spPr bwMode="auto">
            <a:xfrm rot="5263130">
              <a:off x="286" y="-294"/>
              <a:ext cx="227" cy="816"/>
            </a:xfrm>
            <a:prstGeom prst="moon">
              <a:avLst>
                <a:gd name="adj" fmla="val 49773"/>
              </a:avLst>
            </a:prstGeom>
            <a:solidFill>
              <a:srgbClr val="FFFFFF">
                <a:alpha val="6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1800">
                <a:ea typeface="宋体" panose="02010600030101010101" pitchFamily="2" charset="-122"/>
              </a:endParaRPr>
            </a:p>
          </p:txBody>
        </p:sp>
        <p:sp>
          <p:nvSpPr>
            <p:cNvPr id="26" name="AutoShape 29">
              <a:extLst>
                <a:ext uri="{FF2B5EF4-FFF2-40B4-BE49-F238E27FC236}">
                  <a16:creationId xmlns:a16="http://schemas.microsoft.com/office/drawing/2014/main" id="{0223701C-18B8-9B4C-A78D-61209E9FB47E}"/>
                </a:ext>
              </a:extLst>
            </p:cNvPr>
            <p:cNvSpPr>
              <a:spLocks noChangeArrowheads="1"/>
            </p:cNvSpPr>
            <p:nvPr/>
          </p:nvSpPr>
          <p:spPr bwMode="auto">
            <a:xfrm rot="6078281">
              <a:off x="422" y="-294"/>
              <a:ext cx="227" cy="816"/>
            </a:xfrm>
            <a:prstGeom prst="moon">
              <a:avLst>
                <a:gd name="adj" fmla="val 49773"/>
              </a:avLst>
            </a:prstGeom>
            <a:solidFill>
              <a:srgbClr val="FFFFFF">
                <a:alpha val="6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1800">
                <a:ea typeface="宋体" panose="02010600030101010101" pitchFamily="2" charset="-122"/>
              </a:endParaRPr>
            </a:p>
          </p:txBody>
        </p:sp>
        <p:sp>
          <p:nvSpPr>
            <p:cNvPr id="27" name="AutoShape 30">
              <a:extLst>
                <a:ext uri="{FF2B5EF4-FFF2-40B4-BE49-F238E27FC236}">
                  <a16:creationId xmlns:a16="http://schemas.microsoft.com/office/drawing/2014/main" id="{104F2537-C279-274D-AA87-D879CCDCDE1B}"/>
                </a:ext>
              </a:extLst>
            </p:cNvPr>
            <p:cNvSpPr>
              <a:spLocks noChangeArrowheads="1"/>
            </p:cNvSpPr>
            <p:nvPr/>
          </p:nvSpPr>
          <p:spPr bwMode="auto">
            <a:xfrm rot="6373927">
              <a:off x="498" y="-272"/>
              <a:ext cx="227" cy="816"/>
            </a:xfrm>
            <a:prstGeom prst="moon">
              <a:avLst>
                <a:gd name="adj" fmla="val 49773"/>
              </a:avLst>
            </a:prstGeom>
            <a:solidFill>
              <a:srgbClr val="FFFFFF">
                <a:alpha val="6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1800">
                <a:ea typeface="宋体" panose="02010600030101010101" pitchFamily="2" charset="-122"/>
              </a:endParaRPr>
            </a:p>
          </p:txBody>
        </p:sp>
        <p:sp>
          <p:nvSpPr>
            <p:cNvPr id="28" name="AutoShape 31">
              <a:extLst>
                <a:ext uri="{FF2B5EF4-FFF2-40B4-BE49-F238E27FC236}">
                  <a16:creationId xmlns:a16="http://schemas.microsoft.com/office/drawing/2014/main" id="{ABF4C8D1-C73B-E944-970D-3546EE4B0845}"/>
                </a:ext>
              </a:extLst>
            </p:cNvPr>
            <p:cNvSpPr>
              <a:spLocks noChangeArrowheads="1"/>
            </p:cNvSpPr>
            <p:nvPr/>
          </p:nvSpPr>
          <p:spPr bwMode="auto">
            <a:xfrm rot="6906312">
              <a:off x="588" y="-242"/>
              <a:ext cx="227" cy="816"/>
            </a:xfrm>
            <a:prstGeom prst="moon">
              <a:avLst>
                <a:gd name="adj" fmla="val 49773"/>
              </a:avLst>
            </a:prstGeom>
            <a:solidFill>
              <a:srgbClr val="FFFFFF">
                <a:alpha val="6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1800">
                <a:ea typeface="宋体" panose="02010600030101010101" pitchFamily="2" charset="-122"/>
              </a:endParaRPr>
            </a:p>
          </p:txBody>
        </p:sp>
      </p:grpSp>
      <p:pic>
        <p:nvPicPr>
          <p:cNvPr id="3" name="图片 2">
            <a:extLst>
              <a:ext uri="{FF2B5EF4-FFF2-40B4-BE49-F238E27FC236}">
                <a16:creationId xmlns:a16="http://schemas.microsoft.com/office/drawing/2014/main" id="{05532F6F-60E7-7B4F-9B06-B86C762A61F6}"/>
              </a:ext>
            </a:extLst>
          </p:cNvPr>
          <p:cNvPicPr>
            <a:picLocks noChangeAspect="1"/>
          </p:cNvPicPr>
          <p:nvPr/>
        </p:nvPicPr>
        <p:blipFill>
          <a:blip r:embed="rId6"/>
          <a:stretch>
            <a:fillRect/>
          </a:stretch>
        </p:blipFill>
        <p:spPr>
          <a:xfrm>
            <a:off x="3492466" y="3066756"/>
            <a:ext cx="5544082" cy="2067595"/>
          </a:xfrm>
          <a:prstGeom prst="rect">
            <a:avLst/>
          </a:prstGeom>
        </p:spPr>
      </p:pic>
      <p:sp>
        <p:nvSpPr>
          <p:cNvPr id="71" name="Rectangle 7">
            <a:extLst>
              <a:ext uri="{FF2B5EF4-FFF2-40B4-BE49-F238E27FC236}">
                <a16:creationId xmlns:a16="http://schemas.microsoft.com/office/drawing/2014/main" id="{C88FABF9-B868-5045-ABB2-6124CD012E5E}"/>
              </a:ext>
            </a:extLst>
          </p:cNvPr>
          <p:cNvSpPr>
            <a:spLocks noChangeArrowheads="1"/>
          </p:cNvSpPr>
          <p:nvPr/>
        </p:nvSpPr>
        <p:spPr bwMode="auto">
          <a:xfrm>
            <a:off x="251520" y="6266705"/>
            <a:ext cx="4041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 typeface="Arial" panose="020B0604020202020204" pitchFamily="34" charset="0"/>
              <a:buNone/>
            </a:pPr>
            <a:r>
              <a:rPr lang="zh-CN" altLang="en-US" sz="2000" b="1">
                <a:solidFill>
                  <a:srgbClr val="FEFEFE"/>
                </a:solidFill>
                <a:ea typeface="宋体" panose="02010600030101010101" pitchFamily="2" charset="-122"/>
              </a:rPr>
              <a:t>移动数据业务量增长趋势</a:t>
            </a:r>
            <a:r>
              <a:rPr lang="zh-CN" altLang="en-US" sz="1000" b="1">
                <a:solidFill>
                  <a:srgbClr val="FEFEFE"/>
                </a:solidFill>
                <a:ea typeface="宋体" panose="02010600030101010101" pitchFamily="2" charset="-122"/>
              </a:rPr>
              <a:t>（单位：亿MB）</a:t>
            </a:r>
          </a:p>
        </p:txBody>
      </p:sp>
      <p:grpSp>
        <p:nvGrpSpPr>
          <p:cNvPr id="7169" name="组合 7168">
            <a:extLst>
              <a:ext uri="{FF2B5EF4-FFF2-40B4-BE49-F238E27FC236}">
                <a16:creationId xmlns:a16="http://schemas.microsoft.com/office/drawing/2014/main" id="{5D7A9791-4801-1040-BC07-E3C637E916FA}"/>
              </a:ext>
            </a:extLst>
          </p:cNvPr>
          <p:cNvGrpSpPr/>
          <p:nvPr/>
        </p:nvGrpSpPr>
        <p:grpSpPr>
          <a:xfrm>
            <a:off x="251520" y="2323355"/>
            <a:ext cx="4128371" cy="4418013"/>
            <a:chOff x="251520" y="2323355"/>
            <a:chExt cx="4128371" cy="4418013"/>
          </a:xfrm>
        </p:grpSpPr>
        <p:grpSp>
          <p:nvGrpSpPr>
            <p:cNvPr id="7168" name="组合 7167">
              <a:extLst>
                <a:ext uri="{FF2B5EF4-FFF2-40B4-BE49-F238E27FC236}">
                  <a16:creationId xmlns:a16="http://schemas.microsoft.com/office/drawing/2014/main" id="{AC788D10-16AE-374B-8871-F83535AF77D0}"/>
                </a:ext>
              </a:extLst>
            </p:cNvPr>
            <p:cNvGrpSpPr/>
            <p:nvPr/>
          </p:nvGrpSpPr>
          <p:grpSpPr>
            <a:xfrm>
              <a:off x="311845" y="2323355"/>
              <a:ext cx="3597275" cy="3781842"/>
              <a:chOff x="311845" y="2323355"/>
              <a:chExt cx="3597275" cy="3781842"/>
            </a:xfrm>
          </p:grpSpPr>
          <p:sp>
            <p:nvSpPr>
              <p:cNvPr id="72" name="Freeform 8">
                <a:extLst>
                  <a:ext uri="{FF2B5EF4-FFF2-40B4-BE49-F238E27FC236}">
                    <a16:creationId xmlns:a16="http://schemas.microsoft.com/office/drawing/2014/main" id="{233150D0-79DE-6440-AC29-D2F425292B26}"/>
                  </a:ext>
                </a:extLst>
              </p:cNvPr>
              <p:cNvSpPr>
                <a:spLocks/>
              </p:cNvSpPr>
              <p:nvPr/>
            </p:nvSpPr>
            <p:spPr bwMode="auto">
              <a:xfrm rot="10800000">
                <a:off x="921445" y="2323355"/>
                <a:ext cx="1752600" cy="1981200"/>
              </a:xfrm>
              <a:custGeom>
                <a:avLst/>
                <a:gdLst>
                  <a:gd name="T0" fmla="*/ 0 w 952"/>
                  <a:gd name="T1" fmla="*/ 756 h 947"/>
                  <a:gd name="T2" fmla="*/ 191 w 952"/>
                  <a:gd name="T3" fmla="*/ 591 h 947"/>
                  <a:gd name="T4" fmla="*/ 190 w 952"/>
                  <a:gd name="T5" fmla="*/ 672 h 947"/>
                  <a:gd name="T6" fmla="*/ 194 w 952"/>
                  <a:gd name="T7" fmla="*/ 672 h 947"/>
                  <a:gd name="T8" fmla="*/ 205 w 952"/>
                  <a:gd name="T9" fmla="*/ 672 h 947"/>
                  <a:gd name="T10" fmla="*/ 225 w 952"/>
                  <a:gd name="T11" fmla="*/ 671 h 947"/>
                  <a:gd name="T12" fmla="*/ 250 w 952"/>
                  <a:gd name="T13" fmla="*/ 667 h 947"/>
                  <a:gd name="T14" fmla="*/ 281 w 952"/>
                  <a:gd name="T15" fmla="*/ 662 h 947"/>
                  <a:gd name="T16" fmla="*/ 316 w 952"/>
                  <a:gd name="T17" fmla="*/ 653 h 947"/>
                  <a:gd name="T18" fmla="*/ 356 w 952"/>
                  <a:gd name="T19" fmla="*/ 641 h 947"/>
                  <a:gd name="T20" fmla="*/ 399 w 952"/>
                  <a:gd name="T21" fmla="*/ 626 h 947"/>
                  <a:gd name="T22" fmla="*/ 444 w 952"/>
                  <a:gd name="T23" fmla="*/ 605 h 947"/>
                  <a:gd name="T24" fmla="*/ 492 w 952"/>
                  <a:gd name="T25" fmla="*/ 578 h 947"/>
                  <a:gd name="T26" fmla="*/ 540 w 952"/>
                  <a:gd name="T27" fmla="*/ 547 h 947"/>
                  <a:gd name="T28" fmla="*/ 587 w 952"/>
                  <a:gd name="T29" fmla="*/ 508 h 947"/>
                  <a:gd name="T30" fmla="*/ 635 w 952"/>
                  <a:gd name="T31" fmla="*/ 463 h 947"/>
                  <a:gd name="T32" fmla="*/ 689 w 952"/>
                  <a:gd name="T33" fmla="*/ 405 h 947"/>
                  <a:gd name="T34" fmla="*/ 737 w 952"/>
                  <a:gd name="T35" fmla="*/ 350 h 947"/>
                  <a:gd name="T36" fmla="*/ 780 w 952"/>
                  <a:gd name="T37" fmla="*/ 298 h 947"/>
                  <a:gd name="T38" fmla="*/ 816 w 952"/>
                  <a:gd name="T39" fmla="*/ 249 h 947"/>
                  <a:gd name="T40" fmla="*/ 847 w 952"/>
                  <a:gd name="T41" fmla="*/ 204 h 947"/>
                  <a:gd name="T42" fmla="*/ 873 w 952"/>
                  <a:gd name="T43" fmla="*/ 164 h 947"/>
                  <a:gd name="T44" fmla="*/ 895 w 952"/>
                  <a:gd name="T45" fmla="*/ 126 h 947"/>
                  <a:gd name="T46" fmla="*/ 913 w 952"/>
                  <a:gd name="T47" fmla="*/ 94 h 947"/>
                  <a:gd name="T48" fmla="*/ 926 w 952"/>
                  <a:gd name="T49" fmla="*/ 66 h 947"/>
                  <a:gd name="T50" fmla="*/ 936 w 952"/>
                  <a:gd name="T51" fmla="*/ 42 h 947"/>
                  <a:gd name="T52" fmla="*/ 944 w 952"/>
                  <a:gd name="T53" fmla="*/ 24 h 947"/>
                  <a:gd name="T54" fmla="*/ 949 w 952"/>
                  <a:gd name="T55" fmla="*/ 12 h 947"/>
                  <a:gd name="T56" fmla="*/ 952 w 952"/>
                  <a:gd name="T57" fmla="*/ 2 h 947"/>
                  <a:gd name="T58" fmla="*/ 952 w 952"/>
                  <a:gd name="T59" fmla="*/ 0 h 947"/>
                  <a:gd name="T60" fmla="*/ 952 w 952"/>
                  <a:gd name="T61" fmla="*/ 4 h 947"/>
                  <a:gd name="T62" fmla="*/ 950 w 952"/>
                  <a:gd name="T63" fmla="*/ 17 h 947"/>
                  <a:gd name="T64" fmla="*/ 948 w 952"/>
                  <a:gd name="T65" fmla="*/ 36 h 947"/>
                  <a:gd name="T66" fmla="*/ 942 w 952"/>
                  <a:gd name="T67" fmla="*/ 62 h 947"/>
                  <a:gd name="T68" fmla="*/ 936 w 952"/>
                  <a:gd name="T69" fmla="*/ 93 h 947"/>
                  <a:gd name="T70" fmla="*/ 927 w 952"/>
                  <a:gd name="T71" fmla="*/ 130 h 947"/>
                  <a:gd name="T72" fmla="*/ 914 w 952"/>
                  <a:gd name="T73" fmla="*/ 172 h 947"/>
                  <a:gd name="T74" fmla="*/ 899 w 952"/>
                  <a:gd name="T75" fmla="*/ 217 h 947"/>
                  <a:gd name="T76" fmla="*/ 881 w 952"/>
                  <a:gd name="T77" fmla="*/ 264 h 947"/>
                  <a:gd name="T78" fmla="*/ 857 w 952"/>
                  <a:gd name="T79" fmla="*/ 315 h 947"/>
                  <a:gd name="T80" fmla="*/ 830 w 952"/>
                  <a:gd name="T81" fmla="*/ 368 h 947"/>
                  <a:gd name="T82" fmla="*/ 798 w 952"/>
                  <a:gd name="T83" fmla="*/ 421 h 947"/>
                  <a:gd name="T84" fmla="*/ 762 w 952"/>
                  <a:gd name="T85" fmla="*/ 475 h 947"/>
                  <a:gd name="T86" fmla="*/ 719 w 952"/>
                  <a:gd name="T87" fmla="*/ 529 h 947"/>
                  <a:gd name="T88" fmla="*/ 671 w 952"/>
                  <a:gd name="T89" fmla="*/ 582 h 947"/>
                  <a:gd name="T90" fmla="*/ 613 w 952"/>
                  <a:gd name="T91" fmla="*/ 637 h 947"/>
                  <a:gd name="T92" fmla="*/ 555 w 952"/>
                  <a:gd name="T93" fmla="*/ 685 h 947"/>
                  <a:gd name="T94" fmla="*/ 500 w 952"/>
                  <a:gd name="T95" fmla="*/ 726 h 947"/>
                  <a:gd name="T96" fmla="*/ 447 w 952"/>
                  <a:gd name="T97" fmla="*/ 761 h 947"/>
                  <a:gd name="T98" fmla="*/ 396 w 952"/>
                  <a:gd name="T99" fmla="*/ 790 h 947"/>
                  <a:gd name="T100" fmla="*/ 350 w 952"/>
                  <a:gd name="T101" fmla="*/ 813 h 947"/>
                  <a:gd name="T102" fmla="*/ 307 w 952"/>
                  <a:gd name="T103" fmla="*/ 831 h 947"/>
                  <a:gd name="T104" fmla="*/ 270 w 952"/>
                  <a:gd name="T105" fmla="*/ 845 h 947"/>
                  <a:gd name="T106" fmla="*/ 238 w 952"/>
                  <a:gd name="T107" fmla="*/ 855 h 947"/>
                  <a:gd name="T108" fmla="*/ 212 w 952"/>
                  <a:gd name="T109" fmla="*/ 862 h 947"/>
                  <a:gd name="T110" fmla="*/ 192 w 952"/>
                  <a:gd name="T111" fmla="*/ 866 h 947"/>
                  <a:gd name="T112" fmla="*/ 181 w 952"/>
                  <a:gd name="T113" fmla="*/ 868 h 947"/>
                  <a:gd name="T114" fmla="*/ 176 w 952"/>
                  <a:gd name="T115" fmla="*/ 868 h 947"/>
                  <a:gd name="T116" fmla="*/ 167 w 952"/>
                  <a:gd name="T117" fmla="*/ 947 h 947"/>
                  <a:gd name="T118" fmla="*/ 0 w 952"/>
                  <a:gd name="T119" fmla="*/ 756 h 947"/>
                  <a:gd name="T120" fmla="*/ 0 w 952"/>
                  <a:gd name="T121" fmla="*/ 0 h 947"/>
                  <a:gd name="T122" fmla="*/ 952 w 952"/>
                  <a:gd name="T12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T120" t="T121" r="T122" b="T123"/>
                <a:pathLst>
                  <a:path w="952" h="947">
                    <a:moveTo>
                      <a:pt x="0" y="756"/>
                    </a:moveTo>
                    <a:lnTo>
                      <a:pt x="191" y="591"/>
                    </a:lnTo>
                    <a:lnTo>
                      <a:pt x="190" y="672"/>
                    </a:lnTo>
                    <a:lnTo>
                      <a:pt x="194" y="672"/>
                    </a:lnTo>
                    <a:lnTo>
                      <a:pt x="205" y="672"/>
                    </a:lnTo>
                    <a:lnTo>
                      <a:pt x="225" y="671"/>
                    </a:lnTo>
                    <a:lnTo>
                      <a:pt x="250" y="667"/>
                    </a:lnTo>
                    <a:lnTo>
                      <a:pt x="281" y="662"/>
                    </a:lnTo>
                    <a:lnTo>
                      <a:pt x="316" y="653"/>
                    </a:lnTo>
                    <a:lnTo>
                      <a:pt x="356" y="641"/>
                    </a:lnTo>
                    <a:lnTo>
                      <a:pt x="399" y="626"/>
                    </a:lnTo>
                    <a:lnTo>
                      <a:pt x="444" y="605"/>
                    </a:lnTo>
                    <a:lnTo>
                      <a:pt x="492" y="578"/>
                    </a:lnTo>
                    <a:lnTo>
                      <a:pt x="540" y="547"/>
                    </a:lnTo>
                    <a:lnTo>
                      <a:pt x="587" y="508"/>
                    </a:lnTo>
                    <a:lnTo>
                      <a:pt x="635" y="463"/>
                    </a:lnTo>
                    <a:lnTo>
                      <a:pt x="689" y="405"/>
                    </a:lnTo>
                    <a:lnTo>
                      <a:pt x="737" y="350"/>
                    </a:lnTo>
                    <a:lnTo>
                      <a:pt x="780" y="298"/>
                    </a:lnTo>
                    <a:lnTo>
                      <a:pt x="816" y="249"/>
                    </a:lnTo>
                    <a:lnTo>
                      <a:pt x="847" y="204"/>
                    </a:lnTo>
                    <a:lnTo>
                      <a:pt x="873" y="164"/>
                    </a:lnTo>
                    <a:lnTo>
                      <a:pt x="895" y="126"/>
                    </a:lnTo>
                    <a:lnTo>
                      <a:pt x="913" y="94"/>
                    </a:lnTo>
                    <a:lnTo>
                      <a:pt x="926" y="66"/>
                    </a:lnTo>
                    <a:lnTo>
                      <a:pt x="936" y="42"/>
                    </a:lnTo>
                    <a:lnTo>
                      <a:pt x="944" y="24"/>
                    </a:lnTo>
                    <a:lnTo>
                      <a:pt x="949" y="12"/>
                    </a:lnTo>
                    <a:lnTo>
                      <a:pt x="952" y="2"/>
                    </a:lnTo>
                    <a:lnTo>
                      <a:pt x="952" y="0"/>
                    </a:lnTo>
                    <a:lnTo>
                      <a:pt x="952" y="4"/>
                    </a:lnTo>
                    <a:lnTo>
                      <a:pt x="950" y="17"/>
                    </a:lnTo>
                    <a:lnTo>
                      <a:pt x="948" y="36"/>
                    </a:lnTo>
                    <a:lnTo>
                      <a:pt x="942" y="62"/>
                    </a:lnTo>
                    <a:lnTo>
                      <a:pt x="936" y="93"/>
                    </a:lnTo>
                    <a:lnTo>
                      <a:pt x="927" y="130"/>
                    </a:lnTo>
                    <a:lnTo>
                      <a:pt x="914" y="172"/>
                    </a:lnTo>
                    <a:lnTo>
                      <a:pt x="899" y="217"/>
                    </a:lnTo>
                    <a:lnTo>
                      <a:pt x="881" y="264"/>
                    </a:lnTo>
                    <a:lnTo>
                      <a:pt x="857" y="315"/>
                    </a:lnTo>
                    <a:lnTo>
                      <a:pt x="830" y="368"/>
                    </a:lnTo>
                    <a:lnTo>
                      <a:pt x="798" y="421"/>
                    </a:lnTo>
                    <a:lnTo>
                      <a:pt x="762" y="475"/>
                    </a:lnTo>
                    <a:lnTo>
                      <a:pt x="719" y="529"/>
                    </a:lnTo>
                    <a:lnTo>
                      <a:pt x="671" y="582"/>
                    </a:lnTo>
                    <a:lnTo>
                      <a:pt x="613" y="637"/>
                    </a:lnTo>
                    <a:lnTo>
                      <a:pt x="555" y="685"/>
                    </a:lnTo>
                    <a:lnTo>
                      <a:pt x="500" y="726"/>
                    </a:lnTo>
                    <a:lnTo>
                      <a:pt x="447" y="761"/>
                    </a:lnTo>
                    <a:lnTo>
                      <a:pt x="396" y="790"/>
                    </a:lnTo>
                    <a:lnTo>
                      <a:pt x="350" y="813"/>
                    </a:lnTo>
                    <a:lnTo>
                      <a:pt x="307" y="831"/>
                    </a:lnTo>
                    <a:lnTo>
                      <a:pt x="270" y="845"/>
                    </a:lnTo>
                    <a:lnTo>
                      <a:pt x="238" y="855"/>
                    </a:lnTo>
                    <a:lnTo>
                      <a:pt x="212" y="862"/>
                    </a:lnTo>
                    <a:lnTo>
                      <a:pt x="192" y="866"/>
                    </a:lnTo>
                    <a:lnTo>
                      <a:pt x="181" y="868"/>
                    </a:lnTo>
                    <a:lnTo>
                      <a:pt x="176" y="868"/>
                    </a:lnTo>
                    <a:lnTo>
                      <a:pt x="167" y="947"/>
                    </a:lnTo>
                    <a:lnTo>
                      <a:pt x="0" y="756"/>
                    </a:lnTo>
                    <a:close/>
                  </a:path>
                </a:pathLst>
              </a:custGeom>
              <a:solidFill>
                <a:schemeClr val="folHlink"/>
              </a:solidFill>
              <a:ln>
                <a:noFill/>
              </a:ln>
              <a:effectLst>
                <a:outerShdw dist="107763" dir="27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 name="AutoShape 9">
                <a:extLst>
                  <a:ext uri="{FF2B5EF4-FFF2-40B4-BE49-F238E27FC236}">
                    <a16:creationId xmlns:a16="http://schemas.microsoft.com/office/drawing/2014/main" id="{4AB377A2-B4CF-C948-8569-38F9917DC129}"/>
                  </a:ext>
                </a:extLst>
              </p:cNvPr>
              <p:cNvSpPr>
                <a:spLocks noChangeArrowheads="1"/>
              </p:cNvSpPr>
              <p:nvPr/>
            </p:nvSpPr>
            <p:spPr bwMode="auto">
              <a:xfrm>
                <a:off x="311845" y="5447555"/>
                <a:ext cx="3597275" cy="655638"/>
              </a:xfrm>
              <a:prstGeom prst="cube">
                <a:avLst>
                  <a:gd name="adj" fmla="val 49880"/>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1800">
                  <a:ea typeface="宋体" panose="02010600030101010101" pitchFamily="2" charset="-122"/>
                </a:endParaRPr>
              </a:p>
            </p:txBody>
          </p:sp>
          <p:sp>
            <p:nvSpPr>
              <p:cNvPr id="74" name="AutoShape 11">
                <a:extLst>
                  <a:ext uri="{FF2B5EF4-FFF2-40B4-BE49-F238E27FC236}">
                    <a16:creationId xmlns:a16="http://schemas.microsoft.com/office/drawing/2014/main" id="{BC27858A-B528-6149-8E7E-2CD7AA81C310}"/>
                  </a:ext>
                </a:extLst>
              </p:cNvPr>
              <p:cNvSpPr>
                <a:spLocks noChangeArrowheads="1"/>
              </p:cNvSpPr>
              <p:nvPr/>
            </p:nvSpPr>
            <p:spPr bwMode="auto">
              <a:xfrm rot="16200000" flipV="1">
                <a:off x="569814" y="4708574"/>
                <a:ext cx="1487487" cy="466725"/>
              </a:xfrm>
              <a:prstGeom prst="cube">
                <a:avLst>
                  <a:gd name="adj" fmla="val 23792"/>
                </a:avLst>
              </a:prstGeom>
              <a:gradFill rotWithShape="1">
                <a:gsLst>
                  <a:gs pos="0">
                    <a:srgbClr val="B69B58"/>
                  </a:gs>
                  <a:gs pos="100000">
                    <a:srgbClr val="F0CD7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1800">
                  <a:ea typeface="宋体" panose="02010600030101010101" pitchFamily="2" charset="-122"/>
                </a:endParaRPr>
              </a:p>
            </p:txBody>
          </p:sp>
          <p:sp>
            <p:nvSpPr>
              <p:cNvPr id="75" name="AutoShape 12">
                <a:extLst>
                  <a:ext uri="{FF2B5EF4-FFF2-40B4-BE49-F238E27FC236}">
                    <a16:creationId xmlns:a16="http://schemas.microsoft.com/office/drawing/2014/main" id="{3FCA1002-FCEE-D74B-BBDF-EE7DBC1CA0DB}"/>
                  </a:ext>
                </a:extLst>
              </p:cNvPr>
              <p:cNvSpPr>
                <a:spLocks noChangeArrowheads="1"/>
              </p:cNvSpPr>
              <p:nvPr/>
            </p:nvSpPr>
            <p:spPr bwMode="auto">
              <a:xfrm rot="16200000" flipV="1">
                <a:off x="1112739" y="4479974"/>
                <a:ext cx="1944687" cy="466725"/>
              </a:xfrm>
              <a:prstGeom prst="cube">
                <a:avLst>
                  <a:gd name="adj" fmla="val 23792"/>
                </a:avLst>
              </a:prstGeom>
              <a:gradFill rotWithShape="1">
                <a:gsLst>
                  <a:gs pos="0">
                    <a:srgbClr val="8F82AE"/>
                  </a:gs>
                  <a:gs pos="100000">
                    <a:srgbClr val="BDACE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1800">
                  <a:ea typeface="宋体" panose="02010600030101010101" pitchFamily="2" charset="-122"/>
                </a:endParaRPr>
              </a:p>
            </p:txBody>
          </p:sp>
          <p:sp>
            <p:nvSpPr>
              <p:cNvPr id="76" name="AutoShape 13">
                <a:extLst>
                  <a:ext uri="{FF2B5EF4-FFF2-40B4-BE49-F238E27FC236}">
                    <a16:creationId xmlns:a16="http://schemas.microsoft.com/office/drawing/2014/main" id="{EB48F632-E791-2D4C-8D6C-3001C9F3760B}"/>
                  </a:ext>
                </a:extLst>
              </p:cNvPr>
              <p:cNvSpPr>
                <a:spLocks noChangeArrowheads="1"/>
              </p:cNvSpPr>
              <p:nvPr/>
            </p:nvSpPr>
            <p:spPr bwMode="auto">
              <a:xfrm rot="16200000" flipV="1">
                <a:off x="1369914" y="3908474"/>
                <a:ext cx="3087687" cy="466725"/>
              </a:xfrm>
              <a:prstGeom prst="cube">
                <a:avLst>
                  <a:gd name="adj" fmla="val 23792"/>
                </a:avLst>
              </a:prstGeom>
              <a:gradFill rotWithShape="1">
                <a:gsLst>
                  <a:gs pos="0">
                    <a:srgbClr val="588196"/>
                  </a:gs>
                  <a:gs pos="100000">
                    <a:srgbClr val="74ABC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1800">
                  <a:ea typeface="宋体" panose="02010600030101010101" pitchFamily="2" charset="-122"/>
                </a:endParaRPr>
              </a:p>
            </p:txBody>
          </p:sp>
          <p:sp>
            <p:nvSpPr>
              <p:cNvPr id="77" name="Text Box 15">
                <a:extLst>
                  <a:ext uri="{FF2B5EF4-FFF2-40B4-BE49-F238E27FC236}">
                    <a16:creationId xmlns:a16="http://schemas.microsoft.com/office/drawing/2014/main" id="{98DF62AD-712E-544A-855B-68D51E5F1A64}"/>
                  </a:ext>
                </a:extLst>
              </p:cNvPr>
              <p:cNvSpPr txBox="1">
                <a:spLocks noChangeArrowheads="1"/>
              </p:cNvSpPr>
              <p:nvPr/>
            </p:nvSpPr>
            <p:spPr bwMode="auto">
              <a:xfrm>
                <a:off x="938035" y="5766643"/>
                <a:ext cx="6399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1600" dirty="0">
                    <a:solidFill>
                      <a:srgbClr val="FEFEFE"/>
                    </a:solidFill>
                    <a:ea typeface="宋体" panose="02010600030101010101" pitchFamily="2" charset="-122"/>
                  </a:rPr>
                  <a:t>2016</a:t>
                </a:r>
              </a:p>
            </p:txBody>
          </p:sp>
          <p:sp>
            <p:nvSpPr>
              <p:cNvPr id="78" name="Text Box 16">
                <a:extLst>
                  <a:ext uri="{FF2B5EF4-FFF2-40B4-BE49-F238E27FC236}">
                    <a16:creationId xmlns:a16="http://schemas.microsoft.com/office/drawing/2014/main" id="{1B1B66F0-8878-A14B-9DEE-A61BAD2DB424}"/>
                  </a:ext>
                </a:extLst>
              </p:cNvPr>
              <p:cNvSpPr txBox="1">
                <a:spLocks noChangeArrowheads="1"/>
              </p:cNvSpPr>
              <p:nvPr/>
            </p:nvSpPr>
            <p:spPr bwMode="auto">
              <a:xfrm>
                <a:off x="1719085" y="5766643"/>
                <a:ext cx="6399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1600" dirty="0">
                    <a:solidFill>
                      <a:srgbClr val="FEFEFE"/>
                    </a:solidFill>
                    <a:ea typeface="宋体" panose="02010600030101010101" pitchFamily="2" charset="-122"/>
                  </a:rPr>
                  <a:t>2017</a:t>
                </a:r>
              </a:p>
            </p:txBody>
          </p:sp>
          <p:sp>
            <p:nvSpPr>
              <p:cNvPr id="79" name="Text Box 17">
                <a:extLst>
                  <a:ext uri="{FF2B5EF4-FFF2-40B4-BE49-F238E27FC236}">
                    <a16:creationId xmlns:a16="http://schemas.microsoft.com/office/drawing/2014/main" id="{2103E10B-BEAE-244C-B4B9-7E7B0C883B4E}"/>
                  </a:ext>
                </a:extLst>
              </p:cNvPr>
              <p:cNvSpPr txBox="1">
                <a:spLocks noChangeArrowheads="1"/>
              </p:cNvSpPr>
              <p:nvPr/>
            </p:nvSpPr>
            <p:spPr bwMode="auto">
              <a:xfrm>
                <a:off x="2576336" y="5766643"/>
                <a:ext cx="6399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1600" dirty="0">
                    <a:solidFill>
                      <a:srgbClr val="FEFEFE"/>
                    </a:solidFill>
                    <a:ea typeface="宋体" panose="02010600030101010101" pitchFamily="2" charset="-122"/>
                  </a:rPr>
                  <a:t>2018</a:t>
                </a:r>
              </a:p>
            </p:txBody>
          </p:sp>
          <p:sp>
            <p:nvSpPr>
              <p:cNvPr id="80" name="Text Box 20">
                <a:extLst>
                  <a:ext uri="{FF2B5EF4-FFF2-40B4-BE49-F238E27FC236}">
                    <a16:creationId xmlns:a16="http://schemas.microsoft.com/office/drawing/2014/main" id="{510850E2-CC72-F144-9C79-D96F446F25CE}"/>
                  </a:ext>
                </a:extLst>
              </p:cNvPr>
              <p:cNvSpPr txBox="1">
                <a:spLocks noChangeArrowheads="1"/>
              </p:cNvSpPr>
              <p:nvPr/>
            </p:nvSpPr>
            <p:spPr bwMode="auto">
              <a:xfrm>
                <a:off x="1748001" y="3850530"/>
                <a:ext cx="569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1800" dirty="0">
                    <a:solidFill>
                      <a:srgbClr val="FEFEFE"/>
                    </a:solidFill>
                    <a:ea typeface="宋体" panose="02010600030101010101" pitchFamily="2" charset="-122"/>
                  </a:rPr>
                  <a:t>140</a:t>
                </a:r>
              </a:p>
            </p:txBody>
          </p:sp>
          <p:sp>
            <p:nvSpPr>
              <p:cNvPr id="81" name="Text Box 21">
                <a:extLst>
                  <a:ext uri="{FF2B5EF4-FFF2-40B4-BE49-F238E27FC236}">
                    <a16:creationId xmlns:a16="http://schemas.microsoft.com/office/drawing/2014/main" id="{557F4296-4E96-3542-91D6-CB572E946FDF}"/>
                  </a:ext>
                </a:extLst>
              </p:cNvPr>
              <p:cNvSpPr txBox="1">
                <a:spLocks noChangeArrowheads="1"/>
              </p:cNvSpPr>
              <p:nvPr/>
            </p:nvSpPr>
            <p:spPr bwMode="auto">
              <a:xfrm>
                <a:off x="2593624" y="2707361"/>
                <a:ext cx="569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1800" dirty="0">
                    <a:solidFill>
                      <a:srgbClr val="FEFEFE"/>
                    </a:solidFill>
                    <a:ea typeface="宋体" panose="02010600030101010101" pitchFamily="2" charset="-122"/>
                  </a:rPr>
                  <a:t>210</a:t>
                </a:r>
              </a:p>
            </p:txBody>
          </p:sp>
          <p:sp>
            <p:nvSpPr>
              <p:cNvPr id="83" name="Text Box 19">
                <a:extLst>
                  <a:ext uri="{FF2B5EF4-FFF2-40B4-BE49-F238E27FC236}">
                    <a16:creationId xmlns:a16="http://schemas.microsoft.com/office/drawing/2014/main" id="{F23422FE-DEE2-D644-BCDB-BB2F1B0D8925}"/>
                  </a:ext>
                </a:extLst>
              </p:cNvPr>
              <p:cNvSpPr txBox="1">
                <a:spLocks noChangeArrowheads="1"/>
              </p:cNvSpPr>
              <p:nvPr/>
            </p:nvSpPr>
            <p:spPr bwMode="auto">
              <a:xfrm>
                <a:off x="976477" y="4317255"/>
                <a:ext cx="569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1800" dirty="0">
                    <a:solidFill>
                      <a:srgbClr val="FEFEFE"/>
                    </a:solidFill>
                    <a:ea typeface="宋体" panose="02010600030101010101" pitchFamily="2" charset="-122"/>
                  </a:rPr>
                  <a:t>100</a:t>
                </a:r>
              </a:p>
            </p:txBody>
          </p:sp>
        </p:grpSp>
        <p:grpSp>
          <p:nvGrpSpPr>
            <p:cNvPr id="5" name="组合 4">
              <a:extLst>
                <a:ext uri="{FF2B5EF4-FFF2-40B4-BE49-F238E27FC236}">
                  <a16:creationId xmlns:a16="http://schemas.microsoft.com/office/drawing/2014/main" id="{93FE3616-AF82-6349-91B2-3FA1E3244BA3}"/>
                </a:ext>
              </a:extLst>
            </p:cNvPr>
            <p:cNvGrpSpPr/>
            <p:nvPr/>
          </p:nvGrpSpPr>
          <p:grpSpPr>
            <a:xfrm>
              <a:off x="251520" y="6255593"/>
              <a:ext cx="4128371" cy="485775"/>
              <a:chOff x="251520" y="6255593"/>
              <a:chExt cx="4128371" cy="485775"/>
            </a:xfrm>
          </p:grpSpPr>
          <p:sp>
            <p:nvSpPr>
              <p:cNvPr id="82" name="AutoShape 6">
                <a:extLst>
                  <a:ext uri="{FF2B5EF4-FFF2-40B4-BE49-F238E27FC236}">
                    <a16:creationId xmlns:a16="http://schemas.microsoft.com/office/drawing/2014/main" id="{B19C6544-15EE-5242-B0BD-E28CE6D2E35D}"/>
                  </a:ext>
                </a:extLst>
              </p:cNvPr>
              <p:cNvSpPr>
                <a:spLocks noChangeArrowheads="1"/>
              </p:cNvSpPr>
              <p:nvPr/>
            </p:nvSpPr>
            <p:spPr bwMode="auto">
              <a:xfrm>
                <a:off x="251520" y="6255593"/>
                <a:ext cx="4038600" cy="485775"/>
              </a:xfrm>
              <a:prstGeom prst="roundRect">
                <a:avLst>
                  <a:gd name="adj" fmla="val 50000"/>
                </a:avLst>
              </a:prstGeom>
              <a:solidFill>
                <a:srgbClr val="333399"/>
              </a:solidFill>
              <a:ln w="28575" cmpd="sng">
                <a:solidFill>
                  <a:srgbClr val="FEFEFE"/>
                </a:solidFill>
                <a:round/>
                <a:headEnd/>
                <a:tailEnd/>
              </a:ln>
              <a:effectLst>
                <a:outerShdw dist="53882" dir="2700000" algn="ctr" rotWithShape="0">
                  <a:schemeClr val="bg2"/>
                </a:outerShdw>
              </a:effectLst>
            </p:spPr>
            <p:txBody>
              <a:bodyPr wrap="none" anchor="ct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1800">
                  <a:ea typeface="宋体" panose="02010600030101010101" pitchFamily="2" charset="-122"/>
                </a:endParaRPr>
              </a:p>
            </p:txBody>
          </p:sp>
          <p:sp>
            <p:nvSpPr>
              <p:cNvPr id="84" name="Rectangle 7">
                <a:extLst>
                  <a:ext uri="{FF2B5EF4-FFF2-40B4-BE49-F238E27FC236}">
                    <a16:creationId xmlns:a16="http://schemas.microsoft.com/office/drawing/2014/main" id="{6A388E6B-CB7D-ED4C-85BD-DC33B2ADF9ED}"/>
                  </a:ext>
                </a:extLst>
              </p:cNvPr>
              <p:cNvSpPr>
                <a:spLocks noChangeArrowheads="1"/>
              </p:cNvSpPr>
              <p:nvPr/>
            </p:nvSpPr>
            <p:spPr bwMode="auto">
              <a:xfrm>
                <a:off x="338116" y="6298455"/>
                <a:ext cx="4041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 typeface="Arial" panose="020B0604020202020204" pitchFamily="34" charset="0"/>
                  <a:buNone/>
                </a:pPr>
                <a:r>
                  <a:rPr lang="zh-CN" altLang="en-US" sz="2000" b="1" dirty="0">
                    <a:solidFill>
                      <a:srgbClr val="FEFEFE"/>
                    </a:solidFill>
                    <a:ea typeface="宋体" panose="02010600030101010101" pitchFamily="2" charset="-122"/>
                  </a:rPr>
                  <a:t>移动数据业务量增长趋势</a:t>
                </a:r>
                <a:r>
                  <a:rPr lang="zh-CN" altLang="en-US" sz="1000" b="1" dirty="0">
                    <a:solidFill>
                      <a:srgbClr val="FEFEFE"/>
                    </a:solidFill>
                    <a:ea typeface="宋体" panose="02010600030101010101" pitchFamily="2" charset="-122"/>
                  </a:rPr>
                  <a:t>（单位：亿MB）</a:t>
                </a: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741"/>
    </mc:Choice>
    <mc:Fallback xmlns="">
      <p:transition spd="slow" advTm="307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标题 7169"/>
          <p:cNvSpPr>
            <a:spLocks noGrp="1" noChangeArrowheads="1"/>
          </p:cNvSpPr>
          <p:nvPr/>
        </p:nvSpPr>
        <p:spPr bwMode="auto">
          <a:xfrm>
            <a:off x="1219200" y="274638"/>
            <a:ext cx="670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endParaRPr lang="zh-CN" altLang="en-US" sz="3600">
              <a:latin typeface="微软雅黑" charset="0"/>
              <a:ea typeface="微软雅黑" charset="0"/>
            </a:endParaRPr>
          </a:p>
        </p:txBody>
      </p:sp>
      <p:sp>
        <p:nvSpPr>
          <p:cNvPr id="4" name="标题 7169"/>
          <p:cNvSpPr>
            <a:spLocks noGrp="1" noChangeArrowheads="1"/>
          </p:cNvSpPr>
          <p:nvPr/>
        </p:nvSpPr>
        <p:spPr bwMode="auto">
          <a:xfrm>
            <a:off x="2267744" y="305263"/>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None/>
            </a:pPr>
            <a:r>
              <a:rPr lang="zh-CN" altLang="en-US" b="1" dirty="0">
                <a:solidFill>
                  <a:srgbClr val="006196"/>
                </a:solidFill>
                <a:latin typeface="KaiTi" panose="02010609060101010101" pitchFamily="49" charset="-122"/>
                <a:ea typeface="KaiTi" panose="02010609060101010101" pitchFamily="49" charset="-122"/>
              </a:rPr>
              <a:t>背景、意义和现状</a:t>
            </a:r>
            <a:endParaRPr lang="en-US" altLang="zh-CN" b="1" dirty="0">
              <a:solidFill>
                <a:srgbClr val="006196"/>
              </a:solidFill>
              <a:latin typeface="KaiTi" panose="02010609060101010101" pitchFamily="49" charset="-122"/>
              <a:ea typeface="KaiTi" panose="02010609060101010101" pitchFamily="49" charset="-122"/>
            </a:endParaRPr>
          </a:p>
          <a:p>
            <a:pPr algn="ctr" eaLnBrk="1" hangingPunct="1">
              <a:lnSpc>
                <a:spcPct val="100000"/>
              </a:lnSpc>
              <a:spcBef>
                <a:spcPct val="0"/>
              </a:spcBef>
              <a:buSzTx/>
              <a:buFontTx/>
              <a:buNone/>
            </a:pPr>
            <a:endParaRPr lang="en-US" altLang="zh-CN" b="1" dirty="0">
              <a:solidFill>
                <a:srgbClr val="006196"/>
              </a:solidFill>
              <a:latin typeface="微软雅黑" charset="0"/>
              <a:ea typeface="微软雅黑" charset="0"/>
            </a:endParaRPr>
          </a:p>
        </p:txBody>
      </p:sp>
      <p:sp>
        <p:nvSpPr>
          <p:cNvPr id="5" name="文本框 4">
            <a:extLst>
              <a:ext uri="{FF2B5EF4-FFF2-40B4-BE49-F238E27FC236}">
                <a16:creationId xmlns:a16="http://schemas.microsoft.com/office/drawing/2014/main" id="{F704C54A-6C4E-C24D-B35E-2516646C114F}"/>
              </a:ext>
            </a:extLst>
          </p:cNvPr>
          <p:cNvSpPr txBox="1"/>
          <p:nvPr/>
        </p:nvSpPr>
        <p:spPr>
          <a:xfrm>
            <a:off x="9566031" y="2954215"/>
            <a:ext cx="184731" cy="461665"/>
          </a:xfrm>
          <a:prstGeom prst="rect">
            <a:avLst/>
          </a:prstGeom>
          <a:noFill/>
        </p:spPr>
        <p:txBody>
          <a:bodyPr wrap="none" rtlCol="0">
            <a:spAutoFit/>
          </a:bodyPr>
          <a:lstStyle/>
          <a:p>
            <a:endParaRPr kumimoji="1" lang="zh-CN" altLang="en-US" dirty="0"/>
          </a:p>
        </p:txBody>
      </p:sp>
      <p:pic>
        <p:nvPicPr>
          <p:cNvPr id="59" name="图片 58">
            <a:extLst>
              <a:ext uri="{FF2B5EF4-FFF2-40B4-BE49-F238E27FC236}">
                <a16:creationId xmlns:a16="http://schemas.microsoft.com/office/drawing/2014/main" id="{86E4C54E-2C44-1B47-883B-1826CE6FC320}"/>
              </a:ext>
            </a:extLst>
          </p:cNvPr>
          <p:cNvPicPr>
            <a:picLocks noChangeAspect="1"/>
          </p:cNvPicPr>
          <p:nvPr/>
        </p:nvPicPr>
        <p:blipFill>
          <a:blip r:embed="rId4"/>
          <a:stretch>
            <a:fillRect/>
          </a:stretch>
        </p:blipFill>
        <p:spPr>
          <a:xfrm>
            <a:off x="611560" y="1340768"/>
            <a:ext cx="5910619" cy="4543845"/>
          </a:xfrm>
          <a:prstGeom prst="rect">
            <a:avLst/>
          </a:prstGeom>
        </p:spPr>
      </p:pic>
      <p:sp>
        <p:nvSpPr>
          <p:cNvPr id="8" name="椭圆 7">
            <a:extLst>
              <a:ext uri="{FF2B5EF4-FFF2-40B4-BE49-F238E27FC236}">
                <a16:creationId xmlns:a16="http://schemas.microsoft.com/office/drawing/2014/main" id="{6B922C1D-6C2F-EA4A-8E95-110F0A27760B}"/>
              </a:ext>
            </a:extLst>
          </p:cNvPr>
          <p:cNvSpPr/>
          <p:nvPr/>
        </p:nvSpPr>
        <p:spPr>
          <a:xfrm>
            <a:off x="1691680" y="3429000"/>
            <a:ext cx="792088" cy="79208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ustDataLst>
      <p:tags r:id="rId1"/>
    </p:custDataLst>
    <p:extLst>
      <p:ext uri="{BB962C8B-B14F-4D97-AF65-F5344CB8AC3E}">
        <p14:creationId xmlns:p14="http://schemas.microsoft.com/office/powerpoint/2010/main" val="1174860272"/>
      </p:ext>
    </p:extLst>
  </p:cSld>
  <p:clrMapOvr>
    <a:masterClrMapping/>
  </p:clrMapOvr>
  <mc:AlternateContent xmlns:mc="http://schemas.openxmlformats.org/markup-compatibility/2006" xmlns:p14="http://schemas.microsoft.com/office/powerpoint/2010/main">
    <mc:Choice Requires="p14">
      <p:transition spd="slow" p14:dur="2000" advTm="13710"/>
    </mc:Choice>
    <mc:Fallback xmlns="">
      <p:transition spd="slow" advTm="137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标题 7169"/>
          <p:cNvSpPr>
            <a:spLocks noGrp="1" noChangeArrowheads="1"/>
          </p:cNvSpPr>
          <p:nvPr/>
        </p:nvSpPr>
        <p:spPr bwMode="auto">
          <a:xfrm>
            <a:off x="1219200" y="274638"/>
            <a:ext cx="670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FontTx/>
              <a:buNone/>
            </a:pPr>
            <a:endParaRPr lang="zh-CN" altLang="en-US" sz="3600">
              <a:latin typeface="微软雅黑" charset="0"/>
              <a:ea typeface="微软雅黑" charset="0"/>
            </a:endParaRPr>
          </a:p>
        </p:txBody>
      </p:sp>
      <p:sp>
        <p:nvSpPr>
          <p:cNvPr id="4" name="标题 7169"/>
          <p:cNvSpPr>
            <a:spLocks noGrp="1" noChangeArrowheads="1"/>
          </p:cNvSpPr>
          <p:nvPr/>
        </p:nvSpPr>
        <p:spPr bwMode="auto">
          <a:xfrm>
            <a:off x="2276475" y="274638"/>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None/>
            </a:pPr>
            <a:r>
              <a:rPr lang="zh-CN" altLang="en-US" b="1" dirty="0">
                <a:solidFill>
                  <a:srgbClr val="006196"/>
                </a:solidFill>
                <a:latin typeface="KaiTi" panose="02010609060101010101" pitchFamily="49" charset="-122"/>
                <a:ea typeface="KaiTi" panose="02010609060101010101" pitchFamily="49" charset="-122"/>
              </a:rPr>
              <a:t>背景、意义和现状</a:t>
            </a:r>
            <a:endParaRPr lang="en-US" altLang="zh-CN" b="1" dirty="0">
              <a:solidFill>
                <a:srgbClr val="006196"/>
              </a:solidFill>
              <a:latin typeface="KaiTi" panose="02010609060101010101" pitchFamily="49" charset="-122"/>
              <a:ea typeface="KaiTi" panose="02010609060101010101" pitchFamily="49" charset="-122"/>
            </a:endParaRPr>
          </a:p>
          <a:p>
            <a:pPr algn="ctr" eaLnBrk="1" hangingPunct="1">
              <a:lnSpc>
                <a:spcPct val="100000"/>
              </a:lnSpc>
              <a:spcBef>
                <a:spcPct val="0"/>
              </a:spcBef>
              <a:buSzTx/>
              <a:buFontTx/>
              <a:buNone/>
            </a:pPr>
            <a:endParaRPr lang="en-US" altLang="zh-CN" b="1" dirty="0">
              <a:solidFill>
                <a:srgbClr val="006196"/>
              </a:solidFill>
              <a:latin typeface="微软雅黑" charset="0"/>
              <a:ea typeface="微软雅黑" charset="0"/>
            </a:endParaRPr>
          </a:p>
        </p:txBody>
      </p:sp>
      <p:sp>
        <p:nvSpPr>
          <p:cNvPr id="59" name="文本框 58">
            <a:extLst>
              <a:ext uri="{FF2B5EF4-FFF2-40B4-BE49-F238E27FC236}">
                <a16:creationId xmlns:a16="http://schemas.microsoft.com/office/drawing/2014/main" id="{90CB3C43-DD4B-EF48-A4EF-CD8E584B0B45}"/>
              </a:ext>
            </a:extLst>
          </p:cNvPr>
          <p:cNvSpPr txBox="1"/>
          <p:nvPr/>
        </p:nvSpPr>
        <p:spPr>
          <a:xfrm>
            <a:off x="1038753" y="3700114"/>
            <a:ext cx="8105247" cy="1892826"/>
          </a:xfrm>
          <a:prstGeom prst="rect">
            <a:avLst/>
          </a:prstGeom>
          <a:noFill/>
        </p:spPr>
        <p:txBody>
          <a:bodyPr wrap="square" lIns="0" tIns="0" rIns="0" bIns="0" rtlCol="0">
            <a:spAutoFit/>
          </a:bodyPr>
          <a:lstStyle/>
          <a:p>
            <a:pPr marL="285750" indent="-285750">
              <a:lnSpc>
                <a:spcPct val="200000"/>
              </a:lnSpc>
              <a:buFont typeface="Arial" panose="020B0604020202020204" pitchFamily="34" charset="0"/>
              <a:buChar char="•"/>
            </a:pPr>
            <a:r>
              <a:rPr lang="zh-CN" altLang="en-US" sz="2000" dirty="0">
                <a:solidFill>
                  <a:srgbClr val="477AB1"/>
                </a:solidFill>
                <a:latin typeface="KaiTi" panose="02010609060101010101" pitchFamily="49" charset="-122"/>
                <a:ea typeface="KaiTi" panose="02010609060101010101" pitchFamily="49" charset="-122"/>
                <a:sym typeface="+mn-ea"/>
              </a:rPr>
              <a:t>较其他定位方法</a:t>
            </a:r>
            <a:r>
              <a:rPr lang="zh-CN" altLang="en-US" sz="2000" dirty="0">
                <a:solidFill>
                  <a:srgbClr val="FF0000"/>
                </a:solidFill>
                <a:latin typeface="KaiTi" panose="02010609060101010101" pitchFamily="49" charset="-122"/>
                <a:ea typeface="KaiTi" panose="02010609060101010101" pitchFamily="49" charset="-122"/>
                <a:sym typeface="+mn-ea"/>
              </a:rPr>
              <a:t>，</a:t>
            </a:r>
            <a:r>
              <a:rPr lang="en-US" altLang="zh-CN" sz="2000" dirty="0">
                <a:solidFill>
                  <a:srgbClr val="FF0000"/>
                </a:solidFill>
                <a:latin typeface="KaiTi" panose="02010609060101010101" pitchFamily="49" charset="-122"/>
                <a:ea typeface="KaiTi" panose="02010609060101010101" pitchFamily="49" charset="-122"/>
                <a:sym typeface="+mn-ea"/>
              </a:rPr>
              <a:t> WI-FI</a:t>
            </a:r>
            <a:r>
              <a:rPr lang="zh-CN" altLang="en-US" sz="2000" dirty="0">
                <a:solidFill>
                  <a:srgbClr val="FF0000"/>
                </a:solidFill>
                <a:latin typeface="KaiTi" panose="02010609060101010101" pitchFamily="49" charset="-122"/>
                <a:ea typeface="KaiTi" panose="02010609060101010101" pitchFamily="49" charset="-122"/>
                <a:sym typeface="+mn-ea"/>
              </a:rPr>
              <a:t>射频指纹定位</a:t>
            </a:r>
            <a:r>
              <a:rPr lang="zh-CN" altLang="en-US" sz="2000" dirty="0">
                <a:solidFill>
                  <a:srgbClr val="477AB1"/>
                </a:solidFill>
                <a:latin typeface="KaiTi" panose="02010609060101010101" pitchFamily="49" charset="-122"/>
                <a:ea typeface="KaiTi" panose="02010609060101010101" pitchFamily="49" charset="-122"/>
                <a:sym typeface="+mn-ea"/>
              </a:rPr>
              <a:t>具有定位成本低的优点；</a:t>
            </a:r>
            <a:endParaRPr lang="en-US" altLang="zh-CN" sz="2000" dirty="0">
              <a:solidFill>
                <a:srgbClr val="477AB1"/>
              </a:solidFill>
              <a:latin typeface="KaiTi" panose="02010609060101010101" pitchFamily="49" charset="-122"/>
              <a:ea typeface="KaiTi" panose="02010609060101010101" pitchFamily="49" charset="-122"/>
              <a:sym typeface="+mn-ea"/>
            </a:endParaRPr>
          </a:p>
          <a:p>
            <a:pPr marL="285750" indent="-285750">
              <a:lnSpc>
                <a:spcPct val="200000"/>
              </a:lnSpc>
              <a:buFont typeface="Arial" panose="020B0604020202020204" pitchFamily="34" charset="0"/>
              <a:buChar char="•"/>
            </a:pPr>
            <a:r>
              <a:rPr lang="zh-CN" altLang="en-US" sz="2000" dirty="0">
                <a:solidFill>
                  <a:srgbClr val="477AB1"/>
                </a:solidFill>
                <a:latin typeface="KaiTi" panose="02010609060101010101" pitchFamily="49" charset="-122"/>
                <a:ea typeface="KaiTi" panose="02010609060101010101" pitchFamily="49" charset="-122"/>
                <a:sym typeface="+mn-ea"/>
              </a:rPr>
              <a:t>较其他定位方法</a:t>
            </a:r>
            <a:r>
              <a:rPr lang="zh-CN" altLang="en-US" sz="2000" dirty="0">
                <a:solidFill>
                  <a:srgbClr val="FF0000"/>
                </a:solidFill>
                <a:latin typeface="KaiTi" panose="02010609060101010101" pitchFamily="49" charset="-122"/>
                <a:ea typeface="KaiTi" panose="02010609060101010101" pitchFamily="49" charset="-122"/>
                <a:sym typeface="+mn-ea"/>
              </a:rPr>
              <a:t>，</a:t>
            </a:r>
            <a:r>
              <a:rPr lang="en-US" altLang="zh-CN" sz="2000" dirty="0">
                <a:solidFill>
                  <a:srgbClr val="FF0000"/>
                </a:solidFill>
                <a:latin typeface="KaiTi" panose="02010609060101010101" pitchFamily="49" charset="-122"/>
                <a:ea typeface="KaiTi" panose="02010609060101010101" pitchFamily="49" charset="-122"/>
                <a:sym typeface="+mn-ea"/>
              </a:rPr>
              <a:t> WI-FI</a:t>
            </a:r>
            <a:r>
              <a:rPr lang="zh-CN" altLang="en-US" sz="2000" dirty="0">
                <a:solidFill>
                  <a:srgbClr val="FF0000"/>
                </a:solidFill>
                <a:latin typeface="KaiTi" panose="02010609060101010101" pitchFamily="49" charset="-122"/>
                <a:ea typeface="KaiTi" panose="02010609060101010101" pitchFamily="49" charset="-122"/>
                <a:sym typeface="+mn-ea"/>
              </a:rPr>
              <a:t>射频指纹定位</a:t>
            </a:r>
            <a:r>
              <a:rPr lang="zh-CN" altLang="en-US" sz="2000" dirty="0">
                <a:solidFill>
                  <a:srgbClr val="477AB1"/>
                </a:solidFill>
                <a:latin typeface="KaiTi" panose="02010609060101010101" pitchFamily="49" charset="-122"/>
                <a:ea typeface="KaiTi" panose="02010609060101010101" pitchFamily="49" charset="-122"/>
                <a:sym typeface="+mn-ea"/>
              </a:rPr>
              <a:t>具有定位精度高的优点；</a:t>
            </a:r>
          </a:p>
          <a:p>
            <a:pPr>
              <a:lnSpc>
                <a:spcPct val="150000"/>
              </a:lnSpc>
            </a:pPr>
            <a:endParaRPr lang="zh-CN" altLang="en-US" sz="1800" dirty="0">
              <a:solidFill>
                <a:srgbClr val="477AB1"/>
              </a:solidFill>
              <a:latin typeface="KaiTi" panose="02010609060101010101" pitchFamily="49" charset="-122"/>
              <a:ea typeface="KaiTi" panose="02010609060101010101" pitchFamily="49" charset="-122"/>
              <a:sym typeface="+mn-ea"/>
            </a:endParaRPr>
          </a:p>
          <a:p>
            <a:endParaRPr lang="zh-CN" altLang="en-US" sz="1600" b="1" dirty="0">
              <a:solidFill>
                <a:schemeClr val="accent6"/>
              </a:solidFill>
              <a:latin typeface="KaiTi" panose="02010609060101010101" pitchFamily="49" charset="-122"/>
              <a:ea typeface="KaiTi" panose="02010609060101010101" pitchFamily="49" charset="-122"/>
            </a:endParaRPr>
          </a:p>
        </p:txBody>
      </p:sp>
      <p:grpSp>
        <p:nvGrpSpPr>
          <p:cNvPr id="7" name="组合 6">
            <a:extLst>
              <a:ext uri="{FF2B5EF4-FFF2-40B4-BE49-F238E27FC236}">
                <a16:creationId xmlns:a16="http://schemas.microsoft.com/office/drawing/2014/main" id="{50C32D62-F68E-B14D-AAB8-C667EE95C48A}"/>
              </a:ext>
            </a:extLst>
          </p:cNvPr>
          <p:cNvGrpSpPr/>
          <p:nvPr/>
        </p:nvGrpSpPr>
        <p:grpSpPr>
          <a:xfrm>
            <a:off x="2915816" y="1897682"/>
            <a:ext cx="3795599" cy="1165225"/>
            <a:chOff x="4824088" y="2904718"/>
            <a:chExt cx="3795599" cy="1165225"/>
          </a:xfrm>
        </p:grpSpPr>
        <p:grpSp>
          <p:nvGrpSpPr>
            <p:cNvPr id="8" name="组合 7">
              <a:extLst>
                <a:ext uri="{FF2B5EF4-FFF2-40B4-BE49-F238E27FC236}">
                  <a16:creationId xmlns:a16="http://schemas.microsoft.com/office/drawing/2014/main" id="{70F84429-7F7E-C44A-ACE1-DB972C6E4DF9}"/>
                </a:ext>
              </a:extLst>
            </p:cNvPr>
            <p:cNvGrpSpPr/>
            <p:nvPr/>
          </p:nvGrpSpPr>
          <p:grpSpPr>
            <a:xfrm>
              <a:off x="4824088" y="3156660"/>
              <a:ext cx="1589405" cy="791845"/>
              <a:chOff x="7418" y="3713"/>
              <a:chExt cx="2503" cy="1247"/>
            </a:xfrm>
          </p:grpSpPr>
          <p:sp>
            <p:nvSpPr>
              <p:cNvPr id="12" name="虚尾箭头 11">
                <a:extLst>
                  <a:ext uri="{FF2B5EF4-FFF2-40B4-BE49-F238E27FC236}">
                    <a16:creationId xmlns:a16="http://schemas.microsoft.com/office/drawing/2014/main" id="{AC9BF735-A92F-064A-A4E8-2982CC016763}"/>
                  </a:ext>
                </a:extLst>
              </p:cNvPr>
              <p:cNvSpPr/>
              <p:nvPr/>
            </p:nvSpPr>
            <p:spPr>
              <a:xfrm>
                <a:off x="7418" y="3713"/>
                <a:ext cx="2503" cy="1247"/>
              </a:xfrm>
              <a:prstGeom prst="stripedRightArrow">
                <a:avLst/>
              </a:prstGeom>
              <a:gradFill>
                <a:gsLst>
                  <a:gs pos="47000">
                    <a:srgbClr val="007BD3"/>
                  </a:gs>
                  <a:gs pos="100000">
                    <a:srgbClr val="034373"/>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8E91E292-F50C-1E40-9830-43E030C400D2}"/>
                  </a:ext>
                </a:extLst>
              </p:cNvPr>
              <p:cNvSpPr txBox="1"/>
              <p:nvPr/>
            </p:nvSpPr>
            <p:spPr>
              <a:xfrm>
                <a:off x="8059" y="4182"/>
                <a:ext cx="969" cy="291"/>
              </a:xfrm>
              <a:prstGeom prst="rect">
                <a:avLst/>
              </a:prstGeom>
              <a:noFill/>
            </p:spPr>
            <p:txBody>
              <a:bodyPr wrap="none" lIns="0" tIns="0" rIns="0" bIns="0"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定位方法</a:t>
                </a:r>
              </a:p>
            </p:txBody>
          </p:sp>
        </p:grpSp>
        <p:grpSp>
          <p:nvGrpSpPr>
            <p:cNvPr id="9" name="组合 8">
              <a:extLst>
                <a:ext uri="{FF2B5EF4-FFF2-40B4-BE49-F238E27FC236}">
                  <a16:creationId xmlns:a16="http://schemas.microsoft.com/office/drawing/2014/main" id="{6ABE374A-BA96-E94E-B45F-EA2E2FAA701E}"/>
                </a:ext>
              </a:extLst>
            </p:cNvPr>
            <p:cNvGrpSpPr/>
            <p:nvPr/>
          </p:nvGrpSpPr>
          <p:grpSpPr>
            <a:xfrm>
              <a:off x="6572641" y="2904718"/>
              <a:ext cx="2047046" cy="1165225"/>
              <a:chOff x="10468" y="3449"/>
              <a:chExt cx="2666" cy="1835"/>
            </a:xfrm>
          </p:grpSpPr>
          <p:sp>
            <p:nvSpPr>
              <p:cNvPr id="10" name="文本框 9">
                <a:extLst>
                  <a:ext uri="{FF2B5EF4-FFF2-40B4-BE49-F238E27FC236}">
                    <a16:creationId xmlns:a16="http://schemas.microsoft.com/office/drawing/2014/main" id="{61C100B3-2655-0E42-8110-5BBFE28876B8}"/>
                  </a:ext>
                </a:extLst>
              </p:cNvPr>
              <p:cNvSpPr txBox="1"/>
              <p:nvPr/>
            </p:nvSpPr>
            <p:spPr>
              <a:xfrm>
                <a:off x="10468" y="4702"/>
                <a:ext cx="1770" cy="582"/>
              </a:xfrm>
              <a:prstGeom prst="rect">
                <a:avLst/>
              </a:prstGeom>
              <a:noFill/>
            </p:spPr>
            <p:txBody>
              <a:bodyPr wrap="none" lIns="0" tIns="0" rIns="0" bIns="0" rtlCol="0" anchor="t">
                <a:spAutoFit/>
              </a:bodyPr>
              <a:lstStyle/>
              <a:p>
                <a:pPr marL="0" indent="127000" algn="l"/>
                <a:r>
                  <a:rPr lang="zh-CN" altLang="en-US" dirty="0">
                    <a:solidFill>
                      <a:srgbClr val="FF0000"/>
                    </a:solidFill>
                    <a:latin typeface="KaiTi" panose="02010609060101010101" pitchFamily="49" charset="-122"/>
                    <a:ea typeface="KaiTi" panose="02010609060101010101" pitchFamily="49" charset="-122"/>
                    <a:cs typeface="宋体" panose="02010600030101010101" pitchFamily="2" charset="-122"/>
                    <a:sym typeface="+mn-ea"/>
                  </a:rPr>
                  <a:t>指纹定位</a:t>
                </a:r>
                <a:endParaRPr lang="zh-CN" altLang="en-US" b="1" dirty="0">
                  <a:solidFill>
                    <a:srgbClr val="FF0000"/>
                  </a:solidFill>
                  <a:latin typeface="KaiTi" panose="02010609060101010101" pitchFamily="49" charset="-122"/>
                  <a:ea typeface="KaiTi" panose="02010609060101010101" pitchFamily="49" charset="-122"/>
                </a:endParaRPr>
              </a:p>
            </p:txBody>
          </p:sp>
          <p:sp>
            <p:nvSpPr>
              <p:cNvPr id="11" name="文本框 10">
                <a:extLst>
                  <a:ext uri="{FF2B5EF4-FFF2-40B4-BE49-F238E27FC236}">
                    <a16:creationId xmlns:a16="http://schemas.microsoft.com/office/drawing/2014/main" id="{4FBC3717-26AC-8B4F-9B11-314213E20FDD}"/>
                  </a:ext>
                </a:extLst>
              </p:cNvPr>
              <p:cNvSpPr txBox="1"/>
              <p:nvPr/>
            </p:nvSpPr>
            <p:spPr>
              <a:xfrm>
                <a:off x="10497" y="3449"/>
                <a:ext cx="2637" cy="582"/>
              </a:xfrm>
              <a:prstGeom prst="rect">
                <a:avLst/>
              </a:prstGeom>
              <a:noFill/>
            </p:spPr>
            <p:txBody>
              <a:bodyPr wrap="square" lIns="0" tIns="0" rIns="0" bIns="0" rtlCol="0" anchor="t">
                <a:spAutoFit/>
              </a:bodyPr>
              <a:lstStyle/>
              <a:p>
                <a:pPr marL="0" indent="127000" algn="l" eaLnBrk="1" latinLnBrk="0" hangingPunct="1"/>
                <a:r>
                  <a:rPr lang="zh-CN" altLang="en-US" dirty="0">
                    <a:solidFill>
                      <a:srgbClr val="104CA6"/>
                    </a:solidFill>
                    <a:latin typeface="KaiTi" panose="02010609060101010101" pitchFamily="49" charset="-122"/>
                    <a:ea typeface="KaiTi" panose="02010609060101010101" pitchFamily="49" charset="-122"/>
                    <a:cs typeface="宋体" panose="02010600030101010101" pitchFamily="2" charset="-122"/>
                    <a:sym typeface="+mn-ea"/>
                  </a:rPr>
                  <a:t>三角定位</a:t>
                </a:r>
                <a:endParaRPr lang="zh-CN" altLang="en-US" b="1" dirty="0">
                  <a:solidFill>
                    <a:schemeClr val="accent6"/>
                  </a:solidFill>
                  <a:latin typeface="KaiTi" panose="02010609060101010101" pitchFamily="49" charset="-122"/>
                  <a:ea typeface="KaiTi" panose="02010609060101010101" pitchFamily="49" charset="-122"/>
                </a:endParaRPr>
              </a:p>
            </p:txBody>
          </p:sp>
        </p:grpSp>
      </p:grpSp>
      <p:grpSp>
        <p:nvGrpSpPr>
          <p:cNvPr id="14" name="组合 13">
            <a:extLst>
              <a:ext uri="{FF2B5EF4-FFF2-40B4-BE49-F238E27FC236}">
                <a16:creationId xmlns:a16="http://schemas.microsoft.com/office/drawing/2014/main" id="{5ACA02AB-C2ED-A145-8C90-237DA61EF36F}"/>
              </a:ext>
            </a:extLst>
          </p:cNvPr>
          <p:cNvGrpSpPr/>
          <p:nvPr/>
        </p:nvGrpSpPr>
        <p:grpSpPr>
          <a:xfrm>
            <a:off x="1162974" y="1870938"/>
            <a:ext cx="1218565" cy="1218565"/>
            <a:chOff x="3962648" y="2819400"/>
            <a:chExt cx="1218704" cy="1218704"/>
          </a:xfrm>
          <a:solidFill>
            <a:srgbClr val="104CA6"/>
          </a:solidFill>
        </p:grpSpPr>
        <p:grpSp>
          <p:nvGrpSpPr>
            <p:cNvPr id="15" name="组合 14">
              <a:extLst>
                <a:ext uri="{FF2B5EF4-FFF2-40B4-BE49-F238E27FC236}">
                  <a16:creationId xmlns:a16="http://schemas.microsoft.com/office/drawing/2014/main" id="{3E16D7D8-E7D5-9048-ABEA-10D63794A1B8}"/>
                </a:ext>
              </a:extLst>
            </p:cNvPr>
            <p:cNvGrpSpPr/>
            <p:nvPr/>
          </p:nvGrpSpPr>
          <p:grpSpPr>
            <a:xfrm>
              <a:off x="3962648" y="2819400"/>
              <a:ext cx="1218704" cy="1218704"/>
              <a:chOff x="304800" y="673100"/>
              <a:chExt cx="4000500" cy="4000500"/>
            </a:xfrm>
            <a:grpFill/>
            <a:effectLst>
              <a:outerShdw blurRad="444500" dist="254000" dir="8100000" algn="tr" rotWithShape="0">
                <a:prstClr val="black">
                  <a:alpha val="50000"/>
                </a:prstClr>
              </a:outerShdw>
            </a:effectLst>
          </p:grpSpPr>
          <p:sp>
            <p:nvSpPr>
              <p:cNvPr id="17" name="同心圆 16">
                <a:extLst>
                  <a:ext uri="{FF2B5EF4-FFF2-40B4-BE49-F238E27FC236}">
                    <a16:creationId xmlns:a16="http://schemas.microsoft.com/office/drawing/2014/main" id="{1FE5ED16-BF95-0B4E-BBC2-C34622DD5DF6}"/>
                  </a:ext>
                </a:extLst>
              </p:cNvPr>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KaiTi" panose="02010609060101010101" pitchFamily="49" charset="-122"/>
                  <a:ea typeface="KaiTi" panose="02010609060101010101" pitchFamily="49" charset="-122"/>
                </a:endParaRPr>
              </a:p>
            </p:txBody>
          </p:sp>
          <p:sp>
            <p:nvSpPr>
              <p:cNvPr id="18" name="椭圆 17">
                <a:extLst>
                  <a:ext uri="{FF2B5EF4-FFF2-40B4-BE49-F238E27FC236}">
                    <a16:creationId xmlns:a16="http://schemas.microsoft.com/office/drawing/2014/main" id="{2F940B16-F5DF-C946-90BC-848F8B7FC89E}"/>
                  </a:ext>
                </a:extLst>
              </p:cNvPr>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KaiTi" panose="02010609060101010101" pitchFamily="49" charset="-122"/>
                  <a:ea typeface="KaiTi" panose="02010609060101010101" pitchFamily="49" charset="-122"/>
                </a:endParaRPr>
              </a:p>
            </p:txBody>
          </p:sp>
        </p:grpSp>
        <p:sp>
          <p:nvSpPr>
            <p:cNvPr id="16" name="TextBox 74">
              <a:extLst>
                <a:ext uri="{FF2B5EF4-FFF2-40B4-BE49-F238E27FC236}">
                  <a16:creationId xmlns:a16="http://schemas.microsoft.com/office/drawing/2014/main" id="{9EF64D32-DE4F-0F4A-B6C1-C0A7D885840F}"/>
                </a:ext>
              </a:extLst>
            </p:cNvPr>
            <p:cNvSpPr txBox="1"/>
            <p:nvPr/>
          </p:nvSpPr>
          <p:spPr>
            <a:xfrm>
              <a:off x="4079140" y="3043105"/>
              <a:ext cx="1017183" cy="707967"/>
            </a:xfrm>
            <a:prstGeom prst="rect">
              <a:avLst/>
            </a:prstGeom>
            <a:grpFill/>
          </p:spPr>
          <p:txBody>
            <a:bodyPr wrap="square" rtlCol="0">
              <a:spAutoFit/>
            </a:bodyPr>
            <a:lstStyle/>
            <a:p>
              <a:pPr algn="ctr"/>
              <a:r>
                <a:rPr lang="zh-CN" altLang="en-US" sz="2000" b="1" dirty="0">
                  <a:solidFill>
                    <a:schemeClr val="bg1"/>
                  </a:solidFill>
                  <a:latin typeface="KaiTi" panose="02010609060101010101" pitchFamily="49" charset="-122"/>
                  <a:ea typeface="KaiTi" panose="02010609060101010101" pitchFamily="49" charset="-122"/>
                </a:rPr>
                <a:t>室内定位技术</a:t>
              </a:r>
            </a:p>
          </p:txBody>
        </p:sp>
      </p:grpSp>
    </p:spTree>
    <p:custDataLst>
      <p:tags r:id="rId1"/>
    </p:custDataLst>
    <p:extLst>
      <p:ext uri="{BB962C8B-B14F-4D97-AF65-F5344CB8AC3E}">
        <p14:creationId xmlns:p14="http://schemas.microsoft.com/office/powerpoint/2010/main" val="974626025"/>
      </p:ext>
    </p:extLst>
  </p:cSld>
  <p:clrMapOvr>
    <a:masterClrMapping/>
  </p:clrMapOvr>
  <mc:AlternateContent xmlns:mc="http://schemas.openxmlformats.org/markup-compatibility/2006" xmlns:p14="http://schemas.microsoft.com/office/powerpoint/2010/main">
    <mc:Choice Requires="p14">
      <p:transition spd="slow" p14:dur="2000" advTm="22516"/>
    </mc:Choice>
    <mc:Fallback xmlns="">
      <p:transition spd="slow" advTm="225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等腰三角形 5"/>
          <p:cNvSpPr>
            <a:spLocks noChangeArrowheads="1"/>
          </p:cNvSpPr>
          <p:nvPr/>
        </p:nvSpPr>
        <p:spPr bwMode="auto">
          <a:xfrm>
            <a:off x="762000" y="2573338"/>
            <a:ext cx="1895475" cy="1419225"/>
          </a:xfrm>
          <a:prstGeom prst="triangle">
            <a:avLst>
              <a:gd name="adj" fmla="val 50000"/>
            </a:avLst>
          </a:prstGeom>
          <a:solidFill>
            <a:srgbClr val="0081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144000" anchor="ct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r>
              <a:rPr lang="en-US" altLang="zh-CN" sz="4400">
                <a:solidFill>
                  <a:srgbClr val="FFFFFF"/>
                </a:solidFill>
                <a:latin typeface="微软雅黑" charset="0"/>
                <a:ea typeface="微软雅黑" charset="0"/>
              </a:rPr>
              <a:t>2</a:t>
            </a:r>
          </a:p>
        </p:txBody>
      </p:sp>
      <p:sp>
        <p:nvSpPr>
          <p:cNvPr id="8195" name="等腰三角形 6"/>
          <p:cNvSpPr>
            <a:spLocks noChangeArrowheads="1"/>
          </p:cNvSpPr>
          <p:nvPr/>
        </p:nvSpPr>
        <p:spPr bwMode="auto">
          <a:xfrm>
            <a:off x="542925" y="2411413"/>
            <a:ext cx="2333625" cy="1743075"/>
          </a:xfrm>
          <a:prstGeom prst="triangle">
            <a:avLst>
              <a:gd name="adj" fmla="val 50000"/>
            </a:avLst>
          </a:prstGeom>
          <a:noFill/>
          <a:ln w="12700">
            <a:solidFill>
              <a:srgbClr val="0099EE"/>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FontTx/>
              <a:buNone/>
            </a:pPr>
            <a:endParaRPr lang="zh-CN" altLang="en-US" sz="1800">
              <a:solidFill>
                <a:srgbClr val="FFFFFF"/>
              </a:solidFill>
              <a:ea typeface="宋体" charset="0"/>
            </a:endParaRPr>
          </a:p>
        </p:txBody>
      </p:sp>
      <p:sp>
        <p:nvSpPr>
          <p:cNvPr id="8196" name="文本框 11"/>
          <p:cNvSpPr txBox="1">
            <a:spLocks noChangeArrowheads="1"/>
          </p:cNvSpPr>
          <p:nvPr/>
        </p:nvSpPr>
        <p:spPr bwMode="auto">
          <a:xfrm>
            <a:off x="3276601" y="3048000"/>
            <a:ext cx="472431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algn="ctr" eaLnBrk="1" hangingPunct="1">
              <a:lnSpc>
                <a:spcPct val="100000"/>
              </a:lnSpc>
              <a:spcBef>
                <a:spcPct val="0"/>
              </a:spcBef>
              <a:buSzTx/>
              <a:buNone/>
            </a:pPr>
            <a:r>
              <a:rPr lang="zh-CN" altLang="en-US" sz="3200" b="1" dirty="0">
                <a:solidFill>
                  <a:srgbClr val="006196"/>
                </a:solidFill>
                <a:latin typeface="KaiTi" panose="02010609060101010101" pitchFamily="49" charset="-122"/>
                <a:ea typeface="KaiTi" panose="02010609060101010101" pitchFamily="49" charset="-122"/>
              </a:rPr>
              <a:t>射频指纹定位</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803"/>
    </mc:Choice>
    <mc:Fallback xmlns="">
      <p:transition spd="slow" advTm="180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7169"/>
          <p:cNvSpPr>
            <a:spLocks noGrp="1" noChangeArrowheads="1"/>
          </p:cNvSpPr>
          <p:nvPr/>
        </p:nvSpPr>
        <p:spPr bwMode="auto">
          <a:xfrm>
            <a:off x="2276475" y="274638"/>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None/>
            </a:pPr>
            <a:r>
              <a:rPr lang="zh-CN" altLang="en-US" b="1" dirty="0">
                <a:solidFill>
                  <a:srgbClr val="006196"/>
                </a:solidFill>
                <a:latin typeface="KaiTi" panose="02010609060101010101" pitchFamily="49" charset="-122"/>
                <a:ea typeface="KaiTi" panose="02010609060101010101" pitchFamily="49" charset="-122"/>
              </a:rPr>
              <a:t>射频指纹定位</a:t>
            </a:r>
            <a:r>
              <a:rPr lang="en-US" altLang="zh-CN" b="1" dirty="0">
                <a:solidFill>
                  <a:srgbClr val="006196"/>
                </a:solidFill>
                <a:latin typeface="KaiTi" panose="02010609060101010101" pitchFamily="49" charset="-122"/>
                <a:ea typeface="KaiTi" panose="02010609060101010101" pitchFamily="49" charset="-122"/>
              </a:rPr>
              <a:t>——</a:t>
            </a:r>
            <a:r>
              <a:rPr lang="zh-CN" altLang="en-US" b="1" dirty="0">
                <a:solidFill>
                  <a:srgbClr val="006196"/>
                </a:solidFill>
                <a:latin typeface="KaiTi" panose="02010609060101010101" pitchFamily="49" charset="-122"/>
                <a:ea typeface="KaiTi" panose="02010609060101010101" pitchFamily="49" charset="-122"/>
              </a:rPr>
              <a:t>射频指纹</a:t>
            </a:r>
            <a:endParaRPr lang="en-US" altLang="zh-CN" b="1" dirty="0">
              <a:solidFill>
                <a:srgbClr val="006196"/>
              </a:solidFill>
              <a:latin typeface="KaiTi" panose="02010609060101010101" pitchFamily="49" charset="-122"/>
              <a:ea typeface="KaiTi" panose="02010609060101010101" pitchFamily="49" charset="-122"/>
            </a:endParaRPr>
          </a:p>
          <a:p>
            <a:pPr eaLnBrk="1" hangingPunct="1">
              <a:lnSpc>
                <a:spcPct val="100000"/>
              </a:lnSpc>
              <a:spcBef>
                <a:spcPct val="0"/>
              </a:spcBef>
              <a:buSzTx/>
              <a:buFontTx/>
              <a:buNone/>
            </a:pPr>
            <a:endParaRPr lang="zh-CN" altLang="en-US" b="1" dirty="0">
              <a:solidFill>
                <a:srgbClr val="006196"/>
              </a:solidFill>
              <a:latin typeface="微软雅黑" charset="0"/>
              <a:ea typeface="微软雅黑" charset="0"/>
              <a:sym typeface="黑体" charset="0"/>
            </a:endParaRPr>
          </a:p>
        </p:txBody>
      </p:sp>
      <p:pic>
        <p:nvPicPr>
          <p:cNvPr id="10" name="图片 9">
            <a:extLst>
              <a:ext uri="{FF2B5EF4-FFF2-40B4-BE49-F238E27FC236}">
                <a16:creationId xmlns:a16="http://schemas.microsoft.com/office/drawing/2014/main" id="{7721B2D5-2082-3343-9E64-932B394EA138}"/>
              </a:ext>
            </a:extLst>
          </p:cNvPr>
          <p:cNvPicPr>
            <a:picLocks noChangeAspect="1"/>
          </p:cNvPicPr>
          <p:nvPr/>
        </p:nvPicPr>
        <p:blipFill>
          <a:blip r:embed="rId4"/>
          <a:stretch>
            <a:fillRect/>
          </a:stretch>
        </p:blipFill>
        <p:spPr>
          <a:xfrm>
            <a:off x="971600" y="2276336"/>
            <a:ext cx="4824536" cy="4307026"/>
          </a:xfrm>
          <a:prstGeom prst="rect">
            <a:avLst/>
          </a:prstGeom>
        </p:spPr>
      </p:pic>
      <p:sp>
        <p:nvSpPr>
          <p:cNvPr id="12" name="文本框 11">
            <a:extLst>
              <a:ext uri="{FF2B5EF4-FFF2-40B4-BE49-F238E27FC236}">
                <a16:creationId xmlns:a16="http://schemas.microsoft.com/office/drawing/2014/main" id="{8F74FB08-7536-A24B-8381-2CBB0B6D0373}"/>
              </a:ext>
            </a:extLst>
          </p:cNvPr>
          <p:cNvSpPr txBox="1"/>
          <p:nvPr/>
        </p:nvSpPr>
        <p:spPr>
          <a:xfrm>
            <a:off x="807737" y="1425141"/>
            <a:ext cx="8280920" cy="851195"/>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zh-CN" altLang="en-US" sz="2000" dirty="0">
                <a:solidFill>
                  <a:srgbClr val="477AB1"/>
                </a:solidFill>
                <a:latin typeface="KaiTi" panose="02010609060101010101" pitchFamily="49" charset="-122"/>
                <a:ea typeface="KaiTi" panose="02010609060101010101" pitchFamily="49" charset="-122"/>
                <a:sym typeface="+mn-ea"/>
              </a:rPr>
              <a:t>指纹是指可以被测量且能够反映室内空间位置唯一性的信号特征向量；</a:t>
            </a:r>
            <a:endParaRPr lang="en-US" altLang="zh-CN" sz="2000" dirty="0">
              <a:solidFill>
                <a:srgbClr val="477AB1"/>
              </a:solidFill>
              <a:latin typeface="KaiTi" panose="02010609060101010101" pitchFamily="49" charset="-122"/>
              <a:ea typeface="KaiTi" panose="02010609060101010101" pitchFamily="49" charset="-122"/>
              <a:sym typeface="+mn-ea"/>
            </a:endParaRPr>
          </a:p>
          <a:p>
            <a:pPr marL="285750" indent="-285750">
              <a:lnSpc>
                <a:spcPct val="150000"/>
              </a:lnSpc>
              <a:buFont typeface="Arial" panose="020B0604020202020204" pitchFamily="34" charset="0"/>
              <a:buChar char="•"/>
            </a:pPr>
            <a:r>
              <a:rPr lang="zh-CN" altLang="en-US" sz="2000" dirty="0">
                <a:solidFill>
                  <a:srgbClr val="FF0000"/>
                </a:solidFill>
                <a:latin typeface="KaiTi" panose="02010609060101010101" pitchFamily="49" charset="-122"/>
                <a:ea typeface="KaiTi" panose="02010609060101010101" pitchFamily="49" charset="-122"/>
                <a:sym typeface="+mn-ea"/>
              </a:rPr>
              <a:t>接收信号强度</a:t>
            </a:r>
            <a:r>
              <a:rPr lang="en-US" altLang="zh-CN" sz="2000" dirty="0">
                <a:solidFill>
                  <a:srgbClr val="FF0000"/>
                </a:solidFill>
                <a:latin typeface="KaiTi" panose="02010609060101010101" pitchFamily="49" charset="-122"/>
                <a:ea typeface="KaiTi" panose="02010609060101010101" pitchFamily="49" charset="-122"/>
                <a:sym typeface="+mn-ea"/>
              </a:rPr>
              <a:t>(RSS) </a:t>
            </a:r>
            <a:r>
              <a:rPr lang="zh-CN" altLang="en-US" sz="2000" dirty="0">
                <a:solidFill>
                  <a:srgbClr val="477AB1"/>
                </a:solidFill>
                <a:latin typeface="KaiTi" panose="02010609060101010101" pitchFamily="49" charset="-122"/>
                <a:ea typeface="KaiTi" panose="02010609060101010101" pitchFamily="49" charset="-122"/>
                <a:sym typeface="+mn-ea"/>
              </a:rPr>
              <a:t>作为射频指纹定位中最广泛使用的射频信号；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8"/>
    </mc:Choice>
    <mc:Fallback xmlns="">
      <p:transition spd="slow" advTm="300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7169"/>
          <p:cNvSpPr>
            <a:spLocks noGrp="1" noChangeArrowheads="1"/>
          </p:cNvSpPr>
          <p:nvPr/>
        </p:nvSpPr>
        <p:spPr bwMode="auto">
          <a:xfrm>
            <a:off x="2276475" y="274638"/>
            <a:ext cx="534344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a:lnSpc>
                <a:spcPct val="110000"/>
              </a:lnSpc>
              <a:spcBef>
                <a:spcPct val="20000"/>
              </a:spcBef>
              <a:buSzPct val="120000"/>
              <a:buBlip>
                <a:blip r:embed="rId3"/>
              </a:buBlip>
              <a:defRPr sz="2800">
                <a:solidFill>
                  <a:srgbClr val="133984"/>
                </a:solidFill>
                <a:latin typeface="Arial" charset="0"/>
                <a:ea typeface="黑体" charset="0"/>
              </a:defRPr>
            </a:lvl1pPr>
            <a:lvl2pPr marL="742950" indent="-285750">
              <a:lnSpc>
                <a:spcPct val="110000"/>
              </a:lnSpc>
              <a:spcBef>
                <a:spcPct val="20000"/>
              </a:spcBef>
              <a:buClr>
                <a:srgbClr val="000066"/>
              </a:buClr>
              <a:buChar char="•"/>
              <a:defRPr sz="2400">
                <a:solidFill>
                  <a:srgbClr val="133984"/>
                </a:solidFill>
                <a:latin typeface="Arial" charset="0"/>
                <a:ea typeface="黑体" charset="0"/>
              </a:defRPr>
            </a:lvl2pPr>
            <a:lvl3pPr marL="1143000" indent="-228600">
              <a:spcBef>
                <a:spcPct val="20000"/>
              </a:spcBef>
              <a:buChar char="•"/>
              <a:defRPr sz="2400">
                <a:solidFill>
                  <a:schemeClr val="tx1"/>
                </a:solidFill>
                <a:latin typeface="Arial" charset="0"/>
                <a:ea typeface="黑体" charset="0"/>
              </a:defRPr>
            </a:lvl3pPr>
            <a:lvl4pPr marL="1600200" indent="-228600">
              <a:spcBef>
                <a:spcPct val="20000"/>
              </a:spcBef>
              <a:buChar char="–"/>
              <a:defRPr sz="2000">
                <a:solidFill>
                  <a:schemeClr val="tx1"/>
                </a:solidFill>
                <a:latin typeface="Arial" charset="0"/>
                <a:ea typeface="黑体" charset="0"/>
              </a:defRPr>
            </a:lvl4pPr>
            <a:lvl5pPr marL="2057400" indent="-228600">
              <a:spcBef>
                <a:spcPct val="20000"/>
              </a:spcBef>
              <a:buChar char="»"/>
              <a:defRPr sz="2000">
                <a:solidFill>
                  <a:schemeClr val="tx1"/>
                </a:solidFill>
                <a:latin typeface="Arial" charset="0"/>
                <a:ea typeface="黑体" charset="0"/>
              </a:defRPr>
            </a:lvl5pPr>
            <a:lvl6pPr marL="2514600" indent="-228600" eaLnBrk="0" fontAlgn="base" hangingPunct="0">
              <a:spcBef>
                <a:spcPct val="20000"/>
              </a:spcBef>
              <a:spcAft>
                <a:spcPct val="0"/>
              </a:spcAft>
              <a:buChar char="»"/>
              <a:defRPr sz="2000">
                <a:solidFill>
                  <a:schemeClr val="tx1"/>
                </a:solidFill>
                <a:latin typeface="Arial" charset="0"/>
                <a:ea typeface="黑体" charset="0"/>
              </a:defRPr>
            </a:lvl6pPr>
            <a:lvl7pPr marL="2971800" indent="-228600" eaLnBrk="0" fontAlgn="base" hangingPunct="0">
              <a:spcBef>
                <a:spcPct val="20000"/>
              </a:spcBef>
              <a:spcAft>
                <a:spcPct val="0"/>
              </a:spcAft>
              <a:buChar char="»"/>
              <a:defRPr sz="2000">
                <a:solidFill>
                  <a:schemeClr val="tx1"/>
                </a:solidFill>
                <a:latin typeface="Arial" charset="0"/>
                <a:ea typeface="黑体" charset="0"/>
              </a:defRPr>
            </a:lvl7pPr>
            <a:lvl8pPr marL="3429000" indent="-228600" eaLnBrk="0" fontAlgn="base" hangingPunct="0">
              <a:spcBef>
                <a:spcPct val="20000"/>
              </a:spcBef>
              <a:spcAft>
                <a:spcPct val="0"/>
              </a:spcAft>
              <a:buChar char="»"/>
              <a:defRPr sz="2000">
                <a:solidFill>
                  <a:schemeClr val="tx1"/>
                </a:solidFill>
                <a:latin typeface="Arial" charset="0"/>
                <a:ea typeface="黑体" charset="0"/>
              </a:defRPr>
            </a:lvl8pPr>
            <a:lvl9pPr marL="3886200" indent="-228600" eaLnBrk="0" fontAlgn="base" hangingPunct="0">
              <a:spcBef>
                <a:spcPct val="20000"/>
              </a:spcBef>
              <a:spcAft>
                <a:spcPct val="0"/>
              </a:spcAft>
              <a:buChar char="»"/>
              <a:defRPr sz="2000">
                <a:solidFill>
                  <a:schemeClr val="tx1"/>
                </a:solidFill>
                <a:latin typeface="Arial" charset="0"/>
                <a:ea typeface="黑体" charset="0"/>
              </a:defRPr>
            </a:lvl9pPr>
          </a:lstStyle>
          <a:p>
            <a:pPr eaLnBrk="1" hangingPunct="1">
              <a:lnSpc>
                <a:spcPct val="100000"/>
              </a:lnSpc>
              <a:spcBef>
                <a:spcPct val="0"/>
              </a:spcBef>
              <a:buSzTx/>
              <a:buNone/>
            </a:pPr>
            <a:r>
              <a:rPr lang="zh-CN" altLang="en-US" b="1" dirty="0">
                <a:solidFill>
                  <a:srgbClr val="006196"/>
                </a:solidFill>
                <a:latin typeface="KaiTi" panose="02010609060101010101" pitchFamily="49" charset="-122"/>
                <a:ea typeface="KaiTi" panose="02010609060101010101" pitchFamily="49" charset="-122"/>
              </a:rPr>
              <a:t>射频指纹定位</a:t>
            </a:r>
            <a:r>
              <a:rPr lang="en-US" altLang="zh-CN" b="1" dirty="0">
                <a:solidFill>
                  <a:srgbClr val="006196"/>
                </a:solidFill>
                <a:latin typeface="KaiTi" panose="02010609060101010101" pitchFamily="49" charset="-122"/>
                <a:ea typeface="KaiTi" panose="02010609060101010101" pitchFamily="49" charset="-122"/>
              </a:rPr>
              <a:t>——</a:t>
            </a:r>
            <a:r>
              <a:rPr lang="zh-CN" altLang="en-US" b="1" dirty="0">
                <a:solidFill>
                  <a:srgbClr val="006196"/>
                </a:solidFill>
                <a:latin typeface="KaiTi" panose="02010609060101010101" pitchFamily="49" charset="-122"/>
                <a:ea typeface="KaiTi" panose="02010609060101010101" pitchFamily="49" charset="-122"/>
              </a:rPr>
              <a:t>定位流程</a:t>
            </a:r>
            <a:endParaRPr lang="en-US" altLang="zh-CN" b="1" dirty="0">
              <a:solidFill>
                <a:srgbClr val="006196"/>
              </a:solidFill>
              <a:latin typeface="KaiTi" panose="02010609060101010101" pitchFamily="49" charset="-122"/>
              <a:ea typeface="KaiTi" panose="02010609060101010101" pitchFamily="49" charset="-122"/>
            </a:endParaRPr>
          </a:p>
          <a:p>
            <a:pPr eaLnBrk="1" hangingPunct="1">
              <a:lnSpc>
                <a:spcPct val="100000"/>
              </a:lnSpc>
              <a:spcBef>
                <a:spcPct val="0"/>
              </a:spcBef>
              <a:buSzTx/>
              <a:buFontTx/>
              <a:buNone/>
            </a:pPr>
            <a:endParaRPr lang="zh-CN" altLang="en-US" b="1" dirty="0">
              <a:solidFill>
                <a:srgbClr val="006196"/>
              </a:solidFill>
              <a:latin typeface="微软雅黑" charset="0"/>
              <a:ea typeface="微软雅黑" charset="0"/>
              <a:sym typeface="黑体" charset="0"/>
            </a:endParaRPr>
          </a:p>
        </p:txBody>
      </p:sp>
      <p:pic>
        <p:nvPicPr>
          <p:cNvPr id="5" name="图片 4">
            <a:extLst>
              <a:ext uri="{FF2B5EF4-FFF2-40B4-BE49-F238E27FC236}">
                <a16:creationId xmlns:a16="http://schemas.microsoft.com/office/drawing/2014/main" id="{6635A8E9-55E4-9F40-A90B-EE4556D6B1EF}"/>
              </a:ext>
            </a:extLst>
          </p:cNvPr>
          <p:cNvPicPr>
            <a:picLocks noChangeAspect="1"/>
          </p:cNvPicPr>
          <p:nvPr/>
        </p:nvPicPr>
        <p:blipFill>
          <a:blip r:embed="rId4"/>
          <a:stretch>
            <a:fillRect/>
          </a:stretch>
        </p:blipFill>
        <p:spPr>
          <a:xfrm>
            <a:off x="2304323" y="4044379"/>
            <a:ext cx="2808312" cy="720080"/>
          </a:xfrm>
          <a:prstGeom prst="rect">
            <a:avLst/>
          </a:prstGeom>
        </p:spPr>
      </p:pic>
      <p:grpSp>
        <p:nvGrpSpPr>
          <p:cNvPr id="12" name="组合 11">
            <a:extLst>
              <a:ext uri="{FF2B5EF4-FFF2-40B4-BE49-F238E27FC236}">
                <a16:creationId xmlns:a16="http://schemas.microsoft.com/office/drawing/2014/main" id="{921B4D23-6100-314A-9ADE-F64C18C96260}"/>
              </a:ext>
            </a:extLst>
          </p:cNvPr>
          <p:cNvGrpSpPr/>
          <p:nvPr/>
        </p:nvGrpSpPr>
        <p:grpSpPr>
          <a:xfrm>
            <a:off x="1331640" y="3504204"/>
            <a:ext cx="3086688" cy="2142726"/>
            <a:chOff x="1331640" y="3504204"/>
            <a:chExt cx="3086688" cy="2142726"/>
          </a:xfrm>
        </p:grpSpPr>
        <p:pic>
          <p:nvPicPr>
            <p:cNvPr id="9" name="图片 8">
              <a:extLst>
                <a:ext uri="{FF2B5EF4-FFF2-40B4-BE49-F238E27FC236}">
                  <a16:creationId xmlns:a16="http://schemas.microsoft.com/office/drawing/2014/main" id="{10E9A3D6-5FC5-B64B-B4F4-62B97DF54ECD}"/>
                </a:ext>
              </a:extLst>
            </p:cNvPr>
            <p:cNvPicPr>
              <a:picLocks noChangeAspect="1"/>
            </p:cNvPicPr>
            <p:nvPr/>
          </p:nvPicPr>
          <p:blipFill>
            <a:blip r:embed="rId5"/>
            <a:stretch>
              <a:fillRect/>
            </a:stretch>
          </p:blipFill>
          <p:spPr>
            <a:xfrm>
              <a:off x="1331640" y="4859138"/>
              <a:ext cx="2926085" cy="787792"/>
            </a:xfrm>
            <a:prstGeom prst="rect">
              <a:avLst/>
            </a:prstGeom>
          </p:spPr>
        </p:pic>
        <p:pic>
          <p:nvPicPr>
            <p:cNvPr id="11" name="图片 10">
              <a:extLst>
                <a:ext uri="{FF2B5EF4-FFF2-40B4-BE49-F238E27FC236}">
                  <a16:creationId xmlns:a16="http://schemas.microsoft.com/office/drawing/2014/main" id="{9C5CC314-A9C6-414B-B5ED-7884166AAC26}"/>
                </a:ext>
              </a:extLst>
            </p:cNvPr>
            <p:cNvPicPr>
              <a:picLocks noChangeAspect="1"/>
            </p:cNvPicPr>
            <p:nvPr/>
          </p:nvPicPr>
          <p:blipFill>
            <a:blip r:embed="rId6"/>
            <a:stretch>
              <a:fillRect/>
            </a:stretch>
          </p:blipFill>
          <p:spPr>
            <a:xfrm>
              <a:off x="3808728" y="3504204"/>
              <a:ext cx="609600" cy="330200"/>
            </a:xfrm>
            <a:prstGeom prst="rect">
              <a:avLst/>
            </a:prstGeom>
          </p:spPr>
        </p:pic>
      </p:grpSp>
      <p:pic>
        <p:nvPicPr>
          <p:cNvPr id="2" name="图片 1">
            <a:extLst>
              <a:ext uri="{FF2B5EF4-FFF2-40B4-BE49-F238E27FC236}">
                <a16:creationId xmlns:a16="http://schemas.microsoft.com/office/drawing/2014/main" id="{28663235-3862-B840-91F2-5D2F8DC02497}"/>
              </a:ext>
            </a:extLst>
          </p:cNvPr>
          <p:cNvPicPr>
            <a:picLocks noChangeAspect="1"/>
          </p:cNvPicPr>
          <p:nvPr/>
        </p:nvPicPr>
        <p:blipFill>
          <a:blip r:embed="rId7"/>
          <a:stretch>
            <a:fillRect/>
          </a:stretch>
        </p:blipFill>
        <p:spPr>
          <a:xfrm>
            <a:off x="8642453" y="1916832"/>
            <a:ext cx="203385" cy="262260"/>
          </a:xfrm>
          <a:prstGeom prst="rect">
            <a:avLst/>
          </a:prstGeom>
        </p:spPr>
      </p:pic>
      <p:pic>
        <p:nvPicPr>
          <p:cNvPr id="13" name="图片 12">
            <a:extLst>
              <a:ext uri="{FF2B5EF4-FFF2-40B4-BE49-F238E27FC236}">
                <a16:creationId xmlns:a16="http://schemas.microsoft.com/office/drawing/2014/main" id="{91BCAB84-B366-C14E-BFF3-A7BAD3C39CF2}"/>
              </a:ext>
            </a:extLst>
          </p:cNvPr>
          <p:cNvPicPr>
            <a:picLocks noChangeAspect="1"/>
          </p:cNvPicPr>
          <p:nvPr/>
        </p:nvPicPr>
        <p:blipFill>
          <a:blip r:embed="rId8"/>
          <a:stretch>
            <a:fillRect/>
          </a:stretch>
        </p:blipFill>
        <p:spPr>
          <a:xfrm>
            <a:off x="313896" y="1556792"/>
            <a:ext cx="4670861" cy="2592288"/>
          </a:xfrm>
          <a:prstGeom prst="rect">
            <a:avLst/>
          </a:prstGeom>
        </p:spPr>
      </p:pic>
      <p:pic>
        <p:nvPicPr>
          <p:cNvPr id="14" name="图片 13">
            <a:extLst>
              <a:ext uri="{FF2B5EF4-FFF2-40B4-BE49-F238E27FC236}">
                <a16:creationId xmlns:a16="http://schemas.microsoft.com/office/drawing/2014/main" id="{2CD43D49-6337-A449-93EA-F396E710F754}"/>
              </a:ext>
            </a:extLst>
          </p:cNvPr>
          <p:cNvPicPr>
            <a:picLocks noChangeAspect="1"/>
          </p:cNvPicPr>
          <p:nvPr/>
        </p:nvPicPr>
        <p:blipFill>
          <a:blip r:embed="rId9"/>
          <a:stretch>
            <a:fillRect/>
          </a:stretch>
        </p:blipFill>
        <p:spPr>
          <a:xfrm>
            <a:off x="5089458" y="1287446"/>
            <a:ext cx="3740646" cy="2857094"/>
          </a:xfrm>
          <a:prstGeom prst="rect">
            <a:avLst/>
          </a:prstGeom>
        </p:spPr>
      </p:pic>
      <p:pic>
        <p:nvPicPr>
          <p:cNvPr id="15" name="图片 14">
            <a:extLst>
              <a:ext uri="{FF2B5EF4-FFF2-40B4-BE49-F238E27FC236}">
                <a16:creationId xmlns:a16="http://schemas.microsoft.com/office/drawing/2014/main" id="{574C9BB6-D588-E04A-8245-85980BA193C0}"/>
              </a:ext>
            </a:extLst>
          </p:cNvPr>
          <p:cNvPicPr>
            <a:picLocks noChangeAspect="1"/>
          </p:cNvPicPr>
          <p:nvPr/>
        </p:nvPicPr>
        <p:blipFill>
          <a:blip r:embed="rId10"/>
          <a:stretch>
            <a:fillRect/>
          </a:stretch>
        </p:blipFill>
        <p:spPr>
          <a:xfrm>
            <a:off x="324914" y="4044379"/>
            <a:ext cx="4508794" cy="1685897"/>
          </a:xfrm>
          <a:prstGeom prst="rect">
            <a:avLst/>
          </a:prstGeom>
        </p:spPr>
      </p:pic>
      <p:pic>
        <p:nvPicPr>
          <p:cNvPr id="18" name="图片 17">
            <a:extLst>
              <a:ext uri="{FF2B5EF4-FFF2-40B4-BE49-F238E27FC236}">
                <a16:creationId xmlns:a16="http://schemas.microsoft.com/office/drawing/2014/main" id="{D9D6DCAC-FA28-8A45-B1F9-A120B0091AC2}"/>
              </a:ext>
            </a:extLst>
          </p:cNvPr>
          <p:cNvPicPr>
            <a:picLocks noChangeAspect="1"/>
          </p:cNvPicPr>
          <p:nvPr/>
        </p:nvPicPr>
        <p:blipFill>
          <a:blip r:embed="rId11"/>
          <a:stretch>
            <a:fillRect/>
          </a:stretch>
        </p:blipFill>
        <p:spPr>
          <a:xfrm>
            <a:off x="4769225" y="4149080"/>
            <a:ext cx="4120019" cy="1641025"/>
          </a:xfrm>
          <a:prstGeom prst="rect">
            <a:avLst/>
          </a:prstGeom>
        </p:spPr>
      </p:pic>
    </p:spTree>
    <p:custDataLst>
      <p:tags r:id="rId1"/>
    </p:custDataLst>
    <p:extLst>
      <p:ext uri="{BB962C8B-B14F-4D97-AF65-F5344CB8AC3E}">
        <p14:creationId xmlns:p14="http://schemas.microsoft.com/office/powerpoint/2010/main" val="395761912"/>
      </p:ext>
    </p:extLst>
  </p:cSld>
  <p:clrMapOvr>
    <a:masterClrMapping/>
  </p:clrMapOvr>
  <mc:AlternateContent xmlns:mc="http://schemas.openxmlformats.org/markup-compatibility/2006" xmlns:p14="http://schemas.microsoft.com/office/powerpoint/2010/main">
    <mc:Choice Requires="p14">
      <p:transition spd="slow" p14:dur="2000" advTm="35760"/>
    </mc:Choice>
    <mc:Fallback xmlns="">
      <p:transition spd="slow" advTm="357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9|4.4"/>
</p:tagLst>
</file>

<file path=ppt/tags/tag10.xml><?xml version="1.0" encoding="utf-8"?>
<p:tagLst xmlns:a="http://schemas.openxmlformats.org/drawingml/2006/main" xmlns:r="http://schemas.openxmlformats.org/officeDocument/2006/relationships" xmlns:p="http://schemas.openxmlformats.org/presentationml/2006/main">
  <p:tag name="TIMING" val="|4|4|2.6|10.3|0.9|13.8|0.7|14.1|1.9"/>
</p:tagLst>
</file>

<file path=ppt/tags/tag11.xml><?xml version="1.0" encoding="utf-8"?>
<p:tagLst xmlns:a="http://schemas.openxmlformats.org/drawingml/2006/main" xmlns:r="http://schemas.openxmlformats.org/officeDocument/2006/relationships" xmlns:p="http://schemas.openxmlformats.org/presentationml/2006/main">
  <p:tag name="TIMING" val="|6.1"/>
</p:tagLst>
</file>

<file path=ppt/tags/tag12.xml><?xml version="1.0" encoding="utf-8"?>
<p:tagLst xmlns:a="http://schemas.openxmlformats.org/drawingml/2006/main" xmlns:r="http://schemas.openxmlformats.org/officeDocument/2006/relationships" xmlns:p="http://schemas.openxmlformats.org/presentationml/2006/main">
  <p:tag name="TIMING" val="|0.7|9|16.3|1.5|1.5|23.5"/>
</p:tagLst>
</file>

<file path=ppt/tags/tag13.xml><?xml version="1.0" encoding="utf-8"?>
<p:tagLst xmlns:a="http://schemas.openxmlformats.org/drawingml/2006/main" xmlns:r="http://schemas.openxmlformats.org/officeDocument/2006/relationships" xmlns:p="http://schemas.openxmlformats.org/presentationml/2006/main">
  <p:tag name="TIMING" val="|20|52.3"/>
</p:tagLst>
</file>

<file path=ppt/tags/tag14.xml><?xml version="1.0" encoding="utf-8"?>
<p:tagLst xmlns:a="http://schemas.openxmlformats.org/drawingml/2006/main" xmlns:r="http://schemas.openxmlformats.org/officeDocument/2006/relationships" xmlns:p="http://schemas.openxmlformats.org/presentationml/2006/main">
  <p:tag name="TIMING" val="|5.4|0.9"/>
</p:tagLst>
</file>

<file path=ppt/tags/tag15.xml><?xml version="1.0" encoding="utf-8"?>
<p:tagLst xmlns:a="http://schemas.openxmlformats.org/drawingml/2006/main" xmlns:r="http://schemas.openxmlformats.org/officeDocument/2006/relationships" xmlns:p="http://schemas.openxmlformats.org/presentationml/2006/main">
  <p:tag name="TIMING" val="|2.9"/>
</p:tagLst>
</file>

<file path=ppt/tags/tag16.xml><?xml version="1.0" encoding="utf-8"?>
<p:tagLst xmlns:a="http://schemas.openxmlformats.org/drawingml/2006/main" xmlns:r="http://schemas.openxmlformats.org/officeDocument/2006/relationships" xmlns:p="http://schemas.openxmlformats.org/presentationml/2006/main">
  <p:tag name="TIMING" val="|0.7|8.3"/>
</p:tagLst>
</file>

<file path=ppt/tags/tag17.xml><?xml version="1.0" encoding="utf-8"?>
<p:tagLst xmlns:a="http://schemas.openxmlformats.org/drawingml/2006/main" xmlns:r="http://schemas.openxmlformats.org/officeDocument/2006/relationships" xmlns:p="http://schemas.openxmlformats.org/presentationml/2006/main">
  <p:tag name="TIMING" val="|0.4|0.4|6.7"/>
</p:tagLst>
</file>

<file path=ppt/tags/tag18.xml><?xml version="1.0" encoding="utf-8"?>
<p:tagLst xmlns:a="http://schemas.openxmlformats.org/drawingml/2006/main" xmlns:r="http://schemas.openxmlformats.org/officeDocument/2006/relationships" xmlns:p="http://schemas.openxmlformats.org/presentationml/2006/main">
  <p:tag name="TIMING" val="|0.7|1.2"/>
</p:tagLst>
</file>

<file path=ppt/tags/tag19.xml><?xml version="1.0" encoding="utf-8"?>
<p:tagLst xmlns:a="http://schemas.openxmlformats.org/drawingml/2006/main" xmlns:r="http://schemas.openxmlformats.org/officeDocument/2006/relationships" xmlns:p="http://schemas.openxmlformats.org/presentationml/2006/main">
  <p:tag name="TIMING" val="|0.6|8.8|6.5"/>
</p:tagLst>
</file>

<file path=ppt/tags/tag2.xml><?xml version="1.0" encoding="utf-8"?>
<p:tagLst xmlns:a="http://schemas.openxmlformats.org/drawingml/2006/main" xmlns:r="http://schemas.openxmlformats.org/officeDocument/2006/relationships" xmlns:p="http://schemas.openxmlformats.org/presentationml/2006/main">
  <p:tag name="TIMING" val="|0.3"/>
</p:tagLst>
</file>

<file path=ppt/tags/tag20.xml><?xml version="1.0" encoding="utf-8"?>
<p:tagLst xmlns:a="http://schemas.openxmlformats.org/drawingml/2006/main" xmlns:r="http://schemas.openxmlformats.org/officeDocument/2006/relationships" xmlns:p="http://schemas.openxmlformats.org/presentationml/2006/main">
  <p:tag name="TIMING" val="|0.5"/>
</p:tagLst>
</file>

<file path=ppt/tags/tag21.xml><?xml version="1.0" encoding="utf-8"?>
<p:tagLst xmlns:a="http://schemas.openxmlformats.org/drawingml/2006/main" xmlns:r="http://schemas.openxmlformats.org/officeDocument/2006/relationships" xmlns:p="http://schemas.openxmlformats.org/presentationml/2006/main">
  <p:tag name="TIMING" val="|1.1|4.5"/>
</p:tagLst>
</file>

<file path=ppt/tags/tag22.xml><?xml version="1.0" encoding="utf-8"?>
<p:tagLst xmlns:a="http://schemas.openxmlformats.org/drawingml/2006/main" xmlns:r="http://schemas.openxmlformats.org/officeDocument/2006/relationships" xmlns:p="http://schemas.openxmlformats.org/presentationml/2006/main">
  <p:tag name="TIMING" val="|1.2|9.9|1|1.1|1|15.4|1|10.4"/>
</p:tagLst>
</file>

<file path=ppt/tags/tag23.xml><?xml version="1.0" encoding="utf-8"?>
<p:tagLst xmlns:a="http://schemas.openxmlformats.org/drawingml/2006/main" xmlns:r="http://schemas.openxmlformats.org/officeDocument/2006/relationships" xmlns:p="http://schemas.openxmlformats.org/presentationml/2006/main">
  <p:tag name="TIMING" val="|0.6|2|1.1"/>
</p:tagLst>
</file>

<file path=ppt/tags/tag24.xml><?xml version="1.0" encoding="utf-8"?>
<p:tagLst xmlns:a="http://schemas.openxmlformats.org/drawingml/2006/main" xmlns:r="http://schemas.openxmlformats.org/officeDocument/2006/relationships" xmlns:p="http://schemas.openxmlformats.org/presentationml/2006/main">
  <p:tag name="TIMING" val="|5|1.4"/>
</p:tagLst>
</file>

<file path=ppt/tags/tag25.xml><?xml version="1.0" encoding="utf-8"?>
<p:tagLst xmlns:a="http://schemas.openxmlformats.org/drawingml/2006/main" xmlns:r="http://schemas.openxmlformats.org/officeDocument/2006/relationships" xmlns:p="http://schemas.openxmlformats.org/presentationml/2006/main">
  <p:tag name="TIMING" val="|1.3"/>
</p:tagLst>
</file>

<file path=ppt/tags/tag26.xml><?xml version="1.0" encoding="utf-8"?>
<p:tagLst xmlns:a="http://schemas.openxmlformats.org/drawingml/2006/main" xmlns:r="http://schemas.openxmlformats.org/officeDocument/2006/relationships" xmlns:p="http://schemas.openxmlformats.org/presentationml/2006/main">
  <p:tag name="TIMING" val="|0.8|14.1"/>
</p:tagLst>
</file>

<file path=ppt/tags/tag3.xml><?xml version="1.0" encoding="utf-8"?>
<p:tagLst xmlns:a="http://schemas.openxmlformats.org/drawingml/2006/main" xmlns:r="http://schemas.openxmlformats.org/officeDocument/2006/relationships" xmlns:p="http://schemas.openxmlformats.org/presentationml/2006/main">
  <p:tag name="TIMING" val="|2.6"/>
</p:tagLst>
</file>

<file path=ppt/tags/tag4.xml><?xml version="1.0" encoding="utf-8"?>
<p:tagLst xmlns:a="http://schemas.openxmlformats.org/drawingml/2006/main" xmlns:r="http://schemas.openxmlformats.org/officeDocument/2006/relationships" xmlns:p="http://schemas.openxmlformats.org/presentationml/2006/main">
  <p:tag name="TIMING" val="|0.9|9.3|0.8|18.6"/>
</p:tagLst>
</file>

<file path=ppt/tags/tag5.xml><?xml version="1.0" encoding="utf-8"?>
<p:tagLst xmlns:a="http://schemas.openxmlformats.org/drawingml/2006/main" xmlns:r="http://schemas.openxmlformats.org/officeDocument/2006/relationships" xmlns:p="http://schemas.openxmlformats.org/presentationml/2006/main">
  <p:tag name="TIMING" val="|2.2|10"/>
</p:tagLst>
</file>

<file path=ppt/tags/tag6.xml><?xml version="1.0" encoding="utf-8"?>
<p:tagLst xmlns:a="http://schemas.openxmlformats.org/drawingml/2006/main" xmlns:r="http://schemas.openxmlformats.org/officeDocument/2006/relationships" xmlns:p="http://schemas.openxmlformats.org/presentationml/2006/main">
  <p:tag name="TIMING" val="|0.6|0.7|14.6"/>
</p:tagLst>
</file>

<file path=ppt/tags/tag7.xml><?xml version="1.0" encoding="utf-8"?>
<p:tagLst xmlns:a="http://schemas.openxmlformats.org/drawingml/2006/main" xmlns:r="http://schemas.openxmlformats.org/officeDocument/2006/relationships" xmlns:p="http://schemas.openxmlformats.org/presentationml/2006/main">
  <p:tag name="TIMING" val="|0.5"/>
</p:tagLst>
</file>

<file path=ppt/tags/tag8.xml><?xml version="1.0" encoding="utf-8"?>
<p:tagLst xmlns:a="http://schemas.openxmlformats.org/drawingml/2006/main" xmlns:r="http://schemas.openxmlformats.org/officeDocument/2006/relationships" xmlns:p="http://schemas.openxmlformats.org/presentationml/2006/main">
  <p:tag name="TIMING" val="|0.5|0.5"/>
</p:tagLst>
</file>

<file path=ppt/tags/tag9.xml><?xml version="1.0" encoding="utf-8"?>
<p:tagLst xmlns:a="http://schemas.openxmlformats.org/drawingml/2006/main" xmlns:r="http://schemas.openxmlformats.org/officeDocument/2006/relationships" xmlns:p="http://schemas.openxmlformats.org/presentationml/2006/main">
  <p:tag name="TIMING" val="|3.2|12.2|3.7|6.2"/>
</p:tagLst>
</file>

<file path=ppt/theme/theme1.xml><?xml version="1.0" encoding="utf-8"?>
<a:theme xmlns:a="http://schemas.openxmlformats.org/drawingml/2006/main" name="1_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ZW-ASID" id="{5FB3A026-1437-5549-840E-1B9C6380C2DB}" vid="{420D4621-07D8-3F44-8414-ECB71F7D531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ZW-ASID</Template>
  <TotalTime>6893</TotalTime>
  <Pages>0</Pages>
  <Words>1226</Words>
  <Characters>0</Characters>
  <Application>Microsoft Macintosh PowerPoint</Application>
  <DocSecurity>0</DocSecurity>
  <PresentationFormat>全屏显示(4:3)</PresentationFormat>
  <Lines>0</Lines>
  <Paragraphs>138</Paragraphs>
  <Slides>28</Slides>
  <Notes>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28</vt:i4>
      </vt:variant>
    </vt:vector>
  </HeadingPairs>
  <TitlesOfParts>
    <vt:vector size="34" baseType="lpstr">
      <vt:lpstr>华康俪金黑W8</vt:lpstr>
      <vt:lpstr>微软雅黑</vt:lpstr>
      <vt:lpstr>KaiTi</vt:lpstr>
      <vt:lpstr>Arial</vt:lpstr>
      <vt:lpstr>Cambria Math</vt:lpstr>
      <vt:lpstr>1_自定义设计方案</vt:lpstr>
      <vt:lpstr>基于机器学习的室内射频指纹 定位技术研究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Further Research on Two-phase Decoding for GC-LDPC Codes</dc:title>
  <dc:subject/>
  <dc:creator>zw</dc:creator>
  <cp:keywords/>
  <dc:description/>
  <cp:lastModifiedBy>HU Anmin</cp:lastModifiedBy>
  <cp:revision>190</cp:revision>
  <dcterms:created xsi:type="dcterms:W3CDTF">2018-11-05T01:54:37Z</dcterms:created>
  <dcterms:modified xsi:type="dcterms:W3CDTF">2019-05-29T16:30:13Z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2052-10.1.0.6489</vt:lpwstr>
  </property>
</Properties>
</file>