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386" r:id="rId4"/>
    <p:sldId id="350" r:id="rId5"/>
    <p:sldId id="351" r:id="rId6"/>
    <p:sldId id="377" r:id="rId7"/>
    <p:sldId id="352" r:id="rId8"/>
    <p:sldId id="372" r:id="rId9"/>
    <p:sldId id="354" r:id="rId10"/>
    <p:sldId id="381" r:id="rId11"/>
    <p:sldId id="357" r:id="rId12"/>
    <p:sldId id="385" r:id="rId13"/>
    <p:sldId id="337" r:id="rId14"/>
    <p:sldId id="378" r:id="rId15"/>
    <p:sldId id="365" r:id="rId16"/>
    <p:sldId id="382" r:id="rId17"/>
    <p:sldId id="340" r:id="rId18"/>
    <p:sldId id="341" r:id="rId19"/>
    <p:sldId id="342" r:id="rId20"/>
    <p:sldId id="373" r:id="rId21"/>
    <p:sldId id="374" r:id="rId22"/>
    <p:sldId id="359" r:id="rId23"/>
    <p:sldId id="286" r:id="rId24"/>
    <p:sldId id="3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FF"/>
    <a:srgbClr val="B7E0FF"/>
    <a:srgbClr val="0070C0"/>
    <a:srgbClr val="224982"/>
    <a:srgbClr val="005EA4"/>
    <a:srgbClr val="FFFFFF"/>
    <a:srgbClr val="7DC7FF"/>
    <a:srgbClr val="2AA69A"/>
    <a:srgbClr val="B5DA9E"/>
    <a:srgbClr val="6CA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4" autoAdjust="0"/>
    <p:restoredTop sz="81443" autoAdjust="0"/>
  </p:normalViewPr>
  <p:slideViewPr>
    <p:cSldViewPr snapToGrid="0">
      <p:cViewPr varScale="1">
        <p:scale>
          <a:sx n="54" d="100"/>
          <a:sy n="54" d="100"/>
        </p:scale>
        <p:origin x="10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8BC965D-ACCE-4EDB-8EFD-FE9CE0FE7FBB}" type="datetimeFigureOut">
              <a:rPr lang="zh-CN" altLang="en-US" smtClean="0"/>
              <a:pPr/>
              <a:t>2019/5/16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6056387-FF3D-4EBF-83F2-CC1A4B798D9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11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、评审老师下午好，我答辩的题目是：大规模，网络基站，流量模式的，挖掘和预测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90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038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423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5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654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182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、我们首先看一下  数据基本信息：我们拿到了杭州</a:t>
            </a:r>
            <a:r>
              <a:rPr lang="en-US" altLang="zh-CN" baseline="0" dirty="0"/>
              <a:t>——</a:t>
            </a:r>
            <a:r>
              <a:rPr lang="zh-CN" altLang="en-US" baseline="0" dirty="0"/>
              <a:t>联通</a:t>
            </a:r>
            <a:r>
              <a:rPr lang="en-US" altLang="zh-CN" baseline="0" dirty="0"/>
              <a:t>——2018</a:t>
            </a:r>
            <a:r>
              <a:rPr lang="zh-CN" altLang="en-US" baseline="0" dirty="0"/>
              <a:t>年的数据</a:t>
            </a:r>
            <a:endParaRPr lang="en-US" altLang="zh-CN" baseline="0" dirty="0"/>
          </a:p>
          <a:p>
            <a:r>
              <a:rPr lang="en-US" altLang="zh-CN" baseline="0" dirty="0"/>
              <a:t>2</a:t>
            </a:r>
            <a:r>
              <a:rPr lang="zh-CN" altLang="en-US" baseline="0" dirty="0"/>
              <a:t>、基站数目为</a:t>
            </a:r>
            <a:r>
              <a:rPr lang="en-US" altLang="zh-CN" baseline="0" dirty="0"/>
              <a:t>7110</a:t>
            </a:r>
            <a:r>
              <a:rPr lang="zh-CN" altLang="en-US" baseline="0" dirty="0"/>
              <a:t>，时间为</a:t>
            </a:r>
            <a:r>
              <a:rPr lang="en-US" altLang="zh-CN" baseline="0" dirty="0"/>
              <a:t>7……</a:t>
            </a:r>
            <a:r>
              <a:rPr lang="zh-CN" altLang="en-US" baseline="0" dirty="0"/>
              <a:t>的月度总流量</a:t>
            </a:r>
            <a:endParaRPr lang="en-US" altLang="zh-CN" baseline="0" dirty="0"/>
          </a:p>
          <a:p>
            <a:r>
              <a:rPr lang="en-US" altLang="zh-CN" baseline="0" dirty="0"/>
              <a:t>3</a:t>
            </a:r>
            <a:r>
              <a:rPr lang="zh-CN" altLang="en-US" baseline="0" dirty="0"/>
              <a:t>、每个基站有如下表格的特征记录</a:t>
            </a:r>
            <a:endParaRPr lang="en-US" altLang="zh-CN" baseline="0" dirty="0"/>
          </a:p>
          <a:p>
            <a:r>
              <a:rPr lang="zh-CN" altLang="en-US" baseline="0" dirty="0"/>
              <a:t>预处理方面，我们采取了两个步骤，其一是数据处理，第二是空间划分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533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加一个（到</a:t>
            </a:r>
            <a:r>
              <a:rPr lang="en-US" altLang="zh-CN" dirty="0"/>
              <a:t>RANK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448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066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放在后面（</a:t>
            </a:r>
            <a:r>
              <a:rPr lang="en-US" altLang="zh-CN" dirty="0"/>
              <a:t>11</a:t>
            </a:r>
            <a:r>
              <a:rPr lang="zh-CN" altLang="en-US" dirty="0"/>
              <a:t>，春节）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952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628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6387-FF3D-4EBF-83F2-CC1A4B798D9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210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5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1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4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17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2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6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65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44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7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9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71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8FCAC9D-4DB1-4C43-9C3D-2A1F320BC312}" type="datetimeFigureOut">
              <a:rPr lang="zh-CN" altLang="en-US" smtClean="0"/>
              <a:pPr/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1FA538-5F5D-416D-A366-CC78A227FC5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0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7938"/>
            <a:ext cx="7639050" cy="427038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矩形 4"/>
          <p:cNvSpPr/>
          <p:nvPr/>
        </p:nvSpPr>
        <p:spPr>
          <a:xfrm>
            <a:off x="7509752" y="-7938"/>
            <a:ext cx="4682247" cy="6865938"/>
          </a:xfrm>
          <a:custGeom>
            <a:avLst/>
            <a:gdLst>
              <a:gd name="connsiteX0" fmla="*/ 0 w 4835611"/>
              <a:gd name="connsiteY0" fmla="*/ 0 h 6858000"/>
              <a:gd name="connsiteX1" fmla="*/ 4835611 w 4835611"/>
              <a:gd name="connsiteY1" fmla="*/ 0 h 6858000"/>
              <a:gd name="connsiteX2" fmla="*/ 4835611 w 4835611"/>
              <a:gd name="connsiteY2" fmla="*/ 6858000 h 6858000"/>
              <a:gd name="connsiteX3" fmla="*/ 0 w 4835611"/>
              <a:gd name="connsiteY3" fmla="*/ 6858000 h 6858000"/>
              <a:gd name="connsiteX4" fmla="*/ 0 w 4835611"/>
              <a:gd name="connsiteY4" fmla="*/ 0 h 6858000"/>
              <a:gd name="connsiteX0" fmla="*/ 0 w 6367849"/>
              <a:gd name="connsiteY0" fmla="*/ 0 h 6866238"/>
              <a:gd name="connsiteX1" fmla="*/ 6367849 w 6367849"/>
              <a:gd name="connsiteY1" fmla="*/ 8238 h 6866238"/>
              <a:gd name="connsiteX2" fmla="*/ 6367849 w 6367849"/>
              <a:gd name="connsiteY2" fmla="*/ 6866238 h 6866238"/>
              <a:gd name="connsiteX3" fmla="*/ 1532238 w 6367849"/>
              <a:gd name="connsiteY3" fmla="*/ 6866238 h 6866238"/>
              <a:gd name="connsiteX4" fmla="*/ 0 w 6367849"/>
              <a:gd name="connsiteY4" fmla="*/ 0 h 686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7849" h="6866238">
                <a:moveTo>
                  <a:pt x="0" y="0"/>
                </a:moveTo>
                <a:lnTo>
                  <a:pt x="6367849" y="8238"/>
                </a:lnTo>
                <a:lnTo>
                  <a:pt x="6367849" y="6866238"/>
                </a:lnTo>
                <a:lnTo>
                  <a:pt x="1532238" y="6866238"/>
                </a:lnTo>
                <a:lnTo>
                  <a:pt x="0" y="0"/>
                </a:lnTo>
                <a:close/>
              </a:path>
            </a:pathLst>
          </a:custGeom>
          <a:solidFill>
            <a:srgbClr val="224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34451" y="5164435"/>
            <a:ext cx="4057547" cy="1293812"/>
            <a:chOff x="8134451" y="5164435"/>
            <a:chExt cx="4057547" cy="1293812"/>
          </a:xfrm>
        </p:grpSpPr>
        <p:sp>
          <p:nvSpPr>
            <p:cNvPr id="20" name="直角三角形 7"/>
            <p:cNvSpPr/>
            <p:nvPr/>
          </p:nvSpPr>
          <p:spPr bwMode="auto">
            <a:xfrm rot="5160000" flipH="1" flipV="1">
              <a:off x="8071270" y="5227616"/>
              <a:ext cx="403225" cy="276864"/>
            </a:xfrm>
            <a:custGeom>
              <a:avLst/>
              <a:gdLst>
                <a:gd name="connsiteX0" fmla="*/ 0 w 222367"/>
                <a:gd name="connsiteY0" fmla="*/ 179604 h 179604"/>
                <a:gd name="connsiteX1" fmla="*/ 0 w 222367"/>
                <a:gd name="connsiteY1" fmla="*/ 0 h 179604"/>
                <a:gd name="connsiteX2" fmla="*/ 222367 w 222367"/>
                <a:gd name="connsiteY2" fmla="*/ 179604 h 179604"/>
                <a:gd name="connsiteX3" fmla="*/ 0 w 222367"/>
                <a:gd name="connsiteY3" fmla="*/ 179604 h 179604"/>
                <a:gd name="connsiteX0" fmla="*/ 15525 w 237892"/>
                <a:gd name="connsiteY0" fmla="*/ 226175 h 226175"/>
                <a:gd name="connsiteX1" fmla="*/ 0 w 237892"/>
                <a:gd name="connsiteY1" fmla="*/ 0 h 226175"/>
                <a:gd name="connsiteX2" fmla="*/ 237892 w 237892"/>
                <a:gd name="connsiteY2" fmla="*/ 226175 h 226175"/>
                <a:gd name="connsiteX3" fmla="*/ 15525 w 237892"/>
                <a:gd name="connsiteY3" fmla="*/ 226175 h 226175"/>
                <a:gd name="connsiteX0" fmla="*/ 0 w 255970"/>
                <a:gd name="connsiteY0" fmla="*/ 259416 h 259416"/>
                <a:gd name="connsiteX1" fmla="*/ 18078 w 255970"/>
                <a:gd name="connsiteY1" fmla="*/ 0 h 259416"/>
                <a:gd name="connsiteX2" fmla="*/ 255970 w 255970"/>
                <a:gd name="connsiteY2" fmla="*/ 226175 h 259416"/>
                <a:gd name="connsiteX3" fmla="*/ 0 w 255970"/>
                <a:gd name="connsiteY3" fmla="*/ 259416 h 259416"/>
                <a:gd name="connsiteX0" fmla="*/ 0 w 255970"/>
                <a:gd name="connsiteY0" fmla="*/ 152133 h 152133"/>
                <a:gd name="connsiteX1" fmla="*/ 15205 w 255970"/>
                <a:gd name="connsiteY1" fmla="*/ 0 h 152133"/>
                <a:gd name="connsiteX2" fmla="*/ 255970 w 255970"/>
                <a:gd name="connsiteY2" fmla="*/ 118892 h 152133"/>
                <a:gd name="connsiteX3" fmla="*/ 0 w 255970"/>
                <a:gd name="connsiteY3" fmla="*/ 152133 h 152133"/>
                <a:gd name="connsiteX0" fmla="*/ 0 w 255970"/>
                <a:gd name="connsiteY0" fmla="*/ 156141 h 156141"/>
                <a:gd name="connsiteX1" fmla="*/ 15513 w 255970"/>
                <a:gd name="connsiteY1" fmla="*/ 0 h 156141"/>
                <a:gd name="connsiteX2" fmla="*/ 255970 w 255970"/>
                <a:gd name="connsiteY2" fmla="*/ 122900 h 156141"/>
                <a:gd name="connsiteX3" fmla="*/ 0 w 255970"/>
                <a:gd name="connsiteY3" fmla="*/ 156141 h 156141"/>
                <a:gd name="connsiteX0" fmla="*/ 0 w 255970"/>
                <a:gd name="connsiteY0" fmla="*/ 156141 h 156141"/>
                <a:gd name="connsiteX1" fmla="*/ 15513 w 255970"/>
                <a:gd name="connsiteY1" fmla="*/ 0 h 156141"/>
                <a:gd name="connsiteX2" fmla="*/ 255970 w 255970"/>
                <a:gd name="connsiteY2" fmla="*/ 122900 h 156141"/>
                <a:gd name="connsiteX3" fmla="*/ 0 w 255970"/>
                <a:gd name="connsiteY3" fmla="*/ 156141 h 156141"/>
                <a:gd name="connsiteX0" fmla="*/ 0 w 170731"/>
                <a:gd name="connsiteY0" fmla="*/ 156141 h 156141"/>
                <a:gd name="connsiteX1" fmla="*/ 15513 w 170731"/>
                <a:gd name="connsiteY1" fmla="*/ 0 h 156141"/>
                <a:gd name="connsiteX2" fmla="*/ 170731 w 170731"/>
                <a:gd name="connsiteY2" fmla="*/ 130457 h 156141"/>
                <a:gd name="connsiteX3" fmla="*/ 0 w 170731"/>
                <a:gd name="connsiteY3" fmla="*/ 156141 h 156141"/>
                <a:gd name="connsiteX0" fmla="*/ 0 w 170269"/>
                <a:gd name="connsiteY0" fmla="*/ 156141 h 156141"/>
                <a:gd name="connsiteX1" fmla="*/ 15513 w 170269"/>
                <a:gd name="connsiteY1" fmla="*/ 0 h 156141"/>
                <a:gd name="connsiteX2" fmla="*/ 170269 w 170269"/>
                <a:gd name="connsiteY2" fmla="*/ 136468 h 156141"/>
                <a:gd name="connsiteX3" fmla="*/ 0 w 170269"/>
                <a:gd name="connsiteY3" fmla="*/ 156141 h 156141"/>
                <a:gd name="connsiteX0" fmla="*/ 0 w 170423"/>
                <a:gd name="connsiteY0" fmla="*/ 158145 h 158145"/>
                <a:gd name="connsiteX1" fmla="*/ 15667 w 170423"/>
                <a:gd name="connsiteY1" fmla="*/ 0 h 158145"/>
                <a:gd name="connsiteX2" fmla="*/ 170423 w 170423"/>
                <a:gd name="connsiteY2" fmla="*/ 136468 h 158145"/>
                <a:gd name="connsiteX3" fmla="*/ 0 w 170423"/>
                <a:gd name="connsiteY3" fmla="*/ 158145 h 15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23" h="158145">
                  <a:moveTo>
                    <a:pt x="0" y="158145"/>
                  </a:moveTo>
                  <a:lnTo>
                    <a:pt x="15667" y="0"/>
                  </a:lnTo>
                  <a:lnTo>
                    <a:pt x="170423" y="136468"/>
                  </a:lnTo>
                  <a:lnTo>
                    <a:pt x="0" y="158145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8147590" y="5520035"/>
              <a:ext cx="4044408" cy="938212"/>
            </a:xfrm>
            <a:custGeom>
              <a:avLst/>
              <a:gdLst>
                <a:gd name="connsiteX0" fmla="*/ 5512354 w 5512354"/>
                <a:gd name="connsiteY0" fmla="*/ 0 h 938485"/>
                <a:gd name="connsiteX1" fmla="*/ 5512354 w 5512354"/>
                <a:gd name="connsiteY1" fmla="*/ 938485 h 938485"/>
                <a:gd name="connsiteX2" fmla="*/ 580622 w 5512354"/>
                <a:gd name="connsiteY2" fmla="*/ 938485 h 938485"/>
                <a:gd name="connsiteX3" fmla="*/ 0 w 5512354"/>
                <a:gd name="connsiteY3" fmla="*/ 17066 h 93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2354" h="938485">
                  <a:moveTo>
                    <a:pt x="5512354" y="0"/>
                  </a:moveTo>
                  <a:lnTo>
                    <a:pt x="5512354" y="938485"/>
                  </a:lnTo>
                  <a:lnTo>
                    <a:pt x="580622" y="938485"/>
                  </a:lnTo>
                  <a:lnTo>
                    <a:pt x="0" y="1706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 bwMode="auto">
            <a:xfrm>
              <a:off x="11033819" y="5775861"/>
              <a:ext cx="373957" cy="416977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30" name="Rectangle 74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Freeform 94"/>
            <p:cNvSpPr>
              <a:spLocks noEditPoints="1"/>
            </p:cNvSpPr>
            <p:nvPr/>
          </p:nvSpPr>
          <p:spPr bwMode="auto">
            <a:xfrm>
              <a:off x="9983642" y="5775861"/>
              <a:ext cx="417501" cy="388837"/>
            </a:xfrm>
            <a:custGeom>
              <a:avLst/>
              <a:gdLst>
                <a:gd name="T0" fmla="*/ 451846563 w 288"/>
                <a:gd name="T1" fmla="*/ 0 h 269"/>
                <a:gd name="T2" fmla="*/ 447643899 w 288"/>
                <a:gd name="T3" fmla="*/ 0 h 269"/>
                <a:gd name="T4" fmla="*/ 445541842 w 288"/>
                <a:gd name="T5" fmla="*/ 0 h 269"/>
                <a:gd name="T6" fmla="*/ 292125028 w 288"/>
                <a:gd name="T7" fmla="*/ 152920760 h 269"/>
                <a:gd name="T8" fmla="*/ 292125028 w 288"/>
                <a:gd name="T9" fmla="*/ 245092078 h 269"/>
                <a:gd name="T10" fmla="*/ 0 w 288"/>
                <a:gd name="T11" fmla="*/ 245092078 h 269"/>
                <a:gd name="T12" fmla="*/ 0 w 288"/>
                <a:gd name="T13" fmla="*/ 563503795 h 269"/>
                <a:gd name="T14" fmla="*/ 424525622 w 288"/>
                <a:gd name="T15" fmla="*/ 563503795 h 269"/>
                <a:gd name="T16" fmla="*/ 424525622 w 288"/>
                <a:gd name="T17" fmla="*/ 245092078 h 269"/>
                <a:gd name="T18" fmla="*/ 367783131 w 288"/>
                <a:gd name="T19" fmla="*/ 245092078 h 269"/>
                <a:gd name="T20" fmla="*/ 367783131 w 288"/>
                <a:gd name="T21" fmla="*/ 152920760 h 269"/>
                <a:gd name="T22" fmla="*/ 445541842 w 288"/>
                <a:gd name="T23" fmla="*/ 75412502 h 269"/>
                <a:gd name="T24" fmla="*/ 449745956 w 288"/>
                <a:gd name="T25" fmla="*/ 75412502 h 269"/>
                <a:gd name="T26" fmla="*/ 451846563 w 288"/>
                <a:gd name="T27" fmla="*/ 75412502 h 269"/>
                <a:gd name="T28" fmla="*/ 527504667 w 288"/>
                <a:gd name="T29" fmla="*/ 152920760 h 269"/>
                <a:gd name="T30" fmla="*/ 527504667 w 288"/>
                <a:gd name="T31" fmla="*/ 190627011 h 269"/>
                <a:gd name="T32" fmla="*/ 554825608 w 288"/>
                <a:gd name="T33" fmla="*/ 190627011 h 269"/>
                <a:gd name="T34" fmla="*/ 554825608 w 288"/>
                <a:gd name="T35" fmla="*/ 199007142 h 269"/>
                <a:gd name="T36" fmla="*/ 527504667 w 288"/>
                <a:gd name="T37" fmla="*/ 224144643 h 269"/>
                <a:gd name="T38" fmla="*/ 527504667 w 288"/>
                <a:gd name="T39" fmla="*/ 245092078 h 269"/>
                <a:gd name="T40" fmla="*/ 605264827 w 288"/>
                <a:gd name="T41" fmla="*/ 245092078 h 269"/>
                <a:gd name="T42" fmla="*/ 605264827 w 288"/>
                <a:gd name="T43" fmla="*/ 152920760 h 269"/>
                <a:gd name="T44" fmla="*/ 451846563 w 288"/>
                <a:gd name="T45" fmla="*/ 0 h 269"/>
                <a:gd name="T46" fmla="*/ 260599973 w 288"/>
                <a:gd name="T47" fmla="*/ 504848662 h 269"/>
                <a:gd name="T48" fmla="*/ 163925649 w 288"/>
                <a:gd name="T49" fmla="*/ 504848662 h 269"/>
                <a:gd name="T50" fmla="*/ 187043926 w 288"/>
                <a:gd name="T51" fmla="*/ 402202903 h 269"/>
                <a:gd name="T52" fmla="*/ 163925649 w 288"/>
                <a:gd name="T53" fmla="*/ 360306587 h 269"/>
                <a:gd name="T54" fmla="*/ 212262811 w 288"/>
                <a:gd name="T55" fmla="*/ 312127342 h 269"/>
                <a:gd name="T56" fmla="*/ 260599973 w 288"/>
                <a:gd name="T57" fmla="*/ 360306587 h 269"/>
                <a:gd name="T58" fmla="*/ 235381088 w 288"/>
                <a:gd name="T59" fmla="*/ 402202903 h 269"/>
                <a:gd name="T60" fmla="*/ 260599973 w 288"/>
                <a:gd name="T61" fmla="*/ 504848662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12"/>
            <p:cNvSpPr>
              <a:spLocks noEditPoints="1"/>
            </p:cNvSpPr>
            <p:nvPr/>
          </p:nvSpPr>
          <p:spPr bwMode="auto">
            <a:xfrm>
              <a:off x="8933463" y="5745163"/>
              <a:ext cx="417501" cy="419535"/>
            </a:xfrm>
            <a:custGeom>
              <a:avLst/>
              <a:gdLst>
                <a:gd name="T0" fmla="*/ 376188460 w 288"/>
                <a:gd name="T1" fmla="*/ 255296449 h 288"/>
                <a:gd name="T2" fmla="*/ 384595238 w 288"/>
                <a:gd name="T3" fmla="*/ 195727763 h 288"/>
                <a:gd name="T4" fmla="*/ 193348647 w 288"/>
                <a:gd name="T5" fmla="*/ 0 h 288"/>
                <a:gd name="T6" fmla="*/ 0 w 288"/>
                <a:gd name="T7" fmla="*/ 195727763 h 288"/>
                <a:gd name="T8" fmla="*/ 193348647 w 288"/>
                <a:gd name="T9" fmla="*/ 389327449 h 288"/>
                <a:gd name="T10" fmla="*/ 254295252 w 288"/>
                <a:gd name="T11" fmla="*/ 378689975 h 288"/>
                <a:gd name="T12" fmla="*/ 298429749 w 288"/>
                <a:gd name="T13" fmla="*/ 423367948 h 288"/>
                <a:gd name="T14" fmla="*/ 390899959 w 288"/>
                <a:gd name="T15" fmla="*/ 423367948 h 288"/>
                <a:gd name="T16" fmla="*/ 390899959 w 288"/>
                <a:gd name="T17" fmla="*/ 519103751 h 288"/>
                <a:gd name="T18" fmla="*/ 390899959 w 288"/>
                <a:gd name="T19" fmla="*/ 519103751 h 288"/>
                <a:gd name="T20" fmla="*/ 483371619 w 288"/>
                <a:gd name="T21" fmla="*/ 519103751 h 288"/>
                <a:gd name="T22" fmla="*/ 483371619 w 288"/>
                <a:gd name="T23" fmla="*/ 612712935 h 288"/>
                <a:gd name="T24" fmla="*/ 483371619 w 288"/>
                <a:gd name="T25" fmla="*/ 612712935 h 288"/>
                <a:gd name="T26" fmla="*/ 605264827 w 288"/>
                <a:gd name="T27" fmla="*/ 612712935 h 288"/>
                <a:gd name="T28" fmla="*/ 605264827 w 288"/>
                <a:gd name="T29" fmla="*/ 612712935 h 288"/>
                <a:gd name="T30" fmla="*/ 605264827 w 288"/>
                <a:gd name="T31" fmla="*/ 612712935 h 288"/>
                <a:gd name="T32" fmla="*/ 605264827 w 288"/>
                <a:gd name="T33" fmla="*/ 489319409 h 288"/>
                <a:gd name="T34" fmla="*/ 376188460 w 288"/>
                <a:gd name="T35" fmla="*/ 255296449 h 288"/>
                <a:gd name="T36" fmla="*/ 153418264 w 288"/>
                <a:gd name="T37" fmla="*/ 219129330 h 288"/>
                <a:gd name="T38" fmla="*/ 88267546 w 288"/>
                <a:gd name="T39" fmla="*/ 153177869 h 288"/>
                <a:gd name="T40" fmla="*/ 153418264 w 288"/>
                <a:gd name="T41" fmla="*/ 87226408 h 288"/>
                <a:gd name="T42" fmla="*/ 218567532 w 288"/>
                <a:gd name="T43" fmla="*/ 153177869 h 288"/>
                <a:gd name="T44" fmla="*/ 153418264 w 288"/>
                <a:gd name="T45" fmla="*/ 219129330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82" y="2000205"/>
            <a:ext cx="2456894" cy="195732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7141" y="1707380"/>
            <a:ext cx="7571303" cy="3449082"/>
            <a:chOff x="327141" y="1707380"/>
            <a:chExt cx="7571303" cy="3449082"/>
          </a:xfrm>
        </p:grpSpPr>
        <p:sp>
          <p:nvSpPr>
            <p:cNvPr id="23" name="文本框 14"/>
            <p:cNvSpPr txBox="1">
              <a:spLocks noChangeArrowheads="1"/>
            </p:cNvSpPr>
            <p:nvPr/>
          </p:nvSpPr>
          <p:spPr bwMode="auto">
            <a:xfrm>
              <a:off x="3133704" y="4325465"/>
              <a:ext cx="20313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242B3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答辩人：苏健</a:t>
              </a:r>
              <a:endParaRPr lang="en-US" altLang="zh-CN" sz="2400" dirty="0">
                <a:solidFill>
                  <a:srgbClr val="242B33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242B3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专业硕士</a:t>
              </a:r>
            </a:p>
          </p:txBody>
        </p:sp>
        <p:sp>
          <p:nvSpPr>
            <p:cNvPr id="24" name="文本框 15"/>
            <p:cNvSpPr txBox="1">
              <a:spLocks noChangeArrowheads="1"/>
            </p:cNvSpPr>
            <p:nvPr/>
          </p:nvSpPr>
          <p:spPr bwMode="auto">
            <a:xfrm>
              <a:off x="1942968" y="1707380"/>
              <a:ext cx="4339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5400" b="1" dirty="0">
                  <a:solidFill>
                    <a:srgbClr val="242B3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毕业论文答辩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7141" y="2871358"/>
              <a:ext cx="7571303" cy="1208285"/>
              <a:chOff x="-295159" y="3166148"/>
              <a:chExt cx="7571303" cy="120828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295159" y="3166148"/>
                <a:ext cx="75713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3600" dirty="0">
                    <a:solidFill>
                      <a:srgbClr val="242B3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大规模基站网络流量模式挖掘和预测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79067" y="4053127"/>
                <a:ext cx="6096000" cy="3213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1200" kern="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Mining and Predicting Traffic Patterns in a Large-scale Base-Station Network</a:t>
                </a:r>
                <a:endParaRPr lang="en-US" altLang="zh-CN" sz="1050" kern="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0833E-6 4.44444E-6 L 0.39206 0.00601 " pathEditMode="relative" rAng="0" ptsTypes="AA">
                                      <p:cBhvr>
                                        <p:cTn id="9" dur="6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3.75E-6 -2.22222E-6 L 0.35821 0.01204 " pathEditMode="relative" rAng="0" ptsTypes="AA">
                                      <p:cBhvr>
                                        <p:cTn id="11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60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-1.11111E-6 L -0.64036 0.00347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1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-1090902" y="1355308"/>
            <a:ext cx="5137018" cy="5137018"/>
          </a:xfrm>
          <a:prstGeom prst="arc">
            <a:avLst>
              <a:gd name="adj1" fmla="val 18743766"/>
              <a:gd name="adj2" fmla="val 2405686"/>
            </a:avLst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造字工房悦黑（非商用）常规体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744" y="2263093"/>
            <a:ext cx="4429125" cy="326869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673813" y="1437872"/>
            <a:ext cx="651614" cy="651614"/>
            <a:chOff x="4317111" y="1670673"/>
            <a:chExt cx="651614" cy="651614"/>
          </a:xfrm>
        </p:grpSpPr>
        <p:sp>
          <p:nvSpPr>
            <p:cNvPr id="40" name="椭圆 39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4448326" y="1809347"/>
              <a:ext cx="389184" cy="374265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32793" y="3089128"/>
            <a:ext cx="651614" cy="651614"/>
            <a:chOff x="5033812" y="3301037"/>
            <a:chExt cx="651614" cy="651614"/>
          </a:xfrm>
        </p:grpSpPr>
        <p:sp>
          <p:nvSpPr>
            <p:cNvPr id="43" name="椭圆 42"/>
            <p:cNvSpPr/>
            <p:nvPr/>
          </p:nvSpPr>
          <p:spPr>
            <a:xfrm>
              <a:off x="5033812" y="3301037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>
              <a:spLocks/>
            </p:cNvSpPr>
            <p:nvPr/>
          </p:nvSpPr>
          <p:spPr bwMode="auto">
            <a:xfrm>
              <a:off x="5169350" y="3458615"/>
              <a:ext cx="418598" cy="285346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6717" y="5088890"/>
            <a:ext cx="651614" cy="651614"/>
            <a:chOff x="4456262" y="4994920"/>
            <a:chExt cx="651614" cy="651614"/>
          </a:xfrm>
        </p:grpSpPr>
        <p:sp>
          <p:nvSpPr>
            <p:cNvPr id="47" name="椭圆 46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KSO_Shape"/>
            <p:cNvSpPr>
              <a:spLocks/>
            </p:cNvSpPr>
            <p:nvPr/>
          </p:nvSpPr>
          <p:spPr bwMode="auto">
            <a:xfrm>
              <a:off x="4627580" y="5112011"/>
              <a:ext cx="329076" cy="417432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论文结构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775998" y="1530123"/>
            <a:ext cx="8281861" cy="4096546"/>
            <a:chOff x="2752381" y="1322737"/>
            <a:chExt cx="8281861" cy="4096546"/>
          </a:xfrm>
        </p:grpSpPr>
        <p:grpSp>
          <p:nvGrpSpPr>
            <p:cNvPr id="4" name="组合 3"/>
            <p:cNvGrpSpPr/>
            <p:nvPr/>
          </p:nvGrpSpPr>
          <p:grpSpPr>
            <a:xfrm>
              <a:off x="3609176" y="1322737"/>
              <a:ext cx="7425066" cy="4096546"/>
              <a:chOff x="3609176" y="1322737"/>
              <a:chExt cx="7425066" cy="4096546"/>
            </a:xfrm>
          </p:grpSpPr>
          <p:sp>
            <p:nvSpPr>
              <p:cNvPr id="50" name="MH_SubTitle_1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3609176" y="1322737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大规模基站流量时空分析</a:t>
                </a:r>
                <a:endParaRPr lang="en-US" altLang="zh-CN" sz="32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MH_SubTitle_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497095" y="2992064"/>
                <a:ext cx="6537147" cy="541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大规模基站流量模式</a:t>
                </a:r>
                <a:r>
                  <a:rPr lang="zh-CN" altLang="en-US" sz="3200" dirty="0" smtClean="0">
                    <a:solidFill>
                      <a:srgbClr val="FF0000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聚类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方法</a:t>
                </a:r>
                <a:r>
                  <a:rPr lang="zh-CN" altLang="en-US" sz="3200" dirty="0" smtClean="0">
                    <a:solidFill>
                      <a:srgbClr val="FF0000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设计</a:t>
                </a:r>
                <a:endParaRPr lang="en-US" altLang="zh-CN" sz="3200" dirty="0">
                  <a:solidFill>
                    <a:srgbClr val="FF0000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MH_SubTitle_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flipH="1">
                <a:off x="3934983" y="4998595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基于地理位置和语义的基站流量模式预测</a:t>
                </a:r>
                <a:endParaRPr lang="en-US" altLang="zh-CN" sz="32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752381" y="3178754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03E6B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9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0456 0.00949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94479 0.00602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1.10469 -4.07407E-6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77968 -0.00231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84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1.13359 0.00324 " pathEditMode="relative" rAng="0" ptsTypes="AA">
                                      <p:cBhvr>
                                        <p:cTn id="14" dur="9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11179"/>
          <a:stretch/>
        </p:blipFill>
        <p:spPr>
          <a:xfrm>
            <a:off x="2864999" y="1078874"/>
            <a:ext cx="6462002" cy="426224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60050" y="0"/>
            <a:ext cx="3271899" cy="334933"/>
            <a:chOff x="5240244" y="0"/>
            <a:chExt cx="3271899" cy="334933"/>
          </a:xfrm>
        </p:grpSpPr>
        <p:sp>
          <p:nvSpPr>
            <p:cNvPr id="13" name="矩形 12"/>
            <p:cNvSpPr/>
            <p:nvPr/>
          </p:nvSpPr>
          <p:spPr>
            <a:xfrm>
              <a:off x="5240244" y="0"/>
              <a:ext cx="3060000" cy="3349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"/>
            <p:cNvSpPr txBox="1">
              <a:spLocks noChangeArrowheads="1"/>
            </p:cNvSpPr>
            <p:nvPr/>
          </p:nvSpPr>
          <p:spPr bwMode="auto">
            <a:xfrm>
              <a:off x="5373743" y="37789"/>
              <a:ext cx="31384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大规模基站流量模式聚类算法设计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1749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传统聚类方式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21057" y="563155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波形变化更能反应基站特性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531443" y="5440168"/>
            <a:ext cx="3648853" cy="844440"/>
            <a:chOff x="710421" y="3300839"/>
            <a:chExt cx="3648853" cy="844440"/>
          </a:xfrm>
        </p:grpSpPr>
        <p:sp>
          <p:nvSpPr>
            <p:cNvPr id="32" name="矩形 31"/>
            <p:cNvSpPr/>
            <p:nvPr/>
          </p:nvSpPr>
          <p:spPr>
            <a:xfrm>
              <a:off x="789066" y="3300839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+mn-ea"/>
                </a:rPr>
                <a:t>能够反映流量的变化</a:t>
              </a:r>
              <a:endParaRPr lang="en-US" altLang="zh-CN" sz="2400" dirty="0">
                <a:latin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89066" y="3683614"/>
              <a:ext cx="3570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+mn-ea"/>
                </a:rPr>
                <a:t>能够表征短时间序列波形</a:t>
              </a:r>
              <a:endParaRPr lang="en-US" altLang="zh-CN" sz="2400" dirty="0">
                <a:latin typeface="+mn-ea"/>
              </a:endParaRPr>
            </a:p>
          </p:txBody>
        </p:sp>
        <p:sp>
          <p:nvSpPr>
            <p:cNvPr id="34" name="左中括号 33"/>
            <p:cNvSpPr/>
            <p:nvPr/>
          </p:nvSpPr>
          <p:spPr>
            <a:xfrm>
              <a:off x="710421" y="3485505"/>
              <a:ext cx="78645" cy="48515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23669" y="495073"/>
            <a:ext cx="3743926" cy="2355005"/>
            <a:chOff x="4723669" y="495073"/>
            <a:chExt cx="3743926" cy="2355005"/>
          </a:xfrm>
        </p:grpSpPr>
        <p:sp>
          <p:nvSpPr>
            <p:cNvPr id="5" name="椭圆 4"/>
            <p:cNvSpPr/>
            <p:nvPr/>
          </p:nvSpPr>
          <p:spPr>
            <a:xfrm>
              <a:off x="4723669" y="2099311"/>
              <a:ext cx="3270210" cy="75076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dash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形标注 6"/>
            <p:cNvSpPr/>
            <p:nvPr/>
          </p:nvSpPr>
          <p:spPr>
            <a:xfrm>
              <a:off x="6399042" y="495073"/>
              <a:ext cx="2068553" cy="1334829"/>
            </a:xfrm>
            <a:prstGeom prst="wedgeEllipseCallou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tx1"/>
                  </a:solidFill>
                </a:rPr>
                <a:t>距离</a:t>
              </a:r>
              <a:r>
                <a:rPr lang="zh-CN" altLang="en-US" sz="2400" dirty="0">
                  <a:solidFill>
                    <a:schemeClr val="tx1"/>
                  </a:solidFill>
                </a:rPr>
                <a:t>较近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085897" y="804449"/>
            <a:ext cx="3157741" cy="3896427"/>
            <a:chOff x="5085897" y="804449"/>
            <a:chExt cx="3157741" cy="3896427"/>
          </a:xfrm>
        </p:grpSpPr>
        <p:grpSp>
          <p:nvGrpSpPr>
            <p:cNvPr id="22" name="组合 21"/>
            <p:cNvGrpSpPr/>
            <p:nvPr/>
          </p:nvGrpSpPr>
          <p:grpSpPr>
            <a:xfrm>
              <a:off x="5085897" y="804449"/>
              <a:ext cx="2434153" cy="3896427"/>
              <a:chOff x="5085897" y="804449"/>
              <a:chExt cx="2434153" cy="3896427"/>
            </a:xfrm>
          </p:grpSpPr>
          <p:cxnSp>
            <p:nvCxnSpPr>
              <p:cNvPr id="42" name="直接箭头连接符 41"/>
              <p:cNvCxnSpPr/>
              <p:nvPr/>
            </p:nvCxnSpPr>
            <p:spPr>
              <a:xfrm flipV="1">
                <a:off x="6358774" y="3209994"/>
                <a:ext cx="0" cy="149088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20"/>
              <p:cNvGrpSpPr/>
              <p:nvPr/>
            </p:nvGrpSpPr>
            <p:grpSpPr>
              <a:xfrm>
                <a:off x="5085897" y="804449"/>
                <a:ext cx="2434153" cy="1454165"/>
                <a:chOff x="5085897" y="804449"/>
                <a:chExt cx="2434153" cy="1454165"/>
              </a:xfrm>
            </p:grpSpPr>
            <p:cxnSp>
              <p:nvCxnSpPr>
                <p:cNvPr id="43" name="直接箭头连接符 42"/>
                <p:cNvCxnSpPr/>
                <p:nvPr/>
              </p:nvCxnSpPr>
              <p:spPr>
                <a:xfrm>
                  <a:off x="7520050" y="804449"/>
                  <a:ext cx="0" cy="1394336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/>
                <p:cNvCxnSpPr/>
                <p:nvPr/>
              </p:nvCxnSpPr>
              <p:spPr>
                <a:xfrm>
                  <a:off x="5085897" y="927595"/>
                  <a:ext cx="0" cy="133101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组合 45"/>
            <p:cNvGrpSpPr/>
            <p:nvPr/>
          </p:nvGrpSpPr>
          <p:grpSpPr>
            <a:xfrm>
              <a:off x="6827866" y="979820"/>
              <a:ext cx="1415772" cy="767011"/>
              <a:chOff x="3383976" y="1802362"/>
              <a:chExt cx="1415772" cy="767011"/>
            </a:xfrm>
          </p:grpSpPr>
          <p:sp>
            <p:nvSpPr>
              <p:cNvPr id="47" name="闪电形 46"/>
              <p:cNvSpPr/>
              <p:nvPr/>
            </p:nvSpPr>
            <p:spPr>
              <a:xfrm>
                <a:off x="3523107" y="1802362"/>
                <a:ext cx="829733" cy="767011"/>
              </a:xfrm>
              <a:prstGeom prst="lightningBol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383976" y="2007940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kern="100" dirty="0">
                    <a:latin typeface="+mn-ea"/>
                    <a:cs typeface="Times New Roman" panose="02020603050405020304" pitchFamily="18" charset="0"/>
                  </a:rPr>
                  <a:t>“春节”</a:t>
                </a:r>
                <a:endParaRPr lang="zh-CN" altLang="en-US" sz="2400" dirty="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91156" y="3487009"/>
              <a:ext cx="1415772" cy="767011"/>
              <a:chOff x="3433533" y="2078407"/>
              <a:chExt cx="1415772" cy="767011"/>
            </a:xfrm>
          </p:grpSpPr>
          <p:sp>
            <p:nvSpPr>
              <p:cNvPr id="9" name="闪电形 8"/>
              <p:cNvSpPr/>
              <p:nvPr/>
            </p:nvSpPr>
            <p:spPr>
              <a:xfrm>
                <a:off x="3572664" y="2078407"/>
                <a:ext cx="829733" cy="767011"/>
              </a:xfrm>
              <a:prstGeom prst="lightningBol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433533" y="2283985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kern="100" dirty="0">
                    <a:latin typeface="+mn-ea"/>
                    <a:cs typeface="Times New Roman" panose="02020603050405020304" pitchFamily="18" charset="0"/>
                  </a:rPr>
                  <a:t>“双</a:t>
                </a:r>
                <a:r>
                  <a:rPr lang="en-US" altLang="zh-CN" sz="2400" kern="100" dirty="0">
                    <a:latin typeface="+mn-ea"/>
                    <a:cs typeface="Times New Roman" panose="02020603050405020304" pitchFamily="18" charset="0"/>
                  </a:rPr>
                  <a:t>11</a:t>
                </a:r>
                <a:r>
                  <a:rPr lang="zh-CN" altLang="en-US" sz="2400" kern="100" dirty="0">
                    <a:latin typeface="+mn-ea"/>
                    <a:cs typeface="Times New Roman" panose="02020603050405020304" pitchFamily="18" charset="0"/>
                  </a:rPr>
                  <a:t>”</a:t>
                </a:r>
                <a:endParaRPr lang="zh-CN" altLang="en-US" sz="2400" dirty="0"/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8087415" y="3198167"/>
            <a:ext cx="34154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蓝色 灰色应该放在一类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8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t="7554" r="49354"/>
          <a:stretch/>
        </p:blipFill>
        <p:spPr>
          <a:xfrm>
            <a:off x="1895625" y="1787926"/>
            <a:ext cx="5395847" cy="4254760"/>
          </a:xfrm>
          <a:prstGeom prst="rect">
            <a:avLst/>
          </a:prstGeom>
        </p:spPr>
      </p:pic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276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Rank-Based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聚类方法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4122" y="998147"/>
            <a:ext cx="4171335" cy="357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、什么是基站的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Rank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向量？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933339" y="3915306"/>
            <a:ext cx="3956630" cy="844440"/>
            <a:chOff x="710421" y="3300839"/>
            <a:chExt cx="3956630" cy="844440"/>
          </a:xfrm>
        </p:grpSpPr>
        <p:sp>
          <p:nvSpPr>
            <p:cNvPr id="13" name="矩形 12"/>
            <p:cNvSpPr/>
            <p:nvPr/>
          </p:nvSpPr>
          <p:spPr>
            <a:xfrm>
              <a:off x="789066" y="330083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latin typeface="+mn-ea"/>
                </a:rPr>
                <a:t>既反映流量的</a:t>
              </a:r>
              <a:r>
                <a:rPr lang="zh-CN" altLang="en-US" sz="2400" dirty="0">
                  <a:latin typeface="+mn-ea"/>
                </a:rPr>
                <a:t>变化</a:t>
              </a:r>
              <a:endParaRPr lang="en-US" altLang="zh-CN" sz="2400" dirty="0"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9066" y="3683614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latin typeface="+mn-ea"/>
                </a:rPr>
                <a:t>又能够</a:t>
              </a:r>
              <a:r>
                <a:rPr lang="zh-CN" altLang="en-US" sz="2400" dirty="0">
                  <a:latin typeface="+mn-ea"/>
                </a:rPr>
                <a:t>表征短时间序列波形</a:t>
              </a:r>
              <a:endParaRPr lang="en-US" altLang="zh-CN" sz="2400" dirty="0">
                <a:latin typeface="+mn-ea"/>
              </a:endParaRPr>
            </a:p>
          </p:txBody>
        </p:sp>
        <p:sp>
          <p:nvSpPr>
            <p:cNvPr id="15" name="左中括号 14"/>
            <p:cNvSpPr/>
            <p:nvPr/>
          </p:nvSpPr>
          <p:spPr>
            <a:xfrm>
              <a:off x="710421" y="3485505"/>
              <a:ext cx="78645" cy="485152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60050" y="0"/>
            <a:ext cx="3271899" cy="334933"/>
            <a:chOff x="5240244" y="0"/>
            <a:chExt cx="3271899" cy="334933"/>
          </a:xfrm>
        </p:grpSpPr>
        <p:sp>
          <p:nvSpPr>
            <p:cNvPr id="25" name="矩形 24"/>
            <p:cNvSpPr/>
            <p:nvPr/>
          </p:nvSpPr>
          <p:spPr>
            <a:xfrm>
              <a:off x="5240244" y="0"/>
              <a:ext cx="3060000" cy="3349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"/>
            <p:cNvSpPr txBox="1">
              <a:spLocks noChangeArrowheads="1"/>
            </p:cNvSpPr>
            <p:nvPr/>
          </p:nvSpPr>
          <p:spPr bwMode="auto">
            <a:xfrm>
              <a:off x="5373743" y="37789"/>
              <a:ext cx="31384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大规模基站流量模式聚类算法设计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86" y="1454528"/>
            <a:ext cx="660499" cy="660499"/>
            <a:chOff x="1117814" y="5163474"/>
            <a:chExt cx="660499" cy="660499"/>
          </a:xfrm>
        </p:grpSpPr>
        <p:sp>
          <p:nvSpPr>
            <p:cNvPr id="6" name="文本框 5"/>
            <p:cNvSpPr txBox="1"/>
            <p:nvPr/>
          </p:nvSpPr>
          <p:spPr>
            <a:xfrm>
              <a:off x="1258784" y="517764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5</a:t>
              </a:r>
              <a:endParaRPr lang="zh-CN" altLang="en-US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1117814" y="5163474"/>
              <a:ext cx="660499" cy="660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3272" y="2462052"/>
            <a:ext cx="660499" cy="660499"/>
            <a:chOff x="1117814" y="5163474"/>
            <a:chExt cx="660499" cy="660499"/>
          </a:xfrm>
        </p:grpSpPr>
        <p:sp>
          <p:nvSpPr>
            <p:cNvPr id="23" name="文本框 22"/>
            <p:cNvSpPr txBox="1"/>
            <p:nvPr/>
          </p:nvSpPr>
          <p:spPr>
            <a:xfrm>
              <a:off x="1258784" y="517764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/>
                <a:t>4</a:t>
              </a:r>
              <a:endParaRPr lang="zh-CN" altLang="en-US" dirty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117814" y="5163474"/>
              <a:ext cx="660499" cy="660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99563" y="3714526"/>
            <a:ext cx="660499" cy="660499"/>
            <a:chOff x="1117814" y="5163474"/>
            <a:chExt cx="660499" cy="660499"/>
          </a:xfrm>
        </p:grpSpPr>
        <p:sp>
          <p:nvSpPr>
            <p:cNvPr id="29" name="文本框 28"/>
            <p:cNvSpPr txBox="1"/>
            <p:nvPr/>
          </p:nvSpPr>
          <p:spPr>
            <a:xfrm>
              <a:off x="1258784" y="517764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3</a:t>
              </a:r>
              <a:endParaRPr lang="zh-CN" altLang="en-US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1117814" y="5163474"/>
              <a:ext cx="660499" cy="660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02250" y="4540860"/>
            <a:ext cx="660499" cy="660499"/>
            <a:chOff x="1117814" y="5163474"/>
            <a:chExt cx="660499" cy="660499"/>
          </a:xfrm>
        </p:grpSpPr>
        <p:sp>
          <p:nvSpPr>
            <p:cNvPr id="32" name="文本框 31"/>
            <p:cNvSpPr txBox="1"/>
            <p:nvPr/>
          </p:nvSpPr>
          <p:spPr>
            <a:xfrm>
              <a:off x="1258784" y="517764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2</a:t>
              </a:r>
              <a:endParaRPr lang="zh-CN" altLang="en-US" dirty="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17814" y="5163474"/>
              <a:ext cx="660499" cy="660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35611" y="4614948"/>
            <a:ext cx="660499" cy="660499"/>
            <a:chOff x="1117814" y="5163474"/>
            <a:chExt cx="660499" cy="660499"/>
          </a:xfrm>
        </p:grpSpPr>
        <p:sp>
          <p:nvSpPr>
            <p:cNvPr id="35" name="文本框 34"/>
            <p:cNvSpPr txBox="1"/>
            <p:nvPr/>
          </p:nvSpPr>
          <p:spPr>
            <a:xfrm>
              <a:off x="1258784" y="5177642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1</a:t>
              </a:r>
              <a:endParaRPr lang="zh-CN" altLang="en-US" dirty="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117814" y="5163474"/>
              <a:ext cx="660499" cy="660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7797794" y="3048463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RANK:[13425]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164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9" y="762000"/>
            <a:ext cx="5389740" cy="5389740"/>
          </a:xfrm>
          <a:prstGeom prst="rect">
            <a:avLst/>
          </a:prstGeom>
        </p:spPr>
      </p:pic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276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Rank-Based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聚类方法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6" name="图片 5" descr="sixcla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672" y="1117957"/>
            <a:ext cx="5389740" cy="5005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32058" y="1117957"/>
            <a:ext cx="461216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0" algn="just">
              <a:lnSpc>
                <a:spcPts val="2000"/>
              </a:lnSpc>
            </a:pP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、将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个小类模式再合并成大类模式</a:t>
            </a:r>
            <a:endParaRPr lang="zh-CN" altLang="en-US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37585" y="2920606"/>
            <a:ext cx="950901" cy="3231134"/>
            <a:chOff x="6437585" y="2920606"/>
            <a:chExt cx="950901" cy="3231134"/>
          </a:xfrm>
        </p:grpSpPr>
        <p:sp>
          <p:nvSpPr>
            <p:cNvPr id="3" name="圆角矩形 2"/>
            <p:cNvSpPr/>
            <p:nvPr/>
          </p:nvSpPr>
          <p:spPr>
            <a:xfrm>
              <a:off x="6481047" y="3320716"/>
              <a:ext cx="863978" cy="2831024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7585" y="2920606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38.59%</a:t>
              </a:r>
              <a:endParaRPr lang="zh-CN" altLang="en-US" sz="2000" dirty="0"/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7381600" y="1089568"/>
            <a:ext cx="863978" cy="506217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362350" y="690088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14.61%</a:t>
            </a:r>
            <a:endParaRPr lang="zh-CN" altLang="en-US" sz="2000" dirty="0"/>
          </a:p>
        </p:txBody>
      </p:sp>
      <p:sp>
        <p:nvSpPr>
          <p:cNvPr id="20" name="圆角矩形 19"/>
          <p:cNvSpPr/>
          <p:nvPr/>
        </p:nvSpPr>
        <p:spPr>
          <a:xfrm>
            <a:off x="9170142" y="1089568"/>
            <a:ext cx="863978" cy="506217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134390" y="70316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10.48%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7654731" y="618110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557902" y="61811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9455792" y="61811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10353682" y="618110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1321485" y="618110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460050" y="0"/>
            <a:ext cx="3271899" cy="334933"/>
            <a:chOff x="5240244" y="0"/>
            <a:chExt cx="3271899" cy="334933"/>
          </a:xfrm>
        </p:grpSpPr>
        <p:sp>
          <p:nvSpPr>
            <p:cNvPr id="28" name="矩形 27"/>
            <p:cNvSpPr/>
            <p:nvPr/>
          </p:nvSpPr>
          <p:spPr>
            <a:xfrm>
              <a:off x="5240244" y="0"/>
              <a:ext cx="3060000" cy="3349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/>
          </p:nvSpPr>
          <p:spPr bwMode="auto">
            <a:xfrm>
              <a:off x="5373743" y="37789"/>
              <a:ext cx="31384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大规模基站流量模式聚类算法设计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7358E9D-134C-41B1-9D7E-390B1F51472A}"/>
              </a:ext>
            </a:extLst>
          </p:cNvPr>
          <p:cNvSpPr/>
          <p:nvPr/>
        </p:nvSpPr>
        <p:spPr>
          <a:xfrm>
            <a:off x="204389" y="6267715"/>
            <a:ext cx="571261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0" algn="just">
              <a:lnSpc>
                <a:spcPts val="2000"/>
              </a:lnSpc>
            </a:pPr>
            <a:r>
              <a:rPr lang="en-US" altLang="zh-CN" sz="2400" kern="100" dirty="0">
                <a:solidFill>
                  <a:srgbClr val="FF0000"/>
                </a:solidFill>
                <a:latin typeface="+mn-ea"/>
              </a:rPr>
              <a:t>80%</a:t>
            </a:r>
            <a:r>
              <a:rPr lang="zh-CN" altLang="en-US" sz="2400" kern="100" dirty="0">
                <a:solidFill>
                  <a:srgbClr val="FF0000"/>
                </a:solidFill>
                <a:latin typeface="+mn-ea"/>
              </a:rPr>
              <a:t>的基站都能划归到前</a:t>
            </a:r>
            <a:r>
              <a:rPr lang="en-US" altLang="zh-CN" sz="2400" kern="100" dirty="0">
                <a:solidFill>
                  <a:srgbClr val="FF0000"/>
                </a:solidFill>
                <a:latin typeface="+mn-ea"/>
              </a:rPr>
              <a:t>35</a:t>
            </a:r>
            <a:r>
              <a:rPr lang="zh-CN" altLang="en-US" sz="24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种</a:t>
            </a:r>
            <a:r>
              <a:rPr lang="zh-CN" altLang="en-US" sz="2400" kern="100" dirty="0">
                <a:solidFill>
                  <a:srgbClr val="FF0000"/>
                </a:solidFill>
                <a:latin typeface="+mn-ea"/>
              </a:rPr>
              <a:t>基站模式中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2D931B4-54B0-4556-8E70-32A7B3A2777F}"/>
              </a:ext>
            </a:extLst>
          </p:cNvPr>
          <p:cNvGrpSpPr/>
          <p:nvPr/>
        </p:nvGrpSpPr>
        <p:grpSpPr>
          <a:xfrm>
            <a:off x="5774274" y="561975"/>
            <a:ext cx="1309036" cy="1367944"/>
            <a:chOff x="8874492" y="4425844"/>
            <a:chExt cx="1655545" cy="1587695"/>
          </a:xfrm>
        </p:grpSpPr>
        <p:sp>
          <p:nvSpPr>
            <p:cNvPr id="32" name="爆炸形 1 20">
              <a:extLst>
                <a:ext uri="{FF2B5EF4-FFF2-40B4-BE49-F238E27FC236}">
                  <a16:creationId xmlns:a16="http://schemas.microsoft.com/office/drawing/2014/main" id="{579B59F0-46E0-4E8C-AFB9-1F98CDA094FA}"/>
                </a:ext>
              </a:extLst>
            </p:cNvPr>
            <p:cNvSpPr/>
            <p:nvPr/>
          </p:nvSpPr>
          <p:spPr>
            <a:xfrm>
              <a:off x="8874492" y="4425844"/>
              <a:ext cx="1655545" cy="1587695"/>
            </a:xfrm>
            <a:prstGeom prst="irregularSeal1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E2A73F7-BED8-48E3-A6D5-E1A9C30355BA}"/>
                </a:ext>
              </a:extLst>
            </p:cNvPr>
            <p:cNvSpPr txBox="1"/>
            <p:nvPr/>
          </p:nvSpPr>
          <p:spPr>
            <a:xfrm>
              <a:off x="9057124" y="4992468"/>
              <a:ext cx="1122917" cy="347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继续压缩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589869" y="61873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37398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六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79" y="1216217"/>
            <a:ext cx="9029601" cy="4924233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276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Rank-Based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聚类方法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10529"/>
              </p:ext>
            </p:extLst>
          </p:nvPr>
        </p:nvGraphicFramePr>
        <p:xfrm>
          <a:off x="755147" y="6929435"/>
          <a:ext cx="9950265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2719">
                  <a:extLst>
                    <a:ext uri="{9D8B030D-6E8A-4147-A177-3AD203B41FA5}">
                      <a16:colId xmlns:a16="http://schemas.microsoft.com/office/drawing/2014/main" val="1831645710"/>
                    </a:ext>
                  </a:extLst>
                </a:gridCol>
                <a:gridCol w="1822680">
                  <a:extLst>
                    <a:ext uri="{9D8B030D-6E8A-4147-A177-3AD203B41FA5}">
                      <a16:colId xmlns:a16="http://schemas.microsoft.com/office/drawing/2014/main" val="2068985010"/>
                    </a:ext>
                  </a:extLst>
                </a:gridCol>
                <a:gridCol w="5884866">
                  <a:extLst>
                    <a:ext uri="{9D8B030D-6E8A-4147-A177-3AD203B41FA5}">
                      <a16:colId xmlns:a16="http://schemas.microsoft.com/office/drawing/2014/main" val="3978518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>
                          <a:effectLst/>
                        </a:rPr>
                        <a:t>流量模式类型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>
                          <a:effectLst/>
                        </a:rPr>
                        <a:t>包含基站数目</a:t>
                      </a:r>
                      <a:endParaRPr lang="zh-CN" altLang="en-US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>
                          <a:effectLst/>
                        </a:rPr>
                        <a:t>特点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87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>
                          <a:effectLst/>
                        </a:rPr>
                        <a:t>主模板流量型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38.59%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持续上升，</a:t>
                      </a:r>
                      <a:r>
                        <a:rPr lang="en-US" altLang="zh-CN" sz="2000" kern="100" dirty="0">
                          <a:effectLst/>
                        </a:rPr>
                        <a:t>2</a:t>
                      </a:r>
                      <a:r>
                        <a:rPr lang="zh-CN" altLang="en-US" sz="2000" kern="100" dirty="0">
                          <a:effectLst/>
                        </a:rPr>
                        <a:t>月份“春节”下降，后恢复增长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>
                          <a:effectLst/>
                        </a:rPr>
                        <a:t>双</a:t>
                      </a:r>
                      <a:r>
                        <a:rPr lang="en-US" altLang="zh-CN" sz="2000" kern="0" cap="all">
                          <a:effectLst/>
                        </a:rPr>
                        <a:t>11</a:t>
                      </a:r>
                      <a:r>
                        <a:rPr lang="zh-CN" altLang="en-US" sz="2000" kern="0" cap="all">
                          <a:effectLst/>
                        </a:rPr>
                        <a:t>流量型</a:t>
                      </a:r>
                      <a:endParaRPr lang="zh-CN" altLang="en-US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14.61%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持续上升，</a:t>
                      </a:r>
                      <a:r>
                        <a:rPr lang="en-US" altLang="zh-CN" sz="2000" kern="100" dirty="0">
                          <a:effectLst/>
                        </a:rPr>
                        <a:t>11</a:t>
                      </a:r>
                      <a:r>
                        <a:rPr lang="zh-CN" altLang="en-US" sz="2000" kern="100" dirty="0">
                          <a:effectLst/>
                        </a:rPr>
                        <a:t>月份“双</a:t>
                      </a:r>
                      <a:r>
                        <a:rPr lang="en-US" altLang="zh-CN" sz="2000" kern="100" dirty="0">
                          <a:effectLst/>
                        </a:rPr>
                        <a:t>11”</a:t>
                      </a:r>
                      <a:r>
                        <a:rPr lang="zh-CN" altLang="en-US" sz="2000" kern="100" dirty="0">
                          <a:effectLst/>
                        </a:rPr>
                        <a:t>流量达到最高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82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>
                          <a:effectLst/>
                        </a:rPr>
                        <a:t>上升流量型</a:t>
                      </a:r>
                      <a:endParaRPr lang="zh-CN" altLang="en-US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12.67%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持续上升，无流量跌落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>
                          <a:effectLst/>
                        </a:rPr>
                        <a:t>春节流量型</a:t>
                      </a:r>
                      <a:endParaRPr lang="zh-CN" altLang="en-US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10.48%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持续上升，</a:t>
                      </a:r>
                      <a:r>
                        <a:rPr lang="en-US" altLang="zh-CN" sz="2000" kern="100" dirty="0">
                          <a:effectLst/>
                        </a:rPr>
                        <a:t>2</a:t>
                      </a:r>
                      <a:r>
                        <a:rPr lang="zh-CN" altLang="en-US" sz="2000" kern="100" dirty="0">
                          <a:effectLst/>
                        </a:rPr>
                        <a:t>月份“春节”流量达到最高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28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cap="all" dirty="0">
                          <a:effectLst/>
                        </a:rPr>
                        <a:t>7</a:t>
                      </a:r>
                      <a:r>
                        <a:rPr lang="zh-CN" altLang="en-US" sz="2000" kern="0" cap="all" dirty="0">
                          <a:effectLst/>
                        </a:rPr>
                        <a:t>月下滑流量型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6.16%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流量下滑，从</a:t>
                      </a:r>
                      <a:r>
                        <a:rPr lang="en-US" altLang="zh-CN" sz="2000" kern="100" dirty="0">
                          <a:effectLst/>
                        </a:rPr>
                        <a:t>7</a:t>
                      </a:r>
                      <a:r>
                        <a:rPr lang="zh-CN" altLang="en-US" sz="2000" kern="100" dirty="0">
                          <a:effectLst/>
                        </a:rPr>
                        <a:t>月份下滑，</a:t>
                      </a:r>
                      <a:r>
                        <a:rPr lang="en-US" altLang="zh-CN" sz="2000" kern="100" dirty="0">
                          <a:effectLst/>
                        </a:rPr>
                        <a:t>3</a:t>
                      </a:r>
                      <a:r>
                        <a:rPr lang="zh-CN" altLang="en-US" sz="2000" kern="100" dirty="0">
                          <a:effectLst/>
                        </a:rPr>
                        <a:t>月份“春节”后回升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9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cap="all">
                          <a:effectLst/>
                        </a:rPr>
                        <a:t>9</a:t>
                      </a:r>
                      <a:r>
                        <a:rPr lang="zh-CN" altLang="en-US" sz="2000" kern="0" cap="all">
                          <a:effectLst/>
                        </a:rPr>
                        <a:t>月下滑流量型</a:t>
                      </a:r>
                      <a:endParaRPr lang="zh-CN" altLang="en-US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5.85%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流量下滑</a:t>
                      </a:r>
                      <a:r>
                        <a:rPr lang="en-US" altLang="zh-CN" sz="2000" kern="100" dirty="0">
                          <a:effectLst/>
                        </a:rPr>
                        <a:t>, </a:t>
                      </a:r>
                      <a:r>
                        <a:rPr lang="zh-CN" altLang="en-US" sz="2000" kern="100" dirty="0">
                          <a:effectLst/>
                        </a:rPr>
                        <a:t>从</a:t>
                      </a:r>
                      <a:r>
                        <a:rPr lang="en-US" altLang="zh-CN" sz="2000" kern="100" dirty="0">
                          <a:effectLst/>
                        </a:rPr>
                        <a:t>9</a:t>
                      </a:r>
                      <a:r>
                        <a:rPr lang="zh-CN" altLang="en-US" sz="2000" kern="100" dirty="0">
                          <a:effectLst/>
                        </a:rPr>
                        <a:t>月份下滑，</a:t>
                      </a:r>
                      <a:r>
                        <a:rPr lang="en-US" altLang="zh-CN" sz="2000" kern="100" dirty="0">
                          <a:effectLst/>
                        </a:rPr>
                        <a:t>3</a:t>
                      </a:r>
                      <a:r>
                        <a:rPr lang="zh-CN" altLang="en-US" sz="2000" kern="100" dirty="0">
                          <a:effectLst/>
                        </a:rPr>
                        <a:t>月份“春节”后回升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>
                          <a:effectLst/>
                        </a:rPr>
                        <a:t>其它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11.6%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无明显类型特点</a:t>
                      </a:r>
                      <a:endParaRPr lang="zh-CN" altLang="en-US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113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533685" y="1652517"/>
            <a:ext cx="113364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38.59%</a:t>
            </a:r>
            <a:endParaRPr lang="zh-CN" altLang="en-US" sz="2400" kern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9943" y="2146863"/>
            <a:ext cx="110318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kern="0" dirty="0">
                <a:solidFill>
                  <a:srgbClr val="0070C0"/>
                </a:solidFill>
              </a:rPr>
              <a:t>14.61%</a:t>
            </a:r>
          </a:p>
        </p:txBody>
      </p:sp>
      <p:sp>
        <p:nvSpPr>
          <p:cNvPr id="14" name="椭圆 13"/>
          <p:cNvSpPr/>
          <p:nvPr/>
        </p:nvSpPr>
        <p:spPr>
          <a:xfrm>
            <a:off x="5924253" y="1503141"/>
            <a:ext cx="222547" cy="2300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弧形 14"/>
          <p:cNvSpPr/>
          <p:nvPr/>
        </p:nvSpPr>
        <p:spPr>
          <a:xfrm rot="8349164">
            <a:off x="7110386" y="1265746"/>
            <a:ext cx="3810528" cy="1292203"/>
          </a:xfrm>
          <a:prstGeom prst="arc">
            <a:avLst>
              <a:gd name="adj1" fmla="val 12348987"/>
              <a:gd name="adj2" fmla="val 2092593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766590" y="3886569"/>
            <a:ext cx="222547" cy="2300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005146" y="3886569"/>
            <a:ext cx="492684" cy="742581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8426526" y="4329038"/>
            <a:ext cx="681330" cy="600223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426526" y="1911847"/>
            <a:ext cx="110318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kern="0" dirty="0">
                <a:solidFill>
                  <a:srgbClr val="0070C0"/>
                </a:solidFill>
              </a:rPr>
              <a:t>12.67%</a:t>
            </a:r>
            <a:endParaRPr lang="zh-CN" altLang="en-US" sz="2400" kern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90337" y="4376170"/>
            <a:ext cx="110318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kern="0" dirty="0">
                <a:solidFill>
                  <a:srgbClr val="0070C0"/>
                </a:solidFill>
              </a:rPr>
              <a:t>10.48%</a:t>
            </a:r>
            <a:endParaRPr lang="zh-CN" altLang="en-US" sz="2400" kern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81910" y="4400744"/>
            <a:ext cx="947696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kern="0" dirty="0">
                <a:solidFill>
                  <a:srgbClr val="0070C0"/>
                </a:solidFill>
              </a:rPr>
              <a:t>6.16%</a:t>
            </a:r>
            <a:endParaRPr lang="zh-CN" altLang="en-US" sz="2400" kern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21073" y="4238365"/>
            <a:ext cx="947696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kern="0" dirty="0">
                <a:solidFill>
                  <a:srgbClr val="0070C0"/>
                </a:solidFill>
              </a:rPr>
              <a:t>5.85%</a:t>
            </a:r>
            <a:endParaRPr lang="zh-CN" altLang="en-US" sz="2400" kern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460050" y="0"/>
            <a:ext cx="3271899" cy="334933"/>
            <a:chOff x="5240244" y="0"/>
            <a:chExt cx="3271899" cy="334933"/>
          </a:xfrm>
        </p:grpSpPr>
        <p:sp>
          <p:nvSpPr>
            <p:cNvPr id="25" name="矩形 24"/>
            <p:cNvSpPr/>
            <p:nvPr/>
          </p:nvSpPr>
          <p:spPr>
            <a:xfrm>
              <a:off x="5240244" y="0"/>
              <a:ext cx="3060000" cy="3349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"/>
            <p:cNvSpPr txBox="1">
              <a:spLocks noChangeArrowheads="1"/>
            </p:cNvSpPr>
            <p:nvPr/>
          </p:nvSpPr>
          <p:spPr bwMode="auto">
            <a:xfrm>
              <a:off x="5373743" y="37789"/>
              <a:ext cx="31384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大规模基站流量模式聚类算法设计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0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33" y="1608023"/>
            <a:ext cx="5507317" cy="34097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33" y="1608023"/>
            <a:ext cx="5398844" cy="3361900"/>
          </a:xfrm>
          <a:prstGeom prst="rect">
            <a:avLst/>
          </a:prstGeom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5274" y="561975"/>
            <a:ext cx="276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两种聚类方法对比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29650" y="0"/>
            <a:ext cx="2532700" cy="334933"/>
            <a:chOff x="5240244" y="0"/>
            <a:chExt cx="2532700" cy="334933"/>
          </a:xfrm>
        </p:grpSpPr>
        <p:sp>
          <p:nvSpPr>
            <p:cNvPr id="7" name="矩形 6"/>
            <p:cNvSpPr/>
            <p:nvPr/>
          </p:nvSpPr>
          <p:spPr>
            <a:xfrm>
              <a:off x="5240244" y="0"/>
              <a:ext cx="2448000" cy="3349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4"/>
            <p:cNvSpPr txBox="1">
              <a:spLocks noChangeArrowheads="1"/>
            </p:cNvSpPr>
            <p:nvPr/>
          </p:nvSpPr>
          <p:spPr bwMode="auto">
            <a:xfrm>
              <a:off x="5341844" y="27156"/>
              <a:ext cx="24311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基站长期流量变化式聚类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060699" y="4969923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RANK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503" y="4969923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K-Means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8399" y="1550272"/>
            <a:ext cx="9257899" cy="3210764"/>
            <a:chOff x="718399" y="1550272"/>
            <a:chExt cx="9257899" cy="32107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18399" y="1550272"/>
              <a:ext cx="9257899" cy="3210764"/>
              <a:chOff x="718399" y="1550272"/>
              <a:chExt cx="9257899" cy="321076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18399" y="3250473"/>
                <a:ext cx="1780674" cy="151056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195624" y="1550272"/>
                <a:ext cx="1780674" cy="151056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318860" y="1608023"/>
                <a:ext cx="959893" cy="8142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876927" y="3317661"/>
              <a:ext cx="959893" cy="81428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438366" y="972488"/>
            <a:ext cx="54168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多个类型都有双十一，类型分的不清晰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499073" y="1214983"/>
            <a:ext cx="8582584" cy="2844921"/>
            <a:chOff x="2499073" y="1214983"/>
            <a:chExt cx="8582584" cy="2844921"/>
          </a:xfrm>
        </p:grpSpPr>
        <p:sp>
          <p:nvSpPr>
            <p:cNvPr id="19" name="矩形 18"/>
            <p:cNvSpPr/>
            <p:nvPr/>
          </p:nvSpPr>
          <p:spPr>
            <a:xfrm>
              <a:off x="2499073" y="1622183"/>
              <a:ext cx="1780674" cy="15105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下箭头 21"/>
            <p:cNvSpPr/>
            <p:nvPr/>
          </p:nvSpPr>
          <p:spPr>
            <a:xfrm>
              <a:off x="10787743" y="1214983"/>
              <a:ext cx="293914" cy="33528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3" name="下箭头 22"/>
            <p:cNvSpPr/>
            <p:nvPr/>
          </p:nvSpPr>
          <p:spPr>
            <a:xfrm rot="10800000">
              <a:off x="10787743" y="3724614"/>
              <a:ext cx="293914" cy="33528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6" name="下箭头 25"/>
            <p:cNvSpPr/>
            <p:nvPr/>
          </p:nvSpPr>
          <p:spPr>
            <a:xfrm rot="10800000">
              <a:off x="8976355" y="3724615"/>
              <a:ext cx="293914" cy="33528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8399" y="1550272"/>
            <a:ext cx="7459694" cy="3220388"/>
            <a:chOff x="718399" y="1550272"/>
            <a:chExt cx="7459694" cy="3220388"/>
          </a:xfrm>
        </p:grpSpPr>
        <p:sp>
          <p:nvSpPr>
            <p:cNvPr id="28" name="矩形 27"/>
            <p:cNvSpPr/>
            <p:nvPr/>
          </p:nvSpPr>
          <p:spPr>
            <a:xfrm>
              <a:off x="718399" y="1622183"/>
              <a:ext cx="1780674" cy="15105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387313" y="1550272"/>
              <a:ext cx="1780674" cy="15105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397419" y="3260097"/>
              <a:ext cx="1780674" cy="15105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657176" y="963769"/>
            <a:ext cx="49792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主模板类型，</a:t>
            </a:r>
            <a:r>
              <a:rPr lang="en-US" altLang="zh-CN" sz="2400" dirty="0"/>
              <a:t>K-Means</a:t>
            </a:r>
            <a:r>
              <a:rPr lang="zh-CN" altLang="en-US" sz="2400" dirty="0"/>
              <a:t>分的较为混乱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460050" y="0"/>
            <a:ext cx="3271899" cy="334933"/>
            <a:chOff x="5240244" y="0"/>
            <a:chExt cx="3271899" cy="334933"/>
          </a:xfrm>
        </p:grpSpPr>
        <p:sp>
          <p:nvSpPr>
            <p:cNvPr id="34" name="矩形 33"/>
            <p:cNvSpPr/>
            <p:nvPr/>
          </p:nvSpPr>
          <p:spPr>
            <a:xfrm>
              <a:off x="5240244" y="0"/>
              <a:ext cx="3060000" cy="3349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4"/>
            <p:cNvSpPr txBox="1">
              <a:spLocks noChangeArrowheads="1"/>
            </p:cNvSpPr>
            <p:nvPr/>
          </p:nvSpPr>
          <p:spPr bwMode="auto">
            <a:xfrm>
              <a:off x="5373743" y="37789"/>
              <a:ext cx="31384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大规模基站流量模式聚类算法设计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9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-1090902" y="1355308"/>
            <a:ext cx="5137018" cy="5137018"/>
          </a:xfrm>
          <a:prstGeom prst="arc">
            <a:avLst>
              <a:gd name="adj1" fmla="val 18743766"/>
              <a:gd name="adj2" fmla="val 2405686"/>
            </a:avLst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造字工房悦黑（非商用）常规体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744" y="2263093"/>
            <a:ext cx="4429125" cy="326869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673813" y="1437872"/>
            <a:ext cx="651614" cy="651614"/>
            <a:chOff x="4317111" y="1670673"/>
            <a:chExt cx="651614" cy="651614"/>
          </a:xfrm>
        </p:grpSpPr>
        <p:sp>
          <p:nvSpPr>
            <p:cNvPr id="40" name="椭圆 39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4448326" y="1809347"/>
              <a:ext cx="389184" cy="374265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32793" y="3089128"/>
            <a:ext cx="651614" cy="651614"/>
            <a:chOff x="5033812" y="3301037"/>
            <a:chExt cx="651614" cy="651614"/>
          </a:xfrm>
        </p:grpSpPr>
        <p:sp>
          <p:nvSpPr>
            <p:cNvPr id="43" name="椭圆 42"/>
            <p:cNvSpPr/>
            <p:nvPr/>
          </p:nvSpPr>
          <p:spPr>
            <a:xfrm>
              <a:off x="5033812" y="3301037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>
              <a:spLocks/>
            </p:cNvSpPr>
            <p:nvPr/>
          </p:nvSpPr>
          <p:spPr bwMode="auto">
            <a:xfrm>
              <a:off x="5169350" y="3458615"/>
              <a:ext cx="418598" cy="285346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00386" y="5092146"/>
            <a:ext cx="651614" cy="651614"/>
            <a:chOff x="4456262" y="4994920"/>
            <a:chExt cx="651614" cy="651614"/>
          </a:xfrm>
        </p:grpSpPr>
        <p:sp>
          <p:nvSpPr>
            <p:cNvPr id="47" name="椭圆 46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KSO_Shape"/>
            <p:cNvSpPr>
              <a:spLocks/>
            </p:cNvSpPr>
            <p:nvPr/>
          </p:nvSpPr>
          <p:spPr bwMode="auto">
            <a:xfrm>
              <a:off x="4627580" y="5112011"/>
              <a:ext cx="329076" cy="417432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论文结构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775998" y="1530123"/>
            <a:ext cx="4940352" cy="4096546"/>
            <a:chOff x="2752381" y="1322737"/>
            <a:chExt cx="4940352" cy="4096546"/>
          </a:xfrm>
        </p:grpSpPr>
        <p:grpSp>
          <p:nvGrpSpPr>
            <p:cNvPr id="4" name="组合 3"/>
            <p:cNvGrpSpPr/>
            <p:nvPr/>
          </p:nvGrpSpPr>
          <p:grpSpPr>
            <a:xfrm>
              <a:off x="3609176" y="1322737"/>
              <a:ext cx="4083557" cy="4096546"/>
              <a:chOff x="3609176" y="1322737"/>
              <a:chExt cx="4083557" cy="4096546"/>
            </a:xfrm>
          </p:grpSpPr>
          <p:sp>
            <p:nvSpPr>
              <p:cNvPr id="50" name="MH_SubTitle_1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3609176" y="1322737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大规模基站流量时空分析</a:t>
                </a:r>
                <a:endParaRPr lang="en-US" altLang="zh-CN" sz="32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MH_SubTitle_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497096" y="2992065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大规模基站流量模式</a:t>
                </a:r>
                <a:r>
                  <a:rPr lang="zh-CN" altLang="en-US" sz="3200" dirty="0" smtClean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聚类</a:t>
                </a:r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方法</a:t>
                </a:r>
                <a:r>
                  <a:rPr lang="zh-CN" altLang="en-US" sz="3200" dirty="0" smtClean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设计</a:t>
                </a:r>
                <a:endParaRPr lang="en-US" altLang="zh-CN" sz="32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MH_SubTitle_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flipH="1">
                <a:off x="3934983" y="4998595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基于地理位置和语义的基站流量模式预测</a:t>
                </a:r>
                <a:endParaRPr lang="en-US" altLang="zh-CN" sz="3200" dirty="0">
                  <a:solidFill>
                    <a:srgbClr val="FF0000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752381" y="3178754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03E6B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1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0456 0.00949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94479 0.00602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1.10469 -4.07407E-6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77968 -0.00231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84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1.13359 0.00324 " pathEditMode="relative" rAng="0" ptsTypes="AA">
                                      <p:cBhvr>
                                        <p:cTn id="14" dur="9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91708" y="2670781"/>
            <a:ext cx="9968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对于新建基站初始信息非常少，预测流量模式是非常困难的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我们想探索</a:t>
            </a:r>
            <a:r>
              <a:rPr lang="en-US" altLang="zh-CN" sz="2800" dirty="0">
                <a:latin typeface="+mn-ea"/>
              </a:rPr>
              <a:t>【</a:t>
            </a:r>
            <a:r>
              <a:rPr lang="zh-CN" altLang="en-US" sz="2800" dirty="0">
                <a:latin typeface="+mn-ea"/>
              </a:rPr>
              <a:t>经纬度</a:t>
            </a:r>
            <a:r>
              <a:rPr lang="en-US" altLang="zh-CN" sz="2800" dirty="0">
                <a:latin typeface="+mn-ea"/>
              </a:rPr>
              <a:t>】</a:t>
            </a:r>
            <a:r>
              <a:rPr lang="zh-CN" altLang="en-US" sz="2800" dirty="0">
                <a:latin typeface="+mn-ea"/>
              </a:rPr>
              <a:t>和</a:t>
            </a:r>
            <a:r>
              <a:rPr lang="en-US" altLang="zh-CN" sz="2800" dirty="0">
                <a:latin typeface="+mn-ea"/>
              </a:rPr>
              <a:t>【</a:t>
            </a:r>
            <a:r>
              <a:rPr lang="zh-CN" altLang="en-US" sz="2800" dirty="0">
                <a:latin typeface="+mn-ea"/>
              </a:rPr>
              <a:t>宫格名称</a:t>
            </a:r>
            <a:r>
              <a:rPr lang="en-US" altLang="zh-CN" sz="2800" dirty="0">
                <a:latin typeface="+mn-ea"/>
              </a:rPr>
              <a:t>】</a:t>
            </a:r>
            <a:r>
              <a:rPr lang="zh-CN" altLang="en-US" sz="2800" dirty="0">
                <a:latin typeface="+mn-ea"/>
              </a:rPr>
              <a:t>对模式的预测情况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七分类预测问题</a:t>
            </a:r>
            <a:endParaRPr lang="en-US" altLang="zh-CN" sz="2800" dirty="0"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94007" y="0"/>
            <a:ext cx="3803985" cy="334933"/>
            <a:chOff x="5240244" y="0"/>
            <a:chExt cx="2504696" cy="334933"/>
          </a:xfrm>
        </p:grpSpPr>
        <p:sp>
          <p:nvSpPr>
            <p:cNvPr id="5" name="矩形 4"/>
            <p:cNvSpPr/>
            <p:nvPr/>
          </p:nvSpPr>
          <p:spPr>
            <a:xfrm>
              <a:off x="5240244" y="0"/>
              <a:ext cx="2370383" cy="33493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4"/>
            <p:cNvSpPr txBox="1">
              <a:spLocks noChangeArrowheads="1"/>
            </p:cNvSpPr>
            <p:nvPr/>
          </p:nvSpPr>
          <p:spPr bwMode="auto">
            <a:xfrm>
              <a:off x="5313840" y="37789"/>
              <a:ext cx="24311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基于地理位置和语义的基站流量模式预测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95274" y="561975"/>
            <a:ext cx="3275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模式预测的问题描述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AB3E2A93-D4BE-47A0-8C26-00E89D2A308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822337" y="1552883"/>
            <a:ext cx="8659097" cy="5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en-US" sz="3200" dirty="0">
                <a:latin typeface="+mn-ea"/>
              </a:rPr>
              <a:t>如何利用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有限信息</a:t>
            </a:r>
            <a:r>
              <a:rPr lang="zh-CN" altLang="en-US" sz="3200" dirty="0">
                <a:latin typeface="+mn-ea"/>
              </a:rPr>
              <a:t>预测</a:t>
            </a:r>
            <a:r>
              <a:rPr lang="zh-CN" altLang="en-US" sz="3200" dirty="0">
                <a:solidFill>
                  <a:srgbClr val="FF0000"/>
                </a:solidFill>
                <a:latin typeface="+mn-ea"/>
              </a:rPr>
              <a:t>新建基站</a:t>
            </a:r>
            <a:r>
              <a:rPr lang="zh-CN" altLang="en-US" sz="3200" dirty="0">
                <a:latin typeface="+mn-ea"/>
              </a:rPr>
              <a:t>的</a:t>
            </a:r>
            <a:r>
              <a:rPr lang="zh-CN" altLang="en-US" sz="3200" dirty="0" smtClean="0">
                <a:latin typeface="+mn-ea"/>
              </a:rPr>
              <a:t>流量极</a:t>
            </a:r>
            <a:r>
              <a:rPr lang="zh-CN" altLang="en-US" sz="3200" dirty="0">
                <a:latin typeface="+mn-ea"/>
              </a:rPr>
              <a:t>具挑战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5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su\Desktop\武切维qq无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"/>
          <a:stretch/>
        </p:blipFill>
        <p:spPr>
          <a:xfrm>
            <a:off x="804887" y="1221276"/>
            <a:ext cx="11053248" cy="3786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75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模式的地理分布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57492" y="1338943"/>
            <a:ext cx="1502229" cy="19812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53394" y="1338943"/>
            <a:ext cx="1502229" cy="1389017"/>
          </a:xfrm>
          <a:prstGeom prst="ellipse">
            <a:avLst/>
          </a:prstGeom>
          <a:noFill/>
          <a:ln w="38100">
            <a:solidFill>
              <a:srgbClr val="22498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08607" y="526293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春节型主要分布城郊</a:t>
            </a:r>
          </a:p>
        </p:txBody>
      </p:sp>
      <p:sp>
        <p:nvSpPr>
          <p:cNvPr id="7" name="矩形 6"/>
          <p:cNvSpPr/>
          <p:nvPr/>
        </p:nvSpPr>
        <p:spPr>
          <a:xfrm>
            <a:off x="1993191" y="5758167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主模板型主要分布城区</a:t>
            </a:r>
          </a:p>
        </p:txBody>
      </p:sp>
      <p:sp>
        <p:nvSpPr>
          <p:cNvPr id="12" name="椭圆 11"/>
          <p:cNvSpPr/>
          <p:nvPr/>
        </p:nvSpPr>
        <p:spPr>
          <a:xfrm>
            <a:off x="6384082" y="2440577"/>
            <a:ext cx="1787135" cy="1652452"/>
          </a:xfrm>
          <a:prstGeom prst="ellipse">
            <a:avLst/>
          </a:prstGeom>
          <a:noFill/>
          <a:ln w="38100">
            <a:solidFill>
              <a:srgbClr val="22498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260664" y="543210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其余类型在市中心分布较为混杂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194007" y="0"/>
            <a:ext cx="3803985" cy="334933"/>
            <a:chOff x="5240244" y="0"/>
            <a:chExt cx="2504696" cy="334933"/>
          </a:xfrm>
        </p:grpSpPr>
        <p:sp>
          <p:nvSpPr>
            <p:cNvPr id="15" name="矩形 14"/>
            <p:cNvSpPr/>
            <p:nvPr/>
          </p:nvSpPr>
          <p:spPr>
            <a:xfrm>
              <a:off x="5240244" y="0"/>
              <a:ext cx="2370383" cy="33493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4"/>
            <p:cNvSpPr txBox="1">
              <a:spLocks noChangeArrowheads="1"/>
            </p:cNvSpPr>
            <p:nvPr/>
          </p:nvSpPr>
          <p:spPr bwMode="auto">
            <a:xfrm>
              <a:off x="5313840" y="37789"/>
              <a:ext cx="24311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基于地理位置和语义的基站流量模式预测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7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12" dur="1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1.85185E-6 L 4.375E-6 -0.07222 " pathEditMode="relative" rAng="0" ptsTypes="AA">
                                      <p:cBhvr>
                                        <p:cTn id="26" dur="1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75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7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44444E-6 L 3.54167E-6 -0.07222 " pathEditMode="relative" rAng="0" ptsTypes="AA">
                                      <p:cBhvr>
                                        <p:cTn id="40" dur="1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75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7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/>
      <p:bldP spid="7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15205"/>
              </p:ext>
            </p:extLst>
          </p:nvPr>
        </p:nvGraphicFramePr>
        <p:xfrm>
          <a:off x="1793286" y="3089190"/>
          <a:ext cx="8398467" cy="71120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054164">
                  <a:extLst>
                    <a:ext uri="{9D8B030D-6E8A-4147-A177-3AD203B41FA5}">
                      <a16:colId xmlns:a16="http://schemas.microsoft.com/office/drawing/2014/main" val="2439498880"/>
                    </a:ext>
                  </a:extLst>
                </a:gridCol>
                <a:gridCol w="1054954">
                  <a:extLst>
                    <a:ext uri="{9D8B030D-6E8A-4147-A177-3AD203B41FA5}">
                      <a16:colId xmlns:a16="http://schemas.microsoft.com/office/drawing/2014/main" val="3859453136"/>
                    </a:ext>
                  </a:extLst>
                </a:gridCol>
                <a:gridCol w="1053371">
                  <a:extLst>
                    <a:ext uri="{9D8B030D-6E8A-4147-A177-3AD203B41FA5}">
                      <a16:colId xmlns:a16="http://schemas.microsoft.com/office/drawing/2014/main" val="3517777456"/>
                    </a:ext>
                  </a:extLst>
                </a:gridCol>
                <a:gridCol w="852993">
                  <a:extLst>
                    <a:ext uri="{9D8B030D-6E8A-4147-A177-3AD203B41FA5}">
                      <a16:colId xmlns:a16="http://schemas.microsoft.com/office/drawing/2014/main" val="2705621027"/>
                    </a:ext>
                  </a:extLst>
                </a:gridCol>
                <a:gridCol w="1122275">
                  <a:extLst>
                    <a:ext uri="{9D8B030D-6E8A-4147-A177-3AD203B41FA5}">
                      <a16:colId xmlns:a16="http://schemas.microsoft.com/office/drawing/2014/main" val="3267419316"/>
                    </a:ext>
                  </a:extLst>
                </a:gridCol>
                <a:gridCol w="1153968">
                  <a:extLst>
                    <a:ext uri="{9D8B030D-6E8A-4147-A177-3AD203B41FA5}">
                      <a16:colId xmlns:a16="http://schemas.microsoft.com/office/drawing/2014/main" val="1412410085"/>
                    </a:ext>
                  </a:extLst>
                </a:gridCol>
                <a:gridCol w="1053371">
                  <a:extLst>
                    <a:ext uri="{9D8B030D-6E8A-4147-A177-3AD203B41FA5}">
                      <a16:colId xmlns:a16="http://schemas.microsoft.com/office/drawing/2014/main" val="2546830486"/>
                    </a:ext>
                  </a:extLst>
                </a:gridCol>
                <a:gridCol w="1053371">
                  <a:extLst>
                    <a:ext uri="{9D8B030D-6E8A-4147-A177-3AD203B41FA5}">
                      <a16:colId xmlns:a16="http://schemas.microsoft.com/office/drawing/2014/main" val="1015485734"/>
                    </a:ext>
                  </a:extLst>
                </a:gridCol>
              </a:tblGrid>
              <a:tr h="20731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主模板</a:t>
                      </a:r>
                      <a:endParaRPr lang="zh-CN" altLang="en-US" sz="2000" kern="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双</a:t>
                      </a:r>
                      <a:r>
                        <a:rPr lang="en-US" altLang="zh-CN" sz="2000" kern="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2000" kern="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 smtClean="0">
                          <a:effectLst/>
                          <a:latin typeface="+mn-lt"/>
                          <a:ea typeface="+mn-ea"/>
                        </a:rPr>
                        <a:t>上升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 smtClean="0">
                          <a:effectLst/>
                          <a:latin typeface="+mn-lt"/>
                          <a:ea typeface="+mn-ea"/>
                        </a:rPr>
                        <a:t>春节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cap="all" dirty="0" smtClean="0">
                          <a:effectLst/>
                          <a:latin typeface="+mn-lt"/>
                          <a:ea typeface="+mn-ea"/>
                        </a:rPr>
                        <a:t>7</a:t>
                      </a:r>
                      <a:r>
                        <a:rPr lang="zh-CN" altLang="en-US" sz="2000" kern="0" cap="all" dirty="0" smtClean="0">
                          <a:effectLst/>
                          <a:latin typeface="+mn-lt"/>
                          <a:ea typeface="+mn-ea"/>
                        </a:rPr>
                        <a:t>月下降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cap="all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r>
                        <a:rPr lang="zh-CN" altLang="en-US" sz="2000" kern="0" cap="all" dirty="0" smtClean="0">
                          <a:effectLst/>
                          <a:latin typeface="+mn-lt"/>
                          <a:ea typeface="+mn-ea"/>
                        </a:rPr>
                        <a:t>月下降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其他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951743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</a:rPr>
                        <a:t>10</a:t>
                      </a:r>
                      <a:r>
                        <a:rPr lang="zh-CN" altLang="en-US" sz="2000" kern="0">
                          <a:effectLst/>
                        </a:rPr>
                        <a:t>个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</a:rPr>
                        <a:t>12</a:t>
                      </a:r>
                      <a:r>
                        <a:rPr lang="zh-CN" altLang="en-US" sz="2000" kern="0">
                          <a:effectLst/>
                        </a:rPr>
                        <a:t>个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</a:rPr>
                        <a:t>14</a:t>
                      </a:r>
                      <a:r>
                        <a:rPr lang="zh-CN" altLang="en-US" sz="2000" kern="0">
                          <a:effectLst/>
                        </a:rPr>
                        <a:t>个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>
                          <a:effectLst/>
                        </a:rPr>
                        <a:t>40</a:t>
                      </a:r>
                      <a:r>
                        <a:rPr lang="zh-CN" altLang="en-US" sz="2000" kern="0">
                          <a:effectLst/>
                        </a:rPr>
                        <a:t>个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11</a:t>
                      </a:r>
                      <a:r>
                        <a:rPr lang="zh-CN" altLang="en-US" sz="2000" kern="0" dirty="0">
                          <a:effectLst/>
                        </a:rPr>
                        <a:t>个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0" dirty="0">
                          <a:effectLst/>
                        </a:rPr>
                        <a:t>80</a:t>
                      </a:r>
                      <a:r>
                        <a:rPr lang="zh-CN" altLang="en-US" sz="2000" kern="0" dirty="0">
                          <a:effectLst/>
                        </a:rPr>
                        <a:t>个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10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95446030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75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基站的词向量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0629" y="1151826"/>
            <a:ext cx="6086301" cy="35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2000"/>
              </a:lnSpc>
              <a:spcBef>
                <a:spcPts val="780"/>
              </a:spcBef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名称：“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某市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高级中学小区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6202317" y="1594108"/>
            <a:ext cx="235268" cy="30861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7837448" y="2561712"/>
            <a:ext cx="235268" cy="30861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21154" y="4401444"/>
            <a:ext cx="734848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>
              <a:lnSpc>
                <a:spcPts val="2000"/>
              </a:lnSpc>
              <a:spcBef>
                <a:spcPts val="78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[  10      ,    12     ,   14     ,    40      ,    11       ,     80      ,     10  ]</a:t>
            </a:r>
          </a:p>
        </p:txBody>
      </p:sp>
      <p:sp>
        <p:nvSpPr>
          <p:cNvPr id="13" name="矩形 12"/>
          <p:cNvSpPr/>
          <p:nvPr/>
        </p:nvSpPr>
        <p:spPr>
          <a:xfrm>
            <a:off x="3020810" y="5351311"/>
            <a:ext cx="659828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algn="ctr">
              <a:lnSpc>
                <a:spcPts val="2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[0.056 , 0.068 , 0.079 , 0.225 , 0.062 , 0.451 , 0.056]</a:t>
            </a:r>
          </a:p>
        </p:txBody>
      </p:sp>
      <p:sp>
        <p:nvSpPr>
          <p:cNvPr id="14" name="下箭头 13"/>
          <p:cNvSpPr/>
          <p:nvPr/>
        </p:nvSpPr>
        <p:spPr>
          <a:xfrm>
            <a:off x="6203085" y="3993459"/>
            <a:ext cx="235268" cy="30861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6205431" y="4884283"/>
            <a:ext cx="235268" cy="30861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4007" y="1993458"/>
            <a:ext cx="1798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某市”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337735" y="1987363"/>
            <a:ext cx="2580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“高级中学”</a:t>
            </a:r>
            <a:endParaRPr lang="zh-CN" altLang="en-US" sz="24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4194007" y="0"/>
            <a:ext cx="3803985" cy="334933"/>
            <a:chOff x="5240244" y="0"/>
            <a:chExt cx="2504696" cy="334933"/>
          </a:xfrm>
        </p:grpSpPr>
        <p:sp>
          <p:nvSpPr>
            <p:cNvPr id="22" name="矩形 21"/>
            <p:cNvSpPr/>
            <p:nvPr/>
          </p:nvSpPr>
          <p:spPr>
            <a:xfrm>
              <a:off x="5240244" y="0"/>
              <a:ext cx="2370383" cy="33493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"/>
            <p:cNvSpPr txBox="1">
              <a:spLocks noChangeArrowheads="1"/>
            </p:cNvSpPr>
            <p:nvPr/>
          </p:nvSpPr>
          <p:spPr bwMode="auto">
            <a:xfrm>
              <a:off x="5313840" y="37789"/>
              <a:ext cx="24311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基于地理位置和语义的基站流量模式预测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ACE880E9-11D0-4601-95C4-6C14D87158B9}"/>
              </a:ext>
            </a:extLst>
          </p:cNvPr>
          <p:cNvSpPr/>
          <p:nvPr/>
        </p:nvSpPr>
        <p:spPr>
          <a:xfrm>
            <a:off x="7755094" y="5192893"/>
            <a:ext cx="883067" cy="5072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18FBCE9-024E-4849-AA1D-69A407A0E35C}"/>
              </a:ext>
            </a:extLst>
          </p:cNvPr>
          <p:cNvSpPr/>
          <p:nvPr/>
        </p:nvSpPr>
        <p:spPr>
          <a:xfrm>
            <a:off x="1109823" y="5930724"/>
            <a:ext cx="976836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2000"/>
              </a:lnSpc>
              <a:spcBef>
                <a:spcPts val="780"/>
              </a:spcBef>
            </a:pPr>
            <a:r>
              <a:rPr lang="zh-CN" altLang="en-US" sz="28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某市高级中学小区</a:t>
            </a:r>
            <a:r>
              <a:rPr lang="zh-CN" altLang="en-US" sz="28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en-US" altLang="zh-CN" sz="28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=【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】+【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高级中学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】+【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8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05792" y="1997571"/>
            <a:ext cx="2580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95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  <p:bldP spid="14" grpId="0" animBg="1"/>
      <p:bldP spid="15" grpId="0" animBg="1"/>
      <p:bldP spid="3" grpId="0"/>
      <p:bldP spid="7" grpId="0"/>
      <p:bldP spid="16" grpId="0" animBg="1"/>
      <p:bldP spid="24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-1728294" y="1328931"/>
            <a:ext cx="5137018" cy="5137018"/>
          </a:xfrm>
          <a:prstGeom prst="arc">
            <a:avLst>
              <a:gd name="adj1" fmla="val 18743766"/>
              <a:gd name="adj2" fmla="val 2405686"/>
            </a:avLst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造字工房悦黑（非商用）常规体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352" y="2263093"/>
            <a:ext cx="4429125" cy="326869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129068" y="1437872"/>
            <a:ext cx="651614" cy="651614"/>
            <a:chOff x="4317111" y="1670673"/>
            <a:chExt cx="651614" cy="651614"/>
          </a:xfrm>
        </p:grpSpPr>
        <p:sp>
          <p:nvSpPr>
            <p:cNvPr id="40" name="椭圆 39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4448326" y="1809347"/>
              <a:ext cx="389184" cy="374265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88048" y="3089128"/>
            <a:ext cx="651614" cy="651614"/>
            <a:chOff x="5033812" y="3301037"/>
            <a:chExt cx="651614" cy="651614"/>
          </a:xfrm>
        </p:grpSpPr>
        <p:sp>
          <p:nvSpPr>
            <p:cNvPr id="43" name="椭圆 42"/>
            <p:cNvSpPr/>
            <p:nvPr/>
          </p:nvSpPr>
          <p:spPr>
            <a:xfrm>
              <a:off x="5033812" y="3301037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>
              <a:spLocks/>
            </p:cNvSpPr>
            <p:nvPr/>
          </p:nvSpPr>
          <p:spPr bwMode="auto">
            <a:xfrm>
              <a:off x="5169350" y="3458615"/>
              <a:ext cx="418598" cy="285346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323660" y="5043114"/>
            <a:ext cx="651614" cy="651614"/>
            <a:chOff x="4456262" y="4994920"/>
            <a:chExt cx="651614" cy="651614"/>
          </a:xfrm>
        </p:grpSpPr>
        <p:sp>
          <p:nvSpPr>
            <p:cNvPr id="47" name="椭圆 46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KSO_Shape"/>
            <p:cNvSpPr>
              <a:spLocks/>
            </p:cNvSpPr>
            <p:nvPr/>
          </p:nvSpPr>
          <p:spPr bwMode="auto">
            <a:xfrm>
              <a:off x="4627580" y="5112011"/>
              <a:ext cx="329076" cy="417432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31253" y="1530123"/>
            <a:ext cx="4839584" cy="4049142"/>
            <a:chOff x="2752381" y="1322737"/>
            <a:chExt cx="4839584" cy="4049142"/>
          </a:xfrm>
        </p:grpSpPr>
        <p:grpSp>
          <p:nvGrpSpPr>
            <p:cNvPr id="4" name="组合 3"/>
            <p:cNvGrpSpPr/>
            <p:nvPr/>
          </p:nvGrpSpPr>
          <p:grpSpPr>
            <a:xfrm>
              <a:off x="3301810" y="1322737"/>
              <a:ext cx="4290155" cy="4049142"/>
              <a:chOff x="3301810" y="1322737"/>
              <a:chExt cx="4290155" cy="4049142"/>
            </a:xfrm>
          </p:grpSpPr>
          <p:sp>
            <p:nvSpPr>
              <p:cNvPr id="50" name="MH_SubTitle_1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3301810" y="1322737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28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移动互联网时代已经到来，无线接入成为主要接入方式</a:t>
                </a:r>
                <a:endParaRPr lang="en-US" altLang="zh-CN" sz="28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MH_SubTitle_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396328" y="3221614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28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基站流量的测量和模型是运营商最关心的问题</a:t>
                </a:r>
                <a:endParaRPr lang="en-US" altLang="zh-CN" sz="28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  <a:p>
                <a:r>
                  <a:rPr lang="zh-CN" altLang="en-US" sz="28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关乎网络的设计和升级</a:t>
                </a:r>
                <a:endParaRPr lang="en-US" altLang="zh-CN" sz="28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MH_SubTitle_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flipH="1">
                <a:off x="3516500" y="4951191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28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如何利用有限信息预测新建基站的流量模式极具挑战</a:t>
                </a:r>
                <a:endParaRPr lang="en-US" altLang="zh-CN" sz="28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752381" y="3178754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03E6B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7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0456 0.00949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94479 0.00602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1.10469 -3.7037E-7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77969 -0.00232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84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1.13359 0.00324 " pathEditMode="relative" rAng="0" ptsTypes="AA">
                                      <p:cBhvr>
                                        <p:cTn id="14" dur="9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59069" y="5232011"/>
            <a:ext cx="4493538" cy="1128253"/>
            <a:chOff x="754788" y="5250716"/>
            <a:chExt cx="4493538" cy="112825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5BF4F35-6CA8-4204-8392-B5E3B328727F}"/>
                </a:ext>
              </a:extLst>
            </p:cNvPr>
            <p:cNvSpPr txBox="1"/>
            <p:nvPr/>
          </p:nvSpPr>
          <p:spPr>
            <a:xfrm>
              <a:off x="754788" y="5917304"/>
              <a:ext cx="4493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</a:rPr>
                <a:t>“上升型”，新兴城镇流量上升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上箭头 7"/>
            <p:cNvSpPr/>
            <p:nvPr/>
          </p:nvSpPr>
          <p:spPr>
            <a:xfrm>
              <a:off x="2797276" y="5250716"/>
              <a:ext cx="408562" cy="52274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5274" y="561975"/>
            <a:ext cx="3275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词向量的模式区分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:\Users\su\Desktop\驱蚊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451" y="1152842"/>
            <a:ext cx="4944410" cy="41928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92398" y="2796468"/>
            <a:ext cx="6059488" cy="2277823"/>
            <a:chOff x="96495" y="2491852"/>
            <a:chExt cx="6059488" cy="2277823"/>
          </a:xfrm>
        </p:grpSpPr>
        <p:pic>
          <p:nvPicPr>
            <p:cNvPr id="4" name="图片 3" descr="three_words"/>
            <p:cNvPicPr>
              <a:picLocks noChangeAspect="1"/>
            </p:cNvPicPr>
            <p:nvPr/>
          </p:nvPicPr>
          <p:blipFill rotWithShape="1">
            <a:blip r:embed="rId3"/>
            <a:srcRect t="8272"/>
            <a:stretch/>
          </p:blipFill>
          <p:spPr>
            <a:xfrm>
              <a:off x="96495" y="2891488"/>
              <a:ext cx="6059488" cy="18781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组合 5"/>
            <p:cNvGrpSpPr/>
            <p:nvPr/>
          </p:nvGrpSpPr>
          <p:grpSpPr>
            <a:xfrm>
              <a:off x="658288" y="2491852"/>
              <a:ext cx="4985804" cy="375852"/>
              <a:chOff x="658288" y="2491852"/>
              <a:chExt cx="4985804" cy="375852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58288" y="249837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“校区”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540521" y="2492895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“楼塔镇”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536096" y="249185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“建德”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407532" y="1408527"/>
            <a:ext cx="4480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某些</a:t>
            </a:r>
            <a:r>
              <a:rPr lang="zh-CN" altLang="en-US" sz="2400" dirty="0"/>
              <a:t>单词会集中在</a:t>
            </a:r>
            <a:r>
              <a:rPr lang="en-US" altLang="zh-CN" sz="2400" dirty="0"/>
              <a:t>1 ~ 2</a:t>
            </a:r>
            <a:r>
              <a:rPr lang="zh-CN" altLang="en-US" sz="2400" dirty="0"/>
              <a:t>个模式</a:t>
            </a:r>
            <a:r>
              <a:rPr lang="zh-CN" altLang="en-US" sz="2400" dirty="0" smtClean="0"/>
              <a:t>上</a:t>
            </a:r>
            <a:endParaRPr lang="en-US" altLang="zh-CN" sz="2400" dirty="0"/>
          </a:p>
          <a:p>
            <a:r>
              <a:rPr lang="zh-CN" altLang="en-US" sz="2400" dirty="0" smtClean="0"/>
              <a:t>单词</a:t>
            </a:r>
            <a:r>
              <a:rPr lang="zh-CN" altLang="en-US" sz="2400" dirty="0"/>
              <a:t>之间具有区分性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87783" y="1839685"/>
            <a:ext cx="4130588" cy="283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787783" y="2163169"/>
            <a:ext cx="4130588" cy="554632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600328" y="540018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区域之间具有区分性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23658" y="743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所有单词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194007" y="0"/>
            <a:ext cx="3803985" cy="334933"/>
            <a:chOff x="5240244" y="0"/>
            <a:chExt cx="2504696" cy="334933"/>
          </a:xfrm>
        </p:grpSpPr>
        <p:sp>
          <p:nvSpPr>
            <p:cNvPr id="18" name="矩形 17"/>
            <p:cNvSpPr/>
            <p:nvPr/>
          </p:nvSpPr>
          <p:spPr>
            <a:xfrm>
              <a:off x="5240244" y="0"/>
              <a:ext cx="2370383" cy="33493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4"/>
            <p:cNvSpPr txBox="1">
              <a:spLocks noChangeArrowheads="1"/>
            </p:cNvSpPr>
            <p:nvPr/>
          </p:nvSpPr>
          <p:spPr bwMode="auto">
            <a:xfrm>
              <a:off x="5313840" y="37789"/>
              <a:ext cx="24311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基于地理位置和语义的基站流量模式预测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5181" y="5232011"/>
            <a:ext cx="4801314" cy="1166030"/>
            <a:chOff x="869250" y="7231097"/>
            <a:chExt cx="4801314" cy="116603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5BF4F35-6CA8-4204-8392-B5E3B328727F}"/>
                </a:ext>
              </a:extLst>
            </p:cNvPr>
            <p:cNvSpPr txBox="1"/>
            <p:nvPr/>
          </p:nvSpPr>
          <p:spPr>
            <a:xfrm>
              <a:off x="869250" y="7935462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</a:rPr>
                <a:t>“春节型”，属于郊区，春节返乡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上箭头 26"/>
            <p:cNvSpPr/>
            <p:nvPr/>
          </p:nvSpPr>
          <p:spPr>
            <a:xfrm>
              <a:off x="4867573" y="7231097"/>
              <a:ext cx="408562" cy="52274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5114" y="5232011"/>
            <a:ext cx="3883132" cy="1525401"/>
            <a:chOff x="6582092" y="6163596"/>
            <a:chExt cx="3883132" cy="152540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B8BA91A-EDBD-48D3-A644-06FAF0238794}"/>
                </a:ext>
              </a:extLst>
            </p:cNvPr>
            <p:cNvSpPr txBox="1"/>
            <p:nvPr/>
          </p:nvSpPr>
          <p:spPr>
            <a:xfrm>
              <a:off x="6582092" y="6858000"/>
              <a:ext cx="38831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</a:rPr>
                <a:t>除了模板流量外，</a:t>
              </a:r>
              <a:r>
                <a:rPr lang="en-US" altLang="zh-CN" sz="2400" dirty="0" smtClean="0">
                  <a:solidFill>
                    <a:srgbClr val="FF0000"/>
                  </a:solidFill>
                </a:rPr>
                <a:t> </a:t>
              </a:r>
              <a:r>
                <a:rPr lang="zh-CN" altLang="en-US" sz="2400" dirty="0">
                  <a:solidFill>
                    <a:srgbClr val="FF0000"/>
                  </a:solidFill>
                </a:rPr>
                <a:t>双</a:t>
              </a:r>
              <a:r>
                <a:rPr lang="en-US" altLang="zh-CN" sz="2400" dirty="0" smtClean="0">
                  <a:solidFill>
                    <a:srgbClr val="FF0000"/>
                  </a:solidFill>
                </a:rPr>
                <a:t>11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类型比较多，学生上网购物</a:t>
              </a:r>
              <a:endParaRPr lang="en-US" altLang="zh-CN" sz="2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9" name="上箭头 28"/>
            <p:cNvSpPr/>
            <p:nvPr/>
          </p:nvSpPr>
          <p:spPr>
            <a:xfrm>
              <a:off x="6644773" y="6163596"/>
              <a:ext cx="408562" cy="52274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7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14817"/>
              </p:ext>
            </p:extLst>
          </p:nvPr>
        </p:nvGraphicFramePr>
        <p:xfrm>
          <a:off x="2301770" y="2429193"/>
          <a:ext cx="7503759" cy="207264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410065">
                  <a:extLst>
                    <a:ext uri="{9D8B030D-6E8A-4147-A177-3AD203B41FA5}">
                      <a16:colId xmlns:a16="http://schemas.microsoft.com/office/drawing/2014/main" val="2663006809"/>
                    </a:ext>
                  </a:extLst>
                </a:gridCol>
                <a:gridCol w="1593519">
                  <a:extLst>
                    <a:ext uri="{9D8B030D-6E8A-4147-A177-3AD203B41FA5}">
                      <a16:colId xmlns:a16="http://schemas.microsoft.com/office/drawing/2014/main" val="4076342109"/>
                    </a:ext>
                  </a:extLst>
                </a:gridCol>
                <a:gridCol w="2500175">
                  <a:extLst>
                    <a:ext uri="{9D8B030D-6E8A-4147-A177-3AD203B41FA5}">
                      <a16:colId xmlns:a16="http://schemas.microsoft.com/office/drawing/2014/main" val="2533562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特征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XGBoost</a:t>
                      </a:r>
                      <a:endParaRPr 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LR</a:t>
                      </a:r>
                      <a:endParaRPr 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64900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经纬度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84777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基站词向量表征（</a:t>
                      </a:r>
                      <a:r>
                        <a:rPr lang="en-US" altLang="zh-CN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Sum</a:t>
                      </a:r>
                      <a:r>
                        <a:rPr lang="zh-CN" altLang="en-US" sz="18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961512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基站词向量表征（</a:t>
                      </a:r>
                      <a:r>
                        <a:rPr lang="en-US" altLang="zh-CN" sz="1800" kern="10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Ave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98103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经纬度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基站词向量表征（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Sum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78146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经纬度</a:t>
                      </a:r>
                      <a:r>
                        <a:rPr lang="en-US" altLang="zh-CN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基站词向量表征（</a:t>
                      </a:r>
                      <a:r>
                        <a:rPr lang="en-US" altLang="zh-CN" sz="1800" kern="10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Ave</a:t>
                      </a:r>
                      <a:r>
                        <a:rPr lang="zh-CN" altLang="en-US" sz="18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</a:t>
                      </a:r>
                      <a:endParaRPr lang="zh-CN" altLang="en-US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338699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5274" y="561975"/>
            <a:ext cx="3275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预测结果分析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4888" y="5408766"/>
            <a:ext cx="316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总体</a:t>
            </a:r>
            <a:r>
              <a:rPr lang="en-US" altLang="zh-CN" dirty="0"/>
              <a:t>f1 score </a:t>
            </a:r>
            <a:r>
              <a:rPr lang="zh-CN" altLang="en-US" dirty="0"/>
              <a:t>由</a:t>
            </a:r>
            <a:r>
              <a:rPr lang="en-US" altLang="zh-CN" dirty="0"/>
              <a:t>30%</a:t>
            </a:r>
            <a:r>
              <a:rPr lang="zh-CN" altLang="en-US" dirty="0"/>
              <a:t>提升到</a:t>
            </a:r>
            <a:r>
              <a:rPr lang="en-US" altLang="zh-CN" dirty="0"/>
              <a:t>35%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89599"/>
              </p:ext>
            </p:extLst>
          </p:nvPr>
        </p:nvGraphicFramePr>
        <p:xfrm>
          <a:off x="1739899" y="1935240"/>
          <a:ext cx="8813800" cy="3108960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1717960">
                  <a:extLst>
                    <a:ext uri="{9D8B030D-6E8A-4147-A177-3AD203B41FA5}">
                      <a16:colId xmlns:a16="http://schemas.microsoft.com/office/drawing/2014/main" val="1090797288"/>
                    </a:ext>
                  </a:extLst>
                </a:gridCol>
                <a:gridCol w="1773960">
                  <a:extLst>
                    <a:ext uri="{9D8B030D-6E8A-4147-A177-3AD203B41FA5}">
                      <a16:colId xmlns:a16="http://schemas.microsoft.com/office/drawing/2014/main" val="4174215906"/>
                    </a:ext>
                  </a:extLst>
                </a:gridCol>
                <a:gridCol w="1773960">
                  <a:extLst>
                    <a:ext uri="{9D8B030D-6E8A-4147-A177-3AD203B41FA5}">
                      <a16:colId xmlns:a16="http://schemas.microsoft.com/office/drawing/2014/main" val="2586514714"/>
                    </a:ext>
                  </a:extLst>
                </a:gridCol>
                <a:gridCol w="1773011">
                  <a:extLst>
                    <a:ext uri="{9D8B030D-6E8A-4147-A177-3AD203B41FA5}">
                      <a16:colId xmlns:a16="http://schemas.microsoft.com/office/drawing/2014/main" val="2323868332"/>
                    </a:ext>
                  </a:extLst>
                </a:gridCol>
                <a:gridCol w="1774909">
                  <a:extLst>
                    <a:ext uri="{9D8B030D-6E8A-4147-A177-3AD203B41FA5}">
                      <a16:colId xmlns:a16="http://schemas.microsoft.com/office/drawing/2014/main" val="23612111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类别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精确率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召回率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F1-Score</a:t>
                      </a:r>
                      <a:endParaRPr 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>
                          <a:effectLst/>
                        </a:rPr>
                        <a:t>类型总数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516740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主模板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0.48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</a:rPr>
                        <a:t>0.59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0.53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</a:rPr>
                        <a:t>796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3164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双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zh-CN" altLang="en-US" sz="20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0.33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0.17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0.23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303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99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上升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0.27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0.15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0.19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281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46625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春节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0.46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</a:rPr>
                        <a:t>0.58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0.52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</a:rPr>
                        <a:t>249</a:t>
                      </a:r>
                      <a:endParaRPr lang="zh-CN" altLang="en-US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20591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月下滑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0.07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0.14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0.09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132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478209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月下滑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0.05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0.04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0.04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132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6474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其他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0.27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0.17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0.21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240</a:t>
                      </a:r>
                      <a:endParaRPr lang="en-US" alt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524728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</a:rPr>
                        <a:t>加权平均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>
                          <a:effectLst/>
                        </a:rPr>
                        <a:t>0.35</a:t>
                      </a:r>
                      <a:endParaRPr lang="zh-CN" altLang="en-US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0.36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0.35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30480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2133</a:t>
                      </a:r>
                      <a:endParaRPr lang="zh-CN" altLang="en-US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560438212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805505" y="5280812"/>
            <a:ext cx="450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对主模板和春节型预测较准，两者占比</a:t>
            </a:r>
            <a:r>
              <a:rPr lang="en-US" altLang="zh-CN" dirty="0"/>
              <a:t>49%</a:t>
            </a:r>
          </a:p>
        </p:txBody>
      </p:sp>
      <p:sp>
        <p:nvSpPr>
          <p:cNvPr id="11" name="矩形 10"/>
          <p:cNvSpPr/>
          <p:nvPr/>
        </p:nvSpPr>
        <p:spPr>
          <a:xfrm>
            <a:off x="6246994" y="3092803"/>
            <a:ext cx="509406" cy="140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84888" y="475869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向量表征效果强于经纬度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8291694" y="3073291"/>
            <a:ext cx="509406" cy="140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84888" y="5103725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对</a:t>
            </a:r>
            <a:r>
              <a:rPr lang="en-US" altLang="zh-CN" dirty="0"/>
              <a:t>LR</a:t>
            </a:r>
            <a:r>
              <a:rPr lang="zh-CN" altLang="en-US" dirty="0"/>
              <a:t>提升效果明显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2340420" y="2254941"/>
            <a:ext cx="7928021" cy="348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348874" y="3291261"/>
            <a:ext cx="7928021" cy="348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527579" y="2172334"/>
            <a:ext cx="509406" cy="2871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194007" y="0"/>
            <a:ext cx="3803985" cy="334933"/>
            <a:chOff x="5240244" y="0"/>
            <a:chExt cx="2504696" cy="334933"/>
          </a:xfrm>
        </p:grpSpPr>
        <p:sp>
          <p:nvSpPr>
            <p:cNvPr id="20" name="矩形 19"/>
            <p:cNvSpPr/>
            <p:nvPr/>
          </p:nvSpPr>
          <p:spPr>
            <a:xfrm>
              <a:off x="5240244" y="0"/>
              <a:ext cx="2370383" cy="33493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4"/>
            <p:cNvSpPr txBox="1">
              <a:spLocks noChangeArrowheads="1"/>
            </p:cNvSpPr>
            <p:nvPr/>
          </p:nvSpPr>
          <p:spPr bwMode="auto">
            <a:xfrm>
              <a:off x="5313840" y="37789"/>
              <a:ext cx="2431100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造字工房悦黑（非商用）常规体"/>
                  <a:ea typeface="微软雅黑" panose="020B0503020204020204" pitchFamily="34" charset="-122"/>
                </a:rPr>
                <a:t>基于地理位置和语义的基站流量模式预测</a:t>
              </a:r>
              <a:endParaRPr lang="en-US" altLang="zh-CN" sz="1400" b="1" dirty="0">
                <a:solidFill>
                  <a:schemeClr val="bg1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7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4.81481E-6 L -6.25E-7 -0.07222 " pathEditMode="relative" rAng="0" ptsTypes="AA">
                                      <p:cBhvr>
                                        <p:cTn id="31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1" grpId="1" animBg="1"/>
      <p:bldP spid="11" grpId="2" animBg="1"/>
      <p:bldP spid="12" grpId="0"/>
      <p:bldP spid="12" grpId="1"/>
      <p:bldP spid="13" grpId="0" animBg="1"/>
      <p:bldP spid="13" grpId="1" animBg="1"/>
      <p:bldP spid="13" grpId="2" animBg="1"/>
      <p:bldP spid="14" grpId="0"/>
      <p:bldP spid="14" grpId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8650" y="1449576"/>
            <a:ext cx="8483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提出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</a:rPr>
              <a:t>了一种新的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基站流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</a:rPr>
              <a:t>量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演变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</a:rPr>
              <a:t>模式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的聚类方法</a:t>
            </a:r>
            <a:endParaRPr lang="en-US" altLang="zh-CN" sz="3200" kern="100" dirty="0">
              <a:latin typeface="Times New Roman" panose="02020603050405020304" pitchFamily="18" charset="0"/>
            </a:endParaRPr>
          </a:p>
          <a:p>
            <a:pPr algn="just"/>
            <a:endParaRPr lang="zh-CN" altLang="en-US" sz="3200" kern="100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基于该聚类方法，对运营商的</a:t>
            </a:r>
            <a:r>
              <a:rPr lang="en-US" altLang="zh-CN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千多个基站的流量演变模式进行了大规模聚类分析，获得了</a:t>
            </a:r>
            <a:r>
              <a:rPr lang="en-US" altLang="zh-CN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</a:rPr>
              <a:t>种能够解释的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典型基站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</a:rPr>
              <a:t>流量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演变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</a:rPr>
              <a:t>模式，有助于运营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商理解流量变化，部署配置基站</a:t>
            </a:r>
            <a:endParaRPr lang="en-US" altLang="zh-CN" sz="3200" kern="100" dirty="0" smtClean="0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en-US" sz="3200" kern="100" dirty="0" smtClean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kern="1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测量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证明了某些单词具有模式区分度，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第一次尝试地址语义信息引入基</a:t>
            </a:r>
            <a:r>
              <a:rPr lang="zh-CN" altLang="en-US" sz="3200" kern="1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站模式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预测中</a:t>
            </a:r>
            <a:endParaRPr lang="zh-CN" altLang="en-US" sz="3200" kern="100" dirty="0">
              <a:latin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3420" y="1547752"/>
            <a:ext cx="341140" cy="340065"/>
            <a:chOff x="5026429" y="2057723"/>
            <a:chExt cx="254992" cy="254990"/>
          </a:xfrm>
        </p:grpSpPr>
        <p:sp>
          <p:nvSpPr>
            <p:cNvPr id="22" name="椭圆 21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53420" y="2572021"/>
            <a:ext cx="341140" cy="340065"/>
            <a:chOff x="5026429" y="2057723"/>
            <a:chExt cx="254992" cy="254990"/>
          </a:xfrm>
        </p:grpSpPr>
        <p:sp>
          <p:nvSpPr>
            <p:cNvPr id="25" name="椭圆 24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53420" y="4963442"/>
            <a:ext cx="341140" cy="340065"/>
            <a:chOff x="5026429" y="2057723"/>
            <a:chExt cx="254992" cy="254990"/>
          </a:xfrm>
        </p:grpSpPr>
        <p:sp>
          <p:nvSpPr>
            <p:cNvPr id="28" name="椭圆 27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4E317BE-40F2-4141-AB7D-6EFEC36014D2}"/>
              </a:ext>
            </a:extLst>
          </p:cNvPr>
          <p:cNvSpPr txBox="1"/>
          <p:nvPr/>
        </p:nvSpPr>
        <p:spPr>
          <a:xfrm>
            <a:off x="5107217" y="395282"/>
            <a:ext cx="234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本文总结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71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77415" y="-1559553"/>
            <a:ext cx="12636394" cy="8527322"/>
            <a:chOff x="-36512" y="-1464795"/>
            <a:chExt cx="12333312" cy="8322795"/>
          </a:xfrm>
        </p:grpSpPr>
        <p:pic>
          <p:nvPicPr>
            <p:cNvPr id="40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0" t="22354" r="-132" b="-241"/>
            <a:stretch/>
          </p:blipFill>
          <p:spPr bwMode="auto">
            <a:xfrm>
              <a:off x="-36512" y="0"/>
              <a:ext cx="123333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-36512" y="0"/>
              <a:ext cx="12296800" cy="6858000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7"/>
            <p:cNvSpPr/>
            <p:nvPr/>
          </p:nvSpPr>
          <p:spPr>
            <a:xfrm>
              <a:off x="-36512" y="-1464795"/>
              <a:ext cx="12296800" cy="1464795"/>
            </a:xfrm>
            <a:custGeom>
              <a:avLst/>
              <a:gdLst>
                <a:gd name="connsiteX0" fmla="*/ 0 w 12192000"/>
                <a:gd name="connsiteY0" fmla="*/ 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0 w 12192000"/>
                <a:gd name="connsiteY4" fmla="*/ 0 h 2419350"/>
                <a:gd name="connsiteX0" fmla="*/ 1905000 w 12192000"/>
                <a:gd name="connsiteY0" fmla="*/ 1905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1905000 w 12192000"/>
                <a:gd name="connsiteY4" fmla="*/ 19050 h 2419350"/>
                <a:gd name="connsiteX0" fmla="*/ 25400 w 12192000"/>
                <a:gd name="connsiteY0" fmla="*/ 8001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25400 w 12192000"/>
                <a:gd name="connsiteY4" fmla="*/ 80010 h 2419350"/>
                <a:gd name="connsiteX0" fmla="*/ 5080 w 12192000"/>
                <a:gd name="connsiteY0" fmla="*/ 8001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5080 w 12192000"/>
                <a:gd name="connsiteY4" fmla="*/ 80010 h 2419350"/>
                <a:gd name="connsiteX0" fmla="*/ 5080 w 12192000"/>
                <a:gd name="connsiteY0" fmla="*/ 8890 h 2348230"/>
                <a:gd name="connsiteX1" fmla="*/ 12181840 w 12192000"/>
                <a:gd name="connsiteY1" fmla="*/ 0 h 2348230"/>
                <a:gd name="connsiteX2" fmla="*/ 12192000 w 12192000"/>
                <a:gd name="connsiteY2" fmla="*/ 2348230 h 2348230"/>
                <a:gd name="connsiteX3" fmla="*/ 0 w 12192000"/>
                <a:gd name="connsiteY3" fmla="*/ 2348230 h 2348230"/>
                <a:gd name="connsiteX4" fmla="*/ 5080 w 12192000"/>
                <a:gd name="connsiteY4" fmla="*/ 8890 h 2348230"/>
                <a:gd name="connsiteX0" fmla="*/ 5080 w 12192977"/>
                <a:gd name="connsiteY0" fmla="*/ 29210 h 2368550"/>
                <a:gd name="connsiteX1" fmla="*/ 12192000 w 12192977"/>
                <a:gd name="connsiteY1" fmla="*/ 0 h 2368550"/>
                <a:gd name="connsiteX2" fmla="*/ 12192000 w 12192977"/>
                <a:gd name="connsiteY2" fmla="*/ 2368550 h 2368550"/>
                <a:gd name="connsiteX3" fmla="*/ 0 w 12192977"/>
                <a:gd name="connsiteY3" fmla="*/ 2368550 h 2368550"/>
                <a:gd name="connsiteX4" fmla="*/ 5080 w 12192977"/>
                <a:gd name="connsiteY4" fmla="*/ 29210 h 23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977" h="2368550">
                  <a:moveTo>
                    <a:pt x="5080" y="29210"/>
                  </a:moveTo>
                  <a:lnTo>
                    <a:pt x="12192000" y="0"/>
                  </a:lnTo>
                  <a:cubicBezTo>
                    <a:pt x="12195387" y="782743"/>
                    <a:pt x="12188613" y="1585807"/>
                    <a:pt x="12192000" y="2368550"/>
                  </a:cubicBezTo>
                  <a:lnTo>
                    <a:pt x="0" y="2368550"/>
                  </a:lnTo>
                  <a:cubicBezTo>
                    <a:pt x="1693" y="1588770"/>
                    <a:pt x="3387" y="808990"/>
                    <a:pt x="5080" y="29210"/>
                  </a:cubicBezTo>
                  <a:close/>
                </a:path>
              </a:pathLst>
            </a:custGeom>
            <a:solidFill>
              <a:srgbClr val="6CAE43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27"/>
          <p:cNvSpPr txBox="1">
            <a:spLocks noChangeArrowheads="1"/>
          </p:cNvSpPr>
          <p:nvPr/>
        </p:nvSpPr>
        <p:spPr bwMode="auto">
          <a:xfrm>
            <a:off x="2813844" y="2551837"/>
            <a:ext cx="64912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感谢老师</a:t>
            </a:r>
            <a:endParaRPr lang="en-US" altLang="zh-CN" sz="5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请老师多多指正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5" y="42838"/>
            <a:ext cx="1035617" cy="8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2.70833E-6 0.0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276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Rank-Based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聚类方法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7" name="图片 6" descr="六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410" y="762000"/>
            <a:ext cx="5513453" cy="3006725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6221410" y="3875051"/>
          <a:ext cx="5867991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604">
                  <a:extLst>
                    <a:ext uri="{9D8B030D-6E8A-4147-A177-3AD203B41FA5}">
                      <a16:colId xmlns:a16="http://schemas.microsoft.com/office/drawing/2014/main" val="1831645710"/>
                    </a:ext>
                  </a:extLst>
                </a:gridCol>
                <a:gridCol w="1074893">
                  <a:extLst>
                    <a:ext uri="{9D8B030D-6E8A-4147-A177-3AD203B41FA5}">
                      <a16:colId xmlns:a16="http://schemas.microsoft.com/office/drawing/2014/main" val="2068985010"/>
                    </a:ext>
                  </a:extLst>
                </a:gridCol>
                <a:gridCol w="3470494">
                  <a:extLst>
                    <a:ext uri="{9D8B030D-6E8A-4147-A177-3AD203B41FA5}">
                      <a16:colId xmlns:a16="http://schemas.microsoft.com/office/drawing/2014/main" val="3978518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 dirty="0">
                          <a:effectLst/>
                        </a:rPr>
                        <a:t>流量模式类型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>
                          <a:effectLst/>
                        </a:rPr>
                        <a:t>包含基站数目</a:t>
                      </a:r>
                      <a:endParaRPr lang="zh-CN" alt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 dirty="0">
                          <a:effectLst/>
                        </a:rPr>
                        <a:t>特点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87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 dirty="0">
                          <a:effectLst/>
                        </a:rPr>
                        <a:t>主模板流量型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38.59%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持续上升，</a:t>
                      </a:r>
                      <a:r>
                        <a:rPr lang="en-US" altLang="zh-CN" sz="1200" kern="100" dirty="0">
                          <a:effectLst/>
                        </a:rPr>
                        <a:t>2</a:t>
                      </a:r>
                      <a:r>
                        <a:rPr lang="zh-CN" altLang="en-US" sz="1200" kern="100" dirty="0">
                          <a:effectLst/>
                        </a:rPr>
                        <a:t>月份“春节”下降，后恢复增长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>
                          <a:effectLst/>
                        </a:rPr>
                        <a:t>双</a:t>
                      </a:r>
                      <a:r>
                        <a:rPr lang="en-US" altLang="zh-CN" sz="1200" kern="0" cap="all">
                          <a:effectLst/>
                        </a:rPr>
                        <a:t>11</a:t>
                      </a:r>
                      <a:r>
                        <a:rPr lang="zh-CN" altLang="en-US" sz="1200" kern="0" cap="all">
                          <a:effectLst/>
                        </a:rPr>
                        <a:t>流量型</a:t>
                      </a:r>
                      <a:endParaRPr lang="zh-CN" alt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</a:rPr>
                        <a:t>14.61%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持续上升，</a:t>
                      </a:r>
                      <a:r>
                        <a:rPr lang="en-US" altLang="zh-CN" sz="1200" kern="100" dirty="0">
                          <a:effectLst/>
                        </a:rPr>
                        <a:t>11</a:t>
                      </a:r>
                      <a:r>
                        <a:rPr lang="zh-CN" altLang="en-US" sz="1200" kern="100" dirty="0">
                          <a:effectLst/>
                        </a:rPr>
                        <a:t>月份“双</a:t>
                      </a:r>
                      <a:r>
                        <a:rPr lang="en-US" altLang="zh-CN" sz="1200" kern="100" dirty="0">
                          <a:effectLst/>
                        </a:rPr>
                        <a:t>11”</a:t>
                      </a:r>
                      <a:r>
                        <a:rPr lang="zh-CN" altLang="en-US" sz="1200" kern="100" dirty="0">
                          <a:effectLst/>
                        </a:rPr>
                        <a:t>流量达到最高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82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>
                          <a:effectLst/>
                        </a:rPr>
                        <a:t>上升流量型</a:t>
                      </a:r>
                      <a:endParaRPr lang="zh-CN" alt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</a:rPr>
                        <a:t>12.67%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持续上升，无流量跌落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>
                          <a:effectLst/>
                        </a:rPr>
                        <a:t>春节流量型</a:t>
                      </a:r>
                      <a:endParaRPr lang="zh-CN" alt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</a:rPr>
                        <a:t>10.48%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持续上升，</a:t>
                      </a:r>
                      <a:r>
                        <a:rPr lang="en-US" altLang="zh-CN" sz="1200" kern="100" dirty="0">
                          <a:effectLst/>
                        </a:rPr>
                        <a:t>2</a:t>
                      </a:r>
                      <a:r>
                        <a:rPr lang="zh-CN" altLang="en-US" sz="1200" kern="100" dirty="0">
                          <a:effectLst/>
                        </a:rPr>
                        <a:t>月份“春节”流量达到最高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28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cap="all" dirty="0">
                          <a:effectLst/>
                        </a:rPr>
                        <a:t>7</a:t>
                      </a:r>
                      <a:r>
                        <a:rPr lang="zh-CN" altLang="en-US" sz="1200" kern="0" cap="all" dirty="0">
                          <a:effectLst/>
                        </a:rPr>
                        <a:t>月下滑流量型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</a:rPr>
                        <a:t>6.16%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流量下滑，从</a:t>
                      </a:r>
                      <a:r>
                        <a:rPr lang="en-US" altLang="zh-CN" sz="1200" kern="100" dirty="0">
                          <a:effectLst/>
                        </a:rPr>
                        <a:t>7</a:t>
                      </a:r>
                      <a:r>
                        <a:rPr lang="zh-CN" altLang="en-US" sz="1200" kern="100" dirty="0">
                          <a:effectLst/>
                        </a:rPr>
                        <a:t>月份下滑，</a:t>
                      </a:r>
                      <a:r>
                        <a:rPr lang="en-US" altLang="zh-CN" sz="1200" kern="100" dirty="0">
                          <a:effectLst/>
                        </a:rPr>
                        <a:t>3</a:t>
                      </a:r>
                      <a:r>
                        <a:rPr lang="zh-CN" altLang="en-US" sz="1200" kern="100" dirty="0">
                          <a:effectLst/>
                        </a:rPr>
                        <a:t>月份“春节”后回升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9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cap="all">
                          <a:effectLst/>
                        </a:rPr>
                        <a:t>9</a:t>
                      </a:r>
                      <a:r>
                        <a:rPr lang="zh-CN" altLang="en-US" sz="1200" kern="0" cap="all">
                          <a:effectLst/>
                        </a:rPr>
                        <a:t>月下滑流量型</a:t>
                      </a:r>
                      <a:endParaRPr lang="zh-CN" alt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</a:rPr>
                        <a:t>5.85%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流量下滑</a:t>
                      </a:r>
                      <a:r>
                        <a:rPr lang="en-US" altLang="zh-CN" sz="1200" kern="100" dirty="0">
                          <a:effectLst/>
                        </a:rPr>
                        <a:t>, </a:t>
                      </a:r>
                      <a:r>
                        <a:rPr lang="zh-CN" altLang="en-US" sz="1200" kern="100" dirty="0">
                          <a:effectLst/>
                        </a:rPr>
                        <a:t>从</a:t>
                      </a:r>
                      <a:r>
                        <a:rPr lang="en-US" altLang="zh-CN" sz="1200" kern="100" dirty="0">
                          <a:effectLst/>
                        </a:rPr>
                        <a:t>9</a:t>
                      </a:r>
                      <a:r>
                        <a:rPr lang="zh-CN" altLang="en-US" sz="1200" kern="100" dirty="0">
                          <a:effectLst/>
                        </a:rPr>
                        <a:t>月份下滑，</a:t>
                      </a:r>
                      <a:r>
                        <a:rPr lang="en-US" altLang="zh-CN" sz="1200" kern="100" dirty="0">
                          <a:effectLst/>
                        </a:rPr>
                        <a:t>3</a:t>
                      </a:r>
                      <a:r>
                        <a:rPr lang="zh-CN" altLang="en-US" sz="1200" kern="100" dirty="0">
                          <a:effectLst/>
                        </a:rPr>
                        <a:t>月份“春节”后回升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0" cap="all" dirty="0">
                          <a:effectLst/>
                        </a:rPr>
                        <a:t>其它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0" dirty="0">
                          <a:effectLst/>
                        </a:rPr>
                        <a:t>11.6%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无明显类型特点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1130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480379" y="1366875"/>
            <a:ext cx="544321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zh-CN" altLang="en-US" sz="1100" dirty="0"/>
              <a:t>主模板流量型：占比高，约一半。由于手机移动服务发展，包括运营商推出的优惠套餐和流量价格不断走低，移动流量使用呈现增长趋势。在</a:t>
            </a:r>
            <a:r>
              <a:rPr lang="en-US" altLang="zh-CN" sz="1100" dirty="0"/>
              <a:t>11</a:t>
            </a:r>
            <a:r>
              <a:rPr lang="zh-CN" altLang="en-US" sz="1100" dirty="0"/>
              <a:t>月份，该月份包含“双</a:t>
            </a:r>
            <a:r>
              <a:rPr lang="en-US" altLang="zh-CN" sz="1100" dirty="0"/>
              <a:t>11”</a:t>
            </a:r>
            <a:r>
              <a:rPr lang="zh-CN" altLang="en-US" sz="1100" dirty="0"/>
              <a:t>电购物节，作为电商发达城市流量会迅速上升。在</a:t>
            </a:r>
            <a:r>
              <a:rPr lang="en-US" altLang="zh-CN" sz="1100" dirty="0"/>
              <a:t>2</a:t>
            </a:r>
            <a:r>
              <a:rPr lang="zh-CN" altLang="en-US" sz="1100" dirty="0"/>
              <a:t>月份</a:t>
            </a:r>
            <a:r>
              <a:rPr lang="en-US" altLang="zh-CN" sz="1100" dirty="0"/>
              <a:t>,</a:t>
            </a:r>
            <a:r>
              <a:rPr lang="zh-CN" altLang="en-US" sz="1100" dirty="0"/>
              <a:t> 该月份包含中国特色节日“春节”。该市电商与旅游业发达，流动人口比例高，春节期间将有大量非常驻人口“春节返乡”导致基站流量下降。此外，作为高度发达的电子商务城市，春节期间也有诸多限制影响流量使用，如春节期间快速停运等。</a:t>
            </a:r>
            <a:r>
              <a:rPr lang="en-US" altLang="zh-CN" sz="1100" dirty="0"/>
              <a:t>3</a:t>
            </a:r>
            <a:r>
              <a:rPr lang="zh-CN" altLang="en-US" sz="1100" dirty="0"/>
              <a:t>月份基站流量迅速恢复，主要原因是春节假期过后，流动人口从其他城市返回杭州，恢复正常工作。</a:t>
            </a:r>
            <a:endParaRPr lang="en-US" altLang="zh-CN" sz="1100" dirty="0"/>
          </a:p>
          <a:p>
            <a:pPr marL="228600" indent="-228600">
              <a:buAutoNum type="arabicParenBoth"/>
            </a:pPr>
            <a:endParaRPr lang="en-US" altLang="zh-CN" sz="1100" dirty="0"/>
          </a:p>
          <a:p>
            <a:pPr marL="228600" indent="-228600">
              <a:buAutoNum type="arabicParenBoth"/>
            </a:pPr>
            <a:r>
              <a:rPr lang="zh-CN" altLang="en-US" sz="1100" dirty="0"/>
              <a:t>双</a:t>
            </a:r>
            <a:r>
              <a:rPr lang="en-US" altLang="zh-CN" sz="1100" dirty="0"/>
              <a:t>11</a:t>
            </a:r>
            <a:r>
              <a:rPr lang="zh-CN" altLang="en-US" sz="1100" dirty="0"/>
              <a:t>流量型：主模板流量型的变体，区别是</a:t>
            </a:r>
            <a:r>
              <a:rPr lang="en-US" altLang="zh-CN" sz="1100" dirty="0"/>
              <a:t>11</a:t>
            </a:r>
            <a:r>
              <a:rPr lang="zh-CN" altLang="en-US" sz="1100" dirty="0"/>
              <a:t>月份流量达到最高值，同时</a:t>
            </a:r>
            <a:r>
              <a:rPr lang="en-US" altLang="zh-CN" sz="1100" dirty="0"/>
              <a:t>2</a:t>
            </a:r>
            <a:r>
              <a:rPr lang="zh-CN" altLang="en-US" sz="1100" dirty="0"/>
              <a:t>月份基站流量下降幅度更大。该类型基站将在</a:t>
            </a:r>
            <a:r>
              <a:rPr lang="en-US" altLang="zh-CN" sz="1100" dirty="0"/>
              <a:t>11</a:t>
            </a:r>
            <a:r>
              <a:rPr lang="zh-CN" altLang="en-US" sz="1100" dirty="0"/>
              <a:t>月份，特别是“双</a:t>
            </a:r>
            <a:r>
              <a:rPr lang="en-US" altLang="zh-CN" sz="1100" dirty="0"/>
              <a:t>11”</a:t>
            </a:r>
            <a:r>
              <a:rPr lang="zh-CN" altLang="en-US" sz="1100" dirty="0"/>
              <a:t>给基站带来巨大流量压力，运营商需将该类型基站作为重点关注基站。同时次年</a:t>
            </a:r>
            <a:r>
              <a:rPr lang="en-US" altLang="zh-CN" sz="1100" dirty="0"/>
              <a:t>2</a:t>
            </a:r>
            <a:r>
              <a:rPr lang="zh-CN" altLang="en-US" sz="1100" dirty="0"/>
              <a:t>月份流量将大幅度回落，如果不及时重新规划网络资源（频谱，耗电等）将造成资源浪费。</a:t>
            </a:r>
            <a:endParaRPr lang="en-US" altLang="zh-CN" sz="1100" dirty="0"/>
          </a:p>
          <a:p>
            <a:pPr marL="228600" indent="-228600">
              <a:buAutoNum type="arabicParenBoth"/>
            </a:pPr>
            <a:endParaRPr lang="en-US" altLang="zh-CN" sz="1100" dirty="0"/>
          </a:p>
          <a:p>
            <a:pPr marL="228600" indent="-228600">
              <a:buAutoNum type="arabicParenBoth"/>
            </a:pPr>
            <a:r>
              <a:rPr lang="zh-CN" altLang="en-US" sz="1100" dirty="0"/>
              <a:t>上升流量型：该流量型是主模板流量型的变体，区别是在关键点处（</a:t>
            </a:r>
            <a:r>
              <a:rPr lang="en-US" altLang="zh-CN" sz="1100" dirty="0"/>
              <a:t>11</a:t>
            </a:r>
            <a:r>
              <a:rPr lang="zh-CN" altLang="en-US" sz="1100" dirty="0"/>
              <a:t>月份、次年</a:t>
            </a:r>
            <a:r>
              <a:rPr lang="en-US" altLang="zh-CN" sz="1100" dirty="0"/>
              <a:t>2</a:t>
            </a:r>
            <a:r>
              <a:rPr lang="zh-CN" altLang="en-US" sz="1100" dirty="0"/>
              <a:t>月份）没有大幅度涨跌，流量保持稳定增长。该类型基站覆盖区域对流量需求稳定，受到外来人口、特殊事件（双</a:t>
            </a:r>
            <a:r>
              <a:rPr lang="en-US" altLang="zh-CN" sz="1100" dirty="0"/>
              <a:t>11</a:t>
            </a:r>
            <a:r>
              <a:rPr lang="zh-CN" altLang="en-US" sz="1100" dirty="0"/>
              <a:t>、春节）干扰小。</a:t>
            </a:r>
            <a:endParaRPr lang="en-US" altLang="zh-CN" sz="1100" dirty="0"/>
          </a:p>
          <a:p>
            <a:pPr marL="228600" indent="-228600">
              <a:buAutoNum type="arabicParenBoth"/>
            </a:pPr>
            <a:endParaRPr lang="en-US" altLang="zh-CN" sz="1100" dirty="0"/>
          </a:p>
          <a:p>
            <a:pPr marL="228600" indent="-228600">
              <a:buAutoNum type="arabicParenBoth"/>
            </a:pPr>
            <a:r>
              <a:rPr lang="zh-CN" altLang="en-US" sz="1100" dirty="0"/>
              <a:t>春节流量型：该流量型特点是流量持续上涨，在次年</a:t>
            </a:r>
            <a:r>
              <a:rPr lang="en-US" altLang="zh-CN" sz="1100" dirty="0"/>
              <a:t>2</a:t>
            </a:r>
            <a:r>
              <a:rPr lang="zh-CN" altLang="en-US" sz="1100" dirty="0"/>
              <a:t>月份“春节”期间内流量出现大幅上升。通过后面各流量类型地理分布可知，该类型主要集中在郊区。形成原因可能是“春节”期间该市常驻人口由市中心区域向周边转移导致“春节”期间流量上升。运营商需要针对“春节”流量高峰基站做好提前预防的措施，如增加资源、增补临时基站。</a:t>
            </a:r>
            <a:endParaRPr lang="en-US" altLang="zh-CN" sz="1100" dirty="0"/>
          </a:p>
          <a:p>
            <a:pPr marL="228600" indent="-228600">
              <a:buAutoNum type="arabicParenBoth"/>
            </a:pPr>
            <a:endParaRPr lang="en-US" altLang="zh-CN" sz="1100" dirty="0"/>
          </a:p>
          <a:p>
            <a:pPr marL="228600" indent="-228600">
              <a:buAutoNum type="arabicParenBoth"/>
            </a:pPr>
            <a:r>
              <a:rPr lang="en-US" altLang="zh-CN" sz="1100" dirty="0"/>
              <a:t>7</a:t>
            </a:r>
            <a:r>
              <a:rPr lang="zh-CN" altLang="en-US" sz="1100" dirty="0"/>
              <a:t>月下滑流量型：该流量型特点是从</a:t>
            </a:r>
            <a:r>
              <a:rPr lang="en-US" altLang="zh-CN" sz="1100" dirty="0"/>
              <a:t>7</a:t>
            </a:r>
            <a:r>
              <a:rPr lang="zh-CN" altLang="en-US" sz="1100" dirty="0"/>
              <a:t>月份开始流量下滑至次年</a:t>
            </a:r>
            <a:r>
              <a:rPr lang="en-US" altLang="zh-CN" sz="1100" dirty="0"/>
              <a:t>2</a:t>
            </a:r>
            <a:r>
              <a:rPr lang="zh-CN" altLang="en-US" sz="1100" dirty="0"/>
              <a:t>月，次年</a:t>
            </a:r>
            <a:r>
              <a:rPr lang="en-US" altLang="zh-CN" sz="1100" dirty="0"/>
              <a:t>3</a:t>
            </a:r>
            <a:r>
              <a:rPr lang="zh-CN" altLang="en-US" sz="1100" dirty="0"/>
              <a:t>月回升。</a:t>
            </a:r>
            <a:endParaRPr lang="en-US" altLang="zh-CN" sz="1100" dirty="0"/>
          </a:p>
          <a:p>
            <a:pPr marL="228600" indent="-228600">
              <a:buAutoNum type="arabicParenBoth"/>
            </a:pPr>
            <a:r>
              <a:rPr lang="en-US" altLang="zh-CN" sz="1100" dirty="0"/>
              <a:t>9</a:t>
            </a:r>
            <a:r>
              <a:rPr lang="zh-CN" altLang="en-US" sz="1100" dirty="0"/>
              <a:t>月下滑流量型：该流量型特点是从</a:t>
            </a:r>
            <a:r>
              <a:rPr lang="en-US" altLang="zh-CN" sz="1100" dirty="0"/>
              <a:t>9</a:t>
            </a:r>
            <a:r>
              <a:rPr lang="zh-CN" altLang="en-US" sz="1100" dirty="0"/>
              <a:t>月份开始流量下滑至次年</a:t>
            </a:r>
            <a:r>
              <a:rPr lang="en-US" altLang="zh-CN" sz="1100" dirty="0"/>
              <a:t>2</a:t>
            </a:r>
            <a:r>
              <a:rPr lang="zh-CN" altLang="en-US" sz="1100" dirty="0"/>
              <a:t>月，次年</a:t>
            </a:r>
            <a:r>
              <a:rPr lang="en-US" altLang="zh-CN" sz="1100" dirty="0"/>
              <a:t>3</a:t>
            </a:r>
            <a:r>
              <a:rPr lang="zh-CN" altLang="en-US" sz="1100" dirty="0"/>
              <a:t>月回升。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9650" y="0"/>
            <a:ext cx="2532700" cy="334933"/>
            <a:chOff x="5240244" y="0"/>
            <a:chExt cx="2532700" cy="334933"/>
          </a:xfrm>
        </p:grpSpPr>
        <p:sp>
          <p:nvSpPr>
            <p:cNvPr id="12" name="矩形 11"/>
            <p:cNvSpPr/>
            <p:nvPr/>
          </p:nvSpPr>
          <p:spPr>
            <a:xfrm>
              <a:off x="5240244" y="0"/>
              <a:ext cx="2448000" cy="3349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4"/>
            <p:cNvSpPr txBox="1">
              <a:spLocks noChangeArrowheads="1"/>
            </p:cNvSpPr>
            <p:nvPr/>
          </p:nvSpPr>
          <p:spPr bwMode="auto">
            <a:xfrm>
              <a:off x="5341844" y="27156"/>
              <a:ext cx="24311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基站长期流量变化模式聚类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-1090902" y="1355308"/>
            <a:ext cx="5137018" cy="5137018"/>
          </a:xfrm>
          <a:prstGeom prst="arc">
            <a:avLst>
              <a:gd name="adj1" fmla="val 18743766"/>
              <a:gd name="adj2" fmla="val 2405686"/>
            </a:avLst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造字工房悦黑（非商用）常规体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352" y="2263093"/>
            <a:ext cx="4429125" cy="326869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673813" y="1437872"/>
            <a:ext cx="651614" cy="651614"/>
            <a:chOff x="4317111" y="1670673"/>
            <a:chExt cx="651614" cy="651614"/>
          </a:xfrm>
        </p:grpSpPr>
        <p:sp>
          <p:nvSpPr>
            <p:cNvPr id="40" name="椭圆 39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4448326" y="1809347"/>
              <a:ext cx="389184" cy="374265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32793" y="3089128"/>
            <a:ext cx="651614" cy="651614"/>
            <a:chOff x="5033812" y="3301037"/>
            <a:chExt cx="651614" cy="651614"/>
          </a:xfrm>
        </p:grpSpPr>
        <p:sp>
          <p:nvSpPr>
            <p:cNvPr id="43" name="椭圆 42"/>
            <p:cNvSpPr/>
            <p:nvPr/>
          </p:nvSpPr>
          <p:spPr>
            <a:xfrm>
              <a:off x="5033812" y="3301037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>
              <a:spLocks/>
            </p:cNvSpPr>
            <p:nvPr/>
          </p:nvSpPr>
          <p:spPr bwMode="auto">
            <a:xfrm>
              <a:off x="5169350" y="3458615"/>
              <a:ext cx="418598" cy="285346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7108" y="5041486"/>
            <a:ext cx="651614" cy="651614"/>
            <a:chOff x="4456262" y="4994920"/>
            <a:chExt cx="651614" cy="651614"/>
          </a:xfrm>
        </p:grpSpPr>
        <p:sp>
          <p:nvSpPr>
            <p:cNvPr id="47" name="椭圆 46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KSO_Shape"/>
            <p:cNvSpPr>
              <a:spLocks/>
            </p:cNvSpPr>
            <p:nvPr/>
          </p:nvSpPr>
          <p:spPr bwMode="auto">
            <a:xfrm>
              <a:off x="4627580" y="5112011"/>
              <a:ext cx="329076" cy="417432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论文结构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775998" y="1530123"/>
            <a:ext cx="4940352" cy="4049142"/>
            <a:chOff x="2752381" y="1322737"/>
            <a:chExt cx="4940352" cy="4049142"/>
          </a:xfrm>
        </p:grpSpPr>
        <p:grpSp>
          <p:nvGrpSpPr>
            <p:cNvPr id="4" name="组合 3"/>
            <p:cNvGrpSpPr/>
            <p:nvPr/>
          </p:nvGrpSpPr>
          <p:grpSpPr>
            <a:xfrm>
              <a:off x="3609176" y="1322737"/>
              <a:ext cx="4083557" cy="4049142"/>
              <a:chOff x="3609176" y="1322737"/>
              <a:chExt cx="4083557" cy="4049142"/>
            </a:xfrm>
          </p:grpSpPr>
          <p:sp>
            <p:nvSpPr>
              <p:cNvPr id="50" name="MH_SubTitle_1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3609176" y="1322737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大规模基站流量时空分析</a:t>
                </a:r>
                <a:endParaRPr lang="en-US" altLang="zh-CN" sz="3200" dirty="0">
                  <a:solidFill>
                    <a:srgbClr val="FF0000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MH_SubTitle_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497096" y="2992065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大规模基站流量模式</a:t>
                </a:r>
                <a:r>
                  <a:rPr lang="zh-CN" altLang="en-US" sz="3200" dirty="0" smtClean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聚类</a:t>
                </a:r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方法</a:t>
                </a:r>
                <a:r>
                  <a:rPr lang="zh-CN" altLang="en-US" sz="3200" dirty="0" smtClean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设计</a:t>
                </a:r>
                <a:endParaRPr lang="en-US" altLang="zh-CN" sz="32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MH_SubTitle_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flipH="1">
                <a:off x="3954013" y="4951191"/>
                <a:ext cx="3195637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zh-CN" altLang="en-US" sz="3200" dirty="0">
                    <a:solidFill>
                      <a:srgbClr val="203E6B"/>
                    </a:solidFill>
                    <a:latin typeface="造字工房悦黑（非商用）常规体"/>
                    <a:ea typeface="微软雅黑" panose="020B0503020204020204" pitchFamily="34" charset="-122"/>
                  </a:rPr>
                  <a:t>基于地理位置和语义的基站流量模式预测</a:t>
                </a:r>
                <a:endParaRPr lang="en-US" altLang="zh-CN" sz="32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752381" y="3178754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03E6B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0456 0.00949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94479 0.00602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1.10469 -4.07407E-6 " pathEditMode="relative" rAng="0" ptsTypes="AA">
                                      <p:cBhvr>
                                        <p:cTn id="10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77968 -0.00231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84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1.13359 0.00324 " pathEditMode="relative" rAng="0" ptsTypes="AA">
                                      <p:cBhvr>
                                        <p:cTn id="14" dur="9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8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965641" y="1419274"/>
            <a:ext cx="2159566" cy="357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0" algn="just">
              <a:lnSpc>
                <a:spcPts val="2000"/>
              </a:lnSpc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数据基本信息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3548"/>
              </p:ext>
            </p:extLst>
          </p:nvPr>
        </p:nvGraphicFramePr>
        <p:xfrm>
          <a:off x="968242" y="3791003"/>
          <a:ext cx="4541604" cy="25104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22204">
                  <a:extLst>
                    <a:ext uri="{9D8B030D-6E8A-4147-A177-3AD203B41FA5}">
                      <a16:colId xmlns:a16="http://schemas.microsoft.com/office/drawing/2014/main" val="31193929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586770939"/>
                    </a:ext>
                  </a:extLst>
                </a:gridCol>
              </a:tblGrid>
              <a:tr h="262237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特征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61923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基站序号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A1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16195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宫格名称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市高级中学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63723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总流量</a:t>
                      </a:r>
                      <a:r>
                        <a:rPr lang="en-US" sz="16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MB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363212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15152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经度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 xx°xx′1.72″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105378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纬度</a:t>
                      </a:r>
                      <a:endParaRPr lang="zh-CN" altLang="en-US" sz="16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 xx°xx′35.39″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77153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月份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49169"/>
                  </a:ext>
                </a:extLst>
              </a:tr>
            </a:tbl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6096000" y="1291486"/>
            <a:ext cx="0" cy="4631726"/>
          </a:xfrm>
          <a:prstGeom prst="line">
            <a:avLst/>
          </a:prstGeom>
          <a:ln w="38100" cap="flat" cmpd="sng" algn="ctr">
            <a:solidFill>
              <a:srgbClr val="22498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682713" y="119547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预处理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89" y="3328050"/>
            <a:ext cx="3825332" cy="313185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081397" y="1871966"/>
            <a:ext cx="4815286" cy="1241256"/>
            <a:chOff x="7150100" y="2314943"/>
            <a:chExt cx="4815286" cy="1241256"/>
          </a:xfrm>
        </p:grpSpPr>
        <p:sp>
          <p:nvSpPr>
            <p:cNvPr id="8" name="矩形 7"/>
            <p:cNvSpPr/>
            <p:nvPr/>
          </p:nvSpPr>
          <p:spPr>
            <a:xfrm>
              <a:off x="8212922" y="2314943"/>
              <a:ext cx="35592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消除冗余日志、冲突记录</a:t>
              </a:r>
              <a:endPara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基站流量的归一化处理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50100" y="2322109"/>
              <a:ext cx="964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数据：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150100" y="3077319"/>
              <a:ext cx="1038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空间：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183015" y="3094534"/>
              <a:ext cx="37823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使用泰森图划分平面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7755" y="2073190"/>
            <a:ext cx="4822091" cy="1259546"/>
            <a:chOff x="1219485" y="2411435"/>
            <a:chExt cx="4822091" cy="1259546"/>
          </a:xfrm>
        </p:grpSpPr>
        <p:sp>
          <p:nvSpPr>
            <p:cNvPr id="32" name="矩形 31"/>
            <p:cNvSpPr/>
            <p:nvPr/>
          </p:nvSpPr>
          <p:spPr>
            <a:xfrm>
              <a:off x="1361744" y="2411435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基站数目：数千个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56510" y="2839984"/>
              <a:ext cx="46850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时间：月度总流量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2(</a:t>
              </a:r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次年</a:t>
              </a:r>
              <a:r>
                <a:rPr lang="en-US" altLang="zh-CN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 (</a:t>
              </a:r>
              <a:r>
                <a:rPr lang="zh-CN" altLang="en-US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次年</a:t>
              </a:r>
              <a:r>
                <a:rPr lang="en-US" altLang="zh-CN" sz="24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左中括号 33"/>
            <p:cNvSpPr/>
            <p:nvPr/>
          </p:nvSpPr>
          <p:spPr>
            <a:xfrm>
              <a:off x="1219485" y="2640648"/>
              <a:ext cx="112949" cy="36831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813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数据集介绍和预处理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64079" y="0"/>
            <a:ext cx="2263842" cy="334800"/>
            <a:chOff x="5197831" y="0"/>
            <a:chExt cx="1849341" cy="334800"/>
          </a:xfrm>
        </p:grpSpPr>
        <p:sp>
          <p:nvSpPr>
            <p:cNvPr id="21" name="矩形 20"/>
            <p:cNvSpPr/>
            <p:nvPr/>
          </p:nvSpPr>
          <p:spPr>
            <a:xfrm>
              <a:off x="5240246" y="0"/>
              <a:ext cx="1764512" cy="334800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5197831" y="24284"/>
              <a:ext cx="184934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大规模基站流量时空分析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左中括号 24"/>
          <p:cNvSpPr/>
          <p:nvPr/>
        </p:nvSpPr>
        <p:spPr>
          <a:xfrm>
            <a:off x="6935724" y="2190483"/>
            <a:ext cx="153151" cy="63362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5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2351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基站流量空间分析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2" name="图片 11" descr="C:\Users\su\Desktop\大论文图片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>
            <a:fillRect/>
          </a:stretch>
        </p:blipFill>
        <p:spPr>
          <a:xfrm>
            <a:off x="401599" y="1804733"/>
            <a:ext cx="5565073" cy="259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C:\Users\su\Desktop\大论文图片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"/>
          <a:stretch>
            <a:fillRect/>
          </a:stretch>
        </p:blipFill>
        <p:spPr>
          <a:xfrm>
            <a:off x="6201701" y="1804733"/>
            <a:ext cx="5585030" cy="2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52809" y="4568663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流量使用量</a:t>
            </a:r>
            <a:r>
              <a:rPr lang="en-US" altLang="zh-CN" sz="2400" dirty="0"/>
              <a:t>PDF</a:t>
            </a:r>
            <a:r>
              <a:rPr lang="zh-CN" altLang="en-US" sz="2400" dirty="0"/>
              <a:t>、</a:t>
            </a:r>
            <a:r>
              <a:rPr lang="en-US" altLang="zh-CN" sz="2400" dirty="0"/>
              <a:t>CDF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775678" y="4568663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流量密度</a:t>
            </a:r>
            <a:r>
              <a:rPr lang="en-US" altLang="zh-CN" sz="2400" dirty="0"/>
              <a:t>PDF</a:t>
            </a:r>
            <a:r>
              <a:rPr lang="zh-CN" altLang="en-US" sz="2400" dirty="0"/>
              <a:t>、</a:t>
            </a:r>
            <a:r>
              <a:rPr lang="en-US" altLang="zh-CN" sz="2400" dirty="0"/>
              <a:t>CDF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295275" y="1655878"/>
            <a:ext cx="576596" cy="259058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65358" y="512118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基站大部分流量偏低、小部分偏高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67202" y="551769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流量密度分布出现断层</a:t>
            </a:r>
          </a:p>
        </p:txBody>
      </p:sp>
      <p:sp>
        <p:nvSpPr>
          <p:cNvPr id="25" name="椭圆 24"/>
          <p:cNvSpPr/>
          <p:nvPr/>
        </p:nvSpPr>
        <p:spPr>
          <a:xfrm>
            <a:off x="7458530" y="3721395"/>
            <a:ext cx="1610124" cy="44090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026040" y="5275076"/>
            <a:ext cx="3452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市中心流量高，面积小</a:t>
            </a:r>
          </a:p>
        </p:txBody>
      </p:sp>
      <p:sp>
        <p:nvSpPr>
          <p:cNvPr id="7" name="矩形 6"/>
          <p:cNvSpPr/>
          <p:nvPr/>
        </p:nvSpPr>
        <p:spPr>
          <a:xfrm>
            <a:off x="9083748" y="5740978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城郊流量低，面积大</a:t>
            </a:r>
          </a:p>
        </p:txBody>
      </p:sp>
      <p:sp>
        <p:nvSpPr>
          <p:cNvPr id="10" name="左中括号 9"/>
          <p:cNvSpPr/>
          <p:nvPr/>
        </p:nvSpPr>
        <p:spPr>
          <a:xfrm>
            <a:off x="8948497" y="5517694"/>
            <a:ext cx="45719" cy="4465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6"/>
          <p:cNvSpPr txBox="1"/>
          <p:nvPr/>
        </p:nvSpPr>
        <p:spPr>
          <a:xfrm>
            <a:off x="5329145" y="8480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全市范围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7112" y="20625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取对数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4964079" y="0"/>
            <a:ext cx="2263842" cy="334800"/>
            <a:chOff x="5197831" y="0"/>
            <a:chExt cx="1849341" cy="334800"/>
          </a:xfrm>
        </p:grpSpPr>
        <p:sp>
          <p:nvSpPr>
            <p:cNvPr id="21" name="矩形 20"/>
            <p:cNvSpPr/>
            <p:nvPr/>
          </p:nvSpPr>
          <p:spPr>
            <a:xfrm>
              <a:off x="5240246" y="0"/>
              <a:ext cx="1764512" cy="334800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5197831" y="24284"/>
              <a:ext cx="184934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大规模基站流量时空分析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5" grpId="0" animBg="1"/>
      <p:bldP spid="6" grpId="0"/>
      <p:bldP spid="7" grpId="0"/>
      <p:bldP spid="10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C:\Users\su\Desktop\大论文图片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/>
          <a:stretch>
            <a:fillRect/>
          </a:stretch>
        </p:blipFill>
        <p:spPr>
          <a:xfrm>
            <a:off x="295274" y="1785400"/>
            <a:ext cx="5535571" cy="2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2351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基站流量空间分析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7769" y="4580657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流量使用量</a:t>
            </a:r>
            <a:r>
              <a:rPr lang="en-US" altLang="zh-CN" sz="2400" dirty="0"/>
              <a:t>PDF</a:t>
            </a:r>
            <a:r>
              <a:rPr lang="zh-CN" altLang="en-US" sz="2400" dirty="0"/>
              <a:t>、</a:t>
            </a:r>
            <a:r>
              <a:rPr lang="en-US" altLang="zh-CN" sz="2400" dirty="0"/>
              <a:t>CDF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849518" y="4556818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Cell </a:t>
            </a:r>
            <a:r>
              <a:rPr lang="zh-CN" altLang="en-US" sz="2400" dirty="0"/>
              <a:t>面积</a:t>
            </a:r>
            <a:r>
              <a:rPr lang="en-US" altLang="zh-CN" sz="2400" dirty="0"/>
              <a:t>PDF</a:t>
            </a:r>
            <a:r>
              <a:rPr lang="zh-CN" altLang="en-US" sz="2400" dirty="0"/>
              <a:t>、</a:t>
            </a:r>
            <a:r>
              <a:rPr lang="en-US" altLang="zh-CN" sz="2400" dirty="0"/>
              <a:t>CDF</a:t>
            </a:r>
            <a:endParaRPr lang="zh-CN" altLang="en-US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565555" y="517190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“梳子状”：分布广泛</a:t>
            </a:r>
          </a:p>
        </p:txBody>
      </p:sp>
      <p:sp>
        <p:nvSpPr>
          <p:cNvPr id="5" name="椭圆 4"/>
          <p:cNvSpPr/>
          <p:nvPr/>
        </p:nvSpPr>
        <p:spPr>
          <a:xfrm rot="16200000">
            <a:off x="1228325" y="1886660"/>
            <a:ext cx="1078889" cy="259058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988979" y="517190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比较集中，偏小</a:t>
            </a:r>
          </a:p>
        </p:txBody>
      </p:sp>
      <p:sp>
        <p:nvSpPr>
          <p:cNvPr id="25" name="椭圆 24"/>
          <p:cNvSpPr/>
          <p:nvPr/>
        </p:nvSpPr>
        <p:spPr>
          <a:xfrm>
            <a:off x="7458530" y="3721395"/>
            <a:ext cx="1610124" cy="44090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C:\Users\su\Desktop\大论文图片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/>
          <a:stretch>
            <a:fillRect/>
          </a:stretch>
        </p:blipFill>
        <p:spPr>
          <a:xfrm>
            <a:off x="6110634" y="1785400"/>
            <a:ext cx="5536330" cy="2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椭圆 21"/>
          <p:cNvSpPr/>
          <p:nvPr/>
        </p:nvSpPr>
        <p:spPr>
          <a:xfrm rot="10800000">
            <a:off x="5995368" y="1471353"/>
            <a:ext cx="1078889" cy="259058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197713" y="8526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市中心范围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964079" y="0"/>
            <a:ext cx="2263842" cy="334800"/>
            <a:chOff x="5197831" y="0"/>
            <a:chExt cx="1849341" cy="334800"/>
          </a:xfrm>
        </p:grpSpPr>
        <p:sp>
          <p:nvSpPr>
            <p:cNvPr id="28" name="矩形 27"/>
            <p:cNvSpPr/>
            <p:nvPr/>
          </p:nvSpPr>
          <p:spPr>
            <a:xfrm>
              <a:off x="5240246" y="0"/>
              <a:ext cx="1764512" cy="334800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/>
          </p:nvSpPr>
          <p:spPr bwMode="auto">
            <a:xfrm>
              <a:off x="5197831" y="24284"/>
              <a:ext cx="184934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大规模基站流量时空分析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 animBg="1"/>
      <p:bldP spid="24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89" y="1453772"/>
            <a:ext cx="10491398" cy="4511094"/>
          </a:xfrm>
          <a:prstGeom prst="rect">
            <a:avLst/>
          </a:prstGeom>
          <a:ln>
            <a:noFill/>
          </a:ln>
        </p:spPr>
      </p:pic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基站流量空间分析（热力图）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692265" y="3502342"/>
            <a:ext cx="1235167" cy="158437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670896" y="2918322"/>
            <a:ext cx="11079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/>
              <a:t>市中心</a:t>
            </a:r>
            <a:endParaRPr lang="zh-CN" altLang="en-US" sz="2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27432" y="5086720"/>
            <a:ext cx="8034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/>
              <a:t>城郊</a:t>
            </a:r>
            <a:endParaRPr lang="zh-CN" altLang="en-US" sz="2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72777" y="60459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流量变小，面积变大</a:t>
            </a:r>
          </a:p>
        </p:txBody>
      </p:sp>
      <p:sp>
        <p:nvSpPr>
          <p:cNvPr id="20" name="椭圆 19"/>
          <p:cNvSpPr/>
          <p:nvPr/>
        </p:nvSpPr>
        <p:spPr>
          <a:xfrm>
            <a:off x="9071072" y="3709319"/>
            <a:ext cx="1622328" cy="167685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76001" y="603671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基站之间流量差异明显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964079" y="0"/>
            <a:ext cx="2263842" cy="334800"/>
            <a:chOff x="5197831" y="0"/>
            <a:chExt cx="1849341" cy="334800"/>
          </a:xfrm>
        </p:grpSpPr>
        <p:sp>
          <p:nvSpPr>
            <p:cNvPr id="15" name="矩形 14"/>
            <p:cNvSpPr/>
            <p:nvPr/>
          </p:nvSpPr>
          <p:spPr>
            <a:xfrm>
              <a:off x="5240246" y="0"/>
              <a:ext cx="1764512" cy="334800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4"/>
            <p:cNvSpPr txBox="1">
              <a:spLocks noChangeArrowheads="1"/>
            </p:cNvSpPr>
            <p:nvPr/>
          </p:nvSpPr>
          <p:spPr bwMode="auto">
            <a:xfrm>
              <a:off x="5197831" y="24284"/>
              <a:ext cx="184934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大规模基站流量时空分析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t="7554" r="49354"/>
          <a:stretch/>
        </p:blipFill>
        <p:spPr>
          <a:xfrm>
            <a:off x="488031" y="1479664"/>
            <a:ext cx="5395847" cy="4254760"/>
          </a:xfrm>
          <a:prstGeom prst="rect">
            <a:avLst/>
          </a:prstGeom>
        </p:spPr>
      </p:pic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基站流量时间分析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8415840">
            <a:off x="-955839" y="1344859"/>
            <a:ext cx="8854026" cy="2028452"/>
          </a:xfrm>
          <a:prstGeom prst="arc">
            <a:avLst>
              <a:gd name="adj1" fmla="val 12348987"/>
              <a:gd name="adj2" fmla="val 2092593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261567" y="2237633"/>
            <a:ext cx="26059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递增的趋势</a:t>
            </a:r>
          </a:p>
        </p:txBody>
      </p:sp>
      <p:sp>
        <p:nvSpPr>
          <p:cNvPr id="30" name="椭圆 29"/>
          <p:cNvSpPr/>
          <p:nvPr/>
        </p:nvSpPr>
        <p:spPr>
          <a:xfrm>
            <a:off x="3160318" y="2496339"/>
            <a:ext cx="428962" cy="44337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61567" y="2834532"/>
            <a:ext cx="26059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11</a:t>
            </a:r>
            <a:r>
              <a:rPr lang="zh-CN" altLang="en-US" sz="2400" dirty="0"/>
              <a:t>月份流量突增</a:t>
            </a:r>
          </a:p>
        </p:txBody>
      </p:sp>
      <p:sp>
        <p:nvSpPr>
          <p:cNvPr id="32" name="椭圆 31"/>
          <p:cNvSpPr/>
          <p:nvPr/>
        </p:nvSpPr>
        <p:spPr>
          <a:xfrm>
            <a:off x="4247355" y="4706139"/>
            <a:ext cx="428962" cy="443378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61567" y="3441463"/>
            <a:ext cx="26059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</a:t>
            </a:r>
            <a:r>
              <a:rPr lang="zh-CN" altLang="en-US" sz="2400" dirty="0"/>
              <a:t>月份流量突减</a:t>
            </a:r>
          </a:p>
        </p:txBody>
      </p:sp>
      <p:sp>
        <p:nvSpPr>
          <p:cNvPr id="34" name="椭圆 33"/>
          <p:cNvSpPr/>
          <p:nvPr/>
        </p:nvSpPr>
        <p:spPr>
          <a:xfrm>
            <a:off x="5307439" y="1485543"/>
            <a:ext cx="428962" cy="443378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61567" y="4048394"/>
            <a:ext cx="26059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3</a:t>
            </a:r>
            <a:r>
              <a:rPr lang="zh-CN" altLang="en-US" sz="2400" dirty="0"/>
              <a:t>月份流量回升</a:t>
            </a:r>
          </a:p>
        </p:txBody>
      </p:sp>
      <p:sp>
        <p:nvSpPr>
          <p:cNvPr id="37" name="矩形 36"/>
          <p:cNvSpPr/>
          <p:nvPr/>
        </p:nvSpPr>
        <p:spPr>
          <a:xfrm>
            <a:off x="9245206" y="2237632"/>
            <a:ext cx="21496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/>
              <a:t>流量价格下降</a:t>
            </a:r>
          </a:p>
        </p:txBody>
      </p:sp>
      <p:sp>
        <p:nvSpPr>
          <p:cNvPr id="38" name="矩形 37"/>
          <p:cNvSpPr/>
          <p:nvPr/>
        </p:nvSpPr>
        <p:spPr>
          <a:xfrm>
            <a:off x="9255089" y="2834532"/>
            <a:ext cx="21397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/>
              <a:t>双十一购物节</a:t>
            </a:r>
          </a:p>
        </p:txBody>
      </p:sp>
      <p:sp>
        <p:nvSpPr>
          <p:cNvPr id="39" name="矩形 38"/>
          <p:cNvSpPr/>
          <p:nvPr/>
        </p:nvSpPr>
        <p:spPr>
          <a:xfrm>
            <a:off x="9255088" y="3465277"/>
            <a:ext cx="21397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/>
              <a:t>春节返乡</a:t>
            </a:r>
          </a:p>
        </p:txBody>
      </p:sp>
      <p:sp>
        <p:nvSpPr>
          <p:cNvPr id="40" name="矩形 39"/>
          <p:cNvSpPr/>
          <p:nvPr/>
        </p:nvSpPr>
        <p:spPr>
          <a:xfrm>
            <a:off x="9255089" y="4048394"/>
            <a:ext cx="2139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/>
              <a:t>节后返工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964079" y="0"/>
            <a:ext cx="2263842" cy="334800"/>
            <a:chOff x="5197831" y="0"/>
            <a:chExt cx="1849341" cy="334800"/>
          </a:xfrm>
        </p:grpSpPr>
        <p:sp>
          <p:nvSpPr>
            <p:cNvPr id="21" name="矩形 20"/>
            <p:cNvSpPr/>
            <p:nvPr/>
          </p:nvSpPr>
          <p:spPr>
            <a:xfrm>
              <a:off x="5240246" y="0"/>
              <a:ext cx="1764512" cy="334800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5197831" y="24284"/>
              <a:ext cx="184934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大规模基站流量时空分析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7037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7.40741E-7 L -2.70833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3.33333E-6 L -2.70833E-6 -0.07223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59259E-6 L -2.70833E-6 -0.07222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47689" y="5177142"/>
            <a:ext cx="8160463" cy="877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0" algn="just">
              <a:lnSpc>
                <a:spcPts val="2000"/>
              </a:lnSpc>
            </a:pPr>
            <a:r>
              <a:rPr lang="zh-CN" altLang="en-US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地理位置、城市特点、中国节日</a:t>
            </a:r>
            <a:endParaRPr lang="en-US" altLang="zh-CN" sz="28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127000" algn="just">
              <a:lnSpc>
                <a:spcPts val="2000"/>
              </a:lnSpc>
            </a:pPr>
            <a:endParaRPr lang="en-US" altLang="zh-CN" sz="28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127000" algn="just">
              <a:lnSpc>
                <a:spcPts val="2000"/>
              </a:lnSpc>
            </a:pPr>
            <a:r>
              <a:rPr lang="zh-CN" altLang="en-US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这些</a:t>
            </a:r>
            <a:r>
              <a:rPr lang="zh-CN" altLang="en-US" sz="2800" kern="100" dirty="0">
                <a:latin typeface="宋体" panose="02010600030101010101" pitchFamily="2" charset="-122"/>
              </a:rPr>
              <a:t>启发我们更加细致挖掘基站的流量变化模式。</a:t>
            </a:r>
            <a:endParaRPr lang="zh-CN" altLang="en-US" sz="2800" kern="100" dirty="0">
              <a:latin typeface="Times New Roman" panose="02020603050405020304" pitchFamily="18" charset="0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4244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基站流量时间分析（小结）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91104" y="1728506"/>
            <a:ext cx="341140" cy="340065"/>
            <a:chOff x="5026429" y="2057723"/>
            <a:chExt cx="254992" cy="254990"/>
          </a:xfrm>
        </p:grpSpPr>
        <p:sp>
          <p:nvSpPr>
            <p:cNvPr id="12" name="椭圆 11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rgbClr val="6CAE43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91104" y="5177142"/>
            <a:ext cx="341140" cy="340065"/>
            <a:chOff x="5026429" y="2057723"/>
            <a:chExt cx="254992" cy="254990"/>
          </a:xfrm>
        </p:grpSpPr>
        <p:sp>
          <p:nvSpPr>
            <p:cNvPr id="15" name="椭圆 14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91104" y="3379736"/>
            <a:ext cx="341140" cy="340065"/>
            <a:chOff x="5026429" y="2057723"/>
            <a:chExt cx="254992" cy="254990"/>
          </a:xfrm>
        </p:grpSpPr>
        <p:sp>
          <p:nvSpPr>
            <p:cNvPr id="18" name="椭圆 17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rgbClr val="6CAE43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278329" y="170644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空间上</a:t>
            </a:r>
            <a:endParaRPr lang="zh-CN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3278329" y="334209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时间上</a:t>
            </a:r>
            <a:endParaRPr lang="zh-CN" altLang="en-US" sz="2800" dirty="0"/>
          </a:p>
        </p:txBody>
      </p:sp>
      <p:grpSp>
        <p:nvGrpSpPr>
          <p:cNvPr id="46" name="组合 45"/>
          <p:cNvGrpSpPr/>
          <p:nvPr/>
        </p:nvGrpSpPr>
        <p:grpSpPr>
          <a:xfrm>
            <a:off x="4863933" y="1498167"/>
            <a:ext cx="5211683" cy="898910"/>
            <a:chOff x="3450130" y="1331611"/>
            <a:chExt cx="5211683" cy="898910"/>
          </a:xfrm>
        </p:grpSpPr>
        <p:sp>
          <p:nvSpPr>
            <p:cNvPr id="5" name="矩形 4"/>
            <p:cNvSpPr/>
            <p:nvPr/>
          </p:nvSpPr>
          <p:spPr>
            <a:xfrm>
              <a:off x="3482895" y="1331611"/>
              <a:ext cx="4493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latin typeface="宋体" panose="02010600030101010101" pitchFamily="2" charset="-122"/>
                </a:rPr>
                <a:t>流量和流量密度分布不均衡</a:t>
              </a:r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450130" y="1707301"/>
              <a:ext cx="5211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市中心和非市中心流量差异明显</a:t>
              </a:r>
              <a:endParaRPr lang="zh-CN" altLang="en-US" sz="2800" dirty="0"/>
            </a:p>
          </p:txBody>
        </p:sp>
        <p:sp>
          <p:nvSpPr>
            <p:cNvPr id="30" name="左中括号 29"/>
            <p:cNvSpPr/>
            <p:nvPr/>
          </p:nvSpPr>
          <p:spPr>
            <a:xfrm>
              <a:off x="3450130" y="1516277"/>
              <a:ext cx="45719" cy="413108"/>
            </a:xfrm>
            <a:prstGeom prst="leftBracket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809087" y="2935102"/>
            <a:ext cx="2792198" cy="1536600"/>
            <a:chOff x="2966897" y="2502344"/>
            <a:chExt cx="2792198" cy="1536600"/>
          </a:xfrm>
        </p:grpSpPr>
        <p:grpSp>
          <p:nvGrpSpPr>
            <p:cNvPr id="47" name="组合 46"/>
            <p:cNvGrpSpPr/>
            <p:nvPr/>
          </p:nvGrpSpPr>
          <p:grpSpPr>
            <a:xfrm>
              <a:off x="3054508" y="2502344"/>
              <a:ext cx="2704587" cy="1536600"/>
              <a:chOff x="3054508" y="2502344"/>
              <a:chExt cx="2704587" cy="15366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087370" y="3181653"/>
                <a:ext cx="25218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/>
                  <a:t>2</a:t>
                </a:r>
                <a:r>
                  <a:rPr lang="zh-CN" altLang="en-US" sz="2800" dirty="0"/>
                  <a:t>月份流量突减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67462" y="2502344"/>
                <a:ext cx="19800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dirty="0"/>
                  <a:t>递增的趋势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054508" y="2847583"/>
                <a:ext cx="27045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/>
                  <a:t>11</a:t>
                </a:r>
                <a:r>
                  <a:rPr lang="zh-CN" altLang="en-US" sz="2800" dirty="0"/>
                  <a:t>月份流量突增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087370" y="3515724"/>
                <a:ext cx="25218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/>
                  <a:t>3</a:t>
                </a:r>
                <a:r>
                  <a:rPr lang="zh-CN" altLang="en-US" sz="2800" dirty="0"/>
                  <a:t>月份流量回升</a:t>
                </a:r>
              </a:p>
            </p:txBody>
          </p:sp>
        </p:grpSp>
        <p:sp>
          <p:nvSpPr>
            <p:cNvPr id="32" name="左中括号 31"/>
            <p:cNvSpPr/>
            <p:nvPr/>
          </p:nvSpPr>
          <p:spPr>
            <a:xfrm>
              <a:off x="2966897" y="2784534"/>
              <a:ext cx="45719" cy="100221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08857" y="2974666"/>
            <a:ext cx="2339102" cy="1468472"/>
            <a:chOff x="5329145" y="2531785"/>
            <a:chExt cx="2339102" cy="1468472"/>
          </a:xfrm>
        </p:grpSpPr>
        <p:sp>
          <p:nvSpPr>
            <p:cNvPr id="38" name="矩形 37"/>
            <p:cNvSpPr/>
            <p:nvPr/>
          </p:nvSpPr>
          <p:spPr>
            <a:xfrm>
              <a:off x="5329145" y="2531785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流量价格下降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329145" y="2830592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双十一购物节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329145" y="311965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春节返乡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329145" y="347703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节后返工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64079" y="0"/>
            <a:ext cx="2263842" cy="334800"/>
            <a:chOff x="5197831" y="0"/>
            <a:chExt cx="1849341" cy="334800"/>
          </a:xfrm>
        </p:grpSpPr>
        <p:sp>
          <p:nvSpPr>
            <p:cNvPr id="36" name="矩形 35"/>
            <p:cNvSpPr/>
            <p:nvPr/>
          </p:nvSpPr>
          <p:spPr>
            <a:xfrm>
              <a:off x="5240246" y="0"/>
              <a:ext cx="1764512" cy="334800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4"/>
            <p:cNvSpPr txBox="1">
              <a:spLocks noChangeArrowheads="1"/>
            </p:cNvSpPr>
            <p:nvPr/>
          </p:nvSpPr>
          <p:spPr bwMode="auto">
            <a:xfrm>
              <a:off x="5197831" y="24284"/>
              <a:ext cx="184934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大规模基站流量时空分析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6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1981</Words>
  <Application>Microsoft Office PowerPoint</Application>
  <PresentationFormat>宽屏</PresentationFormat>
  <Paragraphs>354</Paragraphs>
  <Slides>24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宋体</vt:lpstr>
      <vt:lpstr>微软雅黑</vt:lpstr>
      <vt:lpstr>造字工房悦黑（非商用）常规体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su jian</cp:lastModifiedBy>
  <cp:revision>785</cp:revision>
  <dcterms:created xsi:type="dcterms:W3CDTF">2016-01-04T05:40:11Z</dcterms:created>
  <dcterms:modified xsi:type="dcterms:W3CDTF">2019-05-16T09:03:57Z</dcterms:modified>
</cp:coreProperties>
</file>