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95" r:id="rId2"/>
    <p:sldId id="394" r:id="rId3"/>
    <p:sldId id="349" r:id="rId4"/>
    <p:sldId id="278" r:id="rId5"/>
    <p:sldId id="375" r:id="rId6"/>
    <p:sldId id="350" r:id="rId7"/>
    <p:sldId id="351" r:id="rId8"/>
    <p:sldId id="377" r:id="rId9"/>
    <p:sldId id="376" r:id="rId10"/>
    <p:sldId id="352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286" r:id="rId28"/>
    <p:sldId id="396" r:id="rId29"/>
    <p:sldId id="397" r:id="rId30"/>
    <p:sldId id="398" r:id="rId31"/>
    <p:sldId id="399" r:id="rId32"/>
    <p:sldId id="40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A9E"/>
    <a:srgbClr val="6CAE43"/>
    <a:srgbClr val="ABDBFF"/>
    <a:srgbClr val="7DC7FF"/>
    <a:srgbClr val="B7E0FF"/>
    <a:srgbClr val="FFFFFF"/>
    <a:srgbClr val="0070C0"/>
    <a:srgbClr val="005EA4"/>
    <a:srgbClr val="224982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 autoAdjust="0"/>
    <p:restoredTop sz="87242" autoAdjust="0"/>
  </p:normalViewPr>
  <p:slideViewPr>
    <p:cSldViewPr snapToGrid="0">
      <p:cViewPr varScale="1">
        <p:scale>
          <a:sx n="117" d="100"/>
          <a:sy n="117" d="100"/>
        </p:scale>
        <p:origin x="192" y="43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8BC965D-ACCE-4EDB-8EFD-FE9CE0FE7FBB}" type="datetimeFigureOut">
              <a:rPr lang="zh-CN" altLang="en-US" smtClean="0"/>
              <a:pPr/>
              <a:t>2019/5/15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6056387-FF3D-4EBF-83F2-CC1A4B798D9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11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找论文，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引用，外国作者，图像方法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，通信影响电力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CN" altLang="en-US" dirty="0"/>
              <a:t>选题意义，传统方法，我的改进，目标，方法，模型，亮点，难点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7BAC-D0CA-124A-8747-0DF27461D3E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105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1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4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7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2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6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65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4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7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AC9D-4DB1-4C43-9C3D-2A1F320BC312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A538-5F5D-416D-A366-CC78A227F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71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48FCAC9D-4DB1-4C43-9C3D-2A1F320BC312}" type="datetimeFigureOut">
              <a:rPr lang="zh-CN" altLang="en-US" smtClean="0"/>
              <a:pPr/>
              <a:t>2019/5/15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1FA538-5F5D-416D-A366-CC78A227FC5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07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>
            <a:grpSpLocks noChangeAspect="1"/>
          </p:cNvGrpSpPr>
          <p:nvPr/>
        </p:nvGrpSpPr>
        <p:grpSpPr>
          <a:xfrm>
            <a:off x="3115469" y="600869"/>
            <a:ext cx="5961062" cy="1441450"/>
            <a:chOff x="0" y="0"/>
            <a:chExt cx="5960568" cy="1440160"/>
          </a:xfrm>
        </p:grpSpPr>
        <p:pic>
          <p:nvPicPr>
            <p:cNvPr id="5" name="Picture 2" descr="C:\Documents and Settings\Administrator\桌面\logo_副本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40160" cy="14401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0568" y="138411"/>
              <a:ext cx="4320000" cy="11633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矩形 4"/>
          <p:cNvSpPr/>
          <p:nvPr/>
        </p:nvSpPr>
        <p:spPr>
          <a:xfrm>
            <a:off x="2814637" y="2709630"/>
            <a:ext cx="6769100" cy="863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Hans" altLang="en-US" sz="2400" b="1" dirty="0">
                <a:solidFill>
                  <a:srgbClr val="FFFFFF"/>
                </a:solidFill>
                <a:latin typeface="华康俪金黑W8(P)" pitchFamily="2" charset="-122"/>
                <a:ea typeface="华康俪金黑W8(P)" pitchFamily="2" charset="-122"/>
                <a:sym typeface="华康俪金黑W8(P)" pitchFamily="2" charset="-122"/>
              </a:rPr>
              <a:t>推荐系统中动态推荐算法研究</a:t>
            </a:r>
            <a:endParaRPr lang="zh-CN" altLang="en-US" sz="2400" b="1" dirty="0">
              <a:solidFill>
                <a:srgbClr val="FFFFFF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8" name="梯形 5"/>
          <p:cNvSpPr/>
          <p:nvPr/>
        </p:nvSpPr>
        <p:spPr>
          <a:xfrm rot="-5400000" flipV="1">
            <a:off x="2093912" y="2854092"/>
            <a:ext cx="863600" cy="574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3601" y="21600"/>
                </a:lnTo>
                <a:lnTo>
                  <a:pt x="1799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梯形 6"/>
          <p:cNvSpPr/>
          <p:nvPr/>
        </p:nvSpPr>
        <p:spPr>
          <a:xfrm rot="5400000" flipH="1" flipV="1">
            <a:off x="9439275" y="2852505"/>
            <a:ext cx="863600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0" t="0" r="0" b="0"/>
            <a:pathLst>
              <a:path w="21600" h="21600">
                <a:moveTo>
                  <a:pt x="0" y="0"/>
                </a:moveTo>
                <a:lnTo>
                  <a:pt x="3605" y="21600"/>
                </a:lnTo>
                <a:lnTo>
                  <a:pt x="179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7"/>
          <p:cNvSpPr/>
          <p:nvPr/>
        </p:nvSpPr>
        <p:spPr>
          <a:xfrm>
            <a:off x="1593850" y="2852505"/>
            <a:ext cx="644525" cy="5762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zh-CN" sz="2800" b="1" dirty="0">
              <a:solidFill>
                <a:srgbClr val="FFFFFF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10160000" y="2852505"/>
            <a:ext cx="647700" cy="5762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7375E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lvl="1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lvl="2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lvl="3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lvl="4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zh-CN" sz="2800" b="1" dirty="0">
              <a:solidFill>
                <a:srgbClr val="FFFFFF"/>
              </a:solidFill>
              <a:latin typeface="华康俪金黑W8(P)" pitchFamily="2" charset="-122"/>
              <a:ea typeface="华康俪金黑W8(P)" pitchFamily="2" charset="-122"/>
              <a:sym typeface="华康俪金黑W8(P)" pitchFamily="2" charset="-122"/>
            </a:endParaRPr>
          </a:p>
        </p:txBody>
      </p:sp>
      <p:graphicFrame>
        <p:nvGraphicFramePr>
          <p:cNvPr id="15" name="表格 14"/>
          <p:cNvGraphicFramePr/>
          <p:nvPr>
            <p:extLst>
              <p:ext uri="{D42A27DB-BD31-4B8C-83A1-F6EECF244321}">
                <p14:modId xmlns:p14="http://schemas.microsoft.com/office/powerpoint/2010/main" val="700911134"/>
              </p:ext>
            </p:extLst>
          </p:nvPr>
        </p:nvGraphicFramePr>
        <p:xfrm>
          <a:off x="3755231" y="4240541"/>
          <a:ext cx="4887912" cy="2286000"/>
        </p:xfrm>
        <a:graphic>
          <a:graphicData uri="http://schemas.openxmlformats.org/drawingml/2006/table">
            <a:tbl>
              <a:tblPr/>
              <a:tblGrid>
                <a:gridCol w="200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学生姓名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Hans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唐伟康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r>
                        <a:rPr lang="en-US" altLang="zh-Han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12</a:t>
                      </a:r>
                      <a:r>
                        <a:rPr lang="en-US" altLang="zh-Hans" sz="24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0125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 gridSpan="2"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专  业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Hans" altLang="en-US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通信与信息系统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 gridSpan="2"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72"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导  师</a:t>
                      </a: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C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rgbClr val="1737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Hans" altLang="en-US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陈 一 帅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1444" marR="91444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571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8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基本想法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/>
              <p:nvPr/>
            </p:nvSpPr>
            <p:spPr>
              <a:xfrm>
                <a:off x="2274682" y="1188747"/>
                <a:ext cx="7924800" cy="1399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l"/>
                <a:r>
                  <a:rPr lang="zh-CN" altLang="en-US" sz="2000" dirty="0"/>
                  <a:t>                           </a:t>
                </a:r>
                <a:endParaRPr lang="en-US" altLang="zh-CN" sz="2000" dirty="0"/>
              </a:p>
              <a:p>
                <a:pPr lvl="2" algn="l"/>
                <a:r>
                  <a:rPr lang="zh-CN" altLang="en-US" sz="2000" dirty="0"/>
                  <a:t>                  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（预测回报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/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利用）  （方差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/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探索） </a:t>
                </a:r>
                <a:endParaRPr lang="en-US" altLang="zh-CN" sz="1400" dirty="0">
                  <a:solidFill>
                    <a:srgbClr val="FF0000"/>
                  </a:solidFill>
                </a:endParaRPr>
              </a:p>
              <a:p>
                <a:pPr lvl="2" algn="l"/>
                <a:r>
                  <a:rPr lang="zh-CN" altLang="en-US" sz="2000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altLang="zh-CN" sz="2000" i="1">
                        <a:latin typeface="Cambria Math" charset="0"/>
                      </a:rPr>
                      <m:t>←</m:t>
                    </m:r>
                    <m:sSub>
                      <m:sSubPr>
                        <m:ctrlPr>
                          <a:rPr lang="zh-CN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charset="0"/>
                      </a:rPr>
                      <m:t>+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𝛼</m:t>
                    </m:r>
                    <m:rad>
                      <m:radPr>
                        <m:degHide m:val="on"/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zh-CN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zh-CN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endParaRPr lang="en-US" altLang="zh-CN" sz="20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682" y="1188747"/>
                <a:ext cx="7924800" cy="1399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78" y="3158589"/>
            <a:ext cx="1721427" cy="1616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837653" y="3575570"/>
                <a:ext cx="2566985" cy="782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/>
                  <a:t>                    </a:t>
                </a:r>
                <a:endParaRPr lang="en-US" altLang="zh-CN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Cambria Math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altLang="zh-CN" sz="140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sz="1400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charset="0"/>
                            </a:rPr>
                            <m:t>min</m:t>
                          </m:r>
                          <m:r>
                            <a:rPr lang="en-US" altLang="zh-CN" sz="14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sz="1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altLang="zh-CN" sz="140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zh-CN" sz="1400">
                                  <a:latin typeface="Cambria Math" charset="0"/>
                                </a:rPr>
                                <m:t>[</m:t>
                              </m:r>
                            </m:e>
                          </m:nary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sz="1400" i="1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charset="0"/>
                            </a:rPr>
                            <m:t>min</m:t>
                          </m:r>
                          <m:r>
                            <a:rPr lang="en-US" altLang="zh-CN" sz="140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1400">
                              <a:latin typeface="Cambria Math" charset="0"/>
                            </a:rPr>
                            <m:t>)]</m:t>
                          </m:r>
                        </m:den>
                      </m:f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53" y="3575570"/>
                <a:ext cx="2566985" cy="782650"/>
              </a:xfrm>
              <a:prstGeom prst="rect">
                <a:avLst/>
              </a:prstGeom>
              <a:blipFill rotWithShape="0">
                <a:blip r:embed="rId5"/>
                <a:stretch>
                  <a:fillRect b="-6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箭头连接符 3"/>
          <p:cNvCxnSpPr/>
          <p:nvPr/>
        </p:nvCxnSpPr>
        <p:spPr>
          <a:xfrm flipH="1">
            <a:off x="4013200" y="2265680"/>
            <a:ext cx="1127760" cy="892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>
            <a:off x="6237082" y="2286000"/>
            <a:ext cx="1884063" cy="150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053651" y="2587976"/>
                <a:ext cx="1249680" cy="375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dirty="0"/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51" y="2587976"/>
                <a:ext cx="1249680" cy="375920"/>
              </a:xfrm>
              <a:prstGeom prst="rect">
                <a:avLst/>
              </a:prstGeom>
              <a:blipFill rotWithShape="0">
                <a:blip r:embed="rId6"/>
                <a:stretch>
                  <a:fillRect l="-4390" t="-14754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7255312" y="2818306"/>
            <a:ext cx="207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按概率进行推荐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softmax</a:t>
            </a:r>
            <a:r>
              <a:rPr kumimoji="1" lang="en-US" altLang="zh-CN" dirty="0"/>
              <a:t>)</a:t>
            </a:r>
            <a:r>
              <a:rPr kumimoji="1" lang="zh-Hans" altLang="en-US" dirty="0"/>
              <a:t> ：探索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346074" y="593944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模型结构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1016000"/>
            <a:ext cx="8889834" cy="56158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67937" y="994054"/>
            <a:ext cx="4305923" cy="5529294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C024E3-6AFC-9B46-AFA7-DBB9106539FA}"/>
              </a:ext>
            </a:extLst>
          </p:cNvPr>
          <p:cNvSpPr txBox="1"/>
          <p:nvPr/>
        </p:nvSpPr>
        <p:spPr>
          <a:xfrm>
            <a:off x="3180489" y="295679"/>
            <a:ext cx="18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    计算推荐得分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D18083-0DBA-444F-898C-2475D4C292F4}"/>
              </a:ext>
            </a:extLst>
          </p:cNvPr>
          <p:cNvSpPr/>
          <p:nvPr/>
        </p:nvSpPr>
        <p:spPr>
          <a:xfrm>
            <a:off x="1566039" y="994054"/>
            <a:ext cx="4471230" cy="5529294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F62D31-9A60-5044-91E7-2F5FD80BBA46}"/>
              </a:ext>
            </a:extLst>
          </p:cNvPr>
          <p:cNvSpPr txBox="1"/>
          <p:nvPr/>
        </p:nvSpPr>
        <p:spPr>
          <a:xfrm>
            <a:off x="6711657" y="353066"/>
            <a:ext cx="301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   </a:t>
            </a:r>
            <a:r>
              <a:rPr kumimoji="1" lang="zh-CN" altLang="en-US" dirty="0">
                <a:solidFill>
                  <a:srgbClr val="FF0000"/>
                </a:solidFill>
              </a:rPr>
              <a:t>计算推荐概率展现给用户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BB2824-44F1-514A-AC71-6E0801738C61}"/>
              </a:ext>
            </a:extLst>
          </p:cNvPr>
          <p:cNvSpPr/>
          <p:nvPr/>
        </p:nvSpPr>
        <p:spPr>
          <a:xfrm>
            <a:off x="1366887" y="980974"/>
            <a:ext cx="9115719" cy="399637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7C3A3D-C2E3-F749-A9CF-2E4057154AC1}"/>
              </a:ext>
            </a:extLst>
          </p:cNvPr>
          <p:cNvSpPr txBox="1"/>
          <p:nvPr/>
        </p:nvSpPr>
        <p:spPr>
          <a:xfrm>
            <a:off x="0" y="5158252"/>
            <a:ext cx="188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   </a:t>
            </a:r>
            <a:r>
              <a:rPr kumimoji="1" lang="zh-CN" altLang="en-US" dirty="0">
                <a:solidFill>
                  <a:srgbClr val="FF0000"/>
                </a:solidFill>
              </a:rPr>
              <a:t>训练神经网络（反馈敏感）</a:t>
            </a:r>
          </a:p>
        </p:txBody>
      </p:sp>
      <p:sp>
        <p:nvSpPr>
          <p:cNvPr id="4" name="右大括号 3"/>
          <p:cNvSpPr/>
          <p:nvPr/>
        </p:nvSpPr>
        <p:spPr>
          <a:xfrm rot="-5400000">
            <a:off x="4021492" y="-392204"/>
            <a:ext cx="312367" cy="2484000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右大括号 16"/>
          <p:cNvSpPr/>
          <p:nvPr/>
        </p:nvSpPr>
        <p:spPr>
          <a:xfrm rot="-5400000">
            <a:off x="8090810" y="-425561"/>
            <a:ext cx="312367" cy="24981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左大括号 4"/>
          <p:cNvSpPr/>
          <p:nvPr/>
        </p:nvSpPr>
        <p:spPr>
          <a:xfrm>
            <a:off x="1787878" y="5239552"/>
            <a:ext cx="199697" cy="98752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4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2" grpId="0" animBg="1"/>
      <p:bldP spid="12" grpId="1" animBg="1"/>
      <p:bldP spid="13" grpId="0"/>
      <p:bldP spid="13" grpId="1"/>
      <p:bldP spid="15" grpId="0" animBg="1"/>
      <p:bldP spid="15" grpId="1" animBg="1"/>
      <p:bldP spid="16" grpId="0"/>
      <p:bldP spid="16" grpId="1"/>
      <p:bldP spid="4" grpId="0" animBg="1"/>
      <p:bldP spid="4" grpId="1" animBg="1"/>
      <p:bldP spid="17" grpId="0" animBg="1"/>
      <p:bldP spid="17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两大问题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/>
              <p:nvPr/>
            </p:nvSpPr>
            <p:spPr>
              <a:xfrm>
                <a:off x="500742" y="1129937"/>
                <a:ext cx="10345933" cy="3105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问题建模：</a:t>
                </a:r>
                <a:endParaRPr lang="en-US" altLang="zh-CN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回归问题</a:t>
                </a:r>
                <a:r>
                  <a:rPr lang="zh-CN" altLang="en-US" sz="2000" dirty="0"/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</a:rPr>
                      <m:t>𝐿</m:t>
                    </m:r>
                    <m:r>
                      <a:rPr lang="en-US" altLang="zh-CN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分类问题</a:t>
                </a:r>
                <a:r>
                  <a:rPr lang="zh-CN" altLang="en-US" sz="2000" dirty="0"/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</a:rPr>
                      <m:t>𝐿</m:t>
                    </m:r>
                    <m:r>
                      <a:rPr lang="en-US" altLang="zh-CN" sz="20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charset="0"/>
                              </a:rPr>
                              <m:t>+(1−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策略梯度问题</a:t>
                </a:r>
                <a:r>
                  <a:rPr lang="zh-CN" altLang="en-US" sz="2000" dirty="0"/>
                  <a:t>：</a:t>
                </a:r>
                <a14:m>
                  <m:oMath xmlns:m="http://schemas.openxmlformats.org/officeDocument/2006/math">
                    <m:r>
                      <a:rPr lang="zh-CN" altLang="zh-CN" sz="2000" i="1">
                        <a:latin typeface="Cambria Math" charset="0"/>
                      </a:rPr>
                      <m:t> </m:t>
                    </m:r>
                    <m:r>
                      <a:rPr lang="en-US" altLang="zh-CN" sz="2000" i="1">
                        <a:latin typeface="Cambria Math" charset="0"/>
                      </a:rPr>
                      <m:t>𝐿</m:t>
                    </m:r>
                    <m:r>
                      <a:rPr lang="en-US" altLang="zh-CN" sz="20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𝑛</m:t>
                        </m:r>
                        <m:r>
                          <a:rPr lang="en-US" altLang="zh-CN" sz="200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altLang="zh-CN" sz="200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𝑅</m:t>
                            </m:r>
                            <m:r>
                              <a:rPr lang="en-US" altLang="zh-CN" sz="2000">
                                <a:latin typeface="Cambria Math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2000">
                                <a:latin typeface="Cambria Math" charset="0"/>
                              </a:rPr>
                              <m:t>)</m:t>
                            </m:r>
                            <m:r>
                              <a:rPr lang="en-US" altLang="zh-CN" sz="2000">
                                <a:latin typeface="Cambria Math" charset="0"/>
                              </a:rPr>
                              <m:t>𝛻</m:t>
                            </m:r>
                          </m:e>
                        </m:nary>
                      </m:e>
                    </m:nary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000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000">
                            <a:latin typeface="Cambria Math" charset="0"/>
                          </a:rPr>
                          <m:t>|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00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>
                  <a:effectLst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在线训练问题：</a:t>
                </a:r>
                <a:endParaRPr lang="en-US" altLang="zh-CN" sz="20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rgbClr val="FF0000"/>
                    </a:solidFill>
                  </a:rPr>
                  <a:t>用户反馈敏感</a:t>
                </a:r>
                <a:r>
                  <a:rPr lang="zh-CN" altLang="en-US" sz="2000" dirty="0"/>
                  <a:t>的在线训练方式</a:t>
                </a:r>
                <a:endParaRPr lang="en-US" altLang="zh-CN" sz="20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2E0BB46D-3494-4CA4-B920-85902B94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" y="1129937"/>
                <a:ext cx="10345933" cy="3105337"/>
              </a:xfrm>
              <a:prstGeom prst="rect">
                <a:avLst/>
              </a:prstGeom>
              <a:blipFill rotWithShape="0">
                <a:blip r:embed="rId2"/>
                <a:stretch>
                  <a:fillRect t="-4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算法伪码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/>
              <p:nvPr/>
            </p:nvSpPr>
            <p:spPr>
              <a:xfrm>
                <a:off x="1309318" y="1168066"/>
                <a:ext cx="10788090" cy="6334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 dirty="0"/>
                  <a:t>0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altLang="zh-CN" sz="2000" dirty="0"/>
                  <a:t>: The temperature in </a:t>
                </a:r>
                <a:r>
                  <a:rPr lang="en-US" altLang="zh-CN" sz="2000" b="1" dirty="0" err="1"/>
                  <a:t>Softmax</a:t>
                </a:r>
                <a:r>
                  <a:rPr lang="en-US" altLang="zh-CN" sz="2000" dirty="0"/>
                  <a:t> to control the degree of exploration</a:t>
                </a:r>
              </a:p>
              <a:p>
                <a:pPr algn="l"/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zh-CN" sz="2000" dirty="0"/>
                  <a:t>: The dimension of the user feature.</a:t>
                </a:r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>
                  <a:effectLst/>
                </a:endParaRPr>
              </a:p>
              <a:p>
                <a:pPr algn="l"/>
                <a:r>
                  <a:rPr lang="zh-CN" alt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2000" dirty="0"/>
                  <a:t>: The number of actions</a:t>
                </a:r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>
                  <a:effectLst/>
                </a:endParaRPr>
              </a:p>
              <a:p>
                <a:pPr algn="l"/>
                <a:r>
                  <a:rPr lang="en-US" altLang="zh-CN" sz="2000" b="1" dirty="0"/>
                  <a:t>1</a:t>
                </a:r>
                <a:r>
                  <a:rPr lang="en-US" altLang="zh-CN" sz="2000" dirty="0"/>
                  <a:t>: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Initialize neural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with input-dimension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zh-CN" sz="2000" dirty="0"/>
                  <a:t>, output dimension K</a:t>
                </a:r>
                <a:endParaRPr lang="zh-CN" altLang="zh-CN" sz="2000" dirty="0"/>
              </a:p>
              <a:p>
                <a:pPr algn="l"/>
                <a:r>
                  <a:rPr lang="en-US" altLang="zh-CN" sz="2000" b="1" dirty="0"/>
                  <a:t>2</a:t>
                </a:r>
                <a:r>
                  <a:rPr lang="en-US" altLang="zh-CN" sz="2000" dirty="0"/>
                  <a:t>: </a:t>
                </a:r>
                <a:r>
                  <a:rPr lang="en-US" altLang="zh-CN" sz="2000" b="1" dirty="0"/>
                  <a:t>for</a:t>
                </a:r>
                <a:r>
                  <a:rPr lang="en-US" altLang="zh-CN" sz="2000" dirty="0"/>
                  <a:t> t= 1,2,3….T, </a:t>
                </a:r>
                <a:r>
                  <a:rPr lang="en-US" altLang="zh-CN" sz="2000" b="1" dirty="0"/>
                  <a:t>do</a:t>
                </a:r>
                <a:endParaRPr lang="zh-CN" altLang="zh-CN" sz="2000" dirty="0"/>
              </a:p>
              <a:p>
                <a:pPr algn="l"/>
                <a:r>
                  <a:rPr lang="en-US" altLang="zh-CN" sz="2000" b="1" dirty="0"/>
                  <a:t>3</a:t>
                </a:r>
                <a:r>
                  <a:rPr lang="en-US" altLang="zh-CN" sz="2000" dirty="0"/>
                  <a:t>:  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Observe the current user feature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</a:p>
              <a:p>
                <a:pPr algn="l"/>
                <a:r>
                  <a:rPr lang="en-US" altLang="zh-CN" sz="2000" b="1" dirty="0"/>
                  <a:t>4</a:t>
                </a:r>
                <a:r>
                  <a:rPr lang="en-US" altLang="zh-CN" sz="2000" dirty="0"/>
                  <a:t>:  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Feed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and generate the utility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𝑥𝑝𝑙𝑜𝑖𝑡𝑎𝑡𝑖𝑜𝑛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）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altLang="zh-CN" sz="2000" b="1" dirty="0"/>
                  <a:t>5</a:t>
                </a:r>
                <a:r>
                  <a:rPr lang="en-US" altLang="zh-CN" sz="2000" dirty="0"/>
                  <a:t>:     </a:t>
                </a:r>
                <a14:m>
                  <m:oMath xmlns:m="http://schemas.openxmlformats.org/officeDocument/2006/math">
                    <m:r>
                      <a:rPr lang="zh-CN" altLang="en-US" sz="2000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charset="0"/>
                      </a:rPr>
                      <m:t>−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zh-CN" altLang="en-US" sz="2000" dirty="0"/>
                  <a:t>    （归一化）</a:t>
                </a:r>
                <a:endParaRPr lang="en-US" altLang="zh-CN" sz="2000" dirty="0"/>
              </a:p>
              <a:p>
                <a:pPr algn="l"/>
                <a:r>
                  <a:rPr lang="en-US" altLang="zh-CN" sz="2000" b="1" dirty="0"/>
                  <a:t>6</a:t>
                </a:r>
                <a:r>
                  <a:rPr lang="en-US" altLang="zh-CN" sz="2000" dirty="0"/>
                  <a:t>:  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Filter the available actions</a:t>
                </a:r>
                <a:r>
                  <a:rPr lang="zh-CN" altLang="zh-CN" sz="2000" dirty="0"/>
                  <a:t> </a:t>
                </a:r>
                <a:endParaRPr lang="en-US" altLang="zh-CN" sz="2000" dirty="0"/>
              </a:p>
              <a:p>
                <a:pPr algn="l"/>
                <a:r>
                  <a:rPr lang="en-US" altLang="zh-CN" sz="2000" b="1" dirty="0"/>
                  <a:t>7</a:t>
                </a:r>
                <a:r>
                  <a:rPr lang="en-US" altLang="zh-CN" sz="2000" dirty="0"/>
                  <a:t>:     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for</a:t>
                </a:r>
                <a:r>
                  <a:rPr lang="en-US" altLang="zh-CN" sz="2000" dirty="0"/>
                  <a:t> each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zh-CN" sz="2000" dirty="0"/>
                  <a:t>，</a:t>
                </a:r>
                <a:r>
                  <a:rPr lang="en-US" altLang="zh-CN" sz="2000" dirty="0"/>
                  <a:t>do</a:t>
                </a:r>
                <a:endParaRPr lang="zh-CN" altLang="zh-CN" sz="2000" dirty="0"/>
              </a:p>
              <a:p>
                <a:pPr algn="l"/>
                <a:r>
                  <a:rPr lang="en-US" altLang="zh-CN" sz="2000" b="1" dirty="0"/>
                  <a:t>8</a:t>
                </a:r>
                <a:r>
                  <a:rPr lang="en-US" altLang="zh-CN" sz="2000" dirty="0"/>
                  <a:t>:     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Generate the 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)</m:t>
                        </m:r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altLang="zh-CN" sz="2000" dirty="0"/>
                  <a:t> 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Softmax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）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altLang="zh-CN" sz="2000" b="1" dirty="0"/>
                  <a:t>9</a:t>
                </a:r>
                <a:r>
                  <a:rPr lang="en-US" altLang="zh-CN" sz="2000" dirty="0"/>
                  <a:t>: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2000" dirty="0"/>
                  <a:t>  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end for </a:t>
                </a:r>
                <a:endParaRPr lang="zh-CN" altLang="zh-CN" sz="200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algn="l"/>
                <a:r>
                  <a:rPr lang="en-US" altLang="zh-CN" sz="2000" b="1" i="1" dirty="0">
                    <a:solidFill>
                      <a:srgbClr val="FF0000"/>
                    </a:solidFill>
                    <a:latin typeface="Cambria Math" charset="0"/>
                  </a:rPr>
                  <a:t>10: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Cambria Math" charset="0"/>
                  </a:rPr>
                  <a:t>   </a:t>
                </a:r>
                <a:r>
                  <a:rPr lang="zh-CN" altLang="en-US" sz="2000" i="1" dirty="0">
                    <a:solidFill>
                      <a:srgbClr val="FF0000"/>
                    </a:solidFill>
                    <a:latin typeface="Cambria Math" charset="0"/>
                  </a:rPr>
                  <a:t>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Cambria Math" charset="0"/>
                  </a:rPr>
                  <a:t>Recommend some news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i="1" dirty="0">
                    <a:solidFill>
                      <a:srgbClr val="FF0000"/>
                    </a:solidFill>
                    <a:latin typeface="Cambria Math" charset="0"/>
                  </a:rPr>
                  <a:t> according to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sz="2000" i="1" dirty="0">
                    <a:solidFill>
                      <a:srgbClr val="FF0000"/>
                    </a:solidFill>
                    <a:latin typeface="Cambria Math" charset="0"/>
                  </a:rPr>
                  <a:t> and observe feedback</a:t>
                </a:r>
                <a:r>
                  <a:rPr lang="zh-CN" altLang="en-US" sz="2000" i="1" dirty="0">
                    <a:solidFill>
                      <a:srgbClr val="FF0000"/>
                    </a:solidFill>
                    <a:latin typeface="Cambria Math" charset="0"/>
                  </a:rPr>
                  <a:t>（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Cambria Math" charset="0"/>
                  </a:rPr>
                  <a:t>exploration)</a:t>
                </a:r>
                <a:endParaRPr lang="zh-CN" altLang="zh-CN" sz="2000" i="1" dirty="0">
                  <a:solidFill>
                    <a:srgbClr val="FF0000"/>
                  </a:solidFill>
                  <a:latin typeface="Cambria Math" charset="0"/>
                </a:endParaRPr>
              </a:p>
              <a:p>
                <a:pPr algn="l"/>
                <a:r>
                  <a:rPr lang="en-US" altLang="zh-CN" sz="2000" b="1" dirty="0"/>
                  <a:t>11</a:t>
                </a:r>
                <a:r>
                  <a:rPr lang="en-US" altLang="zh-CN" sz="2000" dirty="0"/>
                  <a:t>: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Generate a particular modified </a:t>
                </a:r>
                <a:r>
                  <a:rPr lang="en-US" altLang="zh-CN" sz="2000" i="1" dirty="0"/>
                  <a:t>loss</a:t>
                </a:r>
                <a:r>
                  <a:rPr lang="en-US" altLang="zh-CN" sz="2000" dirty="0"/>
                  <a:t> function </a:t>
                </a:r>
                <a:endParaRPr lang="zh-CN" altLang="zh-CN" sz="2000" dirty="0"/>
              </a:p>
              <a:p>
                <a:pPr algn="l"/>
                <a:r>
                  <a:rPr lang="en-US" altLang="zh-CN" sz="2000" b="1" dirty="0"/>
                  <a:t>12</a:t>
                </a:r>
                <a:r>
                  <a:rPr lang="en-US" altLang="zh-CN" sz="2000" dirty="0"/>
                  <a:t>:   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Carry on the back-propagation operation to optimize policy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</a:p>
              <a:p>
                <a:pPr algn="l"/>
                <a:r>
                  <a:rPr lang="en-US" altLang="zh-CN" sz="2000" b="1" dirty="0"/>
                  <a:t>13</a:t>
                </a:r>
                <a:r>
                  <a:rPr lang="en-US" altLang="zh-CN" sz="2000" dirty="0"/>
                  <a:t>: </a:t>
                </a:r>
                <a:r>
                  <a:rPr lang="en-US" altLang="zh-CN" sz="2000" b="1" dirty="0"/>
                  <a:t>end for</a:t>
                </a:r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r>
                  <a:rPr lang="en-US" altLang="zh-CN" sz="2000" dirty="0"/>
                  <a:t>  </a:t>
                </a:r>
                <a:endParaRPr lang="zh-CN" altLang="zh-CN" sz="2000" dirty="0"/>
              </a:p>
              <a:p>
                <a:pPr lvl="1" algn="l"/>
                <a:endParaRPr lang="en-US" altLang="zh-CN" sz="2000" dirty="0"/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18" y="1168066"/>
                <a:ext cx="10788090" cy="6334235"/>
              </a:xfrm>
              <a:prstGeom prst="rect">
                <a:avLst/>
              </a:prstGeom>
              <a:blipFill>
                <a:blip r:embed="rId2"/>
                <a:stretch>
                  <a:fillRect l="-588" t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1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性能表现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5034" y="1870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4778961"/>
                  </p:ext>
                </p:extLst>
              </p:nvPr>
            </p:nvGraphicFramePr>
            <p:xfrm>
              <a:off x="3237302" y="1506591"/>
              <a:ext cx="5896610" cy="4238952"/>
            </p:xfrm>
            <a:graphic>
              <a:graphicData uri="http://schemas.openxmlformats.org/drawingml/2006/table">
                <a:tbl>
                  <a:tblPr>
                    <a:tableStyleId>{6E25E649-3F16-4E02-A733-19D2CDBF48F0}</a:tableStyleId>
                  </a:tblPr>
                  <a:tblGrid>
                    <a:gridCol w="2679700">
                      <a:extLst>
                        <a:ext uri="{9D8B030D-6E8A-4147-A177-3AD203B41FA5}">
                          <a16:colId xmlns:a16="http://schemas.microsoft.com/office/drawing/2014/main" val="2663006809"/>
                        </a:ext>
                      </a:extLst>
                    </a:gridCol>
                    <a:gridCol w="1252220">
                      <a:extLst>
                        <a:ext uri="{9D8B030D-6E8A-4147-A177-3AD203B41FA5}">
                          <a16:colId xmlns:a16="http://schemas.microsoft.com/office/drawing/2014/main" val="4076342109"/>
                        </a:ext>
                      </a:extLst>
                    </a:gridCol>
                    <a:gridCol w="1964690">
                      <a:extLst>
                        <a:ext uri="{9D8B030D-6E8A-4147-A177-3AD203B41FA5}">
                          <a16:colId xmlns:a16="http://schemas.microsoft.com/office/drawing/2014/main" val="253356285"/>
                        </a:ext>
                      </a:extLst>
                    </a:gridCol>
                  </a:tblGrid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算法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oMath>
                          </a14:m>
                          <a:r>
                            <a:rPr lang="zh-CN" altLang="zh-CN" sz="1200" dirty="0">
                              <a:effectLst/>
                            </a:rPr>
                            <a:t> 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cap="all" dirty="0" err="1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cTR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64900849"/>
                      </a:ext>
                    </a:extLst>
                  </a:tr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随机推荐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3.98%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4777795"/>
                      </a:ext>
                    </a:extLst>
                  </a:tr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Lin-UCB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0.32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00206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6.53%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1512010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Cross-entropy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6.48%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l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8103095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8146486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6.52%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3386993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RMSE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6.44%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6.50%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PG-loss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6.67%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4778961"/>
                  </p:ext>
                </p:extLst>
              </p:nvPr>
            </p:nvGraphicFramePr>
            <p:xfrm>
              <a:off x="3237302" y="1506591"/>
              <a:ext cx="5896610" cy="4238952"/>
            </p:xfrm>
            <a:graphic>
              <a:graphicData uri="http://schemas.openxmlformats.org/drawingml/2006/table">
                <a:tbl>
                  <a:tblPr>
                    <a:tableStyleId>{6E25E649-3F16-4E02-A733-19D2CDBF48F0}</a:tableStyleId>
                  </a:tblPr>
                  <a:tblGrid>
                    <a:gridCol w="2679700">
                      <a:extLst>
                        <a:ext uri="{9D8B030D-6E8A-4147-A177-3AD203B41FA5}">
                          <a16:colId xmlns:a16="http://schemas.microsoft.com/office/drawing/2014/main" val="2663006809"/>
                        </a:ext>
                      </a:extLst>
                    </a:gridCol>
                    <a:gridCol w="1252220">
                      <a:extLst>
                        <a:ext uri="{9D8B030D-6E8A-4147-A177-3AD203B41FA5}">
                          <a16:colId xmlns:a16="http://schemas.microsoft.com/office/drawing/2014/main" val="4076342109"/>
                        </a:ext>
                      </a:extLst>
                    </a:gridCol>
                    <a:gridCol w="1964690">
                      <a:extLst>
                        <a:ext uri="{9D8B030D-6E8A-4147-A177-3AD203B41FA5}">
                          <a16:colId xmlns:a16="http://schemas.microsoft.com/office/drawing/2014/main" val="253356285"/>
                        </a:ext>
                      </a:extLst>
                    </a:gridCol>
                  </a:tblGrid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算法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141" r="-156566" b="-10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cap="all" dirty="0" err="1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cTR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64900849"/>
                      </a:ext>
                    </a:extLst>
                  </a:tr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随机推荐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0.30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3.98%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4777795"/>
                      </a:ext>
                    </a:extLst>
                  </a:tr>
                  <a:tr h="35324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Lin-UCB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0.32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00206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6.53%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61512010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Cross-entropy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6.48%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l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8103095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8146486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6.52%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3386993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RMSE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6.44%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6.46%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6.50%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53246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PG-loss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0.001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6.67%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53246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46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性能表现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5034" y="1870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15" y="1149350"/>
            <a:ext cx="6220416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基于神经网络的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动态新闻推荐算法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推荐详情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75034" y="1870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05" y="1016000"/>
            <a:ext cx="3965401" cy="4943366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82" y="1059793"/>
            <a:ext cx="3863359" cy="48557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1266" y="5980019"/>
            <a:ext cx="735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随机推荐详情                                                                   随机推荐</a:t>
            </a:r>
            <a:r>
              <a:rPr kumimoji="1" lang="en-US" altLang="zh-CN" dirty="0"/>
              <a:t>CTR</a:t>
            </a:r>
            <a:endParaRPr kumimoji="1" lang="zh-CN" altLang="en-US" dirty="0"/>
          </a:p>
        </p:txBody>
      </p:sp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40" y="1069915"/>
            <a:ext cx="3696375" cy="4845658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55" y="1133754"/>
            <a:ext cx="3622587" cy="47818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8891" y="5980019"/>
            <a:ext cx="74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Lin-UCB</a:t>
            </a:r>
            <a:r>
              <a:rPr kumimoji="1" lang="zh-CN" altLang="en-US" dirty="0"/>
              <a:t>推荐详情                                                             </a:t>
            </a:r>
            <a:r>
              <a:rPr kumimoji="1" lang="en-US" altLang="zh-CN" dirty="0"/>
              <a:t>Lin-UCB</a:t>
            </a:r>
            <a:r>
              <a:rPr kumimoji="1" lang="zh-CN" altLang="en-US" dirty="0"/>
              <a:t>推荐</a:t>
            </a:r>
            <a:r>
              <a:rPr kumimoji="1" lang="en-US" altLang="zh-CN" dirty="0"/>
              <a:t>CTR</a:t>
            </a:r>
            <a:endParaRPr kumimoji="1" lang="zh-CN" altLang="en-US" dirty="0"/>
          </a:p>
        </p:txBody>
      </p:sp>
      <p:pic>
        <p:nvPicPr>
          <p:cNvPr id="17" name="图片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70" y="1133754"/>
            <a:ext cx="3535657" cy="4647324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17" y="1133754"/>
            <a:ext cx="3461461" cy="45302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35319" y="6013281"/>
            <a:ext cx="741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神经网络推荐</a:t>
            </a:r>
            <a:r>
              <a:rPr kumimoji="1" lang="zh-CN" altLang="en-US"/>
              <a:t>详情                                                            神经网络推荐</a:t>
            </a:r>
            <a:r>
              <a:rPr kumimoji="1" lang="en-US" altLang="zh-CN" dirty="0"/>
              <a:t>CTR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2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8901" y="1976754"/>
            <a:ext cx="67691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372644" y="2550810"/>
            <a:ext cx="793750" cy="495300"/>
          </a:xfrm>
          <a:prstGeom prst="rect">
            <a:avLst/>
          </a:prstGeom>
          <a:solidFill>
            <a:srgbClr val="6CAE43"/>
          </a:solidFill>
          <a:ln>
            <a:solidFill>
              <a:srgbClr val="6CA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4633297" y="2595260"/>
            <a:ext cx="504596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Lin-UCB</a:t>
            </a:r>
            <a:r>
              <a:rPr lang="zh-CN" altLang="en-US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算法的改进（分级算法）</a:t>
            </a:r>
            <a:endParaRPr lang="da-DK" altLang="zh-CN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2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基本想法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1" y="1656731"/>
            <a:ext cx="5540122" cy="36365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20608" y="1900048"/>
            <a:ext cx="4761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zh-CN" altLang="en-US" sz="2000" dirty="0"/>
              <a:t>用户特征</a:t>
            </a:r>
            <a:r>
              <a:rPr kumimoji="1" lang="zh-CN" altLang="en-US" sz="2000" dirty="0">
                <a:solidFill>
                  <a:srgbClr val="FF0000"/>
                </a:solidFill>
              </a:rPr>
              <a:t>分布不均衡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000" dirty="0"/>
              <a:t>共用一个推荐器（</a:t>
            </a:r>
            <a:r>
              <a:rPr kumimoji="1" lang="zh-CN" altLang="en-US" sz="2000" dirty="0">
                <a:solidFill>
                  <a:srgbClr val="FF0000"/>
                </a:solidFill>
              </a:rPr>
              <a:t>共用一套参数</a:t>
            </a:r>
            <a:r>
              <a:rPr kumimoji="1" lang="zh-CN" altLang="en-US" sz="2000" dirty="0"/>
              <a:t>，性能不佳）</a:t>
            </a:r>
            <a:endParaRPr kumimoji="1" lang="en-US" altLang="zh-CN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220608" y="3475020"/>
            <a:ext cx="4761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zh-CN" altLang="en-US" sz="2000" dirty="0"/>
              <a:t>引入</a:t>
            </a:r>
            <a:r>
              <a:rPr kumimoji="1" lang="zh-CN" altLang="en-US" sz="2000" dirty="0">
                <a:solidFill>
                  <a:srgbClr val="FF0000"/>
                </a:solidFill>
              </a:rPr>
              <a:t>多推荐器</a:t>
            </a:r>
            <a:r>
              <a:rPr kumimoji="1" lang="zh-CN" altLang="en-US" sz="2000" dirty="0"/>
              <a:t>（不同的模型参数）</a:t>
            </a:r>
            <a:endParaRPr kumimoji="1"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kumimoji="1" lang="zh-CN" altLang="en-US" sz="2000" dirty="0"/>
              <a:t>引入用户</a:t>
            </a:r>
            <a:r>
              <a:rPr kumimoji="1" lang="zh-CN" altLang="en-US" sz="2000" dirty="0">
                <a:solidFill>
                  <a:srgbClr val="FF0000"/>
                </a:solidFill>
              </a:rPr>
              <a:t>类别判定模块</a:t>
            </a:r>
            <a:r>
              <a:rPr kumimoji="1" lang="zh-CN" altLang="en-US" sz="2000" dirty="0"/>
              <a:t>，动态划分用户群体</a:t>
            </a:r>
            <a:endParaRPr kumimoji="1" lang="en-US" altLang="zh-CN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114104-D97E-7249-BF9C-E7787A5E5D77}"/>
              </a:ext>
            </a:extLst>
          </p:cNvPr>
          <p:cNvSpPr txBox="1"/>
          <p:nvPr/>
        </p:nvSpPr>
        <p:spPr>
          <a:xfrm>
            <a:off x="1912075" y="5249798"/>
            <a:ext cx="86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ans" altLang="en-US" dirty="0"/>
              <a:t>                                </a:t>
            </a:r>
            <a:r>
              <a:rPr kumimoji="1" lang="en-US" altLang="zh-Hans" sz="1600" dirty="0" err="1"/>
              <a:t>tsne</a:t>
            </a:r>
            <a:r>
              <a:rPr kumimoji="1" lang="zh-Hans" altLang="en-US" sz="1600" dirty="0"/>
              <a:t>降维结果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56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算法结构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36" y="762000"/>
            <a:ext cx="6645164" cy="50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8901" y="1976754"/>
            <a:ext cx="67691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729996" y="2550810"/>
            <a:ext cx="793750" cy="495300"/>
          </a:xfrm>
          <a:prstGeom prst="rect">
            <a:avLst/>
          </a:prstGeom>
          <a:solidFill>
            <a:srgbClr val="6CAE43"/>
          </a:solidFill>
          <a:ln>
            <a:solidFill>
              <a:srgbClr val="6CA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5336979" y="2595260"/>
            <a:ext cx="4535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研究背景与</a:t>
            </a:r>
            <a:r>
              <a:rPr lang="zh-Hans" altLang="en-US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工作概览</a:t>
            </a:r>
            <a:endParaRPr lang="da-DK" altLang="zh-CN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4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算法伪码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E0BB46D-3494-4CA4-B920-85902B946EBB}"/>
                  </a:ext>
                </a:extLst>
              </p:cNvPr>
              <p:cNvSpPr txBox="1"/>
              <p:nvPr/>
            </p:nvSpPr>
            <p:spPr>
              <a:xfrm>
                <a:off x="505275" y="1757705"/>
                <a:ext cx="10698753" cy="3175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/>
                <a:r>
                  <a:rPr lang="en-US" altLang="zh-CN" sz="2000" b="1" dirty="0"/>
                  <a:t>0</a:t>
                </a:r>
                <a:r>
                  <a:rPr lang="en-US" altLang="zh-CN" sz="2000" dirty="0"/>
                  <a:t>: 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2000" dirty="0"/>
                  <a:t>  </a:t>
                </a:r>
                <a:endParaRPr lang="zh-CN" altLang="zh-CN" sz="2000" dirty="0"/>
              </a:p>
              <a:p>
                <a:pPr lvl="1" algn="l"/>
                <a:r>
                  <a:rPr lang="en-US" altLang="zh-CN" sz="2000" b="1" dirty="0"/>
                  <a:t>1</a:t>
                </a:r>
                <a:r>
                  <a:rPr lang="en-US" altLang="zh-CN" sz="2000" dirty="0"/>
                  <a:t>: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Initialize </a:t>
                </a:r>
                <a:r>
                  <a:rPr lang="en-US" altLang="zh-CN" sz="2000" b="1" dirty="0"/>
                  <a:t>Master</a:t>
                </a:r>
                <a:r>
                  <a:rPr lang="en-US" altLang="zh-CN" sz="2000" dirty="0"/>
                  <a:t> model and </a:t>
                </a:r>
                <a:r>
                  <a:rPr lang="en-US" altLang="zh-CN" sz="2000" b="1" dirty="0"/>
                  <a:t>Slave</a:t>
                </a:r>
                <a:r>
                  <a:rPr lang="en-US" altLang="zh-CN" sz="2000" dirty="0"/>
                  <a:t> models</a:t>
                </a:r>
                <a:endParaRPr lang="zh-CN" altLang="zh-CN" sz="2000" dirty="0"/>
              </a:p>
              <a:p>
                <a:pPr lvl="1" algn="l"/>
                <a:r>
                  <a:rPr lang="en-US" altLang="zh-CN" sz="2000" b="1" dirty="0"/>
                  <a:t>2</a:t>
                </a:r>
                <a:r>
                  <a:rPr lang="en-US" altLang="zh-CN" sz="2000" dirty="0"/>
                  <a:t>: </a:t>
                </a:r>
                <a:r>
                  <a:rPr lang="en-US" altLang="zh-CN" sz="2000" b="1" dirty="0"/>
                  <a:t>for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1,2,3….T, </a:t>
                </a:r>
                <a:r>
                  <a:rPr lang="en-US" altLang="zh-CN" sz="2000" b="1" dirty="0"/>
                  <a:t>do</a:t>
                </a:r>
                <a:endParaRPr lang="zh-CN" altLang="zh-CN" sz="2000" dirty="0"/>
              </a:p>
              <a:p>
                <a:pPr lvl="1" algn="l"/>
                <a:r>
                  <a:rPr lang="en-US" altLang="zh-CN" sz="2000" b="1" dirty="0"/>
                  <a:t>3</a:t>
                </a:r>
                <a:r>
                  <a:rPr lang="en-US" altLang="zh-CN" sz="2000" dirty="0"/>
                  <a:t>:     Observe the current user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</a:p>
              <a:p>
                <a:pPr lvl="1" algn="l"/>
                <a:r>
                  <a:rPr lang="en-US" altLang="zh-CN" sz="2000" b="1" dirty="0"/>
                  <a:t>4</a:t>
                </a:r>
                <a:r>
                  <a:rPr lang="en-US" altLang="zh-CN" sz="2000" dirty="0"/>
                  <a:t>:    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into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Master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and choice the picked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Slave PS</a:t>
                </a:r>
                <a:r>
                  <a:rPr lang="en-US" altLang="zh-CN" sz="2000" b="1" dirty="0"/>
                  <a:t> </a:t>
                </a:r>
                <a:r>
                  <a:rPr lang="zh-CN" altLang="en-US" sz="2000" b="1" dirty="0"/>
                  <a:t>  （</a:t>
                </a:r>
                <a:r>
                  <a:rPr lang="zh-CN" altLang="en-US" sz="2000" dirty="0"/>
                  <a:t>判定类别，适配推荐器</a:t>
                </a:r>
                <a:r>
                  <a:rPr lang="zh-CN" altLang="en-US" sz="2000" b="1" dirty="0"/>
                  <a:t>）</a:t>
                </a:r>
                <a:endParaRPr lang="zh-CN" altLang="zh-CN" sz="2000" dirty="0"/>
              </a:p>
              <a:p>
                <a:pPr lvl="1" algn="l"/>
                <a:r>
                  <a:rPr lang="en-US" altLang="zh-CN" sz="2000" b="1" dirty="0"/>
                  <a:t>5</a:t>
                </a:r>
                <a:r>
                  <a:rPr lang="en-US" altLang="zh-CN" sz="2000" dirty="0"/>
                  <a:t>:    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into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and recommend some particular news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 （推荐新闻）</a:t>
                </a:r>
                <a:endParaRPr lang="en-US" altLang="zh-CN" sz="2000" dirty="0"/>
              </a:p>
              <a:p>
                <a:pPr lvl="1" algn="l"/>
                <a:r>
                  <a:rPr lang="en-US" altLang="zh-CN" sz="2000" b="1" dirty="0"/>
                  <a:t>6</a:t>
                </a:r>
                <a:r>
                  <a:rPr lang="en-US" altLang="zh-CN" sz="2000" dirty="0"/>
                  <a:t>:     Observe the user’s feedback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zh-CN" sz="2000" dirty="0">
                    <a:effectLst/>
                  </a:rPr>
                  <a:t> </a:t>
                </a:r>
                <a:endParaRPr lang="en-US" altLang="zh-CN" sz="2000" dirty="0">
                  <a:effectLst/>
                </a:endParaRPr>
              </a:p>
              <a:p>
                <a:pPr lvl="1" algn="l"/>
                <a:r>
                  <a:rPr lang="en-US" altLang="zh-CN" sz="2000" b="1" dirty="0"/>
                  <a:t>7</a:t>
                </a:r>
                <a:r>
                  <a:rPr lang="en-US" altLang="zh-CN" sz="2000" dirty="0"/>
                  <a:t>:     Update </a:t>
                </a:r>
                <a:r>
                  <a:rPr lang="en-US" altLang="zh-CN" sz="2000" b="1" dirty="0"/>
                  <a:t>M</a:t>
                </a:r>
                <a:r>
                  <a:rPr lang="en-US" altLang="zh-CN" sz="2000" dirty="0"/>
                  <a:t> with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b="1" dirty="0"/>
                  <a:t>PS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) </a:t>
                </a:r>
                <a:r>
                  <a:rPr lang="zh-CN" altLang="en-US" sz="2000" dirty="0"/>
                  <a:t>        （更新类别判定器）</a:t>
                </a:r>
                <a:endParaRPr lang="en-US" altLang="zh-CN" sz="2000" dirty="0"/>
              </a:p>
              <a:p>
                <a:pPr lvl="1" algn="l"/>
                <a:r>
                  <a:rPr lang="en-US" altLang="zh-CN" sz="2000" b="1" dirty="0"/>
                  <a:t>8</a:t>
                </a:r>
                <a:r>
                  <a:rPr lang="en-US" altLang="zh-CN" sz="2000" dirty="0"/>
                  <a:t>:     Update </a:t>
                </a:r>
                <a:r>
                  <a:rPr lang="en-US" altLang="zh-CN" sz="2000" b="1" dirty="0"/>
                  <a:t>PS</a:t>
                </a:r>
                <a:r>
                  <a:rPr lang="en-US" altLang="zh-CN" sz="2000" dirty="0"/>
                  <a:t> with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) </a:t>
                </a:r>
                <a:r>
                  <a:rPr lang="zh-CN" altLang="en-US" sz="2000" dirty="0"/>
                  <a:t>        （更新推荐器）</a:t>
                </a:r>
                <a:endParaRPr lang="zh-CN" altLang="zh-CN" sz="2000" dirty="0"/>
              </a:p>
              <a:p>
                <a:pPr lvl="1" algn="l"/>
                <a:r>
                  <a:rPr lang="en-US" altLang="zh-CN" sz="2000" b="1" dirty="0"/>
                  <a:t>9</a:t>
                </a:r>
                <a:r>
                  <a:rPr lang="en-US" altLang="zh-CN" sz="2000" dirty="0"/>
                  <a:t>: </a:t>
                </a:r>
                <a:r>
                  <a:rPr lang="en-US" altLang="zh-CN" sz="2000" b="1" dirty="0"/>
                  <a:t>end for</a:t>
                </a:r>
                <a:r>
                  <a:rPr lang="zh-CN" altLang="zh-CN" sz="2000" dirty="0"/>
                  <a:t> </a:t>
                </a:r>
                <a:r>
                  <a:rPr lang="en-US" altLang="zh-CN" sz="2000" dirty="0"/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0BB46D-3494-4CA4-B920-85902B94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5" y="1757705"/>
                <a:ext cx="10698753" cy="3175613"/>
              </a:xfrm>
              <a:prstGeom prst="rect">
                <a:avLst/>
              </a:prstGeom>
              <a:blipFill rotWithShape="0">
                <a:blip r:embed="rId2"/>
                <a:stretch>
                  <a:fillRect t="-960" b="-2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性能表现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247644"/>
                  </p:ext>
                </p:extLst>
              </p:nvPr>
            </p:nvGraphicFramePr>
            <p:xfrm>
              <a:off x="3184755" y="2284357"/>
              <a:ext cx="5896610" cy="1936435"/>
            </p:xfrm>
            <a:graphic>
              <a:graphicData uri="http://schemas.openxmlformats.org/drawingml/2006/table">
                <a:tbl>
                  <a:tblPr>
                    <a:tableStyleId>{6E25E649-3F16-4E02-A733-19D2CDBF48F0}</a:tableStyleId>
                  </a:tblPr>
                  <a:tblGrid>
                    <a:gridCol w="2679700">
                      <a:extLst>
                        <a:ext uri="{9D8B030D-6E8A-4147-A177-3AD203B41FA5}">
                          <a16:colId xmlns:a16="http://schemas.microsoft.com/office/drawing/2014/main" val="2663006809"/>
                        </a:ext>
                      </a:extLst>
                    </a:gridCol>
                    <a:gridCol w="1252220">
                      <a:extLst>
                        <a:ext uri="{9D8B030D-6E8A-4147-A177-3AD203B41FA5}">
                          <a16:colId xmlns:a16="http://schemas.microsoft.com/office/drawing/2014/main" val="4076342109"/>
                        </a:ext>
                      </a:extLst>
                    </a:gridCol>
                    <a:gridCol w="1964690">
                      <a:extLst>
                        <a:ext uri="{9D8B030D-6E8A-4147-A177-3AD203B41FA5}">
                          <a16:colId xmlns:a16="http://schemas.microsoft.com/office/drawing/2014/main" val="25335628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算法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类别决策器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α</m:t>
                              </m:r>
                            </m:oMath>
                          </a14:m>
                          <a:r>
                            <a:rPr lang="zh-CN" altLang="zh-CN" sz="1200" dirty="0">
                              <a:effectLst/>
                            </a:rPr>
                            <a:t> 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CTR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4900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Lin-UCB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--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7030A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6.53%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4777795"/>
                      </a:ext>
                    </a:extLst>
                  </a:tr>
                  <a:tr h="0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分级推荐算法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0.1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1512010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0.2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10309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6.75%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81464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随机策略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--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3.98%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386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247644"/>
                  </p:ext>
                </p:extLst>
              </p:nvPr>
            </p:nvGraphicFramePr>
            <p:xfrm>
              <a:off x="3184755" y="2284357"/>
              <a:ext cx="5896610" cy="1936435"/>
            </p:xfrm>
            <a:graphic>
              <a:graphicData uri="http://schemas.openxmlformats.org/drawingml/2006/table">
                <a:tbl>
                  <a:tblPr>
                    <a:tableStyleId>{6E25E649-3F16-4E02-A733-19D2CDBF48F0}</a:tableStyleId>
                  </a:tblPr>
                  <a:tblGrid>
                    <a:gridCol w="2679700">
                      <a:extLst>
                        <a:ext uri="{9D8B030D-6E8A-4147-A177-3AD203B41FA5}">
                          <a16:colId xmlns:a16="http://schemas.microsoft.com/office/drawing/2014/main" val="2663006809"/>
                        </a:ext>
                      </a:extLst>
                    </a:gridCol>
                    <a:gridCol w="1252220">
                      <a:extLst>
                        <a:ext uri="{9D8B030D-6E8A-4147-A177-3AD203B41FA5}">
                          <a16:colId xmlns:a16="http://schemas.microsoft.com/office/drawing/2014/main" val="4076342109"/>
                        </a:ext>
                      </a:extLst>
                    </a:gridCol>
                    <a:gridCol w="1964690">
                      <a:extLst>
                        <a:ext uri="{9D8B030D-6E8A-4147-A177-3AD203B41FA5}">
                          <a16:colId xmlns:a16="http://schemas.microsoft.com/office/drawing/2014/main" val="253356285"/>
                        </a:ext>
                      </a:extLst>
                    </a:gridCol>
                  </a:tblGrid>
                  <a:tr h="34544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算法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141" r="-156566" b="-4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cap="all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CTR</a:t>
                          </a:r>
                          <a:endParaRPr 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4900849"/>
                      </a:ext>
                    </a:extLst>
                  </a:tr>
                  <a:tr h="318199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Lin-UCB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--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7030A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6.53%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4777795"/>
                      </a:ext>
                    </a:extLst>
                  </a:tr>
                  <a:tr h="318199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分级推荐算法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0.1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1512010"/>
                      </a:ext>
                    </a:extLst>
                  </a:tr>
                  <a:tr h="318199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0.2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6.66%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103095"/>
                      </a:ext>
                    </a:extLst>
                  </a:tr>
                  <a:tr h="318199">
                    <a:tc vMerge="1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0.3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b="1" kern="100" dirty="0">
                              <a:solidFill>
                                <a:srgbClr val="FF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6.75%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8146486"/>
                      </a:ext>
                    </a:extLst>
                  </a:tr>
                  <a:tr h="318199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zh-CN" altLang="en-US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随机策略</a:t>
                          </a: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--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200" kern="100" dirty="0"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3.98%</a:t>
                          </a:r>
                          <a:endParaRPr lang="zh-CN" altLang="en-US" sz="1200" kern="100" dirty="0"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marL="68580" marR="6858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3869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49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性能表现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9" y="1711237"/>
            <a:ext cx="4838212" cy="3467166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2" y="1757520"/>
            <a:ext cx="5223642" cy="32348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80745" y="5286703"/>
            <a:ext cx="76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   分级推荐</a:t>
            </a:r>
            <a:r>
              <a:rPr kumimoji="1" lang="en-US" altLang="zh-CN" dirty="0"/>
              <a:t>CTR</a:t>
            </a:r>
            <a:r>
              <a:rPr kumimoji="1" lang="zh-CN" altLang="en-US" dirty="0"/>
              <a:t>曲线                                                                  子推荐器</a:t>
            </a:r>
            <a:r>
              <a:rPr kumimoji="1" lang="en-US" altLang="zh-CN" dirty="0"/>
              <a:t>CTR</a:t>
            </a:r>
            <a:r>
              <a:rPr kumimoji="1" lang="zh-CN" altLang="en-US" dirty="0"/>
              <a:t>曲线</a:t>
            </a:r>
          </a:p>
        </p:txBody>
      </p:sp>
    </p:spTree>
    <p:extLst>
      <p:ext uri="{BB962C8B-B14F-4D97-AF65-F5344CB8AC3E}">
        <p14:creationId xmlns:p14="http://schemas.microsoft.com/office/powerpoint/2010/main" val="16393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特征分配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08" y="1502628"/>
            <a:ext cx="5768867" cy="44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用户特征敏感的分级推荐算法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推荐详情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9" y="1161228"/>
            <a:ext cx="3557971" cy="4072923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01" y="1161228"/>
            <a:ext cx="3516518" cy="400794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80745" y="5286703"/>
            <a:ext cx="76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 子推荐器</a:t>
            </a:r>
            <a:r>
              <a:rPr kumimoji="1" lang="en-US" altLang="zh-CN" dirty="0"/>
              <a:t>0</a:t>
            </a:r>
            <a:r>
              <a:rPr kumimoji="1" lang="zh-CN" altLang="en-US" dirty="0"/>
              <a:t>推荐详情                                                 子推荐器</a:t>
            </a:r>
            <a:r>
              <a:rPr kumimoji="1" lang="en-US" altLang="zh-CN" dirty="0"/>
              <a:t>1</a:t>
            </a:r>
            <a:r>
              <a:rPr kumimoji="1" lang="zh-CN" altLang="en-US" dirty="0"/>
              <a:t>推荐详情</a:t>
            </a:r>
          </a:p>
        </p:txBody>
      </p:sp>
    </p:spTree>
    <p:extLst>
      <p:ext uri="{BB962C8B-B14F-4D97-AF65-F5344CB8AC3E}">
        <p14:creationId xmlns:p14="http://schemas.microsoft.com/office/powerpoint/2010/main" val="8021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0810" y="2092367"/>
            <a:ext cx="67691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4063040" y="2595260"/>
            <a:ext cx="793750" cy="495300"/>
          </a:xfrm>
          <a:prstGeom prst="rect">
            <a:avLst/>
          </a:prstGeom>
          <a:solidFill>
            <a:srgbClr val="6CAE43"/>
          </a:solidFill>
          <a:ln>
            <a:solidFill>
              <a:srgbClr val="6CA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05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5379020" y="2595260"/>
            <a:ext cx="4535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总结</a:t>
            </a:r>
            <a:endParaRPr lang="da-DK" altLang="zh-CN" sz="2400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3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总结</a:t>
              </a: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0BB46D-3494-4CA4-B920-85902B946EBB}"/>
              </a:ext>
            </a:extLst>
          </p:cNvPr>
          <p:cNvSpPr txBox="1"/>
          <p:nvPr/>
        </p:nvSpPr>
        <p:spPr>
          <a:xfrm>
            <a:off x="1736834" y="1237593"/>
            <a:ext cx="866725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新闻推荐系统的测量观察</a:t>
            </a:r>
            <a:endParaRPr lang="en-US" altLang="zh-CN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新闻动态特性、候选集动态特性分析</a:t>
            </a:r>
            <a:endParaRPr lang="en-US" altLang="zh-CN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用户特征的异质化分布</a:t>
            </a:r>
            <a:endParaRPr lang="en-US" altLang="zh-CN" sz="2400" dirty="0"/>
          </a:p>
          <a:p>
            <a:pPr algn="l"/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Lin-UCB</a:t>
            </a:r>
            <a:r>
              <a:rPr lang="zh-CN" altLang="en-US" sz="2400" dirty="0"/>
              <a:t>推荐算法的改进，性能</a:t>
            </a:r>
            <a:r>
              <a:rPr lang="zh-Hans" altLang="en-US" sz="2400" dirty="0"/>
              <a:t>相</a:t>
            </a:r>
            <a:r>
              <a:rPr lang="zh-CN" altLang="en-US" sz="2400" dirty="0"/>
              <a:t>较于</a:t>
            </a:r>
            <a:r>
              <a:rPr lang="en-US" altLang="zh-CN" sz="2400" dirty="0"/>
              <a:t>Lin-UCB</a:t>
            </a:r>
            <a:r>
              <a:rPr lang="zh-CN" altLang="en-US" sz="2400" dirty="0"/>
              <a:t>取得显著提升</a:t>
            </a:r>
            <a:endParaRPr lang="en-US" altLang="zh-CN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基于神经网络的动态新闻推荐算法</a:t>
            </a:r>
            <a:endParaRPr lang="en-US" altLang="zh-CN" sz="24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zh-CN" altLang="en-US" sz="2400" dirty="0"/>
              <a:t>用户特征分布敏感的分级推荐算法</a:t>
            </a:r>
            <a:endParaRPr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01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77415" y="-1559553"/>
            <a:ext cx="12636394" cy="8527322"/>
            <a:chOff x="-36512" y="-1464795"/>
            <a:chExt cx="12333312" cy="8322795"/>
          </a:xfrm>
        </p:grpSpPr>
        <p:pic>
          <p:nvPicPr>
            <p:cNvPr id="40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0" t="22354" r="-132" b="-241"/>
            <a:stretch/>
          </p:blipFill>
          <p:spPr bwMode="auto">
            <a:xfrm>
              <a:off x="-36512" y="0"/>
              <a:ext cx="123333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-36512" y="0"/>
              <a:ext cx="12296800" cy="6858000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矩形 7"/>
            <p:cNvSpPr/>
            <p:nvPr/>
          </p:nvSpPr>
          <p:spPr>
            <a:xfrm>
              <a:off x="-36512" y="-1464795"/>
              <a:ext cx="12296800" cy="1464795"/>
            </a:xfrm>
            <a:custGeom>
              <a:avLst/>
              <a:gdLst>
                <a:gd name="connsiteX0" fmla="*/ 0 w 12192000"/>
                <a:gd name="connsiteY0" fmla="*/ 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0 w 12192000"/>
                <a:gd name="connsiteY4" fmla="*/ 0 h 2419350"/>
                <a:gd name="connsiteX0" fmla="*/ 1905000 w 12192000"/>
                <a:gd name="connsiteY0" fmla="*/ 1905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1905000 w 12192000"/>
                <a:gd name="connsiteY4" fmla="*/ 19050 h 2419350"/>
                <a:gd name="connsiteX0" fmla="*/ 25400 w 12192000"/>
                <a:gd name="connsiteY0" fmla="*/ 8001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25400 w 12192000"/>
                <a:gd name="connsiteY4" fmla="*/ 80010 h 2419350"/>
                <a:gd name="connsiteX0" fmla="*/ 5080 w 12192000"/>
                <a:gd name="connsiteY0" fmla="*/ 80010 h 2419350"/>
                <a:gd name="connsiteX1" fmla="*/ 12192000 w 12192000"/>
                <a:gd name="connsiteY1" fmla="*/ 0 h 2419350"/>
                <a:gd name="connsiteX2" fmla="*/ 12192000 w 12192000"/>
                <a:gd name="connsiteY2" fmla="*/ 2419350 h 2419350"/>
                <a:gd name="connsiteX3" fmla="*/ 0 w 12192000"/>
                <a:gd name="connsiteY3" fmla="*/ 2419350 h 2419350"/>
                <a:gd name="connsiteX4" fmla="*/ 5080 w 12192000"/>
                <a:gd name="connsiteY4" fmla="*/ 80010 h 2419350"/>
                <a:gd name="connsiteX0" fmla="*/ 5080 w 12192000"/>
                <a:gd name="connsiteY0" fmla="*/ 8890 h 2348230"/>
                <a:gd name="connsiteX1" fmla="*/ 12181840 w 12192000"/>
                <a:gd name="connsiteY1" fmla="*/ 0 h 2348230"/>
                <a:gd name="connsiteX2" fmla="*/ 12192000 w 12192000"/>
                <a:gd name="connsiteY2" fmla="*/ 2348230 h 2348230"/>
                <a:gd name="connsiteX3" fmla="*/ 0 w 12192000"/>
                <a:gd name="connsiteY3" fmla="*/ 2348230 h 2348230"/>
                <a:gd name="connsiteX4" fmla="*/ 5080 w 12192000"/>
                <a:gd name="connsiteY4" fmla="*/ 8890 h 2348230"/>
                <a:gd name="connsiteX0" fmla="*/ 5080 w 12192977"/>
                <a:gd name="connsiteY0" fmla="*/ 29210 h 2368550"/>
                <a:gd name="connsiteX1" fmla="*/ 12192000 w 12192977"/>
                <a:gd name="connsiteY1" fmla="*/ 0 h 2368550"/>
                <a:gd name="connsiteX2" fmla="*/ 12192000 w 12192977"/>
                <a:gd name="connsiteY2" fmla="*/ 2368550 h 2368550"/>
                <a:gd name="connsiteX3" fmla="*/ 0 w 12192977"/>
                <a:gd name="connsiteY3" fmla="*/ 2368550 h 2368550"/>
                <a:gd name="connsiteX4" fmla="*/ 5080 w 12192977"/>
                <a:gd name="connsiteY4" fmla="*/ 29210 h 23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977" h="2368550">
                  <a:moveTo>
                    <a:pt x="5080" y="29210"/>
                  </a:moveTo>
                  <a:lnTo>
                    <a:pt x="12192000" y="0"/>
                  </a:lnTo>
                  <a:cubicBezTo>
                    <a:pt x="12195387" y="782743"/>
                    <a:pt x="12188613" y="1585807"/>
                    <a:pt x="12192000" y="2368550"/>
                  </a:cubicBezTo>
                  <a:lnTo>
                    <a:pt x="0" y="2368550"/>
                  </a:lnTo>
                  <a:cubicBezTo>
                    <a:pt x="1693" y="1588770"/>
                    <a:pt x="3387" y="808990"/>
                    <a:pt x="5080" y="29210"/>
                  </a:cubicBezTo>
                  <a:close/>
                </a:path>
              </a:pathLst>
            </a:custGeom>
            <a:solidFill>
              <a:srgbClr val="6CAE43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27"/>
          <p:cNvSpPr txBox="1">
            <a:spLocks noChangeArrowheads="1"/>
          </p:cNvSpPr>
          <p:nvPr/>
        </p:nvSpPr>
        <p:spPr bwMode="auto">
          <a:xfrm>
            <a:off x="2813844" y="2551837"/>
            <a:ext cx="64912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感谢老师</a:t>
            </a:r>
            <a:endParaRPr lang="en-US" altLang="zh-CN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请老师多多指正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5" y="42838"/>
            <a:ext cx="1035617" cy="8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2.70833E-6 0.0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</a:t>
              </a:r>
              <a:r>
                <a:rPr lang="zh-Han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附录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动态推荐算法研究现状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7B7137-79B3-1143-AC62-D33245FD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08" y="927100"/>
            <a:ext cx="94107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</a:t>
              </a:r>
              <a:r>
                <a:rPr lang="zh-Han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附录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Han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44902A-75F0-CB4B-ABB4-2E169C58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57" y="1016000"/>
            <a:ext cx="9359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64566" y="1190664"/>
            <a:ext cx="341140" cy="340065"/>
            <a:chOff x="5026429" y="2057723"/>
            <a:chExt cx="254992" cy="254990"/>
          </a:xfrm>
        </p:grpSpPr>
        <p:sp>
          <p:nvSpPr>
            <p:cNvPr id="30" name="椭圆 29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rgbClr val="6CAE43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64566" y="2220806"/>
            <a:ext cx="341140" cy="340065"/>
            <a:chOff x="5026429" y="2057723"/>
            <a:chExt cx="254992" cy="254990"/>
          </a:xfrm>
        </p:grpSpPr>
        <p:sp>
          <p:nvSpPr>
            <p:cNvPr id="33" name="椭圆 32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rgbClr val="6CAE43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8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60" name="矩形 59"/>
          <p:cNvSpPr/>
          <p:nvPr/>
        </p:nvSpPr>
        <p:spPr>
          <a:xfrm>
            <a:off x="2432700" y="2958921"/>
            <a:ext cx="80320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传统机器学习方法：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CF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SVD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：分解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User-Item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矩阵。</a:t>
            </a: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深度学习方法： 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：提取文本信息，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RNN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：序列预测</a:t>
            </a: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定期更新模型，不适用于高度动态系统，无法处理冷启动问题。</a:t>
            </a: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797838" y="1190664"/>
            <a:ext cx="6596678" cy="40011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大数据时代，“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信息过载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”问题严重，推荐系统尤为重要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878225" y="2220806"/>
            <a:ext cx="503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传统方法，不适用于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高度动态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的推荐场景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02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</a:t>
              </a:r>
              <a:r>
                <a:rPr lang="zh-Han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附录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Han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5ABC59-21F9-A146-8DF0-DD1168F3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6" y="1016000"/>
            <a:ext cx="8534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</a:t>
              </a:r>
              <a:r>
                <a:rPr lang="zh-Han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附录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分级思想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28ED1B-D671-8949-BF2F-0BCBE3280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35" y="1480457"/>
            <a:ext cx="973266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39205" y="0"/>
            <a:ext cx="3395755" cy="334933"/>
            <a:chOff x="5127588" y="13577"/>
            <a:chExt cx="1711509" cy="334933"/>
          </a:xfrm>
        </p:grpSpPr>
        <p:sp>
          <p:nvSpPr>
            <p:cNvPr id="8" name="矩形 7"/>
            <p:cNvSpPr/>
            <p:nvPr/>
          </p:nvSpPr>
          <p:spPr>
            <a:xfrm>
              <a:off x="5127588" y="13577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/>
          </p:nvSpPr>
          <p:spPr bwMode="auto">
            <a:xfrm>
              <a:off x="5272817" y="27154"/>
              <a:ext cx="1566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</a:t>
              </a:r>
              <a:r>
                <a:rPr lang="zh-Hans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附录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特征分配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91C81F-9F62-7B49-AD85-B2AF42E8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15" y="1250950"/>
            <a:ext cx="9023110" cy="47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-706364" y="1016000"/>
            <a:ext cx="5137018" cy="5137018"/>
          </a:xfrm>
          <a:prstGeom prst="arc">
            <a:avLst>
              <a:gd name="adj1" fmla="val 18743766"/>
              <a:gd name="adj2" fmla="val 2405686"/>
            </a:avLst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造字工房悦黑（非商用）常规体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607" y="2046718"/>
            <a:ext cx="4429125" cy="32686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203279" y="1482814"/>
            <a:ext cx="651614" cy="651614"/>
            <a:chOff x="4317111" y="1670673"/>
            <a:chExt cx="651614" cy="651614"/>
          </a:xfrm>
        </p:grpSpPr>
        <p:sp>
          <p:nvSpPr>
            <p:cNvPr id="40" name="椭圆 39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KSO_Shape"/>
            <p:cNvSpPr>
              <a:spLocks/>
            </p:cNvSpPr>
            <p:nvPr/>
          </p:nvSpPr>
          <p:spPr bwMode="auto">
            <a:xfrm>
              <a:off x="4448326" y="1809347"/>
              <a:ext cx="389184" cy="374265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03279" y="3584509"/>
            <a:ext cx="651614" cy="651614"/>
            <a:chOff x="4456262" y="4994920"/>
            <a:chExt cx="651614" cy="651614"/>
          </a:xfrm>
        </p:grpSpPr>
        <p:sp>
          <p:nvSpPr>
            <p:cNvPr id="47" name="椭圆 46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6CAE43"/>
            </a:solidFill>
            <a:ln w="28575" cap="flat">
              <a:solidFill>
                <a:srgbClr val="6CAE43"/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KSO_Shape"/>
            <p:cNvSpPr>
              <a:spLocks/>
            </p:cNvSpPr>
            <p:nvPr/>
          </p:nvSpPr>
          <p:spPr bwMode="auto">
            <a:xfrm>
              <a:off x="4627580" y="5112011"/>
              <a:ext cx="329076" cy="417432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19113" y="1563934"/>
            <a:ext cx="5662935" cy="1751330"/>
            <a:chOff x="5128155" y="1720989"/>
            <a:chExt cx="5031845" cy="1226955"/>
          </a:xfrm>
        </p:grpSpPr>
        <p:sp>
          <p:nvSpPr>
            <p:cNvPr id="50" name="MH_SubTitle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5128155" y="1720989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zh-CN" altLang="en-US" sz="20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rPr>
                <a:t>新闻推荐系统的测量和观察</a:t>
              </a:r>
              <a:endParaRPr lang="en-US" altLang="zh-CN" sz="20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5"/>
            <p:cNvSpPr>
              <a:spLocks/>
            </p:cNvSpPr>
            <p:nvPr/>
          </p:nvSpPr>
          <p:spPr bwMode="auto">
            <a:xfrm>
              <a:off x="5411788" y="2135436"/>
              <a:ext cx="4748212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2000" kern="100" dirty="0">
                  <a:latin typeface="Times New Roman" panose="02020603050405020304" pitchFamily="18" charset="0"/>
                </a:rPr>
                <a:t>新闻的流行度变化模式</a:t>
              </a:r>
              <a:endParaRPr lang="en-US" altLang="zh-CN" sz="2000" kern="100" dirty="0">
                <a:latin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endParaRPr lang="en-US" altLang="zh-CN" sz="2000" kern="100" dirty="0">
                <a:latin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2000" kern="100" dirty="0">
                  <a:latin typeface="Times New Roman" panose="02020603050405020304" pitchFamily="18" charset="0"/>
                </a:rPr>
                <a:t>新闻的上下架模式</a:t>
              </a:r>
              <a:endParaRPr lang="en-US" altLang="zh-CN" sz="2000" kern="100" dirty="0">
                <a:latin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endParaRPr lang="en-US" altLang="zh-CN" sz="2000" kern="100" dirty="0">
                <a:latin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2000" kern="100" dirty="0">
                  <a:latin typeface="Times New Roman" panose="02020603050405020304" pitchFamily="18" charset="0"/>
                </a:rPr>
                <a:t>用户特征的分布规律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26211" y="3701600"/>
            <a:ext cx="5105547" cy="1400364"/>
            <a:chOff x="5234940" y="4739334"/>
            <a:chExt cx="5105547" cy="1400364"/>
          </a:xfrm>
        </p:grpSpPr>
        <p:sp>
          <p:nvSpPr>
            <p:cNvPr id="56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5234940" y="4739334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altLang="zh-CN" sz="20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rPr>
                <a:t>Lin-UCB</a:t>
              </a:r>
              <a:r>
                <a:rPr lang="zh-CN" altLang="en-US" sz="2000" dirty="0">
                  <a:solidFill>
                    <a:srgbClr val="203E6B"/>
                  </a:solidFill>
                  <a:latin typeface="造字工房悦黑（非商用）常规体"/>
                  <a:ea typeface="微软雅黑" panose="020B0503020204020204" pitchFamily="34" charset="-122"/>
                </a:rPr>
                <a:t>动态推荐算法的改进</a:t>
              </a:r>
              <a:endParaRPr lang="en-US" altLang="zh-CN" sz="2000" dirty="0">
                <a:solidFill>
                  <a:srgbClr val="203E6B"/>
                </a:solidFill>
                <a:latin typeface="造字工房悦黑（非商用）常规体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5"/>
            <p:cNvSpPr>
              <a:spLocks/>
            </p:cNvSpPr>
            <p:nvPr/>
          </p:nvSpPr>
          <p:spPr bwMode="auto">
            <a:xfrm>
              <a:off x="5234940" y="5327190"/>
              <a:ext cx="5105547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2000" kern="1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基于神经网络的动态新闻推荐算法</a:t>
              </a:r>
              <a:endParaRPr lang="en-US" altLang="zh-CN" sz="2000" kern="100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endParaRPr lang="en-US" altLang="zh-CN" sz="2000" kern="100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171450" indent="-171450" algn="just"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2000" kern="100" dirty="0">
                  <a:latin typeface="宋体" panose="02010600030101010101" pitchFamily="2" charset="-122"/>
                  <a:cs typeface="Times New Roman" panose="02020603050405020304" pitchFamily="18" charset="0"/>
                </a:rPr>
                <a:t>用户特征敏感的分级推荐算法</a:t>
              </a:r>
              <a:endParaRPr lang="en-US" altLang="zh-CN" sz="2000" kern="100" dirty="0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主要工作</a:t>
            </a:r>
          </a:p>
        </p:txBody>
      </p:sp>
    </p:spTree>
    <p:extLst>
      <p:ext uri="{BB962C8B-B14F-4D97-AF65-F5344CB8AC3E}">
        <p14:creationId xmlns:p14="http://schemas.microsoft.com/office/powerpoint/2010/main" val="26377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8901" y="1976754"/>
            <a:ext cx="67691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372644" y="2550810"/>
            <a:ext cx="793750" cy="495300"/>
          </a:xfrm>
          <a:prstGeom prst="rect">
            <a:avLst/>
          </a:prstGeom>
          <a:solidFill>
            <a:srgbClr val="6CAE43"/>
          </a:solidFill>
          <a:ln>
            <a:solidFill>
              <a:srgbClr val="6CA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4638908" y="2608238"/>
            <a:ext cx="458988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新闻推荐系统的测量和观察</a:t>
            </a:r>
            <a:endParaRPr lang="da-DK" altLang="zh-CN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1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247769" y="1419274"/>
            <a:ext cx="159530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7000" algn="just">
              <a:lnSpc>
                <a:spcPts val="20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数据集介绍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52507"/>
              </p:ext>
            </p:extLst>
          </p:nvPr>
        </p:nvGraphicFramePr>
        <p:xfrm>
          <a:off x="884255" y="3441700"/>
          <a:ext cx="5104563" cy="213441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35683">
                  <a:extLst>
                    <a:ext uri="{9D8B030D-6E8A-4147-A177-3AD203B41FA5}">
                      <a16:colId xmlns:a16="http://schemas.microsoft.com/office/drawing/2014/main" val="3119392993"/>
                    </a:ext>
                  </a:extLst>
                </a:gridCol>
                <a:gridCol w="3168880">
                  <a:extLst>
                    <a:ext uri="{9D8B030D-6E8A-4147-A177-3AD203B41FA5}">
                      <a16:colId xmlns:a16="http://schemas.microsoft.com/office/drawing/2014/main" val="586770939"/>
                    </a:ext>
                  </a:extLst>
                </a:gridCol>
              </a:tblGrid>
              <a:tr h="262237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含义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1923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时间戳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推荐行为发生的时间戳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16195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推荐新闻 </a:t>
                      </a:r>
                      <a:r>
                        <a:rPr lang="en-US" altLang="zh-CN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当时推荐的新闻 </a:t>
                      </a:r>
                      <a:r>
                        <a:rPr lang="en-US" altLang="zh-CN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63723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用户特征向量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六维浮点向量（表示用户属性）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15152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推荐结果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是否接受了本次推荐（</a:t>
                      </a: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0/1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05378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cap="all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推荐候选集</a:t>
                      </a:r>
                      <a:endParaRPr lang="zh-CN" alt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048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当前时刻推荐候选集中的新闻</a:t>
                      </a:r>
                      <a:endParaRPr lang="en-US" sz="16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>
                    <a:solidFill>
                      <a:srgbClr val="B5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77153"/>
                  </a:ext>
                </a:extLst>
              </a:tr>
            </a:tbl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096000" y="1291486"/>
            <a:ext cx="0" cy="4631726"/>
          </a:xfrm>
          <a:prstGeom prst="line">
            <a:avLst/>
          </a:prstGeom>
          <a:ln w="38100" cap="flat" cmpd="sng" algn="ctr">
            <a:solidFill>
              <a:srgbClr val="22498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072079" y="2190285"/>
            <a:ext cx="4840582" cy="770700"/>
            <a:chOff x="1261779" y="2410177"/>
            <a:chExt cx="4840582" cy="770700"/>
          </a:xfrm>
        </p:grpSpPr>
        <p:sp>
          <p:nvSpPr>
            <p:cNvPr id="32" name="矩形 31"/>
            <p:cNvSpPr/>
            <p:nvPr/>
          </p:nvSpPr>
          <p:spPr>
            <a:xfrm>
              <a:off x="1356510" y="2410177"/>
              <a:ext cx="3879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数据条数：</a:t>
              </a:r>
              <a:r>
                <a:rPr lang="en-US" altLang="zh-CN" sz="20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4687922</a:t>
              </a:r>
              <a:r>
                <a:rPr lang="zh-CN" altLang="en-US" sz="2000" kern="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条推荐日志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56510" y="2780767"/>
              <a:ext cx="47458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数据来源：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Yahoo-Today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新闻推荐模块</a:t>
              </a:r>
            </a:p>
          </p:txBody>
        </p:sp>
        <p:sp>
          <p:nvSpPr>
            <p:cNvPr id="34" name="左中括号 33"/>
            <p:cNvSpPr/>
            <p:nvPr/>
          </p:nvSpPr>
          <p:spPr>
            <a:xfrm>
              <a:off x="1261779" y="2596102"/>
              <a:ext cx="112949" cy="36831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数据集介绍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40245" y="0"/>
            <a:ext cx="2145293" cy="334933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5310256" y="27156"/>
            <a:ext cx="2236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新闻推荐系统测量与观察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84" y="1768087"/>
            <a:ext cx="5227804" cy="36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295274" y="561975"/>
            <a:ext cx="3372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新闻推荐系统的</a:t>
            </a: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动态特性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0245" y="0"/>
            <a:ext cx="2758244" cy="334933"/>
            <a:chOff x="5240245" y="0"/>
            <a:chExt cx="1711509" cy="334933"/>
          </a:xfrm>
        </p:grpSpPr>
        <p:sp>
          <p:nvSpPr>
            <p:cNvPr id="17" name="矩形 16"/>
            <p:cNvSpPr/>
            <p:nvPr/>
          </p:nvSpPr>
          <p:spPr>
            <a:xfrm>
              <a:off x="5240245" y="0"/>
              <a:ext cx="1711509" cy="334933"/>
            </a:xfrm>
            <a:prstGeom prst="rect">
              <a:avLst/>
            </a:prstGeom>
            <a:solidFill>
              <a:srgbClr val="6C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4"/>
            <p:cNvSpPr txBox="1">
              <a:spLocks noChangeArrowheads="1"/>
            </p:cNvSpPr>
            <p:nvPr/>
          </p:nvSpPr>
          <p:spPr bwMode="auto">
            <a:xfrm>
              <a:off x="5329146" y="27156"/>
              <a:ext cx="15001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新闻推荐系统的测</a:t>
              </a:r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量和观察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61816" y="1317288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流行度动态特性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每篇新闻的流行度</a:t>
            </a:r>
            <a:r>
              <a:rPr lang="zh-CN" altLang="en-US" sz="2000" dirty="0">
                <a:solidFill>
                  <a:srgbClr val="FF0000"/>
                </a:solidFill>
              </a:rPr>
              <a:t>变化模式</a:t>
            </a:r>
            <a:r>
              <a:rPr lang="zh-CN" altLang="en-US" sz="2000" dirty="0"/>
              <a:t>不同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每篇新闻的</a:t>
            </a:r>
            <a:r>
              <a:rPr lang="zh-CN" altLang="en-US" sz="2000" dirty="0">
                <a:solidFill>
                  <a:srgbClr val="FF0000"/>
                </a:solidFill>
              </a:rPr>
              <a:t>生命周期</a:t>
            </a:r>
            <a:r>
              <a:rPr lang="zh-CN" altLang="en-US" sz="2000" dirty="0"/>
              <a:t>不同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每篇新闻的</a:t>
            </a:r>
            <a:r>
              <a:rPr lang="zh-CN" altLang="en-US" sz="2000" dirty="0">
                <a:solidFill>
                  <a:srgbClr val="FF0000"/>
                </a:solidFill>
              </a:rPr>
              <a:t>流行度</a:t>
            </a:r>
            <a:r>
              <a:rPr lang="zh-CN" altLang="en-US" sz="2000" dirty="0"/>
              <a:t>不同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大部分新闻流行度</a:t>
            </a:r>
            <a:r>
              <a:rPr lang="zh-CN" altLang="en-US" sz="2000" dirty="0">
                <a:solidFill>
                  <a:srgbClr val="FF0000"/>
                </a:solidFill>
              </a:rPr>
              <a:t>随时间变化剧烈</a:t>
            </a:r>
          </a:p>
        </p:txBody>
      </p:sp>
      <p:pic>
        <p:nvPicPr>
          <p:cNvPr id="19" name="图片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79" y="622360"/>
            <a:ext cx="5767754" cy="45608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61816" y="1317288"/>
            <a:ext cx="58272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系统的动态性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每一行代表一篇特性新闻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每一列代表一个时隙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同一新闻在不同的时隙流行度不同（</a:t>
            </a:r>
            <a:r>
              <a:rPr lang="zh-CN" altLang="en-US" sz="2000" dirty="0">
                <a:solidFill>
                  <a:srgbClr val="FF0000"/>
                </a:solidFill>
              </a:rPr>
              <a:t>流行度变化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同一时隙候选集中的新闻不同（</a:t>
            </a:r>
            <a:r>
              <a:rPr lang="zh-CN" altLang="en-US" sz="2000" dirty="0">
                <a:solidFill>
                  <a:srgbClr val="FF0000"/>
                </a:solidFill>
              </a:rPr>
              <a:t>冷启动</a:t>
            </a:r>
            <a:r>
              <a:rPr lang="zh-CN" altLang="en-US" sz="2000" dirty="0"/>
              <a:t>问题）</a:t>
            </a:r>
            <a:endParaRPr lang="en-US" altLang="zh-CN" sz="2000" dirty="0"/>
          </a:p>
        </p:txBody>
      </p:sp>
      <p:pic>
        <p:nvPicPr>
          <p:cNvPr id="24" name="图片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0" y="561975"/>
            <a:ext cx="5350592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4566" y="-1181686"/>
            <a:ext cx="759656" cy="1041009"/>
          </a:xfrm>
          <a:prstGeom prst="rect">
            <a:avLst/>
          </a:pr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073" y="-1181687"/>
            <a:ext cx="759656" cy="1041009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8901" y="1976754"/>
            <a:ext cx="67691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 bwMode="auto">
          <a:xfrm>
            <a:off x="3372644" y="2550810"/>
            <a:ext cx="793750" cy="495300"/>
          </a:xfrm>
          <a:prstGeom prst="rect">
            <a:avLst/>
          </a:prstGeom>
          <a:solidFill>
            <a:srgbClr val="6CAE43"/>
          </a:solidFill>
          <a:ln>
            <a:solidFill>
              <a:srgbClr val="6CA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FF"/>
                </a:solidFill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矩形 28"/>
          <p:cNvSpPr>
            <a:spLocks noChangeArrowheads="1"/>
          </p:cNvSpPr>
          <p:nvPr/>
        </p:nvSpPr>
        <p:spPr bwMode="auto">
          <a:xfrm>
            <a:off x="4744809" y="2563633"/>
            <a:ext cx="515160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Lin-UCB</a:t>
            </a:r>
            <a:r>
              <a:rPr lang="zh-CN" altLang="en-US" dirty="0">
                <a:solidFill>
                  <a:srgbClr val="22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算法的改进（神经网络）</a:t>
            </a:r>
            <a:endParaRPr lang="da-DK" altLang="zh-CN" dirty="0">
              <a:solidFill>
                <a:srgbClr val="22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4"/>
          <p:cNvSpPr txBox="1">
            <a:spLocks noChangeArrowheads="1"/>
          </p:cNvSpPr>
          <p:nvPr/>
        </p:nvSpPr>
        <p:spPr bwMode="auto">
          <a:xfrm>
            <a:off x="295275" y="561975"/>
            <a:ext cx="2681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Lin-UCB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算法介绍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508000"/>
            <a:ext cx="182563" cy="508000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40245" y="0"/>
            <a:ext cx="3040155" cy="334933"/>
          </a:xfrm>
          <a:prstGeom prst="rect">
            <a:avLst/>
          </a:prstGeom>
          <a:solidFill>
            <a:srgbClr val="6C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文本框 4"/>
          <p:cNvSpPr txBox="1">
            <a:spLocks noChangeArrowheads="1"/>
          </p:cNvSpPr>
          <p:nvPr/>
        </p:nvSpPr>
        <p:spPr bwMode="auto">
          <a:xfrm>
            <a:off x="5310256" y="27156"/>
            <a:ext cx="297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基于神经网络的动态新闻推荐算法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61" y="1376618"/>
            <a:ext cx="5093760" cy="34581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4862" y="2007098"/>
            <a:ext cx="55567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kumimoji="1" lang="en-US" altLang="zh-CN" dirty="0">
                <a:solidFill>
                  <a:srgbClr val="FF0000"/>
                </a:solidFill>
              </a:rPr>
              <a:t>EE</a:t>
            </a:r>
            <a:r>
              <a:rPr kumimoji="1" lang="zh-CN" altLang="en-US" dirty="0">
                <a:solidFill>
                  <a:srgbClr val="FF0000"/>
                </a:solidFill>
              </a:rPr>
              <a:t>问题</a:t>
            </a:r>
            <a:r>
              <a:rPr kumimoji="1" lang="zh-CN" altLang="en-US" dirty="0"/>
              <a:t> ：探索、利用均衡。</a:t>
            </a:r>
            <a:endParaRPr kumimoji="1" lang="en-US" altLang="zh-CN" dirty="0"/>
          </a:p>
          <a:p>
            <a:pPr marL="742950" lvl="1" indent="-285750">
              <a:buFont typeface="Arial" charset="0"/>
              <a:buChar char="•"/>
            </a:pPr>
            <a:endParaRPr kumimoji="1" lang="en-US" altLang="zh-CN" dirty="0"/>
          </a:p>
          <a:p>
            <a:pPr marL="742950" lvl="1" indent="-285750">
              <a:buFont typeface="Arial" charset="0"/>
              <a:buChar char="•"/>
            </a:pPr>
            <a:r>
              <a:rPr kumimoji="1" lang="zh-CN" altLang="en-US" dirty="0"/>
              <a:t>一直推荐最匹配的？这样明智吗？</a:t>
            </a:r>
            <a:endParaRPr kumimoji="1" lang="en-US" altLang="zh-CN" dirty="0"/>
          </a:p>
          <a:p>
            <a:pPr marL="1200150" lvl="2" indent="-285750">
              <a:buFont typeface="Arial" charset="0"/>
              <a:buChar char="•"/>
            </a:pPr>
            <a:r>
              <a:rPr kumimoji="1" lang="zh-CN" altLang="en-US" sz="1400" dirty="0"/>
              <a:t>你找到了一条看似不错的谋生之路，是否还要探索其他谋生之路，以期获得更大成功？</a:t>
            </a:r>
            <a:endParaRPr kumimoji="1" lang="en-US" altLang="zh-CN" sz="1400" dirty="0"/>
          </a:p>
          <a:p>
            <a:pPr marL="742950" lvl="1" indent="-285750">
              <a:buFont typeface="Arial" charset="0"/>
              <a:buChar char="•"/>
            </a:pPr>
            <a:endParaRPr kumimoji="1" lang="en-US" altLang="zh-CN" dirty="0"/>
          </a:p>
          <a:p>
            <a:pPr marL="742950" lvl="1" indent="-285750">
              <a:buFont typeface="Arial" charset="0"/>
              <a:buChar char="•"/>
            </a:pPr>
            <a:r>
              <a:rPr kumimoji="1" lang="zh-CN" altLang="en-US" dirty="0"/>
              <a:t>新物品如何快速完成冷启动？</a:t>
            </a:r>
            <a:endParaRPr kumimoji="1"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D8F697-5CAA-4BFE-A94F-43D0231C34B9}"/>
                  </a:ext>
                </a:extLst>
              </p:cNvPr>
              <p:cNvSpPr txBox="1"/>
              <p:nvPr/>
            </p:nvSpPr>
            <p:spPr>
              <a:xfrm>
                <a:off x="574862" y="1016000"/>
                <a:ext cx="10799871" cy="769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altLang="zh-CN" sz="2000" b="1" dirty="0">
                  <a:latin typeface="+mn-ea"/>
                  <a:ea typeface="+mn-ea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ea typeface="+mn-ea"/>
                  </a:rPr>
                  <a:t>Lin-UCB</a:t>
                </a:r>
                <a:r>
                  <a:rPr lang="zh-CN" altLang="en-US" sz="2000" dirty="0">
                    <a:latin typeface="+mn-ea"/>
                    <a:ea typeface="+mn-ea"/>
                  </a:rPr>
                  <a:t>：基于</a:t>
                </a:r>
                <a:r>
                  <a:rPr lang="en-US" altLang="zh-CN" sz="2000" dirty="0">
                    <a:latin typeface="+mn-ea"/>
                    <a:ea typeface="+mn-ea"/>
                  </a:rPr>
                  <a:t>UCB</a:t>
                </a:r>
                <a:r>
                  <a:rPr lang="zh-CN" altLang="en-US" sz="2000" dirty="0">
                    <a:latin typeface="+mn-ea"/>
                    <a:ea typeface="+mn-ea"/>
                  </a:rPr>
                  <a:t>思想，假设期望值和用户特征之间呈现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线性</a:t>
                </a:r>
                <a:r>
                  <a:rPr lang="zh-CN" altLang="en-US" sz="2000" dirty="0">
                    <a:latin typeface="+mn-ea"/>
                    <a:ea typeface="+mn-ea"/>
                  </a:rPr>
                  <a:t>关系，每篇新闻都维护了一个隐向量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n-ea"/>
                    <a:ea typeface="+mn-ea"/>
                  </a:rPr>
                  <a:t>。</a:t>
                </a:r>
                <a:r>
                  <a:rPr lang="zh-CN" altLang="en-US" sz="2000" dirty="0">
                    <a:latin typeface="+mn-ea"/>
                  </a:rPr>
                  <a:t>将用户特征考虑在内，</a:t>
                </a:r>
                <a:r>
                  <a:rPr lang="zh-CN" altLang="en-US" sz="2000" dirty="0">
                    <a:latin typeface="+mn-ea"/>
                    <a:ea typeface="+mn-ea"/>
                  </a:rPr>
                  <a:t>实现个性化推荐。</a:t>
                </a:r>
                <a:endParaRPr lang="en-US" altLang="zh-CN" sz="2000" dirty="0">
                  <a:latin typeface="+mn-ea"/>
                  <a:ea typeface="+mn-ea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11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en-US" altLang="zh-CN" sz="1600" b="1" dirty="0"/>
                  <a:t>Input</a:t>
                </a:r>
                <a:r>
                  <a:rPr lang="en-US" altLang="zh-CN" sz="1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en-US" altLang="zh-CN" sz="1600" b="1" dirty="0"/>
                  <a:t>for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600" dirty="0"/>
                  <a:t>1,2,3….T, </a:t>
                </a:r>
                <a:r>
                  <a:rPr lang="en-US" altLang="zh-CN" sz="1600" b="1" dirty="0"/>
                  <a:t>do</a:t>
                </a:r>
                <a:r>
                  <a:rPr lang="zh-CN" altLang="en-US" sz="1600" b="1" dirty="0"/>
                  <a:t>                                     </a:t>
                </a:r>
                <a:r>
                  <a:rPr lang="zh-CN" altLang="en-US" sz="1600" dirty="0"/>
                  <a:t>观察用户特征</a:t>
                </a:r>
                <a:r>
                  <a:rPr lang="zh-CN" altLang="en-US" sz="1600" b="1" dirty="0"/>
                  <a:t>                </a:t>
                </a:r>
                <a:endParaRPr lang="en-US" altLang="zh-CN" sz="1600" b="1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b="1" dirty="0"/>
                  <a:t>    </a:t>
                </a:r>
                <a:r>
                  <a:rPr lang="en-US" altLang="zh-CN" sz="1600" dirty="0"/>
                  <a:t>Observe the current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</a:t>
                </a:r>
                <a:r>
                  <a:rPr lang="en-US" altLang="zh-CN" sz="1600" b="1" dirty="0"/>
                  <a:t>for</a:t>
                </a:r>
                <a:r>
                  <a:rPr lang="en-US" altLang="zh-CN" sz="1600" dirty="0"/>
                  <a:t> all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1600" dirty="0"/>
                  <a:t>:</a:t>
                </a:r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    </a:t>
                </a:r>
                <a:r>
                  <a:rPr lang="en-US" altLang="zh-CN" sz="1600" b="1" dirty="0"/>
                  <a:t>if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1600" dirty="0"/>
                  <a:t> is new </a:t>
                </a:r>
                <a:r>
                  <a:rPr lang="en-US" altLang="zh-CN" sz="1600" b="1" dirty="0"/>
                  <a:t>then</a:t>
                </a:r>
                <a:r>
                  <a:rPr lang="en-US" altLang="zh-CN" sz="1600" dirty="0"/>
                  <a:t> :</a:t>
                </a:r>
              </a:p>
              <a:p>
                <a:pPr marL="800100" lvl="1" indent="-3429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 charset="0"/>
                          </a:rPr>
                          <m:t>            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/>
                  <a:t>                       初始化新新闻的参数矩阵       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 charset="0"/>
                          </a:rPr>
                          <m:t>            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,1)</m:t>
                        </m:r>
                      </m:sub>
                    </m:sSub>
                    <m:r>
                      <a:rPr lang="zh-CN" altLang="en-US" sz="16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sz="1600" dirty="0"/>
                  <a:t>                                                       （</a:t>
                </a:r>
                <a:r>
                  <a:rPr lang="zh-CN" altLang="en-US" sz="1600" b="1" dirty="0"/>
                  <a:t>方差（不确定性）</a:t>
                </a:r>
                <a:r>
                  <a:rPr lang="en-US" altLang="zh-CN" sz="1600" b="1" dirty="0"/>
                  <a:t>/</a:t>
                </a:r>
                <a:r>
                  <a:rPr lang="zh-CN" altLang="en-US" sz="1600" b="1" dirty="0"/>
                  <a:t>探索</a:t>
                </a:r>
                <a:r>
                  <a:rPr lang="zh-CN" altLang="en-US" sz="1600" dirty="0"/>
                  <a:t>）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    </a:t>
                </a:r>
                <a:r>
                  <a:rPr lang="en-US" altLang="zh-CN" sz="1600" b="1" dirty="0"/>
                  <a:t>end if</a:t>
                </a:r>
                <a:r>
                  <a:rPr lang="zh-CN" altLang="en-US" sz="1600" b="1" dirty="0"/>
                  <a:t>                               （均值</a:t>
                </a:r>
                <a:r>
                  <a:rPr lang="en-US" altLang="zh-CN" sz="1600" b="1" dirty="0"/>
                  <a:t>/</a:t>
                </a:r>
                <a:r>
                  <a:rPr lang="zh-CN" altLang="en-US" sz="1600" b="1" dirty="0"/>
                  <a:t>利用）</a:t>
                </a:r>
                <a:endParaRPr lang="en-US" altLang="zh-CN" sz="1600" b="1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b="1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⟵</m:t>
                    </m:r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1600" dirty="0"/>
                  <a:t>                                                                 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ad>
                      <m:radPr>
                        <m:degHide m:val="on"/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zh-CN" altLang="en-US" sz="1600" b="0" i="0" smtClean="0">
                        <a:latin typeface="Cambria Math" charset="0"/>
                      </a:rPr>
                      <m:t>   </m:t>
                    </m:r>
                  </m:oMath>
                </a14:m>
                <a:r>
                  <a:rPr lang="zh-CN" altLang="en-US" sz="1600" dirty="0"/>
                  <a:t> （计算</a:t>
                </a:r>
                <a:r>
                  <a:rPr lang="en-US" altLang="zh-CN" sz="1600" dirty="0"/>
                  <a:t>UCB</a:t>
                </a:r>
                <a:r>
                  <a:rPr lang="zh-CN" altLang="en-US" sz="1600" dirty="0"/>
                  <a:t>得分，期望</a:t>
                </a:r>
                <a:r>
                  <a:rPr lang="en-US" altLang="zh-CN" sz="1600" dirty="0"/>
                  <a:t>+</a:t>
                </a:r>
                <a:r>
                  <a:rPr lang="zh-CN" altLang="en-US" sz="1600" dirty="0"/>
                  <a:t>方差，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</a:rPr>
                      <m:t>𝛼</m:t>
                    </m:r>
                    <m:r>
                      <a:rPr lang="en-US" altLang="zh-CN" sz="16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sz="1600" dirty="0"/>
                  <a:t>控制探索力度）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</a:t>
                </a:r>
                <a:r>
                  <a:rPr lang="en-US" altLang="zh-CN" sz="1600" b="1" dirty="0"/>
                  <a:t>end for</a:t>
                </a:r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b="1" dirty="0"/>
                  <a:t>    </a:t>
                </a:r>
                <a:r>
                  <a:rPr lang="en-US" altLang="zh-CN" sz="1600" dirty="0"/>
                  <a:t>Choose arm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1600" dirty="0"/>
                  <a:t> and observe a real-valued payoff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zh-CN" altLang="en-US" sz="16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1600" b="0" i="0" smtClean="0">
                        <a:latin typeface="Cambria Math" charset="0"/>
                      </a:rPr>
                      <m:t>   </m:t>
                    </m:r>
                  </m:oMath>
                </a14:m>
                <a:r>
                  <a:rPr lang="zh-CN" altLang="en-US" sz="1600" dirty="0"/>
                  <a:t>          根据用户反馈和用户特征更新被推荐新闻的参数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r>
                  <a:rPr lang="en-US" altLang="zh-CN" sz="1600" b="1" dirty="0"/>
                  <a:t>end for</a:t>
                </a:r>
                <a:endParaRPr lang="en-US" altLang="zh-CN" sz="1600" dirty="0"/>
              </a:p>
              <a:p>
                <a:pPr marL="800100" lvl="1" indent="-342900" algn="l">
                  <a:buFont typeface="+mj-lt"/>
                  <a:buAutoNum type="arabicPeriod"/>
                </a:pPr>
                <a:endParaRPr lang="en-US" altLang="zh-CN" sz="14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lvl="1" algn="l"/>
                <a:endParaRPr lang="en-US" altLang="zh-CN" sz="1600" b="1" dirty="0"/>
              </a:p>
              <a:p>
                <a:pPr lvl="1" algn="l"/>
                <a:endParaRPr lang="en-US" altLang="zh-CN" sz="1600" dirty="0"/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lvl="1" algn="l"/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D8F697-5CAA-4BFE-A94F-43D0231C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2" y="1016000"/>
                <a:ext cx="10799871" cy="76943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中括号 4"/>
          <p:cNvSpPr/>
          <p:nvPr/>
        </p:nvSpPr>
        <p:spPr>
          <a:xfrm>
            <a:off x="4340888" y="2311919"/>
            <a:ext cx="160774" cy="53176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右中括号 18"/>
          <p:cNvSpPr/>
          <p:nvPr/>
        </p:nvSpPr>
        <p:spPr>
          <a:xfrm>
            <a:off x="3438220" y="3318428"/>
            <a:ext cx="160774" cy="53176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箭头连接符 6"/>
          <p:cNvCxnSpPr/>
          <p:nvPr/>
        </p:nvCxnSpPr>
        <p:spPr>
          <a:xfrm flipH="1">
            <a:off x="2743200" y="4079631"/>
            <a:ext cx="1105319" cy="49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 flipH="1">
            <a:off x="4204938" y="3850193"/>
            <a:ext cx="1331704" cy="61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5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1403</Words>
  <Application>Microsoft Macintosh PowerPoint</Application>
  <PresentationFormat>宽屏</PresentationFormat>
  <Paragraphs>266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华康俪金黑W8(P)</vt:lpstr>
      <vt:lpstr>宋体</vt:lpstr>
      <vt:lpstr>微软雅黑</vt:lpstr>
      <vt:lpstr>造字工房悦黑（非商用）常规体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Microsoft Office 用户</cp:lastModifiedBy>
  <cp:revision>679</cp:revision>
  <dcterms:created xsi:type="dcterms:W3CDTF">2016-01-04T05:40:11Z</dcterms:created>
  <dcterms:modified xsi:type="dcterms:W3CDTF">2019-05-15T11:46:34Z</dcterms:modified>
</cp:coreProperties>
</file>