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3.xml" ContentType="application/vnd.openxmlformats-officedocument.themeOverr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9"/>
  </p:notesMasterIdLst>
  <p:sldIdLst>
    <p:sldId id="256" r:id="rId2"/>
    <p:sldId id="442" r:id="rId3"/>
    <p:sldId id="258" r:id="rId4"/>
    <p:sldId id="403" r:id="rId5"/>
    <p:sldId id="441" r:id="rId6"/>
    <p:sldId id="415" r:id="rId7"/>
    <p:sldId id="426" r:id="rId8"/>
    <p:sldId id="427" r:id="rId9"/>
    <p:sldId id="428" r:id="rId10"/>
    <p:sldId id="439" r:id="rId11"/>
    <p:sldId id="434" r:id="rId12"/>
    <p:sldId id="433" r:id="rId13"/>
    <p:sldId id="424" r:id="rId14"/>
    <p:sldId id="425" r:id="rId15"/>
    <p:sldId id="313" r:id="rId16"/>
    <p:sldId id="431" r:id="rId17"/>
    <p:sldId id="261"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 bi" initials="xb" lastIdx="1" clrIdx="0">
    <p:extLst>
      <p:ext uri="{19B8F6BF-5375-455C-9EA6-DF929625EA0E}">
        <p15:presenceInfo xmlns:p15="http://schemas.microsoft.com/office/powerpoint/2012/main" userId="77d139880eb00b7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01479B"/>
    <a:srgbClr val="FFC100"/>
    <a:srgbClr val="34AAE2"/>
    <a:srgbClr val="FEFEDA"/>
    <a:srgbClr val="000066"/>
    <a:srgbClr val="514592"/>
    <a:srgbClr val="FA734B"/>
    <a:srgbClr val="66C3E5"/>
    <a:srgbClr val="88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66280" autoAdjust="0"/>
  </p:normalViewPr>
  <p:slideViewPr>
    <p:cSldViewPr snapToGrid="0">
      <p:cViewPr varScale="1">
        <p:scale>
          <a:sx n="76" d="100"/>
          <a:sy n="76" d="100"/>
        </p:scale>
        <p:origin x="2172" y="96"/>
      </p:cViewPr>
      <p:guideLst/>
    </p:cSldViewPr>
  </p:slideViewPr>
  <p:notesTextViewPr>
    <p:cViewPr>
      <p:scale>
        <a:sx n="3" d="2"/>
        <a:sy n="3" d="2"/>
      </p:scale>
      <p:origin x="0" y="0"/>
    </p:cViewPr>
  </p:notesTextViewPr>
  <p:sorterViewPr>
    <p:cViewPr>
      <p:scale>
        <a:sx n="152" d="100"/>
        <a:sy n="15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2021/5/30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各位老师好，我的题目是</a:t>
            </a:r>
            <a:r>
              <a:rPr lang="zh-CN" altLang="en-US" sz="1200" b="1" dirty="0">
                <a:solidFill>
                  <a:srgbClr val="01479B"/>
                </a:solidFill>
              </a:rPr>
              <a:t>基于流量预测的</a:t>
            </a:r>
            <a:r>
              <a:rPr lang="en-US" altLang="zh-CN" sz="1200" b="1" dirty="0">
                <a:solidFill>
                  <a:srgbClr val="01479B"/>
                </a:solidFill>
              </a:rPr>
              <a:t>5G</a:t>
            </a:r>
            <a:r>
              <a:rPr lang="zh-CN" altLang="en-US" sz="1200" b="1" dirty="0">
                <a:solidFill>
                  <a:srgbClr val="01479B"/>
                </a:solidFill>
              </a:rPr>
              <a:t>通信网络优化与系统研究</a:t>
            </a:r>
          </a:p>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zh-CN" altLang="en-US" sz="1200" b="0" dirty="0">
                <a:latin typeface="宋体" panose="02010600030101010101" pitchFamily="2" charset="-122"/>
                <a:ea typeface="宋体" panose="02010600030101010101" pitchFamily="2" charset="-122"/>
                <a:cs typeface="宋体" panose="02010600030101010101" pitchFamily="2" charset="-122"/>
              </a:rPr>
              <a:t>接着说明拓扑优化模块的实现，</a:t>
            </a:r>
            <a:r>
              <a:rPr lang="zh-CN" altLang="en-US" sz="1200" dirty="0">
                <a:latin typeface="宋体" panose="02010600030101010101" pitchFamily="2" charset="-122"/>
                <a:ea typeface="宋体" panose="02010600030101010101" pitchFamily="2" charset="-122"/>
                <a:sym typeface="+mn-ea"/>
              </a:rPr>
              <a:t>因为拓扑优化操作的对象是各个接入网络，</a:t>
            </a:r>
            <a:r>
              <a:rPr lang="zh-CN" altLang="en-US" sz="1200" b="1" dirty="0">
                <a:latin typeface="宋体" panose="02010600030101010101" pitchFamily="2" charset="-122"/>
                <a:ea typeface="宋体" panose="02010600030101010101" pitchFamily="2" charset="-122"/>
                <a:sym typeface="+mn-ea"/>
              </a:rPr>
              <a:t>所以为了实现拓扑优化模块，首先</a:t>
            </a:r>
            <a:r>
              <a:rPr lang="zh-CN" altLang="en-US" sz="1200" dirty="0">
                <a:latin typeface="宋体" panose="02010600030101010101" pitchFamily="2" charset="-122"/>
                <a:ea typeface="宋体" panose="02010600030101010101" pitchFamily="2" charset="-122"/>
                <a:sym typeface="+mn-ea"/>
              </a:rPr>
              <a:t>需要使用算法将整个拓扑网络划分成数个代表不同接入网的子网络。</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altLang="zh-CN" sz="1200" b="0" dirty="0">
              <a:latin typeface="宋体" panose="02010600030101010101" pitchFamily="2" charset="-122"/>
              <a:ea typeface="宋体" panose="02010600030101010101" pitchFamily="2" charset="-122"/>
              <a:cs typeface="宋体" panose="02010600030101010101" pitchFamily="2" charset="-122"/>
            </a:endParaRPr>
          </a:p>
          <a:p>
            <a:endParaRPr lang="zh-CN" altLang="en-US" dirty="0"/>
          </a:p>
        </p:txBody>
      </p:sp>
    </p:spTree>
    <p:extLst>
      <p:ext uri="{BB962C8B-B14F-4D97-AF65-F5344CB8AC3E}">
        <p14:creationId xmlns:p14="http://schemas.microsoft.com/office/powerpoint/2010/main" val="440792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altLang="zh-CN" sz="1200" b="0" dirty="0">
              <a:latin typeface="宋体" panose="02010600030101010101" pitchFamily="2" charset="-122"/>
              <a:ea typeface="宋体" panose="02010600030101010101" pitchFamily="2" charset="-122"/>
              <a:cs typeface="宋体" panose="02010600030101010101" pitchFamily="2" charset="-122"/>
            </a:endParaRPr>
          </a:p>
          <a:p>
            <a:pPr marL="0" indent="0" latinLnBrk="0">
              <a:lnSpc>
                <a:spcPct val="150000"/>
              </a:lnSpc>
              <a:spcBef>
                <a:spcPts val="0"/>
              </a:spcBef>
              <a:spcAft>
                <a:spcPts val="0"/>
              </a:spcAft>
              <a:buFont typeface="Arial" panose="020B0604020202020204" pitchFamily="34" charset="0"/>
              <a:buNone/>
            </a:pPr>
            <a:r>
              <a:rPr lang="zh-CN" altLang="en-US" sz="1200" b="0" dirty="0">
                <a:latin typeface="宋体" panose="02010600030101010101" pitchFamily="2" charset="-122"/>
                <a:ea typeface="宋体" panose="02010600030101010101" pitchFamily="2" charset="-122"/>
                <a:cs typeface="宋体" panose="02010600030101010101" pitchFamily="2" charset="-122"/>
              </a:rPr>
              <a:t>本研究提出三个算法划分子网络，</a:t>
            </a:r>
            <a:endParaRPr lang="en-US" altLang="zh-CN" sz="1200" b="0" dirty="0">
              <a:latin typeface="宋体" panose="02010600030101010101" pitchFamily="2" charset="-122"/>
              <a:ea typeface="宋体" panose="02010600030101010101" pitchFamily="2" charset="-122"/>
              <a:cs typeface="宋体" panose="02010600030101010101" pitchFamily="2" charset="-122"/>
            </a:endParaRPr>
          </a:p>
          <a:p>
            <a:pPr marL="0" indent="0" latinLnBrk="0">
              <a:lnSpc>
                <a:spcPct val="150000"/>
              </a:lnSpc>
              <a:spcBef>
                <a:spcPts val="0"/>
              </a:spcBef>
              <a:spcAft>
                <a:spcPts val="0"/>
              </a:spcAft>
              <a:buFont typeface="Arial" panose="020B0604020202020204" pitchFamily="34" charset="0"/>
              <a:buNone/>
            </a:pPr>
            <a:endParaRPr lang="en-US" altLang="zh-CN" sz="1200" b="0" dirty="0">
              <a:latin typeface="宋体" panose="02010600030101010101" pitchFamily="2" charset="-122"/>
              <a:ea typeface="宋体" panose="02010600030101010101" pitchFamily="2" charset="-122"/>
              <a:cs typeface="宋体" panose="02010600030101010101" pitchFamily="2" charset="-122"/>
            </a:endParaRPr>
          </a:p>
          <a:p>
            <a:r>
              <a:rPr lang="zh-CN" altLang="en-US" dirty="0"/>
              <a:t>首先，使用</a:t>
            </a:r>
            <a:r>
              <a:rPr lang="zh-CN" altLang="en-US" b="1" dirty="0"/>
              <a:t>堆栈式深度优先遍历算法</a:t>
            </a:r>
            <a:r>
              <a:rPr lang="zh-CN" altLang="en-US" dirty="0"/>
              <a:t>，寻找汇聚链路和挂在同一汇聚链路下的所有接入链路。</a:t>
            </a:r>
            <a:endParaRPr lang="en-US" altLang="zh-CN" dirty="0"/>
          </a:p>
          <a:p>
            <a:endParaRPr lang="zh-CN" altLang="en-US" dirty="0"/>
          </a:p>
          <a:p>
            <a:r>
              <a:rPr lang="zh-CN" altLang="en-US" dirty="0"/>
              <a:t>接着，使用</a:t>
            </a:r>
            <a:r>
              <a:rPr lang="zh-CN" altLang="en-US" b="1" dirty="0"/>
              <a:t>递归去冗余算法</a:t>
            </a:r>
            <a:r>
              <a:rPr lang="zh-CN" altLang="en-US" dirty="0"/>
              <a:t>，</a:t>
            </a:r>
            <a:r>
              <a:rPr lang="zh-CN" altLang="en-US" b="1" dirty="0"/>
              <a:t>去除链路中的</a:t>
            </a:r>
            <a:r>
              <a:rPr lang="zh-CN" altLang="en-US" dirty="0"/>
              <a:t>冗余节点，并区分接入链路之间的主次关系。</a:t>
            </a:r>
            <a:endParaRPr lang="en-US" altLang="zh-CN" dirty="0"/>
          </a:p>
          <a:p>
            <a:endParaRPr lang="zh-CN" altLang="en-US" dirty="0"/>
          </a:p>
          <a:p>
            <a:r>
              <a:rPr lang="zh-CN" altLang="en-US" dirty="0"/>
              <a:t>最终，使用集合运算，寻找一些不成环状的接入链路。</a:t>
            </a:r>
            <a:endParaRPr lang="en-US" altLang="zh-CN" dirty="0"/>
          </a:p>
          <a:p>
            <a:endParaRPr lang="en-US" altLang="zh-CN" b="1" dirty="0"/>
          </a:p>
          <a:p>
            <a:r>
              <a:rPr lang="zh-CN" altLang="en-US" b="1" dirty="0"/>
              <a:t>本研究，使用算法将传输网划分成多个子网络，为后续的拓扑优化提供基础</a:t>
            </a:r>
            <a:r>
              <a:rPr lang="zh-CN" altLang="en-US" dirty="0"/>
              <a:t>。</a:t>
            </a:r>
          </a:p>
          <a:p>
            <a:endParaRPr lang="zh-CN" altLang="en-US" dirty="0"/>
          </a:p>
        </p:txBody>
      </p:sp>
    </p:spTree>
    <p:extLst>
      <p:ext uri="{BB962C8B-B14F-4D97-AF65-F5344CB8AC3E}">
        <p14:creationId xmlns:p14="http://schemas.microsoft.com/office/powerpoint/2010/main" val="80889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kern="100" dirty="0">
                <a:effectLst/>
                <a:latin typeface="Times New Roman" panose="02020603050405020304" pitchFamily="18" charset="0"/>
                <a:ea typeface="宋体" panose="02010600030101010101" pitchFamily="2" charset="-122"/>
                <a:cs typeface="Times New Roman" panose="02020603050405020304" pitchFamily="18" charset="0"/>
              </a:rPr>
              <a:t>但是在传输网中使用</a:t>
            </a:r>
            <a:r>
              <a:rPr lang="zh-CN" altLang="en-US" sz="1200" b="1" dirty="0">
                <a:latin typeface="宋体" panose="02010600030101010101" pitchFamily="2" charset="-122"/>
                <a:ea typeface="宋体" panose="02010600030101010101" pitchFamily="2" charset="-122"/>
                <a:cs typeface="宋体" panose="02010600030101010101" pitchFamily="2" charset="-122"/>
              </a:rPr>
              <a:t>遗传算法</a:t>
            </a:r>
            <a:r>
              <a:rPr lang="zh-CN" altLang="en-US" sz="1200" b="0" dirty="0">
                <a:latin typeface="宋体" panose="02010600030101010101" pitchFamily="2" charset="-122"/>
                <a:ea typeface="宋体" panose="02010600030101010101" pitchFamily="2" charset="-122"/>
                <a:cs typeface="宋体" panose="02010600030101010101" pitchFamily="2" charset="-122"/>
              </a:rPr>
              <a:t>也存在难点。</a:t>
            </a:r>
            <a:endParaRPr lang="en-US" altLang="zh-CN" sz="1200" b="0" dirty="0">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kern="100" dirty="0">
                <a:effectLst/>
                <a:latin typeface="Times New Roman" panose="02020603050405020304" pitchFamily="18" charset="0"/>
                <a:ea typeface="宋体" panose="02010600030101010101" pitchFamily="2" charset="-122"/>
                <a:cs typeface="Times New Roman" panose="02020603050405020304" pitchFamily="18" charset="0"/>
              </a:rPr>
              <a:t>这是因为传统的遗传算法将</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所有的连边编码，</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通过</a:t>
            </a:r>
            <a:r>
              <a:rPr lang="zh-CN" altLang="en-US" sz="1200" b="1" kern="100" dirty="0">
                <a:effectLst/>
                <a:latin typeface="Times New Roman" panose="02020603050405020304" pitchFamily="18" charset="0"/>
                <a:ea typeface="宋体" panose="02010600030101010101" pitchFamily="2" charset="-122"/>
                <a:cs typeface="Times New Roman" panose="02020603050405020304" pitchFamily="18" charset="0"/>
              </a:rPr>
              <a:t>随机改变编码</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，来实现</a:t>
            </a:r>
            <a:r>
              <a:rPr lang="zh-CN" altLang="en-US" sz="1200" b="1" kern="100" dirty="0">
                <a:effectLst/>
                <a:latin typeface="Times New Roman" panose="02020603050405020304" pitchFamily="18" charset="0"/>
                <a:ea typeface="宋体" panose="02010600030101010101" pitchFamily="2" charset="-122"/>
                <a:cs typeface="Times New Roman" panose="02020603050405020304" pitchFamily="18" charset="0"/>
              </a:rPr>
              <a:t>随机连边</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，从而探索</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拓扑解空间</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但这种</a:t>
            </a:r>
            <a:r>
              <a:rPr lang="zh-CN" altLang="en-US" sz="1200" b="1" kern="100" dirty="0">
                <a:effectLst/>
                <a:latin typeface="Times New Roman" panose="02020603050405020304" pitchFamily="18" charset="0"/>
                <a:ea typeface="宋体" panose="02010600030101010101" pitchFamily="2" charset="-122"/>
                <a:cs typeface="Times New Roman" panose="02020603050405020304" pitchFamily="18" charset="0"/>
              </a:rPr>
              <a:t>随机连边</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在传输网中会导致</a:t>
            </a:r>
            <a:r>
              <a:rPr lang="zh-CN" altLang="en-US" sz="1200" b="1" kern="100" dirty="0">
                <a:effectLst/>
                <a:latin typeface="Times New Roman" panose="02020603050405020304" pitchFamily="18" charset="0"/>
                <a:ea typeface="宋体" panose="02010600030101010101" pitchFamily="2" charset="-122"/>
                <a:cs typeface="Times New Roman" panose="02020603050405020304" pitchFamily="18" charset="0"/>
              </a:rPr>
              <a:t>节点之间的连接，打破传输网设计的约束条件</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，也就是使</a:t>
            </a:r>
            <a:r>
              <a:rPr lang="zh-CN" altLang="en-US" sz="1200" kern="100">
                <a:effectLst/>
                <a:latin typeface="Times New Roman" panose="02020603050405020304" pitchFamily="18" charset="0"/>
                <a:ea typeface="宋体" panose="02010600030101010101" pitchFamily="2" charset="-122"/>
                <a:cs typeface="Times New Roman" panose="02020603050405020304" pitchFamily="18" charset="0"/>
              </a:rPr>
              <a:t>一个节点</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同时连接到两个接入网络。（这违反了传输网各个接入网络相互独立地设计初衷）</a:t>
            </a:r>
            <a:endPar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b="0" dirty="0"/>
          </a:p>
        </p:txBody>
      </p:sp>
    </p:spTree>
    <p:extLst>
      <p:ext uri="{BB962C8B-B14F-4D97-AF65-F5344CB8AC3E}">
        <p14:creationId xmlns:p14="http://schemas.microsoft.com/office/powerpoint/2010/main" val="256809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宋体" panose="02010600030101010101" pitchFamily="2" charset="-122"/>
                <a:ea typeface="宋体" panose="02010600030101010101" pitchFamily="2" charset="-122"/>
                <a:sym typeface="+mn-ea"/>
              </a:rPr>
              <a:t>针对上述难点，</a:t>
            </a:r>
            <a:endParaRPr lang="en-US" altLang="zh-CN" dirty="0">
              <a:latin typeface="宋体" panose="02010600030101010101" pitchFamily="2" charset="-122"/>
              <a:ea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宋体" panose="02010600030101010101" pitchFamily="2" charset="-122"/>
                <a:ea typeface="宋体" panose="02010600030101010101" pitchFamily="2" charset="-122"/>
                <a:sym typeface="+mn-ea"/>
              </a:rPr>
              <a:t>本研究提出</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将遗传算法的探索模式从</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随机连边</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变为</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随机让渡节点</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。使用让渡节点方法保证一个接入节点只属于一个接入网络。通过这样的方式避免了约束被破坏问题。</a:t>
            </a:r>
            <a:endParaRPr lang="en-US" altLang="zh-CN"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宋体" panose="02010600030101010101" pitchFamily="2" charset="-122"/>
              <a:ea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latin typeface="宋体" panose="02010600030101010101" pitchFamily="2" charset="-122"/>
                <a:ea typeface="宋体" panose="02010600030101010101" pitchFamily="2" charset="-122"/>
                <a:sym typeface="+mn-ea"/>
              </a:rPr>
              <a:t>并且为了</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维护网络结构不会因为让渡节点而被扰乱</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dirty="0">
                <a:latin typeface="宋体" panose="02010600030101010101" pitchFamily="2" charset="-122"/>
                <a:ea typeface="宋体" panose="02010600030101010101" pitchFamily="2" charset="-122"/>
                <a:sym typeface="+mn-ea"/>
              </a:rPr>
              <a:t>在算法实现中，构建等效点集合来辅助遗传算法</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。在</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每次让渡节点时</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，将让渡节点的原有连边继承给等效点，来维护网络结构。</a:t>
            </a:r>
            <a:endParaRPr lang="en-US" altLang="zh-CN"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latin typeface="宋体" panose="02010600030101010101" pitchFamily="2" charset="-122"/>
                <a:ea typeface="宋体" panose="02010600030101010101" pitchFamily="2" charset="-122"/>
                <a:cs typeface="宋体" panose="02010600030101010101" pitchFamily="2" charset="-122"/>
                <a:sym typeface="+mn-ea"/>
              </a:rPr>
              <a:t>至此，时空预测</a:t>
            </a:r>
            <a:r>
              <a:rPr lang="zh-CN" altLang="en-US" b="0" dirty="0">
                <a:latin typeface="宋体" panose="02010600030101010101" pitchFamily="2" charset="-122"/>
                <a:ea typeface="宋体" panose="02010600030101010101" pitchFamily="2" charset="-122"/>
                <a:cs typeface="宋体" panose="02010600030101010101" pitchFamily="2" charset="-122"/>
                <a:sym typeface="+mn-ea"/>
              </a:rPr>
              <a:t>和</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遗传算法的难点，都被得到了解决</a:t>
            </a:r>
            <a:endParaRPr lang="en-US" altLang="zh-CN" b="1"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latin typeface="宋体" panose="02010600030101010101" pitchFamily="2" charset="-122"/>
              <a:ea typeface="宋体" panose="02010600030101010101" pitchFamily="2" charset="-122"/>
              <a:sym typeface="+mn-ea"/>
            </a:endParaRPr>
          </a:p>
        </p:txBody>
      </p:sp>
    </p:spTree>
    <p:extLst>
      <p:ext uri="{BB962C8B-B14F-4D97-AF65-F5344CB8AC3E}">
        <p14:creationId xmlns:p14="http://schemas.microsoft.com/office/powerpoint/2010/main" val="1272829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mc:AlternateContent xmlns:mc="http://schemas.openxmlformats.org/markup-compatibility/2006" xmlns:a14="http://schemas.microsoft.com/office/drawing/2010/main">
        <mc:Choice Requires="a14">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latin typeface="宋体" panose="02010600030101010101" pitchFamily="2" charset="-122"/>
                    <a:ea typeface="宋体" panose="02010600030101010101" pitchFamily="2" charset="-122"/>
                    <a:cs typeface="宋体" panose="02010600030101010101" pitchFamily="2" charset="-122"/>
                  </a:rPr>
                  <a:t>详细介绍一下，</a:t>
                </a:r>
                <a:endParaRPr lang="en-US" altLang="zh-CN" sz="1200" b="1" dirty="0">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latin typeface="宋体" panose="02010600030101010101" pitchFamily="2" charset="-122"/>
                    <a:ea typeface="宋体" panose="02010600030101010101" pitchFamily="2" charset="-122"/>
                    <a:cs typeface="宋体" panose="02010600030101010101" pitchFamily="2" charset="-122"/>
                  </a:rPr>
                  <a:t>为了实现基于随机让渡节点的遗传算法</a:t>
                </a:r>
                <a:r>
                  <a:rPr lang="zh-CN" altLang="en-US" dirty="0"/>
                  <a:t>，</a:t>
                </a:r>
                <a:r>
                  <a:rPr lang="zh-CN" altLang="en-US" sz="1200" b="1" dirty="0">
                    <a:latin typeface="宋体" panose="02010600030101010101" pitchFamily="2" charset="-122"/>
                    <a:ea typeface="宋体" panose="02010600030101010101" pitchFamily="2" charset="-122"/>
                    <a:sym typeface="+mn-ea"/>
                  </a:rPr>
                  <a:t>需要设置个体适应度</a:t>
                </a:r>
                <a:r>
                  <a:rPr lang="zh-CN" altLang="en-US" sz="1200" dirty="0">
                    <a:latin typeface="宋体" panose="02010600030101010101" pitchFamily="2" charset="-122"/>
                    <a:ea typeface="宋体" panose="02010600030101010101" pitchFamily="2" charset="-122"/>
                    <a:sym typeface="+mn-ea"/>
                  </a:rPr>
                  <a:t>。</a:t>
                </a:r>
                <a:r>
                  <a:rPr lang="zh-CN" altLang="en-US" dirty="0"/>
                  <a:t>首先为了计算个体适应度，需要先</a:t>
                </a:r>
                <a:r>
                  <a:rPr lang="zh-CN" altLang="en-US" sz="1200" dirty="0">
                    <a:latin typeface="宋体" panose="02010600030101010101" pitchFamily="2" charset="-122"/>
                    <a:ea typeface="宋体" panose="02010600030101010101" pitchFamily="2" charset="-122"/>
                    <a:sym typeface="+mn-ea"/>
                  </a:rPr>
                  <a:t>使用网络节点的</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预测流量和历史流量，计算各个子网络容量利用率，然后再使用容量利用率计算每个个体的适应度，该适应度表示了各个子网络容量利用率的与均值的偏离程度，描述了整个网络的负载均衡性。算法在迭代过程中通过使用该适应度来进行种群淘汰。</a:t>
                </a:r>
                <a:endParaRPr lang="en-US" altLang="zh-CN" sz="1200"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接着</a:t>
                </a:r>
                <a:r>
                  <a:rPr lang="zh-CN" altLang="en-US" sz="1200" b="1" dirty="0">
                    <a:latin typeface="宋体" panose="02010600030101010101" pitchFamily="2" charset="-122"/>
                    <a:ea typeface="宋体" panose="02010600030101010101" pitchFamily="2" charset="-122"/>
                    <a:sym typeface="+mn-ea"/>
                  </a:rPr>
                  <a:t>需要</a:t>
                </a:r>
                <a:r>
                  <a:rPr lang="zh-CN" altLang="en-US" sz="1200" b="1" dirty="0">
                    <a:latin typeface="宋体" panose="02010600030101010101" pitchFamily="2" charset="-122"/>
                    <a:ea typeface="宋体" panose="02010600030101010101" pitchFamily="2" charset="-122"/>
                  </a:rPr>
                  <a:t>设置编码，编码的</a:t>
                </a:r>
                <a:r>
                  <a:rPr lang="zh-CN" altLang="en-US" sz="1200" dirty="0">
                    <a:effectLst/>
                    <a:ea typeface="等线" panose="02010600030101010101" pitchFamily="2" charset="-122"/>
                    <a:cs typeface="Times New Roman" panose="02020603050405020304" pitchFamily="18" charset="0"/>
                  </a:rPr>
                  <a:t>每一码位都代表了一个接入节点所属子网络编号，算法通过交叉和变异操作改变编码，选出需要让渡的节点和目标子网络，进行节点让渡。</a:t>
                </a:r>
                <a:endParaRPr lang="en-US" altLang="zh-CN" sz="1200" dirty="0">
                  <a:effectLst/>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effectLst/>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一个遗传算法由变异交叉和淘汰三个步骤组成</a:t>
                </a:r>
                <a:r>
                  <a:rPr lang="zh-CN" altLang="en-US" sz="1200" dirty="0">
                    <a:effectLst/>
                    <a:ea typeface="等线" panose="02010600030101010101" pitchFamily="2" charset="-122"/>
                    <a:cs typeface="Times New Roman" panose="02020603050405020304" pitchFamily="18" charset="0"/>
                  </a:rPr>
                  <a:t>，上述的两个设置满足三个步骤，成功实现了随机让渡节点的遗传算法。</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问答：</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首先计算各个子网络</a:t>
                </a:r>
                <a:r>
                  <a:rPr lang="en-US" altLang="zh-CN" dirty="0"/>
                  <a:t>480+240</a:t>
                </a:r>
                <a:r>
                  <a:rPr lang="zh-CN" altLang="en-US" dirty="0"/>
                  <a:t>小时的容量利用率均值，然后再求所有子网络的容量利用率均值的均值</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第一个</a:t>
                </a:r>
                <a:r>
                  <a:rPr lang="en-US" altLang="zh-CN" dirty="0"/>
                  <a:t>ratio</a:t>
                </a:r>
                <a:r>
                  <a:rPr lang="zh-CN" altLang="en-US" dirty="0"/>
                  <a:t>是描述的是负载均衡子网络的个数，负载均衡的子网络定义为子网络容量利用率（</a:t>
                </a:r>
                <a:r>
                  <a:rPr lang="en-US" altLang="zh-CN" dirty="0"/>
                  <a:t>480</a:t>
                </a:r>
                <a:r>
                  <a:rPr lang="zh-CN" altLang="en-US" dirty="0"/>
                  <a:t>小时均值）与容量利用率均值足够接近</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zh-CN" altLang="zh-CN" i="1" smtClean="0">
                            <a:effectLst/>
                            <a:latin typeface="Cambria Math" panose="02040503050406030204" pitchFamily="18" charset="0"/>
                            <a:ea typeface="Cambria Math" panose="02040503050406030204" pitchFamily="18" charset="0"/>
                          </a:rPr>
                        </m:ctrlPr>
                      </m:sSub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𝑎𝑣𝑔</m:t>
                        </m:r>
                      </m:sub>
                    </m:sSub>
                  </m:oMath>
                </a14:m>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𝑚𝑖𝑛</m:t>
                        </m:r>
                      </m:sub>
                    </m:sSub>
                  </m:oMath>
                </a14:m>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𝑚𝑎𝑥</m:t>
                        </m:r>
                      </m:sub>
                    </m:sSub>
                  </m:oMath>
                </a14:m>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分别是所有子网络容量利用率方差的每小时均值、方差的每小时最小值和方差的每小时最大值，</a:t>
                </a:r>
                <a:endParaRPr lang="en-US" altLang="zh-CN" dirty="0"/>
              </a:p>
              <a:p>
                <a:endParaRPr lang="zh-CN" altLang="en-US" dirty="0"/>
              </a:p>
            </p:txBody>
          </p:sp>
        </mc:Choice>
        <mc:Fallback xmlns="">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latin typeface="宋体" panose="02010600030101010101" pitchFamily="2" charset="-122"/>
                    <a:ea typeface="宋体" panose="02010600030101010101" pitchFamily="2" charset="-122"/>
                    <a:cs typeface="宋体" panose="02010600030101010101" pitchFamily="2" charset="-122"/>
                  </a:rPr>
                  <a:t>详细介绍一下，</a:t>
                </a:r>
                <a:endParaRPr lang="en-US" altLang="zh-CN" sz="1200" b="1" dirty="0">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latin typeface="宋体" panose="02010600030101010101" pitchFamily="2" charset="-122"/>
                    <a:ea typeface="宋体" panose="02010600030101010101" pitchFamily="2" charset="-122"/>
                    <a:cs typeface="宋体" panose="02010600030101010101" pitchFamily="2" charset="-122"/>
                  </a:rPr>
                  <a:t>为了实现基于随机让渡节点的遗传算法</a:t>
                </a:r>
                <a:r>
                  <a:rPr lang="zh-CN" altLang="en-US" dirty="0"/>
                  <a:t>，</a:t>
                </a:r>
                <a:r>
                  <a:rPr lang="zh-CN" altLang="en-US" sz="1200" b="1" dirty="0">
                    <a:latin typeface="宋体" panose="02010600030101010101" pitchFamily="2" charset="-122"/>
                    <a:ea typeface="宋体" panose="02010600030101010101" pitchFamily="2" charset="-122"/>
                    <a:sym typeface="+mn-ea"/>
                  </a:rPr>
                  <a:t>需要设置个体适应度</a:t>
                </a:r>
                <a:r>
                  <a:rPr lang="zh-CN" altLang="en-US" sz="1200" dirty="0">
                    <a:latin typeface="宋体" panose="02010600030101010101" pitchFamily="2" charset="-122"/>
                    <a:ea typeface="宋体" panose="02010600030101010101" pitchFamily="2" charset="-122"/>
                    <a:sym typeface="+mn-ea"/>
                  </a:rPr>
                  <a:t>。</a:t>
                </a:r>
                <a:r>
                  <a:rPr lang="zh-CN" altLang="en-US" dirty="0"/>
                  <a:t>首先为了计算个体适应度，需要先</a:t>
                </a:r>
                <a:r>
                  <a:rPr lang="zh-CN" altLang="en-US" sz="1200" dirty="0">
                    <a:latin typeface="宋体" panose="02010600030101010101" pitchFamily="2" charset="-122"/>
                    <a:ea typeface="宋体" panose="02010600030101010101" pitchFamily="2" charset="-122"/>
                    <a:sym typeface="+mn-ea"/>
                  </a:rPr>
                  <a:t>使用网络节点的</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预测流量和历史流量，计算各个子网络容量利用率，然后再使用容量利用率计算每个个体的适应度，该适应度表示了各个子网络容量利用率的与均值的偏离程度，描述了整个网络的负载均衡性。算法在迭代过程中通过使用该适应度来进行种群淘汰。</a:t>
                </a:r>
                <a:endParaRPr lang="en-US" altLang="zh-CN" sz="1200"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接着</a:t>
                </a:r>
                <a:r>
                  <a:rPr lang="zh-CN" altLang="en-US" sz="1200" b="1" dirty="0">
                    <a:latin typeface="宋体" panose="02010600030101010101" pitchFamily="2" charset="-122"/>
                    <a:ea typeface="宋体" panose="02010600030101010101" pitchFamily="2" charset="-122"/>
                    <a:sym typeface="+mn-ea"/>
                  </a:rPr>
                  <a:t>需要</a:t>
                </a:r>
                <a:r>
                  <a:rPr lang="zh-CN" altLang="en-US" sz="1200" b="1" dirty="0">
                    <a:latin typeface="宋体" panose="02010600030101010101" pitchFamily="2" charset="-122"/>
                    <a:ea typeface="宋体" panose="02010600030101010101" pitchFamily="2" charset="-122"/>
                  </a:rPr>
                  <a:t>设置编码，编码的</a:t>
                </a:r>
                <a:r>
                  <a:rPr lang="zh-CN" altLang="en-US" sz="1200" dirty="0">
                    <a:effectLst/>
                    <a:ea typeface="等线" panose="02010600030101010101" pitchFamily="2" charset="-122"/>
                    <a:cs typeface="Times New Roman" panose="02020603050405020304" pitchFamily="18" charset="0"/>
                  </a:rPr>
                  <a:t>每一码位都代表了一个接入节点所属子网络编号，算法通过交叉和变异操作改变编码，选出需要让渡的节点和目标子网络，进行节点让渡。</a:t>
                </a:r>
                <a:endParaRPr lang="en-US" altLang="zh-CN" sz="1200" dirty="0">
                  <a:effectLst/>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effectLst/>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一个遗传算法由变异交叉和淘汰三个步骤组成</a:t>
                </a:r>
                <a:r>
                  <a:rPr lang="zh-CN" altLang="en-US" sz="1200" dirty="0">
                    <a:effectLst/>
                    <a:ea typeface="等线" panose="02010600030101010101" pitchFamily="2" charset="-122"/>
                    <a:cs typeface="Times New Roman" panose="02020603050405020304" pitchFamily="18" charset="0"/>
                  </a:rPr>
                  <a:t>，上述的两个设置满足三个步骤，成功实现了随机让渡节点的遗传算法。</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问答：</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首先计算各个子网络</a:t>
                </a:r>
                <a:r>
                  <a:rPr lang="en-US" altLang="zh-CN" dirty="0"/>
                  <a:t>480</a:t>
                </a:r>
                <a:r>
                  <a:rPr lang="zh-CN" altLang="en-US" dirty="0"/>
                  <a:t>小时的容量利用率均值，然后再求所有子网络的容量利用率均值的均值</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第一个</a:t>
                </a:r>
                <a:r>
                  <a:rPr lang="en-US" altLang="zh-CN" dirty="0"/>
                  <a:t>ratio</a:t>
                </a:r>
                <a:r>
                  <a:rPr lang="zh-CN" altLang="en-US" dirty="0"/>
                  <a:t>是描述的是负载均衡子网络的个数，负载均衡的子网络定义为子网络容量利用率（</a:t>
                </a:r>
                <a:r>
                  <a:rPr lang="en-US" altLang="zh-CN" dirty="0"/>
                  <a:t>480</a:t>
                </a:r>
                <a:r>
                  <a:rPr lang="zh-CN" altLang="en-US" dirty="0"/>
                  <a:t>小时均值）与容量利用率均值足够接近</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𝐸</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𝑎𝑣𝑔</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𝐸</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𝑚𝑖𝑛</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𝐸</a:t>
                </a:r>
                <a:r>
                  <a:rPr lang="zh-CN" altLang="zh-CN" sz="1800" i="0" kern="100">
                    <a:effectLst/>
                    <a:latin typeface="Cambria Math" panose="02040503050406030204" pitchFamily="18" charset="0"/>
                    <a:ea typeface="宋体"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宋体" panose="02010600030101010101" pitchFamily="2" charset="-122"/>
                    <a:cs typeface="Times New Roman" panose="02020603050405020304" pitchFamily="18" charset="0"/>
                  </a:rPr>
                  <a:t>𝑚𝑎𝑥</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分别是所有子网络容量利用率方差的每小时均值、方差的每小时最小值和方差的每小时最大值，</a:t>
                </a:r>
                <a:endParaRPr lang="en-US" altLang="zh-CN" dirty="0"/>
              </a:p>
              <a:p>
                <a:endParaRPr lang="zh-CN" altLang="en-US" dirty="0"/>
              </a:p>
            </p:txBody>
          </p:sp>
        </mc:Fallback>
      </mc:AlternateContent>
    </p:spTree>
    <p:extLst>
      <p:ext uri="{BB962C8B-B14F-4D97-AF65-F5344CB8AC3E}">
        <p14:creationId xmlns:p14="http://schemas.microsoft.com/office/powerpoint/2010/main" val="87935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latin typeface="宋体" panose="02010600030101010101" pitchFamily="2" charset="-122"/>
                <a:ea typeface="宋体" panose="02010600030101010101" pitchFamily="2" charset="-122"/>
                <a:cs typeface="宋体" panose="02010600030101010101" pitchFamily="2" charset="-122"/>
                <a:sym typeface="+mn-ea"/>
              </a:rPr>
              <a:t>最终，使用基于时空预测的拓扑优化系统优化了拓扑，优化后的拓扑相比较原拓扑，负载均衡指标提高</a:t>
            </a:r>
            <a:r>
              <a:rPr lang="en-US" altLang="zh-CN" dirty="0">
                <a:latin typeface="宋体" panose="02010600030101010101" pitchFamily="2" charset="-122"/>
                <a:ea typeface="宋体" panose="02010600030101010101" pitchFamily="2" charset="-122"/>
                <a:cs typeface="宋体" panose="02010600030101010101" pitchFamily="2" charset="-122"/>
                <a:sym typeface="+mn-ea"/>
              </a:rPr>
              <a:t>7.05%</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。证明了系统可以改善现有传输网的负载均衡性。</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宋体" panose="02010600030101010101" pitchFamily="2" charset="-122"/>
                <a:ea typeface="宋体" panose="02010600030101010101" pitchFamily="2" charset="-122"/>
                <a:cs typeface="宋体" panose="02010600030101010101" pitchFamily="2" charset="-122"/>
              </a:rPr>
              <a:t>本研究，针对传输网</a:t>
            </a:r>
            <a:r>
              <a:rPr lang="zh-CN" altLang="en-US" sz="1200" b="1" dirty="0">
                <a:latin typeface="宋体" panose="02010600030101010101" pitchFamily="2" charset="-122"/>
                <a:ea typeface="宋体" panose="02010600030101010101" pitchFamily="2" charset="-122"/>
                <a:cs typeface="宋体" panose="02010600030101010101" pitchFamily="2" charset="-122"/>
              </a:rPr>
              <a:t>没有考虑空间信息问题</a:t>
            </a:r>
            <a:r>
              <a:rPr lang="zh-CN" altLang="en-US" sz="1200" dirty="0">
                <a:latin typeface="宋体" panose="02010600030101010101" pitchFamily="2" charset="-122"/>
                <a:ea typeface="宋体" panose="02010600030101010101" pitchFamily="2" charset="-122"/>
                <a:cs typeface="宋体" panose="02010600030101010101" pitchFamily="2" charset="-122"/>
              </a:rPr>
              <a:t>和时空预测</a:t>
            </a:r>
            <a:r>
              <a:rPr lang="zh-CN" altLang="en-US" sz="1200" b="1" dirty="0">
                <a:latin typeface="宋体" panose="02010600030101010101" pitchFamily="2" charset="-122"/>
                <a:ea typeface="宋体" panose="02010600030101010101" pitchFamily="2" charset="-122"/>
                <a:cs typeface="宋体" panose="02010600030101010101" pitchFamily="2" charset="-122"/>
              </a:rPr>
              <a:t>缺少有效空间信息的难点</a:t>
            </a:r>
            <a:r>
              <a:rPr lang="zh-CN" altLang="en-US" sz="1200" dirty="0">
                <a:latin typeface="宋体" panose="02010600030101010101" pitchFamily="2" charset="-122"/>
                <a:ea typeface="宋体" panose="02010600030101010101" pitchFamily="2" charset="-122"/>
                <a:cs typeface="宋体" panose="02010600030101010101" pitchFamily="2" charset="-122"/>
              </a:rPr>
              <a:t>，成功实现时空预测，并通过使用</a:t>
            </a:r>
            <a:r>
              <a:rPr lang="en-US" altLang="zh-CN" sz="1200" dirty="0">
                <a:latin typeface="宋体" panose="02010600030101010101" pitchFamily="2" charset="-122"/>
                <a:ea typeface="宋体" panose="02010600030101010101" pitchFamily="2" charset="-122"/>
                <a:cs typeface="宋体" panose="02010600030101010101" pitchFamily="2" charset="-122"/>
              </a:rPr>
              <a:t>DTW</a:t>
            </a:r>
            <a:r>
              <a:rPr lang="zh-CN" altLang="en-US" sz="1200" dirty="0">
                <a:latin typeface="宋体" panose="02010600030101010101" pitchFamily="2" charset="-122"/>
                <a:ea typeface="宋体" panose="02010600030101010101" pitchFamily="2" charset="-122"/>
                <a:cs typeface="宋体" panose="02010600030101010101" pitchFamily="2" charset="-122"/>
              </a:rPr>
              <a:t>挖掘了空间信息。相比较</a:t>
            </a:r>
            <a:r>
              <a:rPr lang="zh-CN" altLang="en-US" sz="1200" dirty="0">
                <a:latin typeface="Times New Roman" panose="02020603050405020304" pitchFamily="18" charset="0"/>
                <a:ea typeface="宋体" panose="02010600030101010101" pitchFamily="2" charset="-122"/>
                <a:cs typeface="Times New Roman" panose="02020603050405020304" pitchFamily="18" charset="0"/>
              </a:rPr>
              <a:t>非时空预测模型，</a:t>
            </a:r>
            <a:r>
              <a:rPr lang="zh-CN" altLang="en-US" sz="1200" dirty="0">
                <a:latin typeface="宋体" panose="02010600030101010101" pitchFamily="2" charset="-122"/>
                <a:ea typeface="宋体" panose="02010600030101010101" pitchFamily="2" charset="-122"/>
                <a:cs typeface="宋体" panose="02010600030101010101" pitchFamily="2" charset="-122"/>
              </a:rPr>
              <a:t>预测精度提升了</a:t>
            </a:r>
            <a:r>
              <a:rPr lang="en-US" altLang="zh-CN" sz="1200" b="1" dirty="0">
                <a:latin typeface="宋体" panose="02010600030101010101" pitchFamily="2" charset="-122"/>
                <a:ea typeface="宋体" panose="02010600030101010101" pitchFamily="2" charset="-122"/>
                <a:cs typeface="宋体" panose="02010600030101010101" pitchFamily="2" charset="-122"/>
              </a:rPr>
              <a:t>6.7%</a:t>
            </a:r>
            <a:r>
              <a:rPr lang="zh-CN" altLang="en-US" sz="1200" dirty="0">
                <a:latin typeface="宋体" panose="02010600030101010101" pitchFamily="2" charset="-122"/>
                <a:ea typeface="宋体" panose="02010600030101010101" pitchFamily="2" charset="-122"/>
                <a:cs typeface="宋体" panose="02010600030101010101" pitchFamily="2" charset="-122"/>
              </a:rPr>
              <a:t>。</a:t>
            </a:r>
            <a:endParaRPr lang="en-US" altLang="zh-CN" sz="1200" dirty="0">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宋体" panose="02010600030101010101" pitchFamily="2" charset="-122"/>
                <a:ea typeface="宋体" panose="02010600030101010101" pitchFamily="2" charset="-122"/>
                <a:cs typeface="宋体" panose="02010600030101010101" pitchFamily="2" charset="-122"/>
              </a:rPr>
              <a:t>接着，针对</a:t>
            </a:r>
            <a:r>
              <a:rPr lang="zh-CN" altLang="en-US" sz="1200" b="1" dirty="0">
                <a:latin typeface="宋体" panose="02010600030101010101" pitchFamily="2" charset="-122"/>
                <a:ea typeface="宋体" panose="02010600030101010101" pitchFamily="2" charset="-122"/>
                <a:cs typeface="宋体" panose="02010600030101010101" pitchFamily="2" charset="-122"/>
              </a:rPr>
              <a:t>传统遗传算法在传输网中难以使用的问题</a:t>
            </a:r>
            <a:r>
              <a:rPr lang="zh-CN" altLang="en-US" sz="1200" dirty="0">
                <a:latin typeface="宋体" panose="02010600030101010101" pitchFamily="2" charset="-122"/>
                <a:ea typeface="宋体" panose="02010600030101010101" pitchFamily="2" charset="-122"/>
                <a:cs typeface="宋体" panose="02010600030101010101" pitchFamily="2" charset="-122"/>
              </a:rPr>
              <a:t>，改变了遗传算法的探索模式，在传输网上成功使用该算法，提升了负载均衡指标</a:t>
            </a:r>
            <a:r>
              <a:rPr lang="en-US" altLang="zh-CN" sz="1200" b="1" dirty="0">
                <a:latin typeface="宋体" panose="02010600030101010101" pitchFamily="2" charset="-122"/>
                <a:ea typeface="宋体" panose="02010600030101010101" pitchFamily="2" charset="-122"/>
                <a:cs typeface="宋体" panose="02010600030101010101" pitchFamily="2" charset="-122"/>
                <a:sym typeface="+mn-ea"/>
              </a:rPr>
              <a:t>7.05%</a:t>
            </a:r>
            <a:r>
              <a:rPr lang="zh-CN" altLang="en-US" sz="1200" b="1"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200" b="1"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latin typeface="宋体" panose="02010600030101010101" pitchFamily="2" charset="-122"/>
                <a:ea typeface="宋体" panose="02010600030101010101" pitchFamily="2" charset="-122"/>
                <a:cs typeface="宋体" panose="02010600030101010101" pitchFamily="2" charset="-122"/>
                <a:sym typeface="+mn-ea"/>
              </a:rPr>
              <a:t>最后，成功实现</a:t>
            </a:r>
            <a:r>
              <a:rPr lang="zh-CN" altLang="en-US" sz="1200" dirty="0">
                <a:latin typeface="宋体" panose="02010600030101010101" pitchFamily="2" charset="-122"/>
                <a:ea typeface="宋体" panose="02010600030101010101" pitchFamily="2" charset="-122"/>
                <a:cs typeface="宋体" panose="02010600030101010101" pitchFamily="2" charset="-122"/>
              </a:rPr>
              <a:t>一个</a:t>
            </a:r>
            <a:r>
              <a:rPr lang="zh-CN" altLang="en-US" sz="1200" b="1" dirty="0">
                <a:latin typeface="宋体" panose="02010600030101010101" pitchFamily="2" charset="-122"/>
                <a:ea typeface="宋体" panose="02010600030101010101" pitchFamily="2" charset="-122"/>
                <a:cs typeface="宋体" panose="02010600030101010101" pitchFamily="2" charset="-122"/>
              </a:rPr>
              <a:t>基于时空预测的网络拓扑优化系统</a:t>
            </a:r>
            <a:r>
              <a:rPr lang="zh-CN" altLang="en-US" sz="1200" dirty="0">
                <a:latin typeface="宋体" panose="02010600030101010101" pitchFamily="2" charset="-122"/>
                <a:ea typeface="宋体" panose="02010600030101010101" pitchFamily="2" charset="-122"/>
                <a:cs typeface="宋体" panose="02010600030101010101" pitchFamily="2" charset="-122"/>
              </a:rPr>
              <a:t>改善了传输网的负载均衡，</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保障通信稳定性和</a:t>
            </a:r>
            <a:r>
              <a:rPr lang="zh-CN" altLang="zh-CN" sz="1200" b="1" kern="100" dirty="0">
                <a:effectLst/>
                <a:latin typeface="等线" panose="02010600030101010101" pitchFamily="2" charset="-122"/>
                <a:ea typeface="等线" panose="02010600030101010101" pitchFamily="2" charset="-122"/>
                <a:cs typeface="Times New Roman" panose="02020603050405020304" pitchFamily="18" charset="0"/>
              </a:rPr>
              <a:t>资源</a:t>
            </a:r>
            <a:r>
              <a:rPr lang="zh-CN" altLang="en-US" sz="1200" b="1" kern="100" dirty="0">
                <a:effectLst/>
                <a:latin typeface="等线" panose="02010600030101010101" pitchFamily="2" charset="-122"/>
                <a:ea typeface="等线" panose="02010600030101010101" pitchFamily="2" charset="-122"/>
                <a:cs typeface="Times New Roman" panose="02020603050405020304" pitchFamily="18" charset="0"/>
              </a:rPr>
              <a:t>的</a:t>
            </a:r>
            <a:r>
              <a:rPr lang="zh-CN" altLang="zh-CN" sz="1200" b="1" kern="100" dirty="0">
                <a:effectLst/>
                <a:latin typeface="等线" panose="02010600030101010101" pitchFamily="2" charset="-122"/>
                <a:ea typeface="等线" panose="02010600030101010101" pitchFamily="2" charset="-122"/>
                <a:cs typeface="Times New Roman" panose="02020603050405020304" pitchFamily="18" charset="0"/>
              </a:rPr>
              <a:t>充分利用</a:t>
            </a:r>
            <a:r>
              <a:rPr lang="zh-CN" altLang="en-US" sz="1200" b="1"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en-US" sz="1200" b="0" dirty="0">
                <a:latin typeface="宋体" panose="02010600030101010101" pitchFamily="2" charset="-122"/>
                <a:ea typeface="宋体" panose="02010600030101010101" pitchFamily="2" charset="-122"/>
                <a:cs typeface="宋体" panose="02010600030101010101" pitchFamily="2" charset="-122"/>
              </a:rPr>
              <a:t>并且由于</a:t>
            </a:r>
            <a:r>
              <a:rPr lang="zh-CN" altLang="en-US" sz="1200" dirty="0">
                <a:latin typeface="宋体" panose="02010600030101010101" pitchFamily="2" charset="-122"/>
                <a:ea typeface="宋体" panose="02010600030101010101" pitchFamily="2" charset="-122"/>
                <a:cs typeface="宋体" panose="02010600030101010101" pitchFamily="2" charset="-122"/>
              </a:rPr>
              <a:t>整个系统的输入数据不依赖于特定通信技术背景，意味着系统具有普适性，</a:t>
            </a:r>
            <a:r>
              <a:rPr lang="zh-CN" altLang="en-US" sz="1200" b="1" dirty="0">
                <a:latin typeface="宋体" panose="02010600030101010101" pitchFamily="2" charset="-122"/>
                <a:ea typeface="宋体" panose="02010600030101010101" pitchFamily="2" charset="-122"/>
                <a:cs typeface="宋体" panose="02010600030101010101" pitchFamily="2" charset="-122"/>
              </a:rPr>
              <a:t>系统在未来传输网优化中也可以持续可用</a:t>
            </a:r>
            <a:r>
              <a:rPr lang="zh-CN" altLang="en-US" sz="1200" dirty="0">
                <a:latin typeface="宋体" panose="02010600030101010101" pitchFamily="2" charset="-122"/>
                <a:ea typeface="宋体" panose="02010600030101010101" pitchFamily="2" charset="-122"/>
                <a:cs typeface="宋体" panose="02010600030101010101" pitchFamily="2" charset="-122"/>
              </a:rPr>
              <a:t>，</a:t>
            </a:r>
            <a:r>
              <a:rPr lang="zh-CN" altLang="en-US" sz="1200" b="1" dirty="0">
                <a:latin typeface="宋体" panose="02010600030101010101" pitchFamily="2" charset="-122"/>
                <a:ea typeface="宋体" panose="02010600030101010101" pitchFamily="2" charset="-122"/>
                <a:cs typeface="宋体" panose="02010600030101010101" pitchFamily="2" charset="-122"/>
              </a:rPr>
              <a:t>具有一定的价值</a:t>
            </a:r>
            <a:r>
              <a:rPr lang="zh-CN" altLang="en-US" sz="1200" dirty="0">
                <a:latin typeface="宋体" panose="02010600030101010101" pitchFamily="2" charset="-122"/>
                <a:ea typeface="宋体" panose="02010600030101010101" pitchFamily="2" charset="-122"/>
                <a:cs typeface="宋体" panose="02010600030101010101" pitchFamily="2" charset="-122"/>
              </a:rPr>
              <a:t>。</a:t>
            </a:r>
            <a:endParaRPr lang="zh-CN" altLang="en-US" dirty="0"/>
          </a:p>
        </p:txBody>
      </p:sp>
    </p:spTree>
    <p:extLst>
      <p:ext uri="{BB962C8B-B14F-4D97-AF65-F5344CB8AC3E}">
        <p14:creationId xmlns:p14="http://schemas.microsoft.com/office/powerpoint/2010/main" val="3052674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谢谢各位老师，以上就是我的陈述，请各位老师指正。</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原因</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的</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一方面</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是传输网有更多的</a:t>
            </a:r>
            <a:r>
              <a:rPr lang="zh-CN" altLang="en-US" dirty="0">
                <a:latin typeface="宋体" panose="02010600030101010101" pitchFamily="2" charset="-122"/>
                <a:ea typeface="宋体" panose="02010600030101010101" pitchFamily="2" charset="-122"/>
                <a:cs typeface="宋体" panose="02010600030101010101" pitchFamily="2" charset="-122"/>
              </a:rPr>
              <a:t>移动接入流量</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en-US" sz="1200" kern="100" dirty="0">
                <a:effectLst/>
                <a:latin typeface="等线" panose="02010600030101010101" pitchFamily="2" charset="-122"/>
                <a:ea typeface="等线" panose="02010600030101010101" pitchFamily="2" charset="-122"/>
                <a:cs typeface="Times New Roman" panose="02020603050405020304" pitchFamily="18" charset="0"/>
              </a:rPr>
              <a:t>原因的另一方面是</a:t>
            </a:r>
            <a:r>
              <a:rPr lang="zh-CN" altLang="en-US" dirty="0">
                <a:latin typeface="宋体" panose="02010600030101010101" pitchFamily="2" charset="-122"/>
                <a:ea typeface="宋体" panose="02010600030101010101" pitchFamily="2" charset="-122"/>
                <a:cs typeface="宋体" panose="02010600030101010101" pitchFamily="2" charset="-122"/>
              </a:rPr>
              <a:t>新建</a:t>
            </a:r>
            <a:r>
              <a:rPr lang="en-US" altLang="zh-CN" b="1" dirty="0">
                <a:solidFill>
                  <a:srgbClr val="FF0000"/>
                </a:solidFill>
                <a:latin typeface="宋体" panose="02010600030101010101" pitchFamily="2" charset="-122"/>
                <a:ea typeface="宋体" panose="02010600030101010101" pitchFamily="2" charset="-122"/>
                <a:cs typeface="宋体" panose="02010600030101010101" pitchFamily="2" charset="-122"/>
              </a:rPr>
              <a:t>5G</a:t>
            </a:r>
            <a:r>
              <a:rPr lang="zh-CN" altLang="en-US" dirty="0">
                <a:latin typeface="宋体" panose="02010600030101010101" pitchFamily="2" charset="-122"/>
                <a:ea typeface="宋体" panose="02010600030101010101" pitchFamily="2" charset="-122"/>
                <a:cs typeface="宋体" panose="02010600030101010101" pitchFamily="2" charset="-122"/>
              </a:rPr>
              <a:t>基站带来了超大接入流量</a:t>
            </a:r>
            <a:r>
              <a:rPr lang="zh-CN" altLang="en-US" sz="1200" b="0" kern="1200" dirty="0">
                <a:effectLst/>
                <a:latin typeface="宋体" panose="02010600030101010101" pitchFamily="2" charset="-122"/>
                <a:ea typeface="宋体" panose="02010600030101010101" pitchFamily="2" charset="-122"/>
                <a:cs typeface="宋体" panose="02010600030101010101" pitchFamily="2" charset="-122"/>
              </a:rPr>
              <a:t>。</a:t>
            </a:r>
            <a:r>
              <a:rPr lang="zh-CN" altLang="zh-CN" sz="1200" b="1" kern="100" dirty="0">
                <a:effectLst/>
                <a:latin typeface="等线" panose="02010600030101010101" pitchFamily="2" charset="-122"/>
                <a:ea typeface="等线" panose="02010600030101010101" pitchFamily="2" charset="-122"/>
                <a:cs typeface="Times New Roman" panose="02020603050405020304" pitchFamily="18" charset="0"/>
              </a:rPr>
              <a:t>而</a:t>
            </a:r>
            <a:r>
              <a:rPr lang="zh-CN" altLang="en-US" sz="1200" b="1" kern="100" dirty="0">
                <a:effectLst/>
                <a:latin typeface="等线" panose="02010600030101010101" pitchFamily="2" charset="-122"/>
                <a:ea typeface="等线" panose="02010600030101010101" pitchFamily="2" charset="-122"/>
                <a:cs typeface="Times New Roman" panose="02020603050405020304" pitchFamily="18" charset="0"/>
              </a:rPr>
              <a:t>这种</a:t>
            </a:r>
            <a:r>
              <a:rPr lang="zh-CN" altLang="zh-CN" sz="1200" b="1" kern="100" dirty="0">
                <a:effectLst/>
                <a:latin typeface="等线" panose="02010600030101010101" pitchFamily="2" charset="-122"/>
                <a:ea typeface="等线" panose="02010600030101010101" pitchFamily="2" charset="-122"/>
                <a:cs typeface="Times New Roman" panose="02020603050405020304" pitchFamily="18" charset="0"/>
              </a:rPr>
              <a:t>流量增长在</a:t>
            </a:r>
            <a:r>
              <a:rPr lang="zh-CN" altLang="en-US" sz="1200" b="1" kern="100" dirty="0">
                <a:effectLst/>
                <a:latin typeface="等线" panose="02010600030101010101" pitchFamily="2" charset="-122"/>
                <a:ea typeface="等线" panose="02010600030101010101" pitchFamily="2" charset="-122"/>
                <a:cs typeface="Times New Roman" panose="02020603050405020304" pitchFamily="18" charset="0"/>
              </a:rPr>
              <a:t>传输网</a:t>
            </a:r>
            <a:r>
              <a:rPr lang="zh-CN" altLang="zh-CN" sz="1200" b="1" kern="100" dirty="0">
                <a:effectLst/>
                <a:latin typeface="等线" panose="02010600030101010101" pitchFamily="2" charset="-122"/>
                <a:ea typeface="等线" panose="02010600030101010101" pitchFamily="2" charset="-122"/>
                <a:cs typeface="Times New Roman" panose="02020603050405020304" pitchFamily="18" charset="0"/>
              </a:rPr>
              <a:t>中是不平衡、</a:t>
            </a:r>
            <a:r>
              <a:rPr lang="zh-CN" altLang="en-US" sz="1200" b="1" kern="100" dirty="0">
                <a:effectLst/>
                <a:latin typeface="等线" panose="02010600030101010101" pitchFamily="2" charset="-122"/>
                <a:ea typeface="等线" panose="02010600030101010101" pitchFamily="2" charset="-122"/>
                <a:cs typeface="Times New Roman" panose="02020603050405020304" pitchFamily="18" charset="0"/>
              </a:rPr>
              <a:t>导致了传输网出现负载不均衡，</a:t>
            </a:r>
            <a:r>
              <a:rPr lang="zh-CN" altLang="en-US" dirty="0">
                <a:latin typeface="宋体" panose="02010600030101010101" pitchFamily="2" charset="-122"/>
                <a:ea typeface="宋体" panose="02010600030101010101" pitchFamily="2" charset="-122"/>
                <a:cs typeface="宋体" panose="02010600030101010101" pitchFamily="2" charset="-122"/>
              </a:rPr>
              <a:t>高负载接入网影响通信稳定性，低负载接入网导致网络资源利用不充分</a:t>
            </a:r>
            <a:endParaRPr lang="en-US" altLang="zh-CN" dirty="0">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t>研究负载均衡，具有紧迫的实际意义</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宋体" panose="02010600030101010101" pitchFamily="2" charset="-122"/>
                <a:ea typeface="宋体" panose="02010600030101010101" pitchFamily="2" charset="-122"/>
                <a:cs typeface="宋体" panose="02010600030101010101" pitchFamily="2" charset="-122"/>
              </a:rPr>
              <a:t>本研究在中国移动提供的真实</a:t>
            </a:r>
            <a:r>
              <a:rPr lang="en-US" altLang="zh-CN" b="1" dirty="0">
                <a:solidFill>
                  <a:srgbClr val="FF0000"/>
                </a:solidFill>
                <a:latin typeface="宋体" panose="02010600030101010101" pitchFamily="2" charset="-122"/>
                <a:ea typeface="宋体" panose="02010600030101010101" pitchFamily="2" charset="-122"/>
                <a:cs typeface="宋体" panose="02010600030101010101" pitchFamily="2" charset="-122"/>
              </a:rPr>
              <a:t>5G</a:t>
            </a:r>
            <a:r>
              <a:rPr lang="zh-CN" altLang="en-US" dirty="0">
                <a:latin typeface="宋体" panose="02010600030101010101" pitchFamily="2" charset="-122"/>
                <a:ea typeface="宋体" panose="02010600030101010101" pitchFamily="2" charset="-122"/>
                <a:cs typeface="宋体" panose="02010600030101010101" pitchFamily="2" charset="-122"/>
              </a:rPr>
              <a:t>传输网拓扑数据和流量数据，上改善网络负载均衡</a:t>
            </a:r>
            <a:endParaRPr lang="en-US" altLang="zh-CN" dirty="0">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2</a:t>
            </a:fld>
            <a:endParaRPr lang="zh-CN" altLang="en-US"/>
          </a:p>
        </p:txBody>
      </p:sp>
    </p:spTree>
    <p:extLst>
      <p:ext uri="{BB962C8B-B14F-4D97-AF65-F5344CB8AC3E}">
        <p14:creationId xmlns:p14="http://schemas.microsoft.com/office/powerpoint/2010/main" val="1853262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just"/>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为了解决负载均衡需要研究网络拓扑优化，并且为了保证优化后拓扑的长期有效性，还需要研究流量预测。</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但是</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目前的拓扑优化</a:t>
            </a:r>
            <a:r>
              <a:rPr lang="zh-CN" altLang="en-US" sz="1800" dirty="0"/>
              <a:t>主要依赖专家经验，优化主要通过</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人工操作</a:t>
            </a:r>
            <a:r>
              <a:rPr lang="zh-CN" altLang="en-US" sz="1800" dirty="0"/>
              <a:t>完成</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节点让渡</a:t>
            </a:r>
            <a:r>
              <a:rPr lang="zh-CN" altLang="en-US" sz="1800" dirty="0"/>
              <a:t>。这种方法存在不能充分探索拓扑解空间的问题</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，不能很好的解决负载不均衡。</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8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而现有的流量预测，使用</a:t>
            </a:r>
            <a:r>
              <a:rPr lang="zh-CN" altLang="en-US" sz="1800" dirty="0">
                <a:latin typeface="Times New Roman" panose="02020603050405020304" pitchFamily="18" charset="0"/>
                <a:ea typeface="宋体" panose="02010600030101010101" pitchFamily="2" charset="-122"/>
                <a:cs typeface="Times New Roman" panose="02020603050405020304" pitchFamily="18" charset="0"/>
                <a:sym typeface="+mn-ea"/>
              </a:rPr>
              <a:t>时间序列</a:t>
            </a:r>
            <a:r>
              <a:rPr lang="zh-CN" altLang="en-US" sz="1800" dirty="0">
                <a:latin typeface="宋体" panose="02010600030101010101" pitchFamily="2" charset="-122"/>
                <a:ea typeface="宋体" panose="02010600030101010101" pitchFamily="2" charset="-122"/>
                <a:cs typeface="宋体" panose="02010600030101010101" pitchFamily="2" charset="-122"/>
                <a:sym typeface="+mn-ea"/>
              </a:rPr>
              <a:t>来预测流量，忽略了空间上相邻节点之间的相互影响</a:t>
            </a:r>
            <a:endParaRPr lang="en-US" altLang="zh-CN" sz="1800"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CN" sz="1800"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CN" sz="1800" dirty="0">
              <a:latin typeface="宋体" panose="02010600030101010101" pitchFamily="2" charset="-122"/>
              <a:ea typeface="宋体" panose="02010600030101010101" pitchFamily="2" charset="-122"/>
              <a:cs typeface="宋体" panose="02010600030101010101" pitchFamily="2" charset="-122"/>
              <a:sym typeface="+mn-ea"/>
            </a:endParaRPr>
          </a:p>
          <a:p>
            <a:endParaRPr lang="en-US" altLang="zh-CN" dirty="0"/>
          </a:p>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宋体" panose="02010600030101010101" pitchFamily="2" charset="-122"/>
                <a:ea typeface="宋体" panose="02010600030101010101" pitchFamily="2" charset="-122"/>
              </a:rPr>
              <a:t>针对传输网中流量预测</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本研究提出在</a:t>
            </a:r>
            <a:r>
              <a:rPr lang="zh-CN" altLang="en-US" sz="1200" b="1" dirty="0">
                <a:latin typeface="宋体" panose="02010600030101010101" pitchFamily="2" charset="-122"/>
                <a:ea typeface="宋体" panose="02010600030101010101" pitchFamily="2" charset="-122"/>
                <a:cs typeface="宋体" panose="02010600030101010101" pitchFamily="2" charset="-122"/>
                <a:sym typeface="+mn-ea"/>
              </a:rPr>
              <a:t>传输网</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中使用时空预测，捕捉空间信息辅助流量预测，提高预测精准度。</a:t>
            </a:r>
            <a:endParaRPr lang="en-US" altLang="zh-CN" sz="1200" dirty="0">
              <a:latin typeface="宋体" panose="02010600030101010101" pitchFamily="2" charset="-122"/>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宋体" panose="02010600030101010101" pitchFamily="2" charset="-122"/>
                <a:ea typeface="宋体" panose="02010600030101010101" pitchFamily="2" charset="-122"/>
              </a:rPr>
              <a:t>针对拓扑优化面临的问题，本</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研究提出使用遗传算法。遗传算法具有</a:t>
            </a:r>
            <a:r>
              <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较高智能水平</a:t>
            </a:r>
            <a:r>
              <a:rPr lang="zh-CN" altLang="en-US" sz="12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能充分探索拓扑解空间。</a:t>
            </a:r>
            <a:r>
              <a:rPr lang="zh-CN" altLang="en-US" sz="1200" b="1" kern="100" dirty="0">
                <a:effectLst/>
                <a:latin typeface="Times New Roman" panose="02020603050405020304" pitchFamily="18" charset="0"/>
                <a:ea typeface="宋体" panose="02010600030101010101" pitchFamily="2" charset="-122"/>
                <a:cs typeface="Times New Roman" panose="02020603050405020304" pitchFamily="18" charset="0"/>
              </a:rPr>
              <a:t>能在减少人力成本的情况下，更好地消除负载不均衡</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200" dirty="0">
              <a:latin typeface="宋体" panose="02010600030101010101" pitchFamily="2" charset="-122"/>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宋体" panose="02010600030101010101" pitchFamily="2" charset="-122"/>
                <a:ea typeface="宋体" panose="02010600030101010101" pitchFamily="2" charset="-122"/>
              </a:rPr>
              <a:t>并且使用这两个改进设计了一个</a:t>
            </a:r>
            <a:r>
              <a:rPr lang="zh-CN" altLang="en-US" b="1" dirty="0">
                <a:latin typeface="宋体" panose="02010600030101010101" pitchFamily="2" charset="-122"/>
                <a:ea typeface="宋体" panose="02010600030101010101" pitchFamily="2" charset="-122"/>
              </a:rPr>
              <a:t>基于流量预测的网络拓扑优化系统。系统将</a:t>
            </a:r>
            <a:r>
              <a:rPr lang="zh-CN" altLang="en-US" sz="1200" dirty="0">
                <a:latin typeface="宋体" panose="02010600030101010101" pitchFamily="2" charset="-122"/>
                <a:ea typeface="宋体" panose="02010600030101010101" pitchFamily="2" charset="-122"/>
                <a:cs typeface="宋体" panose="02010600030101010101" pitchFamily="2" charset="-122"/>
              </a:rPr>
              <a:t>预测流量作为拓扑优化目标函数的输入，控制节点让渡，实现传输网负载均衡。</a:t>
            </a:r>
            <a:endParaRPr lang="en-US" altLang="zh-CN" sz="1200" dirty="0">
              <a:latin typeface="宋体" panose="02010600030101010101" pitchFamily="2" charset="-122"/>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宋体" panose="02010600030101010101" pitchFamily="2" charset="-122"/>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接下来介绍系统的实现，</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首先介绍时空预测模块的实现，</a:t>
            </a:r>
            <a:endParaRPr lang="zh-CN" altLang="en-US" dirty="0"/>
          </a:p>
        </p:txBody>
      </p:sp>
    </p:spTree>
    <p:extLst>
      <p:ext uri="{BB962C8B-B14F-4D97-AF65-F5344CB8AC3E}">
        <p14:creationId xmlns:p14="http://schemas.microsoft.com/office/powerpoint/2010/main" val="381959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just"/>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但是，传输网中使用时空预测也存在难点：那就是缺少有效的空间信息</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时空预测为了提升预测精准度，</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需要充分利用空间信息</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，而</a:t>
            </a:r>
            <a:r>
              <a:rPr lang="zh-CN" altLang="en-US" sz="2800" dirty="0">
                <a:latin typeface="宋体" panose="02010600030101010101" pitchFamily="2" charset="-122"/>
                <a:ea typeface="宋体" panose="02010600030101010101" pitchFamily="2" charset="-122"/>
                <a:cs typeface="宋体" panose="02010600030101010101" pitchFamily="2" charset="-122"/>
                <a:sym typeface="+mn-ea"/>
              </a:rPr>
              <a:t>现有利用空间信息的方法之一是</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衡量两个节点的相似距离</a:t>
            </a:r>
            <a:r>
              <a:rPr lang="zh-CN" altLang="en-US" sz="2800" dirty="0">
                <a:latin typeface="宋体" panose="02010600030101010101" pitchFamily="2" charset="-122"/>
                <a:ea typeface="宋体" panose="02010600030101010101" pitchFamily="2" charset="-122"/>
                <a:cs typeface="宋体" panose="02010600030101010101" pitchFamily="2" charset="-122"/>
                <a:sym typeface="+mn-ea"/>
              </a:rPr>
              <a:t>，使用相似距离描述两个节点之间流量汇聚和流量传递的作用强度。</a:t>
            </a:r>
            <a:endParaRPr lang="en-US" altLang="zh-CN" sz="2800"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但在实验过程中，</a:t>
            </a:r>
            <a:r>
              <a:rPr lang="zh-CN" altLang="en-US" sz="2800" dirty="0">
                <a:latin typeface="宋体" panose="02010600030101010101" pitchFamily="2" charset="-122"/>
                <a:ea typeface="宋体" panose="02010600030101010101" pitchFamily="2" charset="-122"/>
                <a:cs typeface="宋体" panose="02010600030101010101" pitchFamily="2" charset="-122"/>
                <a:sym typeface="+mn-ea"/>
              </a:rPr>
              <a:t>尝试使用</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物理距离</a:t>
            </a:r>
            <a:r>
              <a:rPr lang="zh-CN" altLang="en-US" sz="2800" dirty="0">
                <a:latin typeface="宋体" panose="02010600030101010101" pitchFamily="2" charset="-122"/>
                <a:ea typeface="宋体" panose="02010600030101010101" pitchFamily="2" charset="-122"/>
                <a:cs typeface="宋体" panose="02010600030101010101" pitchFamily="2" charset="-122"/>
                <a:sym typeface="+mn-ea"/>
              </a:rPr>
              <a:t>和</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流量的欧式相似距离</a:t>
            </a:r>
            <a:r>
              <a:rPr lang="zh-CN" altLang="en-US" sz="2800" dirty="0">
                <a:latin typeface="宋体" panose="02010600030101010101" pitchFamily="2" charset="-122"/>
                <a:ea typeface="宋体" panose="02010600030101010101" pitchFamily="2" charset="-122"/>
                <a:cs typeface="宋体" panose="02010600030101010101" pitchFamily="2" charset="-122"/>
                <a:sym typeface="+mn-ea"/>
              </a:rPr>
              <a:t>作为</a:t>
            </a:r>
            <a:r>
              <a:rPr lang="zh-CN" altLang="en-US" sz="4000" dirty="0">
                <a:latin typeface="宋体" panose="02010600030101010101" pitchFamily="2" charset="-122"/>
                <a:ea typeface="宋体" panose="02010600030101010101" pitchFamily="2" charset="-122"/>
                <a:cs typeface="宋体" panose="02010600030101010101" pitchFamily="2" charset="-122"/>
                <a:sym typeface="+mn-ea"/>
              </a:rPr>
              <a:t>空间信息</a:t>
            </a:r>
            <a:r>
              <a:rPr lang="zh-CN" altLang="en-US" sz="2800" dirty="0">
                <a:latin typeface="宋体" panose="02010600030101010101" pitchFamily="2" charset="-122"/>
                <a:ea typeface="宋体" panose="02010600030101010101" pitchFamily="2" charset="-122"/>
                <a:cs typeface="宋体" panose="02010600030101010101" pitchFamily="2" charset="-122"/>
                <a:sym typeface="+mn-ea"/>
              </a:rPr>
              <a:t>，进行时空预测时，发现效果不佳。与</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不使用相似距离</a:t>
            </a:r>
            <a:r>
              <a:rPr lang="zh-CN" altLang="en-US" sz="2800" dirty="0">
                <a:latin typeface="宋体" panose="02010600030101010101" pitchFamily="2" charset="-122"/>
                <a:ea typeface="宋体" panose="02010600030101010101" pitchFamily="2" charset="-122"/>
                <a:cs typeface="宋体" panose="02010600030101010101" pitchFamily="2" charset="-122"/>
                <a:sym typeface="+mn-ea"/>
              </a:rPr>
              <a:t>的</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时空预测模型</a:t>
            </a:r>
            <a:r>
              <a:rPr lang="zh-CN" altLang="en-US" sz="2800" dirty="0">
                <a:latin typeface="宋体" panose="02010600030101010101" pitchFamily="2" charset="-122"/>
                <a:ea typeface="宋体" panose="02010600030101010101" pitchFamily="2" charset="-122"/>
                <a:cs typeface="宋体" panose="02010600030101010101" pitchFamily="2" charset="-122"/>
                <a:sym typeface="+mn-ea"/>
              </a:rPr>
              <a:t>相比，</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预测精度甚至有所下降</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algn="just"/>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b="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针对这个问题，本研究</a:t>
            </a:r>
            <a:r>
              <a:rPr lang="zh-CN" altLang="en-US" sz="1200" dirty="0">
                <a:latin typeface="宋体" panose="02010600030101010101" pitchFamily="2" charset="-122"/>
                <a:ea typeface="宋体" panose="02010600030101010101" pitchFamily="2" charset="-122"/>
                <a:cs typeface="宋体" panose="02010600030101010101" pitchFamily="2" charset="-122"/>
              </a:rPr>
              <a:t>分析了流量数据，发现存在一些相邻节点，这些节点的流量</a:t>
            </a:r>
            <a:r>
              <a:rPr lang="zh-CN" altLang="en-US" sz="1200" b="1" dirty="0">
                <a:latin typeface="宋体" panose="02010600030101010101" pitchFamily="2" charset="-122"/>
                <a:ea typeface="宋体" panose="02010600030101010101" pitchFamily="2" charset="-122"/>
                <a:cs typeface="宋体" panose="02010600030101010101" pitchFamily="2" charset="-122"/>
              </a:rPr>
              <a:t>全局相似</a:t>
            </a:r>
            <a:r>
              <a:rPr lang="zh-CN" altLang="en-US" sz="1200" dirty="0">
                <a:latin typeface="宋体" panose="02010600030101010101" pitchFamily="2" charset="-122"/>
                <a:ea typeface="宋体" panose="02010600030101010101" pitchFamily="2" charset="-122"/>
                <a:cs typeface="宋体" panose="02010600030101010101" pitchFamily="2" charset="-122"/>
              </a:rPr>
              <a:t>，但</a:t>
            </a:r>
            <a:r>
              <a:rPr lang="zh-CN" altLang="en-US" sz="1200" b="1" dirty="0">
                <a:latin typeface="宋体" panose="02010600030101010101" pitchFamily="2" charset="-122"/>
                <a:ea typeface="宋体" panose="02010600030101010101" pitchFamily="2" charset="-122"/>
                <a:cs typeface="宋体" panose="02010600030101010101" pitchFamily="2" charset="-122"/>
              </a:rPr>
              <a:t>局部相异。</a:t>
            </a:r>
            <a:endParaRPr lang="en-US" altLang="zh-CN" sz="1200" b="1" dirty="0">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宋体" panose="02010600030101010101" pitchFamily="2" charset="-122"/>
                <a:ea typeface="宋体" panose="02010600030101010101" pitchFamily="2" charset="-122"/>
                <a:cs typeface="宋体" panose="02010600030101010101" pitchFamily="2" charset="-122"/>
              </a:rPr>
              <a:t>局部相异会导致一个流量的极大值和另一个流量的极小值进行距离计算，从而使得计算出的相似距离没法很好的反映两个流量的相似度。</a:t>
            </a:r>
            <a:endParaRPr lang="en-US" altLang="zh-CN" sz="1200" dirty="0">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为了解决该问题，本研究提出使用动态时间规整。该方法自动扭曲时间轴，计算最小相似距离，使得极大值不再和极小值计算距离。</a:t>
            </a:r>
            <a:endParaRPr lang="en-US" altLang="zh-CN" sz="1200"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宋体" panose="02010600030101010101" pitchFamily="2" charset="-122"/>
              <a:ea typeface="宋体" panose="02010600030101010101" pitchFamily="2" charset="-122"/>
              <a:cs typeface="宋体" panose="02010600030101010101" pitchFamily="2" charset="-122"/>
            </a:endParaRPr>
          </a:p>
          <a:p>
            <a:endParaRPr lang="zh-CN" altLang="en-US" dirty="0"/>
          </a:p>
        </p:txBody>
      </p:sp>
    </p:spTree>
    <p:extLst>
      <p:ext uri="{BB962C8B-B14F-4D97-AF65-F5344CB8AC3E}">
        <p14:creationId xmlns:p14="http://schemas.microsoft.com/office/powerpoint/2010/main" val="928157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接着实现了时空预测系统</a:t>
            </a:r>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时空预测模型框架如图所示，该预测模型</a:t>
            </a:r>
            <a:r>
              <a:rPr lang="zh-CN" altLang="en-US" sz="1800" b="1" kern="100" dirty="0">
                <a:effectLst/>
                <a:latin typeface="等线" panose="02010600030101010101" pitchFamily="2" charset="-122"/>
                <a:ea typeface="等线" panose="02010600030101010101" pitchFamily="2" charset="-122"/>
                <a:cs typeface="Times New Roman" panose="02020603050405020304" pitchFamily="18" charset="0"/>
              </a:rPr>
              <a:t>可以视为</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在</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在</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获知</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空间信息和时间信息的情况下学习</a:t>
            </a:r>
            <a:r>
              <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rPr>
              <a:t>流量预测的映射函数</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。其中空间信息就是</a:t>
            </a:r>
            <a:r>
              <a:rPr lang="zh-CN" altLang="en-US" sz="1800" b="1" kern="100" dirty="0">
                <a:effectLst/>
                <a:latin typeface="等线" panose="02010600030101010101" pitchFamily="2" charset="-122"/>
                <a:ea typeface="等线" panose="02010600030101010101" pitchFamily="2" charset="-122"/>
                <a:cs typeface="Times New Roman" panose="02020603050405020304" pitchFamily="18" charset="0"/>
              </a:rPr>
              <a:t>标红的</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动态时间规整相似距离矩阵</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。时间信息就是流量数据。</a:t>
            </a:r>
          </a:p>
          <a:p>
            <a:pPr algn="just"/>
            <a:endParaRPr lang="zh-CN" altLang="en-US" dirty="0"/>
          </a:p>
        </p:txBody>
      </p:sp>
    </p:spTree>
    <p:extLst>
      <p:ext uri="{BB962C8B-B14F-4D97-AF65-F5344CB8AC3E}">
        <p14:creationId xmlns:p14="http://schemas.microsoft.com/office/powerpoint/2010/main" val="3317064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最终，时空预测模块的结果</a:t>
            </a:r>
            <a:r>
              <a:rPr lang="zh-CN" altLang="en-US" b="1" dirty="0"/>
              <a:t>如表</a:t>
            </a:r>
            <a:r>
              <a:rPr lang="en-US" altLang="zh-CN" b="1" dirty="0"/>
              <a:t>2</a:t>
            </a:r>
            <a:r>
              <a:rPr lang="zh-CN" altLang="en-US" b="1" dirty="0"/>
              <a:t>表所示</a:t>
            </a:r>
            <a:r>
              <a:rPr lang="zh-CN" altLang="en-US" dirty="0"/>
              <a:t>，可以看到，</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时空预测模型相比于非时空预测模型，预测精准度（</a:t>
            </a:r>
            <a:r>
              <a:rPr lang="zh-CN" altLang="en-US" b="0" i="0" dirty="0">
                <a:solidFill>
                  <a:srgbClr val="F73131"/>
                </a:solidFill>
                <a:effectLst/>
                <a:latin typeface="Arial" panose="020B0604020202020204" pitchFamily="34" charset="0"/>
              </a:rPr>
              <a:t>均方根误差）</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提升了</a:t>
            </a:r>
            <a:r>
              <a:rPr lang="en-US" altLang="zh-CN" sz="1200" dirty="0">
                <a:latin typeface="宋体" panose="02010600030101010101" pitchFamily="2" charset="-122"/>
                <a:ea typeface="宋体" panose="02010600030101010101" pitchFamily="2" charset="-122"/>
                <a:cs typeface="宋体" panose="02010600030101010101" pitchFamily="2" charset="-122"/>
                <a:sym typeface="+mn-ea"/>
              </a:rPr>
              <a:t>5.8%</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。证明了</a:t>
            </a:r>
            <a:r>
              <a:rPr lang="zh-CN" altLang="en-US" sz="1200" b="1" dirty="0">
                <a:latin typeface="宋体" panose="02010600030101010101" pitchFamily="2" charset="-122"/>
                <a:ea typeface="宋体" panose="02010600030101010101" pitchFamily="2" charset="-122"/>
                <a:cs typeface="宋体" panose="02010600030101010101" pitchFamily="2" charset="-122"/>
                <a:sym typeface="+mn-ea"/>
              </a:rPr>
              <a:t>传输网中时空预测的有效性</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200"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宋体" panose="02010600030101010101" pitchFamily="2" charset="-122"/>
              <a:ea typeface="宋体" panose="02010600030101010101" pitchFamily="2" charset="-122"/>
              <a:cs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而使用了动态时间规整相似距离的时空预测模型</a:t>
            </a:r>
            <a:r>
              <a:rPr lang="zh-CN" altLang="en-US" sz="1200" b="1" dirty="0">
                <a:latin typeface="宋体" panose="02010600030101010101" pitchFamily="2" charset="-122"/>
                <a:ea typeface="宋体" panose="02010600030101010101" pitchFamily="2" charset="-122"/>
                <a:cs typeface="宋体" panose="02010600030101010101" pitchFamily="2" charset="-122"/>
                <a:sym typeface="+mn-ea"/>
              </a:rPr>
              <a:t>与其他几个使用传统相似距离的模型相比</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b="0" i="0" dirty="0">
                <a:solidFill>
                  <a:srgbClr val="F73131"/>
                </a:solidFill>
                <a:effectLst/>
                <a:latin typeface="Arial" panose="020B0604020202020204" pitchFamily="34" charset="0"/>
              </a:rPr>
              <a:t>预测精准度</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也有不同提升。最终本文提出的时空预测模型，相比于非时空预测模型，</a:t>
            </a:r>
            <a:r>
              <a:rPr lang="en-US" altLang="zh-CN" sz="12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预测精度提升了</a:t>
            </a:r>
            <a:r>
              <a:rPr lang="en-US" altLang="zh-CN" sz="1200" b="1" dirty="0">
                <a:latin typeface="宋体" panose="02010600030101010101" pitchFamily="2" charset="-122"/>
                <a:ea typeface="宋体" panose="02010600030101010101" pitchFamily="2" charset="-122"/>
                <a:cs typeface="宋体" panose="02010600030101010101" pitchFamily="2" charset="-122"/>
                <a:sym typeface="+mn-ea"/>
              </a:rPr>
              <a:t>6.7%</a:t>
            </a:r>
            <a:r>
              <a:rPr lang="zh-CN" altLang="en-US" sz="12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证明了传输网中</a:t>
            </a:r>
            <a:r>
              <a:rPr lang="zh-CN" altLang="en-US" sz="1200" b="1" dirty="0">
                <a:latin typeface="宋体" panose="02010600030101010101" pitchFamily="2" charset="-122"/>
                <a:ea typeface="宋体" panose="02010600030101010101" pitchFamily="2" charset="-122"/>
                <a:cs typeface="宋体" panose="02010600030101010101" pitchFamily="2" charset="-122"/>
                <a:sym typeface="+mn-ea"/>
              </a:rPr>
              <a:t>使用动态时间规整捕捉空间信息的有效性</a:t>
            </a:r>
            <a:r>
              <a:rPr lang="zh-CN" altLang="en-US" sz="1200"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200" dirty="0">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pic>
        <p:nvPicPr>
          <p:cNvPr id="5" name="图片 4" descr="fengmain_画板 1 副本 7"/>
          <p:cNvPicPr>
            <a:picLocks noChangeAspect="1"/>
          </p:cNvPicPr>
          <p:nvPr userDrawn="1"/>
        </p:nvPicPr>
        <p:blipFill>
          <a:blip r:embed="rId2"/>
          <a:stretch>
            <a:fillRect/>
          </a:stretch>
        </p:blipFill>
        <p:spPr>
          <a:xfrm>
            <a:off x="0" y="0"/>
            <a:ext cx="12190095" cy="6858000"/>
          </a:xfrm>
          <a:prstGeom prst="rect">
            <a:avLst/>
          </a:prstGeom>
        </p:spPr>
      </p:pic>
      <p:pic>
        <p:nvPicPr>
          <p:cNvPr id="9" name="图片 8" descr="fengmain_画板 1 副本 17"/>
          <p:cNvPicPr>
            <a:picLocks noChangeAspect="1"/>
          </p:cNvPicPr>
          <p:nvPr userDrawn="1"/>
        </p:nvPicPr>
        <p:blipFill>
          <a:blip r:embed="rId3"/>
          <a:srcRect l="55623" b="85140"/>
          <a:stretch>
            <a:fillRect/>
          </a:stretch>
        </p:blipFill>
        <p:spPr>
          <a:xfrm>
            <a:off x="5795645" y="92710"/>
            <a:ext cx="6320155" cy="119062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descr="fengmain_画板 1 副本 13"/>
          <p:cNvPicPr>
            <a:picLocks noChangeAspect="1"/>
          </p:cNvPicPr>
          <p:nvPr userDrawn="1"/>
        </p:nvPicPr>
        <p:blipFill>
          <a:blip r:embed="rId2"/>
          <a:stretch>
            <a:fillRect/>
          </a:stretch>
        </p:blipFill>
        <p:spPr>
          <a:xfrm>
            <a:off x="0" y="0"/>
            <a:ext cx="12190095" cy="6858000"/>
          </a:xfrm>
          <a:prstGeom prst="rect">
            <a:avLst/>
          </a:prstGeom>
        </p:spPr>
      </p:pic>
      <p:sp>
        <p:nvSpPr>
          <p:cNvPr id="3" name="日期占位符 2"/>
          <p:cNvSpPr>
            <a:spLocks noGrp="1"/>
          </p:cNvSpPr>
          <p:nvPr>
            <p:ph type="dt" sz="half" idx="10"/>
          </p:nvPr>
        </p:nvSpPr>
        <p:spPr>
          <a:xfrm>
            <a:off x="5420782" y="6240463"/>
            <a:ext cx="1388536" cy="206381"/>
          </a:xfrm>
        </p:spPr>
        <p:txBody>
          <a:bodyPr/>
          <a:lstStyle/>
          <a:p>
            <a:fld id="{6489D9C7-5DC6-4263-87FF-7C99F6FB63C3}" type="datetime1">
              <a:rPr lang="zh-CN" altLang="en-US" smtClean="0"/>
              <a:t>2021/5/30</a:t>
            </a:fld>
            <a:endParaRPr lang="zh-CN" altLang="en-US"/>
          </a:p>
        </p:txBody>
      </p:sp>
      <p:sp>
        <p:nvSpPr>
          <p:cNvPr id="4" name="页脚占位符 3"/>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5" name="灯片编号占位符 4"/>
          <p:cNvSpPr>
            <a:spLocks noGrp="1"/>
          </p:cNvSpPr>
          <p:nvPr>
            <p:ph type="sldNum" sz="quarter" idx="12"/>
          </p:nvPr>
        </p:nvSpPr>
        <p:spPr>
          <a:xfrm>
            <a:off x="8629649" y="6240463"/>
            <a:ext cx="2909888" cy="206381"/>
          </a:xfrm>
        </p:spPr>
        <p:txBody>
          <a:bodyPr/>
          <a:lstStyle/>
          <a:p>
            <a:fld id="{5DD3DB80-B894-403A-B48E-6FDC1A72010E}" type="slidenum">
              <a:rPr lang="zh-CN" altLang="en-US" smtClean="0"/>
              <a:t>‹#›</a:t>
            </a:fld>
            <a:endParaRPr lang="zh-CN" altLang="en-US"/>
          </a:p>
        </p:txBody>
      </p:sp>
      <p:sp>
        <p:nvSpPr>
          <p:cNvPr id="8" name="内容占位符 7"/>
          <p:cNvSpPr>
            <a:spLocks noGrp="1"/>
          </p:cNvSpPr>
          <p:nvPr>
            <p:ph sz="quarter" idx="13"/>
          </p:nvPr>
        </p:nvSpPr>
        <p:spPr>
          <a:xfrm>
            <a:off x="690245" y="1233804"/>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userDrawn="1">
  <p:cSld name="节标题">
    <p:spTree>
      <p:nvGrpSpPr>
        <p:cNvPr id="1" name=""/>
        <p:cNvGrpSpPr/>
        <p:nvPr/>
      </p:nvGrpSpPr>
      <p:grpSpPr>
        <a:xfrm>
          <a:off x="0" y="0"/>
          <a:ext cx="0" cy="0"/>
          <a:chOff x="0" y="0"/>
          <a:chExt cx="0" cy="0"/>
        </a:xfrm>
      </p:grpSpPr>
      <p:pic>
        <p:nvPicPr>
          <p:cNvPr id="10" name="图片 9" descr="fengmain_画板 1 副本 14"/>
          <p:cNvPicPr>
            <a:picLocks noChangeAspect="1"/>
          </p:cNvPicPr>
          <p:nvPr userDrawn="1"/>
        </p:nvPicPr>
        <p:blipFill>
          <a:blip r:embed="rId2"/>
          <a:stretch>
            <a:fillRect/>
          </a:stretch>
        </p:blipFill>
        <p:spPr>
          <a:xfrm>
            <a:off x="20320" y="0"/>
            <a:ext cx="12190095" cy="6858000"/>
          </a:xfrm>
          <a:prstGeom prst="rect">
            <a:avLst/>
          </a:prstGeom>
        </p:spPr>
      </p:pic>
      <p:sp>
        <p:nvSpPr>
          <p:cNvPr id="5" name="日期占位符 4"/>
          <p:cNvSpPr>
            <a:spLocks noGrp="1"/>
          </p:cNvSpPr>
          <p:nvPr>
            <p:ph type="dt" sz="half" idx="10"/>
          </p:nvPr>
        </p:nvSpPr>
        <p:spPr>
          <a:xfrm>
            <a:off x="5420782" y="6240463"/>
            <a:ext cx="1388536" cy="206381"/>
          </a:xfrm>
        </p:spPr>
        <p:txBody>
          <a:bodyPr/>
          <a:lstStyle/>
          <a:p>
            <a:fld id="{6489D9C7-5DC6-4263-87FF-7C99F6FB63C3}" type="datetime1">
              <a:rPr lang="zh-CN" altLang="en-US" smtClean="0"/>
              <a:t>2021/5/30</a:t>
            </a:fld>
            <a:endParaRPr lang="zh-CN" altLang="en-US"/>
          </a:p>
        </p:txBody>
      </p:sp>
      <p:sp>
        <p:nvSpPr>
          <p:cNvPr id="7" name="页脚占位符 6"/>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8" name="灯片编号占位符 7"/>
          <p:cNvSpPr>
            <a:spLocks noGrp="1"/>
          </p:cNvSpPr>
          <p:nvPr>
            <p:ph type="sldNum" sz="quarter" idx="12"/>
          </p:nvPr>
        </p:nvSpPr>
        <p:spPr>
          <a:xfrm>
            <a:off x="8629649" y="6240463"/>
            <a:ext cx="2909888" cy="206381"/>
          </a:xfrm>
        </p:spPr>
        <p:txBody>
          <a:bodyPr/>
          <a:lstStyle/>
          <a:p>
            <a:fld id="{5DD3DB80-B894-403A-B48E-6FDC1A72010E}" type="slidenum">
              <a:rPr lang="zh-CN" altLang="en-US" smtClean="0"/>
              <a:t>‹#›</a:t>
            </a:fld>
            <a:endParaRPr lang="zh-CN" altLang="en-US"/>
          </a:p>
        </p:txBody>
      </p:sp>
      <p:sp>
        <p:nvSpPr>
          <p:cNvPr id="9" name="内容占位符 8"/>
          <p:cNvSpPr>
            <a:spLocks noGrp="1"/>
          </p:cNvSpPr>
          <p:nvPr>
            <p:ph sz="quarter" idx="13"/>
          </p:nvPr>
        </p:nvSpPr>
        <p:spPr>
          <a:xfrm>
            <a:off x="690245" y="1233804"/>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pic>
        <p:nvPicPr>
          <p:cNvPr id="7" name="图片 6" descr="fengmain_画板 1 副本 16"/>
          <p:cNvPicPr>
            <a:picLocks noChangeAspect="1"/>
          </p:cNvPicPr>
          <p:nvPr userDrawn="1"/>
        </p:nvPicPr>
        <p:blipFill>
          <a:blip r:embed="rId2"/>
          <a:stretch>
            <a:fillRect/>
          </a:stretch>
        </p:blipFill>
        <p:spPr>
          <a:xfrm>
            <a:off x="0" y="0"/>
            <a:ext cx="12192000" cy="6858635"/>
          </a:xfrm>
          <a:prstGeom prst="rect">
            <a:avLst/>
          </a:prstGeom>
        </p:spPr>
      </p:pic>
      <p:sp>
        <p:nvSpPr>
          <p:cNvPr id="8" name="日期占位符 7"/>
          <p:cNvSpPr>
            <a:spLocks noGrp="1"/>
          </p:cNvSpPr>
          <p:nvPr>
            <p:ph type="dt" sz="half" idx="10"/>
          </p:nvPr>
        </p:nvSpPr>
        <p:spPr>
          <a:xfrm>
            <a:off x="5420782" y="6240463"/>
            <a:ext cx="1388536" cy="206381"/>
          </a:xfrm>
        </p:spPr>
        <p:txBody>
          <a:bodyPr/>
          <a:lstStyle/>
          <a:p>
            <a:fld id="{6489D9C7-5DC6-4263-87FF-7C99F6FB63C3}" type="datetime1">
              <a:rPr lang="zh-CN" altLang="en-US" smtClean="0"/>
              <a:t>2021/5/30</a:t>
            </a:fld>
            <a:endParaRPr lang="zh-CN" altLang="en-US"/>
          </a:p>
        </p:txBody>
      </p:sp>
      <p:sp>
        <p:nvSpPr>
          <p:cNvPr id="9"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10" name="灯片编号占位符 9"/>
          <p:cNvSpPr>
            <a:spLocks noGrp="1"/>
          </p:cNvSpPr>
          <p:nvPr>
            <p:ph type="sldNum" sz="quarter" idx="12"/>
          </p:nvPr>
        </p:nvSpPr>
        <p:spPr>
          <a:xfrm>
            <a:off x="8629649" y="6240463"/>
            <a:ext cx="2909888" cy="206381"/>
          </a:xfrm>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6" name="图片 5" descr="fengmain_画板 1 副本 17"/>
          <p:cNvPicPr>
            <a:picLocks noChangeAspect="1"/>
          </p:cNvPicPr>
          <p:nvPr userDrawn="1"/>
        </p:nvPicPr>
        <p:blipFill>
          <a:blip r:embed="rId2"/>
          <a:stretch>
            <a:fillRect/>
          </a:stretch>
        </p:blipFill>
        <p:spPr>
          <a:xfrm>
            <a:off x="0" y="0"/>
            <a:ext cx="12189460" cy="6857365"/>
          </a:xfrm>
          <a:prstGeom prst="rect">
            <a:avLst/>
          </a:prstGeom>
        </p:spPr>
      </p:pic>
      <p:sp>
        <p:nvSpPr>
          <p:cNvPr id="3" name="日期占位符 2"/>
          <p:cNvSpPr>
            <a:spLocks noGrp="1"/>
          </p:cNvSpPr>
          <p:nvPr>
            <p:ph type="dt" sz="half" idx="10"/>
          </p:nvPr>
        </p:nvSpPr>
        <p:spPr>
          <a:xfrm>
            <a:off x="5420782" y="6240463"/>
            <a:ext cx="1388536" cy="206381"/>
          </a:xfrm>
        </p:spPr>
        <p:txBody>
          <a:bodyPr/>
          <a:lstStyle/>
          <a:p>
            <a:fld id="{6489D9C7-5DC6-4263-87FF-7C99F6FB63C3}" type="datetime1">
              <a:rPr lang="zh-CN" altLang="en-US" smtClean="0"/>
              <a:t>2021/5/30</a:t>
            </a:fld>
            <a:endParaRPr lang="zh-CN" altLang="en-US"/>
          </a:p>
        </p:txBody>
      </p:sp>
      <p:sp>
        <p:nvSpPr>
          <p:cNvPr id="4" name="页脚占位符 3"/>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5" name="灯片编号占位符 4"/>
          <p:cNvSpPr>
            <a:spLocks noGrp="1"/>
          </p:cNvSpPr>
          <p:nvPr>
            <p:ph type="sldNum" sz="quarter" idx="12"/>
          </p:nvPr>
        </p:nvSpPr>
        <p:spPr>
          <a:xfrm>
            <a:off x="8629649" y="6240463"/>
            <a:ext cx="2909888" cy="206381"/>
          </a:xfrm>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pic>
        <p:nvPicPr>
          <p:cNvPr id="2" name="图片 1" descr="fengmain_画板 1 副本 15"/>
          <p:cNvPicPr>
            <a:picLocks noChangeAspect="1"/>
          </p:cNvPicPr>
          <p:nvPr userDrawn="1"/>
        </p:nvPicPr>
        <p:blipFill>
          <a:blip r:embed="rId2"/>
          <a:stretch>
            <a:fillRect/>
          </a:stretch>
        </p:blipFill>
        <p:spPr>
          <a:xfrm>
            <a:off x="0" y="0"/>
            <a:ext cx="12192000" cy="685863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sp>
        <p:nvSpPr>
          <p:cNvPr id="8"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t>2021/5/30</a:t>
            </a:fld>
            <a:endParaRPr lang="zh-CN" altLang="en-US"/>
          </a:p>
        </p:txBody>
      </p:sp>
      <p:sp>
        <p:nvSpPr>
          <p:cNvPr id="9"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www.islide.cc</a:t>
            </a:r>
            <a:endParaRPr lang="zh-CN" altLang="en-US" dirty="0"/>
          </a:p>
        </p:txBody>
      </p:sp>
      <p:sp>
        <p:nvSpPr>
          <p:cNvPr id="10"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 name="任意多边形: 形状 490"/>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498" name="任意多边形: 形状 497"/>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509" name="任意多边形: 形状 508"/>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516" name="任意多边形: 形状 515"/>
          <p:cNvSpPr/>
          <p:nvPr/>
        </p:nvSpPr>
        <p:spPr>
          <a:xfrm>
            <a:off x="1636201" y="-5773460"/>
            <a:ext cx="12470" cy="12470"/>
          </a:xfrm>
          <a:custGeom>
            <a:avLst/>
            <a:gdLst/>
            <a:ahLst/>
            <a:cxnLst/>
            <a:rect l="l" t="t" r="r" b="b"/>
            <a:pathLst>
              <a:path/>
            </a:pathLst>
          </a:custGeom>
          <a:noFill/>
          <a:ln w="1256" cap="flat">
            <a:solidFill>
              <a:srgbClr val="232E61"/>
            </a:solidFill>
            <a:prstDash val="solid"/>
            <a:miter/>
          </a:ln>
        </p:spPr>
        <p:txBody>
          <a:bodyPr rtlCol="0" anchor="ctr"/>
          <a:lstStyle/>
          <a:p>
            <a:endParaRPr lang="zh-CN" altLang="en-US"/>
          </a:p>
        </p:txBody>
      </p:sp>
      <p:sp>
        <p:nvSpPr>
          <p:cNvPr id="527" name="任意多边形: 形状 526"/>
          <p:cNvSpPr/>
          <p:nvPr/>
        </p:nvSpPr>
        <p:spPr>
          <a:xfrm>
            <a:off x="1636201" y="-5773460"/>
            <a:ext cx="12470" cy="12470"/>
          </a:xfrm>
          <a:custGeom>
            <a:avLst/>
            <a:gdLst/>
            <a:ahLst/>
            <a:cxnLst/>
            <a:rect l="l" t="t" r="r" b="b"/>
            <a:pathLst>
              <a:path/>
            </a:pathLst>
          </a:custGeom>
          <a:noFill/>
          <a:ln w="1168" cap="flat">
            <a:solidFill>
              <a:srgbClr val="232E61"/>
            </a:solidFill>
            <a:prstDash val="solid"/>
            <a:miter/>
          </a:ln>
        </p:spPr>
        <p:txBody>
          <a:bodyPr rtlCol="0" anchor="ctr"/>
          <a:lstStyle/>
          <a:p>
            <a:endParaRPr lang="zh-CN" altLang="en-US"/>
          </a:p>
        </p:txBody>
      </p:sp>
      <p:sp>
        <p:nvSpPr>
          <p:cNvPr id="534" name="任意多边形: 形状 533"/>
          <p:cNvSpPr/>
          <p:nvPr/>
        </p:nvSpPr>
        <p:spPr>
          <a:xfrm>
            <a:off x="1636201" y="-5773460"/>
            <a:ext cx="12470" cy="12470"/>
          </a:xfrm>
          <a:custGeom>
            <a:avLst/>
            <a:gdLst/>
            <a:ahLst/>
            <a:cxnLst/>
            <a:rect l="l" t="t" r="r" b="b"/>
            <a:pathLst>
              <a:path/>
            </a:pathLst>
          </a:custGeom>
          <a:noFill/>
          <a:ln w="1168" cap="flat">
            <a:solidFill>
              <a:srgbClr val="232E61"/>
            </a:solidFill>
            <a:prstDash val="solid"/>
            <a:miter/>
          </a:ln>
        </p:spPr>
        <p:txBody>
          <a:bodyPr rtlCol="0" anchor="ctr"/>
          <a:lstStyle/>
          <a:p>
            <a:endParaRPr lang="zh-CN" altLang="en-US"/>
          </a:p>
        </p:txBody>
      </p:sp>
      <p:sp>
        <p:nvSpPr>
          <p:cNvPr id="8" name="文本框 7"/>
          <p:cNvSpPr txBox="1"/>
          <p:nvPr/>
        </p:nvSpPr>
        <p:spPr>
          <a:xfrm>
            <a:off x="5420995" y="2872740"/>
            <a:ext cx="5735955" cy="1076325"/>
          </a:xfrm>
          <a:prstGeom prst="rect">
            <a:avLst/>
          </a:prstGeom>
          <a:noFill/>
        </p:spPr>
        <p:txBody>
          <a:bodyPr wrap="square" rtlCol="0">
            <a:spAutoFit/>
          </a:bodyPr>
          <a:lstStyle/>
          <a:p>
            <a:pPr algn="ctr"/>
            <a:r>
              <a:rPr lang="zh-CN" altLang="en-US" sz="3200" b="1" dirty="0">
                <a:solidFill>
                  <a:srgbClr val="01479B"/>
                </a:solidFill>
              </a:rPr>
              <a:t>基于流量预测的</a:t>
            </a:r>
            <a:r>
              <a:rPr lang="en-US" altLang="zh-CN" sz="3200" b="1" dirty="0">
                <a:solidFill>
                  <a:srgbClr val="01479B"/>
                </a:solidFill>
              </a:rPr>
              <a:t>5G</a:t>
            </a:r>
            <a:r>
              <a:rPr lang="zh-CN" altLang="en-US" sz="3200" b="1" dirty="0">
                <a:solidFill>
                  <a:srgbClr val="01479B"/>
                </a:solidFill>
              </a:rPr>
              <a:t>通信网络优化与系统研究</a:t>
            </a:r>
          </a:p>
        </p:txBody>
      </p:sp>
      <p:sp>
        <p:nvSpPr>
          <p:cNvPr id="10" name="矩形 9"/>
          <p:cNvSpPr/>
          <p:nvPr/>
        </p:nvSpPr>
        <p:spPr>
          <a:xfrm>
            <a:off x="6377305" y="4533900"/>
            <a:ext cx="4321175" cy="1307465"/>
          </a:xfrm>
          <a:prstGeom prst="rect">
            <a:avLst/>
          </a:pr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377305" y="4533900"/>
            <a:ext cx="4321175" cy="1198880"/>
          </a:xfrm>
          <a:prstGeom prst="rect">
            <a:avLst/>
          </a:prstGeom>
          <a:noFill/>
        </p:spPr>
        <p:txBody>
          <a:bodyPr wrap="square" rtlCol="0">
            <a:spAutoFit/>
          </a:bodyPr>
          <a:lstStyle/>
          <a:p>
            <a:r>
              <a:rPr lang="zh-CN" altLang="en-US" dirty="0">
                <a:solidFill>
                  <a:srgbClr val="01479B"/>
                </a:solidFill>
              </a:rPr>
              <a:t>姓名：毕霄</a:t>
            </a:r>
          </a:p>
          <a:p>
            <a:r>
              <a:rPr lang="zh-CN" altLang="en-US" dirty="0">
                <a:solidFill>
                  <a:srgbClr val="01479B"/>
                </a:solidFill>
              </a:rPr>
              <a:t>学号：</a:t>
            </a:r>
            <a:r>
              <a:rPr lang="en-US" altLang="zh-CN" dirty="0">
                <a:solidFill>
                  <a:srgbClr val="01479B"/>
                </a:solidFill>
              </a:rPr>
              <a:t>19125002</a:t>
            </a:r>
          </a:p>
          <a:p>
            <a:r>
              <a:rPr lang="zh-CN" altLang="en-US" dirty="0">
                <a:solidFill>
                  <a:srgbClr val="01479B"/>
                </a:solidFill>
              </a:rPr>
              <a:t>专业：电子与通信工程</a:t>
            </a:r>
          </a:p>
          <a:p>
            <a:r>
              <a:rPr lang="zh-CN" altLang="en-US" dirty="0">
                <a:solidFill>
                  <a:srgbClr val="01479B"/>
                </a:solidFill>
              </a:rPr>
              <a:t>导师：郭宇春</a:t>
            </a:r>
            <a:endParaRPr lang="en-US" altLang="zh-CN" dirty="0">
              <a:solidFill>
                <a:srgbClr val="01479B"/>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89126" y="523904"/>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拓扑优化的实现</a:t>
            </a: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4" name="文本框 3"/>
          <p:cNvSpPr txBox="1"/>
          <p:nvPr/>
        </p:nvSpPr>
        <p:spPr>
          <a:xfrm>
            <a:off x="765174" y="1399100"/>
            <a:ext cx="10804526" cy="242085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b="1" dirty="0">
                <a:latin typeface="宋体" panose="02010600030101010101" pitchFamily="2" charset="-122"/>
                <a:ea typeface="宋体" panose="02010600030101010101" pitchFamily="2" charset="-122"/>
                <a:cs typeface="宋体" panose="02010600030101010101" pitchFamily="2" charset="-122"/>
              </a:rPr>
              <a:t>划分子网络</a:t>
            </a:r>
            <a:endParaRPr lang="en-US" altLang="zh-CN" b="1" dirty="0">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Font typeface="Arial" panose="020B0604020202020204" pitchFamily="34" charset="0"/>
              <a:buChar char="•"/>
            </a:pPr>
            <a:r>
              <a:rPr lang="zh-CN" altLang="en-US" b="1" dirty="0">
                <a:latin typeface="宋体" panose="02010600030101010101" pitchFamily="2" charset="-122"/>
                <a:ea typeface="宋体" panose="02010600030101010101" pitchFamily="2" charset="-122"/>
                <a:cs typeface="宋体" panose="02010600030101010101" pitchFamily="2" charset="-122"/>
              </a:rPr>
              <a:t>随机让渡节点的遗传算法</a:t>
            </a:r>
            <a:endParaRPr lang="en-US" altLang="zh-CN" b="1" dirty="0">
              <a:latin typeface="宋体" panose="02010600030101010101" pitchFamily="2" charset="-122"/>
              <a:ea typeface="宋体" panose="02010600030101010101" pitchFamily="2" charset="-122"/>
              <a:cs typeface="宋体" panose="02010600030101010101" pitchFamily="2" charset="-122"/>
            </a:endParaRPr>
          </a:p>
          <a:p>
            <a:pPr lvl="1">
              <a:lnSpc>
                <a:spcPct val="150000"/>
              </a:lnSpc>
            </a:pPr>
            <a:endParaRPr lang="en-US" altLang="zh-CN" sz="1600" dirty="0">
              <a:latin typeface="宋体" panose="02010600030101010101" pitchFamily="2" charset="-122"/>
              <a:ea typeface="宋体" panose="02010600030101010101" pitchFamily="2" charset="-122"/>
              <a:cs typeface="宋体" panose="02010600030101010101" pitchFamily="2" charset="-122"/>
              <a:sym typeface="+mn-ea"/>
            </a:endParaRPr>
          </a:p>
          <a:p>
            <a:pPr marL="914400" lvl="1" indent="-457200">
              <a:lnSpc>
                <a:spcPct val="150000"/>
              </a:lnSpc>
              <a:buFont typeface="Arial" panose="020B0604020202020204" pitchFamily="34" charset="0"/>
              <a:buChar char="•"/>
            </a:pPr>
            <a:endParaRPr lang="en-US" altLang="zh-CN" sz="1600" dirty="0">
              <a:latin typeface="宋体" panose="02010600030101010101" pitchFamily="2" charset="-122"/>
              <a:ea typeface="宋体" panose="02010600030101010101" pitchFamily="2" charset="-122"/>
              <a:cs typeface="宋体" panose="02010600030101010101" pitchFamily="2" charset="-122"/>
              <a:sym typeface="+mn-ea"/>
            </a:endParaRPr>
          </a:p>
          <a:p>
            <a:pPr marL="914400" lvl="1" indent="-457200">
              <a:lnSpc>
                <a:spcPct val="150000"/>
              </a:lnSpc>
              <a:buFont typeface="Arial" panose="020B0604020202020204" pitchFamily="34" charset="0"/>
              <a:buChar char="•"/>
            </a:pPr>
            <a:endParaRPr lang="en-US" altLang="zh-CN" sz="16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5" name="图片 4">
            <a:extLst>
              <a:ext uri="{FF2B5EF4-FFF2-40B4-BE49-F238E27FC236}">
                <a16:creationId xmlns:a16="http://schemas.microsoft.com/office/drawing/2014/main" id="{D21811EA-17B6-42BE-B6FF-B8EB338D1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599" y="2433627"/>
            <a:ext cx="7915275" cy="3578553"/>
          </a:xfrm>
          <a:prstGeom prst="rect">
            <a:avLst/>
          </a:prstGeom>
        </p:spPr>
      </p:pic>
    </p:spTree>
    <p:extLst>
      <p:ext uri="{BB962C8B-B14F-4D97-AF65-F5344CB8AC3E}">
        <p14:creationId xmlns:p14="http://schemas.microsoft.com/office/powerpoint/2010/main" val="4115184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89126" y="523904"/>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子网络划分的实现</a:t>
            </a: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4" name="文本框 3"/>
          <p:cNvSpPr txBox="1"/>
          <p:nvPr/>
        </p:nvSpPr>
        <p:spPr>
          <a:xfrm>
            <a:off x="634178" y="2044462"/>
            <a:ext cx="6045312" cy="417518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本文使用的数据，没有子网的划分，首先需要拆分网络。</a:t>
            </a:r>
            <a:endParaRPr lang="en-US" altLang="zh-CN" sz="1600" b="1" dirty="0">
              <a:latin typeface="宋体" panose="02010600030101010101" pitchFamily="2" charset="-122"/>
              <a:ea typeface="宋体" panose="02010600030101010101" pitchFamily="2" charset="-122"/>
              <a:cs typeface="宋体" panose="02010600030101010101" pitchFamily="2" charset="-122"/>
              <a:sym typeface="+mn-ea"/>
            </a:endParaRPr>
          </a:p>
          <a:p>
            <a:pPr marL="457200" indent="-457200">
              <a:lnSpc>
                <a:spcPct val="150000"/>
              </a:lnSpc>
              <a:buFont typeface="Arial" panose="020B0604020202020204" pitchFamily="34" charset="0"/>
              <a:buChar char="•"/>
            </a:pPr>
            <a:endParaRPr lang="en-US" altLang="zh-CN" sz="1600" b="1" dirty="0">
              <a:latin typeface="宋体" panose="02010600030101010101" pitchFamily="2" charset="-122"/>
              <a:ea typeface="宋体" panose="02010600030101010101" pitchFamily="2" charset="-122"/>
              <a:cs typeface="宋体" panose="02010600030101010101" pitchFamily="2" charset="-122"/>
              <a:sym typeface="+mn-ea"/>
            </a:endParaRPr>
          </a:p>
          <a:p>
            <a:pPr marL="457200" indent="-457200">
              <a:lnSpc>
                <a:spcPct val="150000"/>
              </a:lnSpc>
              <a:buFont typeface="Arial" panose="020B0604020202020204" pitchFamily="34" charset="0"/>
              <a:buChar char="•"/>
            </a:pP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堆栈式深度优先遍历算法。</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寻找汇聚链路和挂在同一汇聚链路下的所有接入链路。</a:t>
            </a:r>
            <a:endParaRPr lang="en-US" altLang="zh-CN" sz="1600" dirty="0">
              <a:latin typeface="宋体" panose="02010600030101010101" pitchFamily="2" charset="-122"/>
              <a:ea typeface="宋体" panose="02010600030101010101" pitchFamily="2" charset="-122"/>
              <a:cs typeface="宋体" panose="02010600030101010101" pitchFamily="2" charset="-122"/>
              <a:sym typeface="+mn-ea"/>
            </a:endParaRPr>
          </a:p>
          <a:p>
            <a:pPr marL="457200" indent="-457200">
              <a:lnSpc>
                <a:spcPct val="150000"/>
              </a:lnSpc>
              <a:buFont typeface="Arial" panose="020B0604020202020204" pitchFamily="34" charset="0"/>
              <a:buChar char="•"/>
            </a:pP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递归去冗余算法。</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去除冗余节点，并区分接入链路之间的主次关系。</a:t>
            </a:r>
            <a:endParaRPr lang="en-US" altLang="zh-CN" sz="1600" dirty="0">
              <a:latin typeface="宋体" panose="02010600030101010101" pitchFamily="2" charset="-122"/>
              <a:ea typeface="宋体" panose="02010600030101010101" pitchFamily="2" charset="-122"/>
              <a:cs typeface="宋体" panose="02010600030101010101" pitchFamily="2" charset="-122"/>
              <a:sym typeface="+mn-ea"/>
            </a:endParaRPr>
          </a:p>
          <a:p>
            <a:pPr marL="457200" indent="-457200">
              <a:lnSpc>
                <a:spcPct val="150000"/>
              </a:lnSpc>
              <a:buFont typeface="Arial" panose="020B0604020202020204" pitchFamily="34" charset="0"/>
              <a:buChar char="•"/>
            </a:pP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集合运算</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，寻找一些不成环状的接入链路。</a:t>
            </a:r>
          </a:p>
          <a:p>
            <a:pPr lvl="1">
              <a:lnSpc>
                <a:spcPct val="150000"/>
              </a:lnSpc>
            </a:pPr>
            <a:endParaRPr lang="en-US" altLang="zh-CN" sz="1600" dirty="0">
              <a:latin typeface="宋体" panose="02010600030101010101" pitchFamily="2" charset="-122"/>
              <a:ea typeface="宋体" panose="02010600030101010101" pitchFamily="2" charset="-122"/>
              <a:cs typeface="宋体" panose="02010600030101010101" pitchFamily="2" charset="-122"/>
              <a:sym typeface="+mn-ea"/>
            </a:endParaRPr>
          </a:p>
          <a:p>
            <a:pPr marL="914400" lvl="1" indent="-457200">
              <a:lnSpc>
                <a:spcPct val="150000"/>
              </a:lnSpc>
              <a:buFont typeface="Arial" panose="020B0604020202020204" pitchFamily="34" charset="0"/>
              <a:buChar char="•"/>
            </a:pPr>
            <a:endParaRPr lang="en-US" altLang="zh-CN" sz="1600" dirty="0">
              <a:latin typeface="宋体" panose="02010600030101010101" pitchFamily="2" charset="-122"/>
              <a:ea typeface="宋体" panose="02010600030101010101" pitchFamily="2" charset="-122"/>
              <a:cs typeface="宋体" panose="02010600030101010101" pitchFamily="2" charset="-122"/>
              <a:sym typeface="+mn-ea"/>
            </a:endParaRPr>
          </a:p>
          <a:p>
            <a:pPr marL="914400" lvl="1" indent="-457200">
              <a:lnSpc>
                <a:spcPct val="150000"/>
              </a:lnSpc>
              <a:buFont typeface="Arial" panose="020B0604020202020204" pitchFamily="34" charset="0"/>
              <a:buChar char="•"/>
            </a:pPr>
            <a:endParaRPr lang="en-US" altLang="zh-CN" sz="16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6" name="图片 5" descr="图片包含 风筝, 项链, 飞行, 空气&#10;&#10;描述已自动生成">
            <a:extLst>
              <a:ext uri="{FF2B5EF4-FFF2-40B4-BE49-F238E27FC236}">
                <a16:creationId xmlns:a16="http://schemas.microsoft.com/office/drawing/2014/main" id="{782E3FF1-785D-4942-8152-CB4E1F48B6BF}"/>
              </a:ext>
            </a:extLst>
          </p:cNvPr>
          <p:cNvPicPr>
            <a:picLocks noChangeAspect="1"/>
          </p:cNvPicPr>
          <p:nvPr/>
        </p:nvPicPr>
        <p:blipFill rotWithShape="1">
          <a:blip r:embed="rId3">
            <a:extLst>
              <a:ext uri="{28A0092B-C50C-407E-A947-70E740481C1C}">
                <a14:useLocalDpi xmlns:a14="http://schemas.microsoft.com/office/drawing/2010/main" val="0"/>
              </a:ext>
            </a:extLst>
          </a:blip>
          <a:srcRect l="10062" t="6289" r="10406"/>
          <a:stretch/>
        </p:blipFill>
        <p:spPr>
          <a:xfrm>
            <a:off x="6997699" y="1454676"/>
            <a:ext cx="4749801" cy="3579316"/>
          </a:xfrm>
          <a:prstGeom prst="rect">
            <a:avLst/>
          </a:prstGeom>
        </p:spPr>
      </p:pic>
      <p:sp>
        <p:nvSpPr>
          <p:cNvPr id="3" name="文本框 2">
            <a:extLst>
              <a:ext uri="{FF2B5EF4-FFF2-40B4-BE49-F238E27FC236}">
                <a16:creationId xmlns:a16="http://schemas.microsoft.com/office/drawing/2014/main" id="{C67192F3-7FD0-4A0A-A688-2BD4B0175B54}"/>
              </a:ext>
            </a:extLst>
          </p:cNvPr>
          <p:cNvSpPr txBox="1"/>
          <p:nvPr/>
        </p:nvSpPr>
        <p:spPr>
          <a:xfrm>
            <a:off x="10428692" y="4132053"/>
            <a:ext cx="1074333" cy="646331"/>
          </a:xfrm>
          <a:prstGeom prst="rect">
            <a:avLst/>
          </a:prstGeom>
          <a:noFill/>
        </p:spPr>
        <p:txBody>
          <a:bodyPr wrap="none" rtlCol="0">
            <a:spAutoFit/>
          </a:bodyPr>
          <a:lstStyle/>
          <a:p>
            <a:r>
              <a:rPr lang="en-US" altLang="zh-CN" sz="1200" dirty="0"/>
              <a:t>G</a:t>
            </a:r>
            <a:r>
              <a:rPr lang="zh-CN" altLang="en-US" sz="1200" dirty="0"/>
              <a:t>：核心节点</a:t>
            </a:r>
            <a:endParaRPr lang="en-US" altLang="zh-CN" sz="1200" dirty="0"/>
          </a:p>
          <a:p>
            <a:r>
              <a:rPr lang="en-US" altLang="zh-CN" sz="1200" dirty="0"/>
              <a:t>H</a:t>
            </a:r>
            <a:r>
              <a:rPr lang="zh-CN" altLang="en-US" sz="1200" dirty="0"/>
              <a:t>：汇聚节点</a:t>
            </a:r>
            <a:endParaRPr lang="en-US" altLang="zh-CN" sz="1200" dirty="0"/>
          </a:p>
          <a:p>
            <a:r>
              <a:rPr lang="en-US" altLang="zh-CN" sz="1200" dirty="0"/>
              <a:t>J</a:t>
            </a:r>
            <a:r>
              <a:rPr lang="zh-CN" altLang="en-US" sz="1200" dirty="0"/>
              <a:t>：接入节点</a:t>
            </a:r>
          </a:p>
        </p:txBody>
      </p:sp>
    </p:spTree>
    <p:extLst>
      <p:ext uri="{BB962C8B-B14F-4D97-AF65-F5344CB8AC3E}">
        <p14:creationId xmlns:p14="http://schemas.microsoft.com/office/powerpoint/2010/main" val="3489759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89126" y="523904"/>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拓扑优化难点</a:t>
            </a: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4" name="文本框 3"/>
          <p:cNvSpPr txBox="1"/>
          <p:nvPr/>
        </p:nvSpPr>
        <p:spPr>
          <a:xfrm>
            <a:off x="688975" y="1290193"/>
            <a:ext cx="10893425" cy="173554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sz="2000" b="1" dirty="0">
                <a:latin typeface="宋体" panose="02010600030101010101" pitchFamily="2" charset="-122"/>
                <a:ea typeface="宋体" panose="02010600030101010101" pitchFamily="2" charset="-122"/>
                <a:cs typeface="宋体" panose="02010600030101010101" pitchFamily="2" charset="-122"/>
              </a:rPr>
              <a:t>遗传算法难以在传输网中使用</a:t>
            </a:r>
          </a:p>
          <a:p>
            <a:pPr marL="914400" lvl="1" indent="-457200">
              <a:lnSpc>
                <a:spcPct val="150000"/>
              </a:lnSpc>
              <a:buFont typeface="Arial" panose="020B0604020202020204" pitchFamily="34" charset="0"/>
              <a:buChar char="•"/>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传统的遗传算法</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将所有的连边编码，</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通过</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随机改变编码</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，来实现</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随机连边</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，从而探索</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拓扑解空间</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914400" lvl="1" indent="-457200">
              <a:lnSpc>
                <a:spcPct val="150000"/>
              </a:lnSpc>
              <a:buFont typeface="Arial" panose="020B0604020202020204" pitchFamily="34" charset="0"/>
              <a:buChar char="•"/>
            </a:pP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随机连边在传输网中会导致节点之间的连接</a:t>
            </a:r>
            <a:r>
              <a:rPr lang="zh-CN" altLang="en-US" sz="1800" b="1" kern="100" dirty="0">
                <a:effectLst/>
                <a:latin typeface="Times New Roman" panose="02020603050405020304" pitchFamily="18" charset="0"/>
                <a:ea typeface="宋体" panose="02010600030101010101" pitchFamily="2" charset="-122"/>
                <a:cs typeface="Times New Roman" panose="02020603050405020304" pitchFamily="18" charset="0"/>
              </a:rPr>
              <a:t>打破传输网设计的约束条件</a:t>
            </a:r>
            <a:r>
              <a:rPr lang="zh-CN" altLang="en-US" b="1"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使一个接入节点同时</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连接到</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两个接入</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网络</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1" dirty="0">
              <a:latin typeface="宋体" panose="02010600030101010101" pitchFamily="2" charset="-122"/>
              <a:ea typeface="宋体" panose="02010600030101010101" pitchFamily="2" charset="-122"/>
              <a:cs typeface="宋体" panose="02010600030101010101" pitchFamily="2" charset="-122"/>
            </a:endParaRPr>
          </a:p>
        </p:txBody>
      </p:sp>
      <p:pic>
        <p:nvPicPr>
          <p:cNvPr id="9" name="图片 8">
            <a:extLst>
              <a:ext uri="{FF2B5EF4-FFF2-40B4-BE49-F238E27FC236}">
                <a16:creationId xmlns:a16="http://schemas.microsoft.com/office/drawing/2014/main" id="{CD4875DD-7D04-499E-9A09-6A621F95C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211" y="2685166"/>
            <a:ext cx="6838951" cy="3315855"/>
          </a:xfrm>
          <a:prstGeom prst="rect">
            <a:avLst/>
          </a:prstGeom>
        </p:spPr>
      </p:pic>
    </p:spTree>
    <p:extLst>
      <p:ext uri="{BB962C8B-B14F-4D97-AF65-F5344CB8AC3E}">
        <p14:creationId xmlns:p14="http://schemas.microsoft.com/office/powerpoint/2010/main" val="794745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89126" y="523904"/>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拓扑优化难点的解决方法</a:t>
            </a: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4" name="文本框 3"/>
          <p:cNvSpPr txBox="1"/>
          <p:nvPr/>
        </p:nvSpPr>
        <p:spPr>
          <a:xfrm>
            <a:off x="688975" y="1444798"/>
            <a:ext cx="10625570" cy="2197205"/>
          </a:xfrm>
          <a:prstGeom prst="rect">
            <a:avLst/>
          </a:prstGeom>
          <a:noFill/>
        </p:spPr>
        <p:txBody>
          <a:bodyPr wrap="square" rtlCol="0">
            <a:spAutoFit/>
          </a:bodyPr>
          <a:lstStyle/>
          <a:p>
            <a:pPr marL="457200" indent="-457200" latinLnBrk="0">
              <a:lnSpc>
                <a:spcPct val="150000"/>
              </a:lnSpc>
              <a:spcBef>
                <a:spcPts val="0"/>
              </a:spcBef>
              <a:spcAft>
                <a:spcPts val="0"/>
              </a:spcAft>
              <a:buFont typeface="Arial" panose="020B0604020202020204" pitchFamily="34" charset="0"/>
              <a:buChar char="•"/>
            </a:pPr>
            <a:r>
              <a:rPr lang="zh-CN" altLang="en-US" sz="2000" b="1" dirty="0">
                <a:latin typeface="宋体" panose="02010600030101010101" pitchFamily="2" charset="-122"/>
                <a:ea typeface="宋体" panose="02010600030101010101" pitchFamily="2" charset="-122"/>
                <a:cs typeface="宋体" panose="02010600030101010101" pitchFamily="2" charset="-122"/>
              </a:rPr>
              <a:t>改变遗传算法的随机探索模式</a:t>
            </a:r>
          </a:p>
          <a:p>
            <a:pPr marL="914400" lvl="1" indent="-457200">
              <a:lnSpc>
                <a:spcPct val="150000"/>
              </a:lnSpc>
              <a:buFont typeface="Arial" panose="020B0604020202020204" pitchFamily="34" charset="0"/>
              <a:buChar char="•"/>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将遗传算法的探索模式从</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随机连边</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变为子网间</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随机让渡节点</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。使用让渡节点方法保证一个接入节点只属于一个接入网络。通过这样的方式避免了传统遗传算法带来的约束被破坏问题。</a:t>
            </a:r>
            <a:endParaRPr lang="en-US" altLang="zh-CN" dirty="0">
              <a:latin typeface="宋体" panose="02010600030101010101" pitchFamily="2" charset="-122"/>
              <a:ea typeface="宋体" panose="02010600030101010101" pitchFamily="2" charset="-122"/>
              <a:cs typeface="宋体" panose="02010600030101010101" pitchFamily="2" charset="-122"/>
              <a:sym typeface="+mn-ea"/>
            </a:endParaRPr>
          </a:p>
          <a:p>
            <a:pPr marL="457200" indent="-457200">
              <a:lnSpc>
                <a:spcPct val="150000"/>
              </a:lnSpc>
              <a:buFont typeface="Arial" panose="020B0604020202020204" pitchFamily="34" charset="0"/>
              <a:buChar char="•"/>
            </a:pPr>
            <a:r>
              <a:rPr lang="zh-CN" altLang="en-US" sz="2000" b="1" dirty="0">
                <a:latin typeface="宋体" panose="02010600030101010101" pitchFamily="2" charset="-122"/>
                <a:ea typeface="宋体" panose="02010600030101010101" pitchFamily="2" charset="-122"/>
                <a:cs typeface="宋体" panose="02010600030101010101" pitchFamily="2" charset="-122"/>
              </a:rPr>
              <a:t>构建等效点集合辅助遗传算法</a:t>
            </a:r>
          </a:p>
          <a:p>
            <a:pPr marL="914400" lvl="1" indent="-457200">
              <a:lnSpc>
                <a:spcPct val="150000"/>
              </a:lnSpc>
              <a:buFont typeface="Arial" panose="020B0604020202020204" pitchFamily="34" charset="0"/>
              <a:buChar char="•"/>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将所有节点按容量大小、所属接入网络分层分类后获得等效点集合。</a:t>
            </a:r>
            <a:endParaRPr lang="en-US" altLang="zh-CN"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4" name="图片 13">
            <a:extLst>
              <a:ext uri="{FF2B5EF4-FFF2-40B4-BE49-F238E27FC236}">
                <a16:creationId xmlns:a16="http://schemas.microsoft.com/office/drawing/2014/main" id="{7638DF3A-CAA4-4E2A-A591-2E997BCBB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422" y="3422997"/>
            <a:ext cx="7621155" cy="2817783"/>
          </a:xfrm>
          <a:prstGeom prst="rect">
            <a:avLst/>
          </a:prstGeom>
        </p:spPr>
      </p:pic>
    </p:spTree>
    <p:extLst>
      <p:ext uri="{BB962C8B-B14F-4D97-AF65-F5344CB8AC3E}">
        <p14:creationId xmlns:p14="http://schemas.microsoft.com/office/powerpoint/2010/main" val="3660653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89126" y="523904"/>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遗传算法的实现</a:t>
            </a: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mc:AlternateContent xmlns:mc="http://schemas.openxmlformats.org/markup-compatibility/2006" xmlns:a14="http://schemas.microsoft.com/office/drawing/2010/main">
        <mc:Choice Requires="a14">
          <p:sp>
            <p:nvSpPr>
              <p:cNvPr id="4" name="文本框 3"/>
              <p:cNvSpPr txBox="1"/>
              <p:nvPr/>
            </p:nvSpPr>
            <p:spPr>
              <a:xfrm>
                <a:off x="688975" y="1214467"/>
                <a:ext cx="10423525" cy="422570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b="1" dirty="0">
                    <a:latin typeface="宋体" panose="02010600030101010101" pitchFamily="2" charset="-122"/>
                    <a:ea typeface="宋体" panose="02010600030101010101" pitchFamily="2" charset="-122"/>
                    <a:cs typeface="宋体" panose="02010600030101010101" pitchFamily="2" charset="-122"/>
                  </a:rPr>
                  <a:t>为了使用随机让渡节点的遗传算法</a:t>
                </a:r>
                <a:endParaRPr lang="en-US" altLang="zh-CN" b="1" dirty="0">
                  <a:latin typeface="宋体" panose="02010600030101010101" pitchFamily="2" charset="-122"/>
                  <a:ea typeface="宋体" panose="02010600030101010101" pitchFamily="2" charset="-122"/>
                  <a:cs typeface="宋体" panose="02010600030101010101" pitchFamily="2" charset="-122"/>
                </a:endParaRPr>
              </a:p>
              <a:p>
                <a:pPr marL="914400" lvl="1" indent="-457200">
                  <a:lnSpc>
                    <a:spcPct val="150000"/>
                  </a:lnSpc>
                  <a:buFont typeface="Arial" panose="020B0604020202020204" pitchFamily="34" charset="0"/>
                  <a:buChar char="•"/>
                </a:pPr>
                <a:r>
                  <a:rPr lang="zh-CN" altLang="en-US" b="1" dirty="0">
                    <a:latin typeface="宋体" panose="02010600030101010101" pitchFamily="2" charset="-122"/>
                    <a:ea typeface="宋体" panose="02010600030101010101" pitchFamily="2" charset="-122"/>
                    <a:sym typeface="+mn-ea"/>
                  </a:rPr>
                  <a:t>需要设置个体适应度（优化目标函数）</a:t>
                </a:r>
                <a:r>
                  <a:rPr lang="zh-CN" altLang="en-US" dirty="0">
                    <a:latin typeface="宋体" panose="02010600030101010101" pitchFamily="2" charset="-122"/>
                    <a:ea typeface="宋体" panose="02010600030101010101" pitchFamily="2" charset="-122"/>
                    <a:sym typeface="+mn-ea"/>
                  </a:rPr>
                  <a:t>。</a:t>
                </a:r>
                <a:endParaRPr lang="en-US" altLang="zh-CN" dirty="0">
                  <a:latin typeface="宋体" panose="02010600030101010101" pitchFamily="2" charset="-122"/>
                  <a:ea typeface="宋体" panose="02010600030101010101" pitchFamily="2" charset="-122"/>
                  <a:sym typeface="+mn-ea"/>
                </a:endParaRPr>
              </a:p>
              <a:p>
                <a:pPr marL="914400" lvl="1" indent="-457200">
                  <a:lnSpc>
                    <a:spcPct val="1500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计算各个子网络容量利用率：</a:t>
                </a:r>
                <a:endParaRPr lang="en-US" altLang="zh-CN" sz="1600" dirty="0">
                  <a:latin typeface="宋体" panose="02010600030101010101" pitchFamily="2" charset="-122"/>
                  <a:ea typeface="宋体" panose="02010600030101010101" pitchFamily="2" charset="-122"/>
                  <a:cs typeface="宋体" panose="02010600030101010101" pitchFamily="2" charset="-122"/>
                  <a:sym typeface="+mn-ea"/>
                </a:endParaRPr>
              </a:p>
              <a:p>
                <a:pPr marL="1371600" lvl="2" indent="-457200">
                  <a:lnSpc>
                    <a:spcPct val="150000"/>
                  </a:lnSpc>
                  <a:buFont typeface="Arial" panose="020B0604020202020204" pitchFamily="34" charset="0"/>
                  <a:buChar char="•"/>
                </a:pPr>
                <a14:m>
                  <m:oMath xmlns:m="http://schemas.openxmlformats.org/officeDocument/2006/math">
                    <m:sSubSup>
                      <m:sSubSupPr>
                        <m:ctrlPr>
                          <a:rPr lang="zh-CN" altLang="zh-CN" sz="1600" i="1" smtClean="0">
                            <a:effectLst/>
                            <a:latin typeface="Cambria Math" panose="02040503050406030204" pitchFamily="18" charset="0"/>
                            <a:ea typeface="Cambria Math" panose="02040503050406030204" pitchFamily="18" charset="0"/>
                          </a:rPr>
                        </m:ctrlPr>
                      </m:sSubSupPr>
                      <m:e>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𝑝</m:t>
                        </m:r>
                      </m:sub>
                      <m:sup>
                        <m:d>
                          <m:dPr>
                            <m:ctrlPr>
                              <a:rPr lang="zh-CN" altLang="zh-CN" sz="1600" i="1">
                                <a:effectLst/>
                                <a:latin typeface="Cambria Math" panose="02040503050406030204" pitchFamily="18" charset="0"/>
                                <a:ea typeface="Cambria Math" panose="02040503050406030204" pitchFamily="18" charset="0"/>
                              </a:rPr>
                            </m:ctrlPr>
                          </m:dPr>
                          <m:e>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𝑙</m:t>
                            </m:r>
                          </m:e>
                        </m:d>
                      </m:sup>
                    </m:sSubSup>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600" i="1">
                            <a:effectLst/>
                            <a:latin typeface="Cambria Math" panose="02040503050406030204" pitchFamily="18" charset="0"/>
                            <a:ea typeface="Cambria Math" panose="02040503050406030204" pitchFamily="18" charset="0"/>
                          </a:rPr>
                        </m:ctrlPr>
                      </m:fPr>
                      <m:num>
                        <m:nary>
                          <m:naryPr>
                            <m:chr m:val="∑"/>
                            <m:limLoc m:val="subSup"/>
                            <m:ctrlPr>
                              <a:rPr lang="zh-CN" altLang="zh-CN" sz="1600" i="1">
                                <a:effectLst/>
                                <a:latin typeface="Cambria Math" panose="02040503050406030204" pitchFamily="18" charset="0"/>
                                <a:ea typeface="Cambria Math" panose="02040503050406030204" pitchFamily="18" charset="0"/>
                              </a:rPr>
                            </m:ctrlPr>
                          </m:naryPr>
                          <m:sub>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𝑖</m:t>
                            </m:r>
                          </m:sub>
                          <m:sup>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𝑁</m:t>
                            </m:r>
                          </m:sup>
                          <m:e>
                            <m:sSubSup>
                              <m:sSubSupPr>
                                <m:ctrlPr>
                                  <a:rPr lang="zh-CN" altLang="zh-CN" sz="1600" i="1">
                                    <a:effectLst/>
                                    <a:latin typeface="Cambria Math" panose="02040503050406030204" pitchFamily="18" charset="0"/>
                                    <a:ea typeface="Cambria Math" panose="02040503050406030204" pitchFamily="18" charset="0"/>
                                  </a:rPr>
                                </m:ctrlPr>
                              </m:sSubSupPr>
                              <m:e>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𝑖</m:t>
                                </m:r>
                              </m:sub>
                              <m:sup>
                                <m:d>
                                  <m:dPr>
                                    <m:ctrlPr>
                                      <a:rPr lang="zh-CN" altLang="zh-CN" sz="1600" i="1">
                                        <a:effectLst/>
                                        <a:latin typeface="Cambria Math" panose="02040503050406030204" pitchFamily="18" charset="0"/>
                                        <a:ea typeface="Cambria Math" panose="02040503050406030204" pitchFamily="18" charset="0"/>
                                      </a:rPr>
                                    </m:ctrlPr>
                                  </m:dPr>
                                  <m:e>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𝑙</m:t>
                                    </m:r>
                                  </m:e>
                                </m:d>
                              </m:sup>
                            </m:sSubSup>
                          </m:e>
                        </m:nary>
                      </m:num>
                      <m:den>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𝐴</m:t>
                        </m:r>
                      </m:den>
                    </m:f>
                  </m:oMath>
                </a14:m>
                <a:endParaRPr lang="en-US" altLang="zh-CN" sz="1600" dirty="0">
                  <a:latin typeface="宋体" panose="02010600030101010101" pitchFamily="2" charset="-122"/>
                  <a:ea typeface="宋体" panose="02010600030101010101" pitchFamily="2" charset="-122"/>
                  <a:cs typeface="宋体" panose="02010600030101010101" pitchFamily="2" charset="-122"/>
                  <a:sym typeface="+mn-ea"/>
                </a:endParaRPr>
              </a:p>
              <a:p>
                <a:pPr marL="914400" lvl="1" indent="-457200">
                  <a:lnSpc>
                    <a:spcPct val="1500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个体适应度：</a:t>
                </a:r>
                <a:endParaRPr lang="en-US" altLang="zh-CN" sz="1600" dirty="0">
                  <a:latin typeface="宋体" panose="02010600030101010101" pitchFamily="2" charset="-122"/>
                  <a:ea typeface="宋体" panose="02010600030101010101" pitchFamily="2" charset="-122"/>
                  <a:cs typeface="宋体" panose="02010600030101010101" pitchFamily="2" charset="-122"/>
                  <a:sym typeface="+mn-ea"/>
                </a:endParaRPr>
              </a:p>
              <a:p>
                <a:pPr marL="1371600" lvl="2" indent="-457200">
                  <a:lnSpc>
                    <a:spcPct val="150000"/>
                  </a:lnSpc>
                  <a:buFont typeface="Arial" panose="020B0604020202020204" pitchFamily="34" charset="0"/>
                  <a:buChar char="•"/>
                </a:pPr>
                <a14:m>
                  <m:oMath xmlns:m="http://schemas.openxmlformats.org/officeDocument/2006/math">
                    <m:r>
                      <a:rPr lang="en-US" altLang="zh-CN" sz="1600" i="1" kern="100" smtClean="0">
                        <a:effectLst/>
                        <a:latin typeface="Cambria Math" panose="02040503050406030204" pitchFamily="18" charset="0"/>
                        <a:ea typeface="宋体" panose="02010600030101010101" pitchFamily="2" charset="-122"/>
                        <a:cs typeface="Times New Roman" panose="02020603050405020304" pitchFamily="18" charset="0"/>
                      </a:rPr>
                      <m:t>𝐿</m:t>
                    </m:r>
                    <m:r>
                      <a:rPr lang="en-US" altLang="zh-CN" sz="1600" i="1" kern="100"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kern="100" smtClean="0">
                        <a:effectLst/>
                        <a:latin typeface="Cambria Math" panose="02040503050406030204" pitchFamily="18" charset="0"/>
                        <a:ea typeface="宋体" panose="02010600030101010101" pitchFamily="2" charset="-122"/>
                        <a:cs typeface="Times New Roman" panose="02020603050405020304" pitchFamily="18" charset="0"/>
                      </a:rPr>
                      <m:t>𝑟𝑎𝑡𝑖𝑜</m:t>
                    </m:r>
                    <m:r>
                      <a:rPr lang="en-US" altLang="zh-CN" sz="1600" i="1" kern="100" smtClean="0">
                        <a:effectLst/>
                        <a:latin typeface="Cambria Math" panose="02040503050406030204" pitchFamily="18" charset="0"/>
                        <a:ea typeface="宋体" panose="02010600030101010101" pitchFamily="2" charset="-122"/>
                        <a:cs typeface="Times New Roman" panose="02020603050405020304" pitchFamily="18" charset="0"/>
                      </a:rPr>
                      <m:t>−</m:t>
                    </m:r>
                    <m:d>
                      <m:dPr>
                        <m:ctrlPr>
                          <a:rPr lang="zh-CN" altLang="zh-CN" sz="1600"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6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𝑎𝑣𝑔</m:t>
                            </m:r>
                          </m:sub>
                        </m:sSub>
                        <m:r>
                          <a:rPr lang="en-US" altLang="zh-CN" sz="1600"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𝑚𝑖𝑛</m:t>
                            </m:r>
                          </m:sub>
                        </m:sSub>
                        <m:r>
                          <a:rPr lang="en-US" altLang="zh-CN" sz="1600" kern="100">
                            <a:effectLst/>
                            <a:latin typeface="Cambria Math" panose="02040503050406030204" pitchFamily="18" charset="0"/>
                            <a:ea typeface="宋体" panose="02010600030101010101" pitchFamily="2" charset="-122"/>
                            <a:cs typeface="Times New Roman" panose="02020603050405020304" pitchFamily="18" charset="0"/>
                          </a:rPr>
                          <m:t> + </m:t>
                        </m:r>
                        <m:sSub>
                          <m:sSubPr>
                            <m:ctrlPr>
                              <a:rPr lang="zh-CN" altLang="zh-CN" sz="16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𝑚𝑎𝑥</m:t>
                            </m:r>
                          </m:sub>
                        </m:sSub>
                      </m:e>
                    </m:d>
                  </m:oMath>
                </a14:m>
                <a:endParaRPr lang="en-US" altLang="zh-CN" sz="1600" dirty="0">
                  <a:latin typeface="宋体" panose="02010600030101010101" pitchFamily="2" charset="-122"/>
                  <a:ea typeface="宋体" panose="02010600030101010101" pitchFamily="2" charset="-122"/>
                  <a:cs typeface="宋体" panose="02010600030101010101" pitchFamily="2" charset="-122"/>
                  <a:sym typeface="+mn-ea"/>
                </a:endParaRPr>
              </a:p>
              <a:p>
                <a:pPr marL="914400" lvl="1" indent="-457200">
                  <a:lnSpc>
                    <a:spcPct val="150000"/>
                  </a:lnSpc>
                  <a:buFont typeface="Arial" panose="020B0604020202020204" pitchFamily="34" charset="0"/>
                  <a:buChar char="•"/>
                </a:pPr>
                <a:r>
                  <a:rPr lang="zh-CN" altLang="en-US" b="1" dirty="0">
                    <a:latin typeface="宋体" panose="02010600030101010101" pitchFamily="2" charset="-122"/>
                    <a:ea typeface="宋体" panose="02010600030101010101" pitchFamily="2" charset="-122"/>
                    <a:sym typeface="+mn-ea"/>
                  </a:rPr>
                  <a:t>需要</a:t>
                </a:r>
                <a:r>
                  <a:rPr lang="zh-CN" altLang="en-US" b="1" dirty="0">
                    <a:latin typeface="宋体" panose="02010600030101010101" pitchFamily="2" charset="-122"/>
                    <a:ea typeface="宋体" panose="02010600030101010101" pitchFamily="2" charset="-122"/>
                  </a:rPr>
                  <a:t>设置编码</a:t>
                </a:r>
                <a:endParaRPr lang="en-US" altLang="zh-CN" i="1" kern="100" dirty="0">
                  <a:effectLst/>
                  <a:latin typeface="Cambria Math" panose="02040503050406030204" pitchFamily="18" charset="0"/>
                  <a:ea typeface="宋体" panose="02010600030101010101" pitchFamily="2" charset="-122"/>
                  <a:cs typeface="Times New Roman" panose="02020603050405020304" pitchFamily="18" charset="0"/>
                </a:endParaRPr>
              </a:p>
              <a:p>
                <a:pPr marL="1371600" lvl="2" indent="-457200">
                  <a:lnSpc>
                    <a:spcPct val="150000"/>
                  </a:lnSpc>
                  <a:buFont typeface="Arial" panose="020B0604020202020204" pitchFamily="34" charset="0"/>
                  <a:buChar char="•"/>
                </a:pPr>
                <a14:m>
                  <m:oMath xmlns:m="http://schemas.openxmlformats.org/officeDocument/2006/math">
                    <m:r>
                      <a:rPr lang="en-US" altLang="zh-CN" sz="1600"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𝑋</m:t>
                    </m:r>
                    <m:r>
                      <a:rPr lang="en-US" altLang="zh-CN" sz="1600"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d>
                      <m:dPr>
                        <m:begChr m:val="{"/>
                        <m:endChr m:val="}"/>
                        <m:ctrlPr>
                          <a:rPr lang="zh-CN" altLang="zh-CN" sz="1600" i="1">
                            <a:solidFill>
                              <a:srgbClr val="FF0000"/>
                            </a:solidFill>
                            <a:effectLst/>
                            <a:latin typeface="Cambria Math" panose="02040503050406030204" pitchFamily="18" charset="0"/>
                            <a:ea typeface="Cambria Math" panose="02040503050406030204" pitchFamily="18" charset="0"/>
                          </a:rPr>
                        </m:ctrlPr>
                      </m:dPr>
                      <m:e>
                        <m:sSub>
                          <m:sSubPr>
                            <m:ctrlPr>
                              <a:rPr lang="zh-CN" altLang="zh-CN" sz="1600" i="1">
                                <a:solidFill>
                                  <a:srgbClr val="FF0000"/>
                                </a:solidFill>
                                <a:effectLst/>
                                <a:latin typeface="Cambria Math" panose="02040503050406030204" pitchFamily="18" charset="0"/>
                                <a:ea typeface="Cambria Math" panose="02040503050406030204" pitchFamily="18" charset="0"/>
                              </a:rPr>
                            </m:ctrlPr>
                          </m:sSubPr>
                          <m:e>
                            <m:r>
                              <a:rPr lang="en-US" altLang="zh-CN" sz="1600"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600"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solidFill>
                                  <a:srgbClr val="FF0000"/>
                                </a:solidFill>
                                <a:effectLst/>
                                <a:latin typeface="Cambria Math" panose="02040503050406030204" pitchFamily="18" charset="0"/>
                                <a:ea typeface="Cambria Math" panose="02040503050406030204" pitchFamily="18" charset="0"/>
                              </a:rPr>
                            </m:ctrlPr>
                          </m:sSubPr>
                          <m:e>
                            <m:r>
                              <a:rPr lang="en-US" altLang="zh-CN" sz="1600"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solidFill>
                                  <a:srgbClr val="FF0000"/>
                                </a:solidFill>
                                <a:effectLst/>
                                <a:latin typeface="Cambria Math" panose="02040503050406030204" pitchFamily="18" charset="0"/>
                                <a:ea typeface="Cambria Math" panose="02040503050406030204" pitchFamily="18" charset="0"/>
                              </a:rPr>
                            </m:ctrlPr>
                          </m:sSubPr>
                          <m:e>
                            <m:r>
                              <a:rPr lang="en-US" altLang="zh-CN" sz="1600"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600"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𝑁</m:t>
                            </m:r>
                          </m:sub>
                        </m:sSub>
                      </m:e>
                    </m:d>
                  </m:oMath>
                </a14:m>
                <a:endParaRPr lang="en-US" altLang="zh-CN"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marL="914400" lvl="1" indent="-457200">
                  <a:lnSpc>
                    <a:spcPct val="150000"/>
                  </a:lnSpc>
                  <a:buFont typeface="Arial" panose="020B0604020202020204" pitchFamily="34" charset="0"/>
                  <a:buChar char="•"/>
                </a:pPr>
                <a:r>
                  <a:rPr lang="zh-CN" altLang="en-US" sz="1600" dirty="0">
                    <a:effectLst/>
                    <a:ea typeface="等线" panose="02010600030101010101" pitchFamily="2" charset="-122"/>
                    <a:cs typeface="Times New Roman" panose="02020603050405020304" pitchFamily="18" charset="0"/>
                  </a:rPr>
                  <a:t>每一码位都代表了一个接入节点所属</a:t>
                </a:r>
                <a:r>
                  <a:rPr lang="zh-CN" altLang="en-US" sz="1600" dirty="0">
                    <a:solidFill>
                      <a:srgbClr val="FF0000"/>
                    </a:solidFill>
                    <a:effectLst/>
                    <a:ea typeface="等线" panose="02010600030101010101" pitchFamily="2" charset="-122"/>
                    <a:cs typeface="Times New Roman" panose="02020603050405020304" pitchFamily="18" charset="0"/>
                  </a:rPr>
                  <a:t>子网络编号</a:t>
                </a:r>
                <a:r>
                  <a:rPr lang="zh-CN" altLang="en-US" sz="1600" dirty="0">
                    <a:effectLst/>
                    <a:ea typeface="等线" panose="02010600030101010101" pitchFamily="2" charset="-122"/>
                    <a:cs typeface="Times New Roman" panose="02020603050405020304" pitchFamily="18" charset="0"/>
                  </a:rPr>
                  <a:t>，</a:t>
                </a:r>
                <a:r>
                  <a:rPr lang="zh-CN" altLang="zh-CN" sz="1600" dirty="0">
                    <a:effectLst/>
                    <a:ea typeface="等线" panose="02010600030101010101" pitchFamily="2" charset="-122"/>
                    <a:cs typeface="Times New Roman" panose="02020603050405020304" pitchFamily="18" charset="0"/>
                  </a:rPr>
                  <a:t>算法</a:t>
                </a:r>
                <a:r>
                  <a:rPr lang="zh-CN" altLang="en-US" sz="1600" dirty="0">
                    <a:ea typeface="等线" panose="02010600030101010101" pitchFamily="2" charset="-122"/>
                    <a:cs typeface="Times New Roman" panose="02020603050405020304" pitchFamily="18" charset="0"/>
                  </a:rPr>
                  <a:t>通过</a:t>
                </a:r>
                <a:r>
                  <a:rPr lang="zh-CN" altLang="en-US" sz="1600" dirty="0">
                    <a:effectLst/>
                    <a:ea typeface="等线" panose="02010600030101010101" pitchFamily="2" charset="-122"/>
                    <a:cs typeface="Times New Roman" panose="02020603050405020304" pitchFamily="18" charset="0"/>
                  </a:rPr>
                  <a:t>交叉和变异改变</a:t>
                </a:r>
                <a:r>
                  <a:rPr lang="zh-CN" altLang="zh-CN" sz="1600" dirty="0">
                    <a:effectLst/>
                    <a:ea typeface="等线" panose="02010600030101010101" pitchFamily="2" charset="-122"/>
                    <a:cs typeface="Times New Roman" panose="02020603050405020304" pitchFamily="18" charset="0"/>
                  </a:rPr>
                  <a:t>编码</a:t>
                </a:r>
                <a:r>
                  <a:rPr lang="zh-CN" altLang="en-US" sz="1600" dirty="0">
                    <a:effectLst/>
                    <a:ea typeface="等线" panose="02010600030101010101" pitchFamily="2" charset="-122"/>
                    <a:cs typeface="Times New Roman" panose="02020603050405020304" pitchFamily="18" charset="0"/>
                  </a:rPr>
                  <a:t>，</a:t>
                </a:r>
                <a:r>
                  <a:rPr lang="zh-CN" altLang="zh-CN" sz="1600" dirty="0">
                    <a:effectLst/>
                    <a:ea typeface="等线" panose="02010600030101010101" pitchFamily="2" charset="-122"/>
                    <a:cs typeface="Times New Roman" panose="02020603050405020304" pitchFamily="18" charset="0"/>
                  </a:rPr>
                  <a:t>选出需要让渡的节点</a:t>
                </a:r>
                <a:r>
                  <a:rPr lang="zh-CN" altLang="en-US" sz="1600" dirty="0">
                    <a:effectLst/>
                    <a:ea typeface="等线" panose="02010600030101010101" pitchFamily="2" charset="-122"/>
                    <a:cs typeface="Times New Roman" panose="02020603050405020304" pitchFamily="18" charset="0"/>
                  </a:rPr>
                  <a:t>和目标子网络，进行节点让渡</a:t>
                </a:r>
                <a:r>
                  <a:rPr lang="zh-CN" altLang="zh-CN" sz="1600" dirty="0">
                    <a:effectLst/>
                    <a:ea typeface="等线" panose="02010600030101010101" pitchFamily="2" charset="-122"/>
                    <a:cs typeface="Times New Roman" panose="02020603050405020304" pitchFamily="18" charset="0"/>
                  </a:rPr>
                  <a:t>。</a:t>
                </a:r>
                <a:endParaRPr lang="en-US" altLang="zh-CN" sz="1600" dirty="0">
                  <a:latin typeface="宋体" panose="02010600030101010101" pitchFamily="2" charset="-122"/>
                  <a:ea typeface="宋体" panose="02010600030101010101" pitchFamily="2" charset="-122"/>
                  <a:cs typeface="宋体" panose="02010600030101010101" pitchFamily="2" charset="-122"/>
                  <a:sym typeface="+mn-ea"/>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688975" y="1214467"/>
                <a:ext cx="10423525" cy="4225709"/>
              </a:xfrm>
              <a:prstGeom prst="rect">
                <a:avLst/>
              </a:prstGeom>
              <a:blipFill>
                <a:blip r:embed="rId3"/>
                <a:stretch>
                  <a:fillRect l="-351" b="-101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61957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系统结果</a:t>
            </a:r>
          </a:p>
          <a:p>
            <a:pPr>
              <a:lnSpc>
                <a:spcPct val="90000"/>
              </a:lnSpc>
              <a:buNone/>
            </a:pP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17" name="文本框 16">
            <a:extLst>
              <a:ext uri="{FF2B5EF4-FFF2-40B4-BE49-F238E27FC236}">
                <a16:creationId xmlns:a16="http://schemas.microsoft.com/office/drawing/2014/main" id="{2C542ADB-2A33-43B1-9F66-812068B26995}"/>
              </a:ext>
            </a:extLst>
          </p:cNvPr>
          <p:cNvSpPr txBox="1"/>
          <p:nvPr/>
        </p:nvSpPr>
        <p:spPr>
          <a:xfrm>
            <a:off x="1056938" y="1579021"/>
            <a:ext cx="10754061" cy="1273875"/>
          </a:xfrm>
          <a:prstGeom prst="rect">
            <a:avLst/>
          </a:prstGeom>
          <a:noFill/>
        </p:spPr>
        <p:txBody>
          <a:bodyPr wrap="square">
            <a:spAutoFit/>
          </a:bodyPr>
          <a:lstStyle/>
          <a:p>
            <a:pPr marL="457200" indent="-457200">
              <a:lnSpc>
                <a:spcPct val="150000"/>
              </a:lnSpc>
              <a:buFont typeface="Arial" panose="020B0604020202020204" pitchFamily="34" charset="0"/>
              <a:buChar char="•"/>
            </a:pPr>
            <a:r>
              <a:rPr lang="zh-CN" altLang="en-US" b="1" dirty="0">
                <a:latin typeface="宋体" panose="02010600030101010101" pitchFamily="2" charset="-122"/>
                <a:ea typeface="宋体" panose="02010600030101010101" pitchFamily="2" charset="-122"/>
                <a:cs typeface="宋体" panose="02010600030101010101" pitchFamily="2" charset="-122"/>
              </a:rPr>
              <a:t>优化结果</a:t>
            </a:r>
          </a:p>
          <a:p>
            <a:pPr marL="914400" lvl="1" indent="-457200">
              <a:lnSpc>
                <a:spcPct val="150000"/>
              </a:lnSpc>
              <a:buFont typeface="Arial" panose="020B0604020202020204" pitchFamily="34" charset="0"/>
              <a:buChar char="•"/>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最终，使用基于时空预测的拓扑优化系统优化了拓扑，优化后的拓扑相比较原拓扑，负载均衡指标（适应度）提高</a:t>
            </a:r>
            <a:r>
              <a:rPr lang="en-US" altLang="zh-CN"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7.05%</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。证明了系统</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可以改善现有传输网的负载均衡性</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dirty="0">
              <a:latin typeface="宋体" panose="02010600030101010101" pitchFamily="2" charset="-122"/>
              <a:ea typeface="宋体" panose="02010600030101010101" pitchFamily="2" charset="-122"/>
              <a:cs typeface="宋体" panose="02010600030101010101" pitchFamily="2" charset="-122"/>
              <a:sym typeface="+mn-ea"/>
            </a:endParaRPr>
          </a:p>
        </p:txBody>
      </p:sp>
      <mc:AlternateContent xmlns:mc="http://schemas.openxmlformats.org/markup-compatibility/2006" xmlns:a14="http://schemas.microsoft.com/office/drawing/2010/main">
        <mc:Choice Requires="a14">
          <p:graphicFrame>
            <p:nvGraphicFramePr>
              <p:cNvPr id="18" name="内容占位符 3">
                <a:extLst>
                  <a:ext uri="{FF2B5EF4-FFF2-40B4-BE49-F238E27FC236}">
                    <a16:creationId xmlns:a16="http://schemas.microsoft.com/office/drawing/2014/main" id="{1C951F38-FAC7-48B0-AC16-99F8F43C9CA6}"/>
                  </a:ext>
                </a:extLst>
              </p:cNvPr>
              <p:cNvGraphicFramePr>
                <a:graphicFrameLocks/>
              </p:cNvGraphicFramePr>
              <p:nvPr>
                <p:extLst>
                  <p:ext uri="{D42A27DB-BD31-4B8C-83A1-F6EECF244321}">
                    <p14:modId xmlns:p14="http://schemas.microsoft.com/office/powerpoint/2010/main" val="917951761"/>
                  </p:ext>
                </p:extLst>
              </p:nvPr>
            </p:nvGraphicFramePr>
            <p:xfrm>
              <a:off x="1526839" y="3619054"/>
              <a:ext cx="4569161" cy="1090668"/>
            </p:xfrm>
            <a:graphic>
              <a:graphicData uri="http://schemas.openxmlformats.org/drawingml/2006/table">
                <a:tbl>
                  <a:tblPr firstRow="1" firstCol="1" bandRow="1">
                    <a:tableStyleId>{5C22544A-7EE6-4342-B048-85BDC9FD1C3A}</a:tableStyleId>
                  </a:tblPr>
                  <a:tblGrid>
                    <a:gridCol w="2285382">
                      <a:extLst>
                        <a:ext uri="{9D8B030D-6E8A-4147-A177-3AD203B41FA5}">
                          <a16:colId xmlns:a16="http://schemas.microsoft.com/office/drawing/2014/main" val="2307332143"/>
                        </a:ext>
                      </a:extLst>
                    </a:gridCol>
                    <a:gridCol w="2283779">
                      <a:extLst>
                        <a:ext uri="{9D8B030D-6E8A-4147-A177-3AD203B41FA5}">
                          <a16:colId xmlns:a16="http://schemas.microsoft.com/office/drawing/2014/main" val="719478214"/>
                        </a:ext>
                      </a:extLst>
                    </a:gridCol>
                  </a:tblGrid>
                  <a:tr h="383462">
                    <a:tc>
                      <a:txBody>
                        <a:bodyPr/>
                        <a:lstStyle/>
                        <a:p>
                          <a:pPr indent="127000" algn="ctr">
                            <a:lnSpc>
                              <a:spcPts val="2000"/>
                            </a:lnSpc>
                          </a:pPr>
                          <a:r>
                            <a:rPr lang="zh-CN" sz="1050" kern="100" dirty="0">
                              <a:effectLst/>
                            </a:rPr>
                            <a:t>拓扑网络</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pPr>
                          <a14:m>
                            <m:oMath xmlns:m="http://schemas.openxmlformats.org/officeDocument/2006/math">
                              <m:r>
                                <a:rPr lang="zh-CN" altLang="en-US" sz="1050" i="1" kern="100" smtClean="0">
                                  <a:effectLst/>
                                  <a:latin typeface="Cambria Math" panose="02040503050406030204" pitchFamily="18" charset="0"/>
                                </a:rPr>
                                <m:t>负载</m:t>
                              </m:r>
                            </m:oMath>
                          </a14:m>
                          <a:r>
                            <a:rPr lang="zh-CN" altLang="en-US" sz="1200" kern="100" dirty="0">
                              <a:effectLst/>
                              <a:latin typeface="Times New Roman" panose="02020603050405020304" pitchFamily="18" charset="0"/>
                              <a:ea typeface="宋体" panose="02010600030101010101" pitchFamily="2" charset="-122"/>
                            </a:rPr>
                            <a:t>均衡指标 </a:t>
                          </a:r>
                          <a:r>
                            <a:rPr lang="en-US" altLang="zh-CN" sz="1200" kern="100" dirty="0">
                              <a:effectLst/>
                              <a:latin typeface="Times New Roman" panose="02020603050405020304" pitchFamily="18" charset="0"/>
                              <a:ea typeface="宋体" panose="02010600030101010101" pitchFamily="2" charset="-122"/>
                            </a:rPr>
                            <a:t>L</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353016303"/>
                      </a:ext>
                    </a:extLst>
                  </a:tr>
                  <a:tr h="353603">
                    <a:tc>
                      <a:txBody>
                        <a:bodyPr/>
                        <a:lstStyle/>
                        <a:p>
                          <a:pPr indent="127000" algn="ctr">
                            <a:lnSpc>
                              <a:spcPts val="2000"/>
                            </a:lnSpc>
                          </a:pPr>
                          <a:r>
                            <a:rPr lang="zh-CN" sz="1050" kern="100" dirty="0">
                              <a:effectLst/>
                            </a:rPr>
                            <a:t>优化前拓扑</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pPr>
                          <a:r>
                            <a:rPr lang="en-US" sz="1050" kern="100" dirty="0">
                              <a:effectLst/>
                            </a:rPr>
                            <a:t>35.981</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780578285"/>
                      </a:ext>
                    </a:extLst>
                  </a:tr>
                  <a:tr h="353603">
                    <a:tc>
                      <a:txBody>
                        <a:bodyPr/>
                        <a:lstStyle/>
                        <a:p>
                          <a:pPr indent="127000" algn="ctr">
                            <a:lnSpc>
                              <a:spcPts val="2000"/>
                            </a:lnSpc>
                          </a:pPr>
                          <a:r>
                            <a:rPr lang="zh-CN" sz="1050" kern="100">
                              <a:effectLst/>
                            </a:rPr>
                            <a:t>优化后拓扑</a:t>
                          </a:r>
                          <a:endParaRPr lang="zh-CN" sz="1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pPr>
                          <a:r>
                            <a:rPr lang="en-US" sz="1050" b="1" kern="100" dirty="0">
                              <a:effectLst/>
                            </a:rPr>
                            <a:t>38.520</a:t>
                          </a:r>
                          <a:endParaRPr lang="zh-CN" sz="1200" b="1"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775755830"/>
                      </a:ext>
                    </a:extLst>
                  </a:tr>
                </a:tbl>
              </a:graphicData>
            </a:graphic>
          </p:graphicFrame>
        </mc:Choice>
        <mc:Fallback xmlns="">
          <p:graphicFrame>
            <p:nvGraphicFramePr>
              <p:cNvPr id="18" name="内容占位符 3">
                <a:extLst>
                  <a:ext uri="{FF2B5EF4-FFF2-40B4-BE49-F238E27FC236}">
                    <a16:creationId xmlns:a16="http://schemas.microsoft.com/office/drawing/2014/main" id="{1C951F38-FAC7-48B0-AC16-99F8F43C9CA6}"/>
                  </a:ext>
                </a:extLst>
              </p:cNvPr>
              <p:cNvGraphicFramePr>
                <a:graphicFrameLocks/>
              </p:cNvGraphicFramePr>
              <p:nvPr>
                <p:extLst>
                  <p:ext uri="{D42A27DB-BD31-4B8C-83A1-F6EECF244321}">
                    <p14:modId xmlns:p14="http://schemas.microsoft.com/office/powerpoint/2010/main" val="917951761"/>
                  </p:ext>
                </p:extLst>
              </p:nvPr>
            </p:nvGraphicFramePr>
            <p:xfrm>
              <a:off x="1526839" y="3619054"/>
              <a:ext cx="4569161" cy="1090668"/>
            </p:xfrm>
            <a:graphic>
              <a:graphicData uri="http://schemas.openxmlformats.org/drawingml/2006/table">
                <a:tbl>
                  <a:tblPr firstRow="1" firstCol="1" bandRow="1">
                    <a:tableStyleId>{5C22544A-7EE6-4342-B048-85BDC9FD1C3A}</a:tableStyleId>
                  </a:tblPr>
                  <a:tblGrid>
                    <a:gridCol w="2285382">
                      <a:extLst>
                        <a:ext uri="{9D8B030D-6E8A-4147-A177-3AD203B41FA5}">
                          <a16:colId xmlns:a16="http://schemas.microsoft.com/office/drawing/2014/main" val="2307332143"/>
                        </a:ext>
                      </a:extLst>
                    </a:gridCol>
                    <a:gridCol w="2283779">
                      <a:extLst>
                        <a:ext uri="{9D8B030D-6E8A-4147-A177-3AD203B41FA5}">
                          <a16:colId xmlns:a16="http://schemas.microsoft.com/office/drawing/2014/main" val="719478214"/>
                        </a:ext>
                      </a:extLst>
                    </a:gridCol>
                  </a:tblGrid>
                  <a:tr h="383462">
                    <a:tc>
                      <a:txBody>
                        <a:bodyPr/>
                        <a:lstStyle/>
                        <a:p>
                          <a:pPr indent="127000" algn="ctr">
                            <a:lnSpc>
                              <a:spcPts val="2000"/>
                            </a:lnSpc>
                          </a:pPr>
                          <a:r>
                            <a:rPr lang="zh-CN" sz="1050" kern="100" dirty="0">
                              <a:effectLst/>
                            </a:rPr>
                            <a:t>拓扑网络</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endParaRPr lang="zh-CN"/>
                        </a:p>
                      </a:txBody>
                      <a:tcPr marL="68580" marR="68580" marT="0" marB="0" anchor="ctr">
                        <a:blipFill>
                          <a:blip r:embed="rId3"/>
                          <a:stretch>
                            <a:fillRect l="-100267" t="-1587" r="-1333" b="-188889"/>
                          </a:stretch>
                        </a:blipFill>
                      </a:tcPr>
                    </a:tc>
                    <a:extLst>
                      <a:ext uri="{0D108BD9-81ED-4DB2-BD59-A6C34878D82A}">
                        <a16:rowId xmlns:a16="http://schemas.microsoft.com/office/drawing/2014/main" val="2353016303"/>
                      </a:ext>
                    </a:extLst>
                  </a:tr>
                  <a:tr h="353603">
                    <a:tc>
                      <a:txBody>
                        <a:bodyPr/>
                        <a:lstStyle/>
                        <a:p>
                          <a:pPr indent="127000" algn="ctr">
                            <a:lnSpc>
                              <a:spcPts val="2000"/>
                            </a:lnSpc>
                          </a:pPr>
                          <a:r>
                            <a:rPr lang="zh-CN" sz="1050" kern="100" dirty="0">
                              <a:effectLst/>
                            </a:rPr>
                            <a:t>优化前拓扑</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pPr>
                          <a:r>
                            <a:rPr lang="en-US" sz="1050" kern="100" dirty="0">
                              <a:effectLst/>
                            </a:rPr>
                            <a:t>35.981</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780578285"/>
                      </a:ext>
                    </a:extLst>
                  </a:tr>
                  <a:tr h="353603">
                    <a:tc>
                      <a:txBody>
                        <a:bodyPr/>
                        <a:lstStyle/>
                        <a:p>
                          <a:pPr indent="127000" algn="ctr">
                            <a:lnSpc>
                              <a:spcPts val="2000"/>
                            </a:lnSpc>
                          </a:pPr>
                          <a:r>
                            <a:rPr lang="zh-CN" sz="1050" kern="100">
                              <a:effectLst/>
                            </a:rPr>
                            <a:t>优化后拓扑</a:t>
                          </a:r>
                          <a:endParaRPr lang="zh-CN" sz="1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2000"/>
                            </a:lnSpc>
                          </a:pPr>
                          <a:r>
                            <a:rPr lang="en-US" sz="1050" b="1" kern="100" dirty="0">
                              <a:effectLst/>
                            </a:rPr>
                            <a:t>38.520</a:t>
                          </a:r>
                          <a:endParaRPr lang="zh-CN" sz="1200" b="1"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775755830"/>
                      </a:ext>
                    </a:extLst>
                  </a:tr>
                </a:tbl>
              </a:graphicData>
            </a:graphic>
          </p:graphicFrame>
        </mc:Fallback>
      </mc:AlternateContent>
      <p:pic>
        <p:nvPicPr>
          <p:cNvPr id="6" name="图片 5">
            <a:extLst>
              <a:ext uri="{FF2B5EF4-FFF2-40B4-BE49-F238E27FC236}">
                <a16:creationId xmlns:a16="http://schemas.microsoft.com/office/drawing/2014/main" id="{DA372D9E-B902-4AAC-BD6D-6F32CBF3B01A}"/>
              </a:ext>
            </a:extLst>
          </p:cNvPr>
          <p:cNvPicPr>
            <a:picLocks noChangeAspect="1"/>
          </p:cNvPicPr>
          <p:nvPr/>
        </p:nvPicPr>
        <p:blipFill rotWithShape="1">
          <a:blip r:embed="rId4"/>
          <a:srcRect l="39707" t="2005" r="3111" b="15644"/>
          <a:stretch/>
        </p:blipFill>
        <p:spPr>
          <a:xfrm>
            <a:off x="6706923" y="2798258"/>
            <a:ext cx="4914900" cy="339419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总结</a:t>
            </a: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17" name="文本框 16">
            <a:extLst>
              <a:ext uri="{FF2B5EF4-FFF2-40B4-BE49-F238E27FC236}">
                <a16:creationId xmlns:a16="http://schemas.microsoft.com/office/drawing/2014/main" id="{2C542ADB-2A33-43B1-9F66-812068B26995}"/>
              </a:ext>
            </a:extLst>
          </p:cNvPr>
          <p:cNvSpPr txBox="1"/>
          <p:nvPr/>
        </p:nvSpPr>
        <p:spPr>
          <a:xfrm>
            <a:off x="1047413" y="1169795"/>
            <a:ext cx="10270704" cy="4636847"/>
          </a:xfrm>
          <a:prstGeom prst="rect">
            <a:avLst/>
          </a:prstGeom>
          <a:noFill/>
        </p:spPr>
        <p:txBody>
          <a:bodyPr wrap="square">
            <a:spAutoFit/>
          </a:bodyPr>
          <a:lstStyle/>
          <a:p>
            <a:pPr marL="457200" indent="-4572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cs typeface="宋体" panose="02010600030101010101" pitchFamily="2" charset="-122"/>
              </a:rPr>
              <a:t>流量预测</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914400" lvl="1" indent="-457200">
              <a:lnSpc>
                <a:spcPct val="150000"/>
              </a:lnSpc>
              <a:buFont typeface="Arial" panose="020B0604020202020204" pitchFamily="34" charset="0"/>
              <a:buChar char="•"/>
            </a:pPr>
            <a:r>
              <a:rPr lang="zh-CN" altLang="en-US" sz="2000" b="1" dirty="0">
                <a:latin typeface="宋体" panose="02010600030101010101" pitchFamily="2" charset="-122"/>
                <a:ea typeface="宋体" panose="02010600030101010101" pitchFamily="2" charset="-122"/>
                <a:cs typeface="宋体" panose="02010600030101010101" pitchFamily="2" charset="-122"/>
              </a:rPr>
              <a:t>没有考虑空间信息问题</a:t>
            </a:r>
            <a:r>
              <a:rPr lang="zh-CN" altLang="en-US" sz="2000" dirty="0">
                <a:latin typeface="宋体" panose="02010600030101010101" pitchFamily="2" charset="-122"/>
                <a:ea typeface="宋体" panose="02010600030101010101" pitchFamily="2" charset="-122"/>
                <a:cs typeface="宋体" panose="02010600030101010101" pitchFamily="2" charset="-122"/>
              </a:rPr>
              <a:t>和时空预测</a:t>
            </a:r>
            <a:r>
              <a:rPr lang="zh-CN" altLang="en-US" sz="2000" b="1" dirty="0">
                <a:latin typeface="宋体" panose="02010600030101010101" pitchFamily="2" charset="-122"/>
                <a:ea typeface="宋体" panose="02010600030101010101" pitchFamily="2" charset="-122"/>
                <a:cs typeface="宋体" panose="02010600030101010101" pitchFamily="2" charset="-122"/>
              </a:rPr>
              <a:t>缺少有效空间信息的难点</a:t>
            </a:r>
            <a:r>
              <a:rPr lang="zh-CN" altLang="en-US" sz="2000" dirty="0">
                <a:latin typeface="宋体" panose="02010600030101010101" pitchFamily="2" charset="-122"/>
                <a:ea typeface="宋体" panose="02010600030101010101" pitchFamily="2" charset="-122"/>
                <a:cs typeface="宋体" panose="02010600030101010101" pitchFamily="2" charset="-122"/>
              </a:rPr>
              <a:t>，成功实现时空预测，并通过使用</a:t>
            </a:r>
            <a:r>
              <a:rPr lang="en-US" altLang="zh-CN" sz="2000" dirty="0">
                <a:latin typeface="宋体" panose="02010600030101010101" pitchFamily="2" charset="-122"/>
                <a:ea typeface="宋体" panose="02010600030101010101" pitchFamily="2" charset="-122"/>
                <a:cs typeface="宋体" panose="02010600030101010101" pitchFamily="2" charset="-122"/>
              </a:rPr>
              <a:t>DTW</a:t>
            </a:r>
            <a:r>
              <a:rPr lang="zh-CN" altLang="en-US" sz="2000" dirty="0">
                <a:latin typeface="宋体" panose="02010600030101010101" pitchFamily="2" charset="-122"/>
                <a:ea typeface="宋体" panose="02010600030101010101" pitchFamily="2" charset="-122"/>
                <a:cs typeface="宋体" panose="02010600030101010101" pitchFamily="2" charset="-122"/>
              </a:rPr>
              <a:t>挖掘了空间信息。相比较</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LSTM</a:t>
            </a:r>
            <a:r>
              <a:rPr lang="zh-CN" altLang="en-US" sz="2000" dirty="0">
                <a:latin typeface="宋体" panose="02010600030101010101" pitchFamily="2" charset="-122"/>
                <a:ea typeface="宋体" panose="02010600030101010101" pitchFamily="2" charset="-122"/>
                <a:cs typeface="宋体" panose="02010600030101010101" pitchFamily="2" charset="-122"/>
              </a:rPr>
              <a:t>预测精度提升了</a:t>
            </a:r>
            <a:r>
              <a:rPr lang="en-US" altLang="zh-CN" sz="2000" b="1" dirty="0">
                <a:latin typeface="宋体" panose="02010600030101010101" pitchFamily="2" charset="-122"/>
                <a:ea typeface="宋体" panose="02010600030101010101" pitchFamily="2" charset="-122"/>
                <a:cs typeface="宋体" panose="02010600030101010101" pitchFamily="2" charset="-122"/>
              </a:rPr>
              <a:t>6.7%</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cs typeface="宋体" panose="02010600030101010101" pitchFamily="2" charset="-122"/>
              </a:rPr>
              <a:t>拓扑优化</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914400" lvl="1" indent="-4572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cs typeface="宋体" panose="02010600030101010101" pitchFamily="2" charset="-122"/>
              </a:rPr>
              <a:t>针对</a:t>
            </a:r>
            <a:r>
              <a:rPr lang="zh-CN" altLang="en-US" sz="2000" b="1" dirty="0">
                <a:latin typeface="宋体" panose="02010600030101010101" pitchFamily="2" charset="-122"/>
                <a:ea typeface="宋体" panose="02010600030101010101" pitchFamily="2" charset="-122"/>
                <a:cs typeface="宋体" panose="02010600030101010101" pitchFamily="2" charset="-122"/>
              </a:rPr>
              <a:t>传统遗传算法难以使用的难点</a:t>
            </a:r>
            <a:r>
              <a:rPr lang="zh-CN" altLang="en-US" sz="2000" dirty="0">
                <a:latin typeface="宋体" panose="02010600030101010101" pitchFamily="2" charset="-122"/>
                <a:ea typeface="宋体" panose="02010600030101010101" pitchFamily="2" charset="-122"/>
                <a:cs typeface="宋体" panose="02010600030101010101" pitchFamily="2" charset="-122"/>
              </a:rPr>
              <a:t>，改变了遗传算法的探索模式，在传输网上成功使用该算法，提升了负载均衡指标</a:t>
            </a:r>
            <a:r>
              <a:rPr lang="en-US" altLang="zh-CN" sz="2000" b="1" dirty="0">
                <a:latin typeface="宋体" panose="02010600030101010101" pitchFamily="2" charset="-122"/>
                <a:ea typeface="宋体" panose="02010600030101010101" pitchFamily="2" charset="-122"/>
                <a:cs typeface="宋体" panose="02010600030101010101" pitchFamily="2" charset="-122"/>
                <a:sym typeface="+mn-ea"/>
              </a:rPr>
              <a:t>7.05%</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000" b="1" dirty="0">
              <a:latin typeface="宋体" panose="02010600030101010101" pitchFamily="2" charset="-122"/>
              <a:ea typeface="宋体" panose="02010600030101010101" pitchFamily="2" charset="-122"/>
              <a:cs typeface="宋体" panose="02010600030101010101" pitchFamily="2" charset="-122"/>
              <a:sym typeface="+mn-ea"/>
            </a:endParaRPr>
          </a:p>
          <a:p>
            <a:pPr marL="457200" indent="-457200">
              <a:lnSpc>
                <a:spcPct val="150000"/>
              </a:lnSpc>
              <a:buFont typeface="Arial" panose="020B0604020202020204" pitchFamily="34" charset="0"/>
              <a:buChar char="•"/>
            </a:pP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系统实现</a:t>
            </a:r>
            <a:endParaRPr lang="en-US" altLang="zh-CN" sz="2000" b="1" dirty="0">
              <a:latin typeface="宋体" panose="02010600030101010101" pitchFamily="2" charset="-122"/>
              <a:ea typeface="宋体" panose="02010600030101010101" pitchFamily="2" charset="-122"/>
              <a:cs typeface="宋体" panose="02010600030101010101" pitchFamily="2" charset="-122"/>
              <a:sym typeface="+mn-ea"/>
            </a:endParaRPr>
          </a:p>
          <a:p>
            <a:pPr marL="914400" lvl="1" indent="-4572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cs typeface="宋体" panose="02010600030101010101" pitchFamily="2" charset="-122"/>
              </a:rPr>
              <a:t>基于中国移动实际网络大规模网络数据设计了一个</a:t>
            </a:r>
            <a:r>
              <a:rPr lang="zh-CN" altLang="en-US" sz="2000" b="1" dirty="0">
                <a:latin typeface="宋体" panose="02010600030101010101" pitchFamily="2" charset="-122"/>
                <a:ea typeface="宋体" panose="02010600030101010101" pitchFamily="2" charset="-122"/>
                <a:cs typeface="宋体" panose="02010600030101010101" pitchFamily="2" charset="-122"/>
              </a:rPr>
              <a:t>基于时空预测的网络拓扑优化系统</a:t>
            </a:r>
            <a:r>
              <a:rPr lang="zh-CN" altLang="en-US" sz="2000" dirty="0">
                <a:latin typeface="宋体" panose="02010600030101010101" pitchFamily="2" charset="-122"/>
                <a:ea typeface="宋体" panose="02010600030101010101" pitchFamily="2" charset="-122"/>
                <a:cs typeface="宋体" panose="02010600030101010101" pitchFamily="2" charset="-122"/>
              </a:rPr>
              <a:t>改善了负载均衡。整个系统的输入数据不依赖于特定通信技术背景，</a:t>
            </a:r>
            <a:r>
              <a:rPr lang="zh-CN" altLang="en-US" sz="2000" b="1" dirty="0">
                <a:latin typeface="宋体" panose="02010600030101010101" pitchFamily="2" charset="-122"/>
                <a:ea typeface="宋体" panose="02010600030101010101" pitchFamily="2" charset="-122"/>
                <a:cs typeface="宋体" panose="02010600030101010101" pitchFamily="2" charset="-122"/>
              </a:rPr>
              <a:t>系统具有普适性</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latin typeface="宋体" panose="02010600030101010101" pitchFamily="2" charset="-122"/>
                <a:ea typeface="宋体" panose="02010600030101010101" pitchFamily="2" charset="-122"/>
                <a:cs typeface="宋体" panose="02010600030101010101" pitchFamily="2" charset="-122"/>
              </a:rPr>
              <a:t>在未来传输网优化中可持续可用该系统</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latin typeface="宋体" panose="02010600030101010101" pitchFamily="2" charset="-122"/>
                <a:ea typeface="宋体" panose="02010600030101010101" pitchFamily="2" charset="-122"/>
                <a:cs typeface="宋体" panose="02010600030101010101" pitchFamily="2" charset="-122"/>
              </a:rPr>
              <a:t>研究具有一定的价值</a:t>
            </a:r>
            <a:r>
              <a:rPr lang="zh-CN" altLang="en-US" sz="2000" dirty="0">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2615851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18835" y="2420620"/>
            <a:ext cx="2236510" cy="1323439"/>
          </a:xfrm>
          <a:prstGeom prst="rect">
            <a:avLst/>
          </a:prstGeom>
          <a:noFill/>
        </p:spPr>
        <p:txBody>
          <a:bodyPr wrap="none" rtlCol="0" anchor="t">
            <a:spAutoFit/>
          </a:bodyPr>
          <a:lstStyle/>
          <a:p>
            <a:pPr algn="l"/>
            <a:r>
              <a:rPr lang="zh-CN" altLang="en-US" sz="8000" b="1" dirty="0">
                <a:solidFill>
                  <a:srgbClr val="01479B"/>
                </a:solidFill>
              </a:rPr>
              <a:t>谢谢</a:t>
            </a:r>
            <a:endParaRPr lang="en-US" altLang="zh-CN" sz="8000" b="1" dirty="0">
              <a:solidFill>
                <a:srgbClr val="01479B"/>
              </a:solidFill>
            </a:endParaRPr>
          </a:p>
        </p:txBody>
      </p:sp>
      <p:pic>
        <p:nvPicPr>
          <p:cNvPr id="9" name="图片 8" descr="fengmain_画板 1 副本 13"/>
          <p:cNvPicPr>
            <a:picLocks noChangeAspect="1"/>
          </p:cNvPicPr>
          <p:nvPr userDrawn="1"/>
        </p:nvPicPr>
        <p:blipFill>
          <a:blip r:embed="rId4"/>
          <a:srcRect l="82617" b="72833"/>
          <a:stretch>
            <a:fillRect/>
          </a:stretch>
        </p:blipFill>
        <p:spPr>
          <a:xfrm>
            <a:off x="10073005" y="0"/>
            <a:ext cx="2118995" cy="1863090"/>
          </a:xfrm>
          <a:prstGeom prst="rect">
            <a:avLst/>
          </a:prstGeom>
        </p:spPr>
      </p:pic>
      <p:cxnSp>
        <p:nvCxnSpPr>
          <p:cNvPr id="3" name="直接连接符 2"/>
          <p:cNvCxnSpPr/>
          <p:nvPr/>
        </p:nvCxnSpPr>
        <p:spPr>
          <a:xfrm>
            <a:off x="6045835" y="4993005"/>
            <a:ext cx="6249035" cy="0"/>
          </a:xfrm>
          <a:prstGeom prst="line">
            <a:avLst/>
          </a:prstGeom>
          <a:ln w="38100" cmpd="sng">
            <a:solidFill>
              <a:srgbClr val="01479B"/>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002655" y="4555490"/>
            <a:ext cx="1154430" cy="368300"/>
          </a:xfrm>
          <a:prstGeom prst="rect">
            <a:avLst/>
          </a:prstGeom>
          <a:noFill/>
        </p:spPr>
        <p:txBody>
          <a:bodyPr wrap="square" rtlCol="0">
            <a:spAutoFit/>
          </a:bodyPr>
          <a:lstStyle/>
          <a:p>
            <a:endParaRPr lang="zh-CN" altLang="en-US" b="1">
              <a:solidFill>
                <a:srgbClr val="01479B"/>
              </a:solidFill>
              <a:latin typeface="微软雅黑" panose="020B0503020204020204" charset="-122"/>
              <a:ea typeface="微软雅黑" panose="020B0503020204020204" charset="-122"/>
            </a:endParaRPr>
          </a:p>
        </p:txBody>
      </p:sp>
      <p:sp>
        <p:nvSpPr>
          <p:cNvPr id="13" name="文本框 12"/>
          <p:cNvSpPr txBox="1"/>
          <p:nvPr/>
        </p:nvSpPr>
        <p:spPr>
          <a:xfrm>
            <a:off x="7470140" y="5201920"/>
            <a:ext cx="4112260" cy="321945"/>
          </a:xfrm>
          <a:prstGeom prst="rect">
            <a:avLst/>
          </a:prstGeom>
          <a:noFill/>
        </p:spPr>
        <p:txBody>
          <a:bodyPr wrap="square" rtlCol="0">
            <a:spAutoFit/>
          </a:bodyPr>
          <a:lstStyle/>
          <a:p>
            <a:endParaRPr lang="zh-CN" altLang="en-US" sz="1500">
              <a:solidFill>
                <a:schemeClr val="bg1">
                  <a:lumMod val="65000"/>
                </a:schemeClr>
              </a:solidFill>
              <a:latin typeface="微软雅黑" panose="020B0503020204020204" charset="-122"/>
              <a:ea typeface="微软雅黑" panose="020B0503020204020204" charset="-122"/>
            </a:endParaRPr>
          </a:p>
        </p:txBody>
      </p:sp>
      <p:sp>
        <p:nvSpPr>
          <p:cNvPr id="14" name="文本框 13"/>
          <p:cNvSpPr txBox="1"/>
          <p:nvPr/>
        </p:nvSpPr>
        <p:spPr>
          <a:xfrm>
            <a:off x="7470140" y="5580380"/>
            <a:ext cx="4112260" cy="321945"/>
          </a:xfrm>
          <a:prstGeom prst="rect">
            <a:avLst/>
          </a:prstGeom>
          <a:noFill/>
        </p:spPr>
        <p:txBody>
          <a:bodyPr wrap="square" rtlCol="0">
            <a:spAutoFit/>
          </a:bodyPr>
          <a:lstStyle/>
          <a:p>
            <a:endParaRPr lang="en-US" altLang="zh-CN" sz="1500" dirty="0">
              <a:solidFill>
                <a:schemeClr val="bg1">
                  <a:lumMod val="65000"/>
                </a:schemeClr>
              </a:solidFill>
              <a:latin typeface="微软雅黑" panose="020B0503020204020204" charset="-122"/>
              <a:ea typeface="微软雅黑" panose="020B0503020204020204" charset="-122"/>
            </a:endParaRPr>
          </a:p>
        </p:txBody>
      </p:sp>
      <p:sp>
        <p:nvSpPr>
          <p:cNvPr id="15" name="文本框 14"/>
          <p:cNvSpPr txBox="1"/>
          <p:nvPr/>
        </p:nvSpPr>
        <p:spPr>
          <a:xfrm>
            <a:off x="7470140" y="5944235"/>
            <a:ext cx="4112260" cy="321945"/>
          </a:xfrm>
          <a:prstGeom prst="rect">
            <a:avLst/>
          </a:prstGeom>
          <a:noFill/>
        </p:spPr>
        <p:txBody>
          <a:bodyPr wrap="square" rtlCol="0">
            <a:spAutoFit/>
          </a:bodyPr>
          <a:lstStyle/>
          <a:p>
            <a:endParaRPr lang="en-US" altLang="zh-CN" sz="1500" dirty="0">
              <a:solidFill>
                <a:schemeClr val="bg1">
                  <a:lumMod val="65000"/>
                </a:schemeClr>
              </a:solidFill>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11498D2B-26C0-47FA-A7E3-358F907D33C9}"/>
              </a:ext>
            </a:extLst>
          </p:cNvPr>
          <p:cNvSpPr>
            <a:spLocks noGrp="1"/>
          </p:cNvSpPr>
          <p:nvPr>
            <p:ph type="ftr" sz="quarter" idx="11"/>
          </p:nvPr>
        </p:nvSpPr>
        <p:spPr/>
        <p:txBody>
          <a:bodyPr/>
          <a:lstStyle/>
          <a:p>
            <a:r>
              <a:rPr lang="zh-CN" altLang="en-US"/>
              <a:t>知行合一 饮水思源</a:t>
            </a:r>
            <a:endParaRPr lang="zh-CN" altLang="en-US" dirty="0"/>
          </a:p>
        </p:txBody>
      </p:sp>
      <p:sp>
        <p:nvSpPr>
          <p:cNvPr id="3" name="灯片编号占位符 2">
            <a:extLst>
              <a:ext uri="{FF2B5EF4-FFF2-40B4-BE49-F238E27FC236}">
                <a16:creationId xmlns:a16="http://schemas.microsoft.com/office/drawing/2014/main" id="{662E6AFA-8DA6-498F-A9EC-4D5D3640B370}"/>
              </a:ext>
            </a:extLst>
          </p:cNvPr>
          <p:cNvSpPr>
            <a:spLocks noGrp="1"/>
          </p:cNvSpPr>
          <p:nvPr>
            <p:ph type="sldNum" sz="quarter" idx="12"/>
          </p:nvPr>
        </p:nvSpPr>
        <p:spPr/>
        <p:txBody>
          <a:bodyPr/>
          <a:lstStyle/>
          <a:p>
            <a:fld id="{5DD3DB80-B894-403A-B48E-6FDC1A72010E}" type="slidenum">
              <a:rPr lang="zh-CN" altLang="en-US" smtClean="0"/>
              <a:t>2</a:t>
            </a:fld>
            <a:endParaRPr lang="zh-CN" altLang="en-US"/>
          </a:p>
        </p:txBody>
      </p:sp>
      <p:pic>
        <p:nvPicPr>
          <p:cNvPr id="6" name="图片 5">
            <a:extLst>
              <a:ext uri="{FF2B5EF4-FFF2-40B4-BE49-F238E27FC236}">
                <a16:creationId xmlns:a16="http://schemas.microsoft.com/office/drawing/2014/main" id="{8807AA6B-16EF-4109-9F80-C981A73233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2042" y="1449090"/>
            <a:ext cx="7595259" cy="3959820"/>
          </a:xfrm>
          <a:prstGeom prst="rect">
            <a:avLst/>
          </a:prstGeom>
        </p:spPr>
      </p:pic>
      <p:sp>
        <p:nvSpPr>
          <p:cNvPr id="9" name="Rectangle 14">
            <a:extLst>
              <a:ext uri="{FF2B5EF4-FFF2-40B4-BE49-F238E27FC236}">
                <a16:creationId xmlns:a16="http://schemas.microsoft.com/office/drawing/2014/main" id="{C04BF8D0-CB3C-46EB-B684-35356C7FF21E}"/>
              </a:ext>
            </a:extLst>
          </p:cNvPr>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研究背景</a:t>
            </a:r>
          </a:p>
        </p:txBody>
      </p:sp>
      <p:sp>
        <p:nvSpPr>
          <p:cNvPr id="10" name="文本框 9">
            <a:extLst>
              <a:ext uri="{FF2B5EF4-FFF2-40B4-BE49-F238E27FC236}">
                <a16:creationId xmlns:a16="http://schemas.microsoft.com/office/drawing/2014/main" id="{DC020AEE-7F5C-490B-B919-DE71F20D1FD6}"/>
              </a:ext>
            </a:extLst>
          </p:cNvPr>
          <p:cNvSpPr txBox="1"/>
          <p:nvPr/>
        </p:nvSpPr>
        <p:spPr>
          <a:xfrm>
            <a:off x="845704" y="1197322"/>
            <a:ext cx="4969147" cy="742414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5G</a:t>
            </a:r>
            <a:r>
              <a:rPr lang="zh-CN" altLang="en-US" sz="2000" kern="100" dirty="0">
                <a:effectLst/>
                <a:latin typeface="等线" panose="02010600030101010101" pitchFamily="2" charset="-122"/>
                <a:ea typeface="等线" panose="02010600030101010101" pitchFamily="2" charset="-122"/>
                <a:cs typeface="Times New Roman" panose="02020603050405020304" pitchFamily="18" charset="0"/>
              </a:rPr>
              <a:t>时代，中国移动传输网面临一个问题：传输网中的不同的接入网负载不均衡。</a:t>
            </a:r>
            <a:endParaRPr lang="en-US" altLang="zh-CN" sz="2000" b="1"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Arial" panose="020B0604020202020204" pitchFamily="34" charset="0"/>
              <a:buChar char="•"/>
            </a:pPr>
            <a:r>
              <a:rPr lang="zh-CN" altLang="en-US" sz="2000" b="1" dirty="0"/>
              <a:t>研究基于流量预测的</a:t>
            </a:r>
            <a:r>
              <a:rPr lang="en-US" altLang="zh-CN" sz="2000" b="1" dirty="0"/>
              <a:t>5G</a:t>
            </a:r>
            <a:r>
              <a:rPr lang="zh-CN" altLang="en-US" sz="2000" b="1" dirty="0"/>
              <a:t>通信网络优化与系统，具有紧迫的实际意义</a:t>
            </a:r>
          </a:p>
          <a:p>
            <a:pPr marL="800100" lvl="1" indent="-342900">
              <a:lnSpc>
                <a:spcPct val="150000"/>
              </a:lnSpc>
              <a:buFont typeface="Arial" panose="020B0604020202020204" pitchFamily="34" charset="0"/>
              <a:buChar char="•"/>
            </a:pPr>
            <a:r>
              <a:rPr lang="en-US" altLang="zh-CN" dirty="0">
                <a:latin typeface="宋体" panose="02010600030101010101" pitchFamily="2" charset="-122"/>
                <a:ea typeface="宋体" panose="02010600030101010101" pitchFamily="2" charset="-122"/>
                <a:cs typeface="宋体" panose="02010600030101010101" pitchFamily="2" charset="-122"/>
              </a:rPr>
              <a:t>939</a:t>
            </a:r>
            <a:r>
              <a:rPr lang="zh-CN" altLang="en-US" dirty="0">
                <a:latin typeface="宋体" panose="02010600030101010101" pitchFamily="2" charset="-122"/>
                <a:ea typeface="宋体" panose="02010600030101010101" pitchFamily="2" charset="-122"/>
                <a:cs typeface="宋体" panose="02010600030101010101" pitchFamily="2" charset="-122"/>
              </a:rPr>
              <a:t>个节点，其中核心节点</a:t>
            </a:r>
            <a:r>
              <a:rPr lang="en-US" altLang="zh-CN" dirty="0">
                <a:latin typeface="宋体" panose="02010600030101010101" pitchFamily="2" charset="-122"/>
                <a:ea typeface="宋体" panose="02010600030101010101" pitchFamily="2" charset="-122"/>
                <a:cs typeface="宋体" panose="02010600030101010101" pitchFamily="2" charset="-122"/>
              </a:rPr>
              <a:t>31</a:t>
            </a:r>
            <a:r>
              <a:rPr lang="zh-CN" altLang="en-US" dirty="0">
                <a:latin typeface="宋体" panose="02010600030101010101" pitchFamily="2" charset="-122"/>
                <a:ea typeface="宋体" panose="02010600030101010101" pitchFamily="2" charset="-122"/>
                <a:cs typeface="宋体" panose="02010600030101010101" pitchFamily="2" charset="-122"/>
              </a:rPr>
              <a:t>个，接入节点</a:t>
            </a:r>
            <a:r>
              <a:rPr lang="en-US" altLang="zh-CN" dirty="0">
                <a:latin typeface="宋体" panose="02010600030101010101" pitchFamily="2" charset="-122"/>
                <a:ea typeface="宋体" panose="02010600030101010101" pitchFamily="2" charset="-122"/>
                <a:cs typeface="宋体" panose="02010600030101010101" pitchFamily="2" charset="-122"/>
              </a:rPr>
              <a:t>908</a:t>
            </a:r>
            <a:r>
              <a:rPr lang="zh-CN" altLang="en-US" dirty="0">
                <a:latin typeface="宋体" panose="02010600030101010101" pitchFamily="2" charset="-122"/>
                <a:ea typeface="宋体" panose="02010600030101010101" pitchFamily="2" charset="-122"/>
                <a:cs typeface="宋体" panose="02010600030101010101" pitchFamily="2" charset="-122"/>
              </a:rPr>
              <a:t>个</a:t>
            </a:r>
            <a:endParaRPr lang="en-US" altLang="zh-CN"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r>
              <a:rPr lang="en-US" altLang="zh-CN" dirty="0">
                <a:latin typeface="宋体" panose="02010600030101010101" pitchFamily="2" charset="-122"/>
                <a:ea typeface="宋体" panose="02010600030101010101" pitchFamily="2" charset="-122"/>
                <a:cs typeface="宋体" panose="02010600030101010101" pitchFamily="2" charset="-122"/>
              </a:rPr>
              <a:t>3</a:t>
            </a:r>
            <a:r>
              <a:rPr lang="zh-CN" altLang="en-US" dirty="0">
                <a:latin typeface="宋体" panose="02010600030101010101" pitchFamily="2" charset="-122"/>
                <a:ea typeface="宋体" panose="02010600030101010101" pitchFamily="2" charset="-122"/>
                <a:cs typeface="宋体" panose="02010600030101010101" pitchFamily="2" charset="-122"/>
              </a:rPr>
              <a:t>周的小时级流量数据</a:t>
            </a:r>
            <a:endParaRPr lang="en-US" altLang="zh-CN"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endParaRPr lang="en-US" altLang="zh-CN"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endParaRPr lang="en-US" altLang="zh-CN"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endParaRPr lang="en-US" altLang="zh-CN"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endParaRPr lang="en-US" altLang="zh-CN" dirty="0">
              <a:latin typeface="宋体" panose="02010600030101010101" pitchFamily="2" charset="-122"/>
              <a:ea typeface="宋体" panose="02010600030101010101" pitchFamily="2" charset="-122"/>
              <a:cs typeface="宋体" panose="02010600030101010101" pitchFamily="2" charset="-122"/>
            </a:endParaRPr>
          </a:p>
          <a:p>
            <a:pPr lvl="1">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457200" indent="-457200" latinLnBrk="0">
              <a:lnSpc>
                <a:spcPct val="150000"/>
              </a:lnSpc>
              <a:spcBef>
                <a:spcPts val="0"/>
              </a:spcBef>
              <a:spcAft>
                <a:spcPts val="0"/>
              </a:spcAft>
              <a:buFont typeface="Arial" panose="020B0604020202020204" pitchFamily="34" charset="0"/>
              <a:buChar char="•"/>
            </a:pP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indent="0" latinLnBrk="0">
              <a:lnSpc>
                <a:spcPct val="150000"/>
              </a:lnSpc>
              <a:spcBef>
                <a:spcPts val="0"/>
              </a:spcBef>
              <a:spcAft>
                <a:spcPts val="0"/>
              </a:spcAft>
              <a:buFont typeface="Arial" panose="020B0604020202020204" pitchFamily="34" charset="0"/>
              <a:buNone/>
            </a:pPr>
            <a:r>
              <a:rPr lang="zh-CN" altLang="en-US" sz="2800" dirty="0">
                <a:latin typeface="宋体" panose="02010600030101010101" pitchFamily="2" charset="-122"/>
                <a:ea typeface="宋体" panose="02010600030101010101" pitchFamily="2" charset="-122"/>
                <a:cs typeface="宋体" panose="02010600030101010101" pitchFamily="2" charset="-122"/>
              </a:rPr>
              <a:t>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86658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存在问题</a:t>
            </a:r>
          </a:p>
          <a:p>
            <a:pPr>
              <a:lnSpc>
                <a:spcPct val="90000"/>
              </a:lnSpc>
              <a:buNone/>
            </a:pP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4" name="文本框 3"/>
          <p:cNvSpPr txBox="1"/>
          <p:nvPr/>
        </p:nvSpPr>
        <p:spPr>
          <a:xfrm>
            <a:off x="1106308" y="4720239"/>
            <a:ext cx="5319371" cy="345383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目前的传输网络优化主要依赖专家经验，人工操作节点让渡</a:t>
            </a:r>
            <a:r>
              <a:rPr lang="en-US" altLang="zh-CN" dirty="0">
                <a:latin typeface="宋体" panose="02010600030101010101" pitchFamily="2" charset="-122"/>
                <a:ea typeface="宋体" panose="02010600030101010101" pitchFamily="2" charset="-122"/>
                <a:cs typeface="宋体" panose="02010600030101010101" pitchFamily="2" charset="-122"/>
                <a:sym typeface="+mn-ea"/>
              </a:rPr>
              <a:t>	</a:t>
            </a:r>
          </a:p>
          <a:p>
            <a:pPr marL="800100" lvl="1" indent="-342900">
              <a:lnSpc>
                <a:spcPct val="150000"/>
              </a:lnSpc>
              <a:buFont typeface="Arial" panose="020B0604020202020204" pitchFamily="34" charset="0"/>
              <a:buChar char="•"/>
            </a:pPr>
            <a:endParaRPr lang="en-US" altLang="zh-CN"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Arial" panose="020B0604020202020204" pitchFamily="34" charset="0"/>
              <a:buChar char="•"/>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457200" indent="-457200" latinLnBrk="0">
              <a:lnSpc>
                <a:spcPct val="150000"/>
              </a:lnSpc>
              <a:spcBef>
                <a:spcPts val="0"/>
              </a:spcBef>
              <a:spcAft>
                <a:spcPts val="0"/>
              </a:spcAft>
              <a:buFont typeface="Arial" panose="020B0604020202020204" pitchFamily="34" charset="0"/>
              <a:buChar char="•"/>
            </a:pP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indent="0" latinLnBrk="0">
              <a:lnSpc>
                <a:spcPct val="150000"/>
              </a:lnSpc>
              <a:spcBef>
                <a:spcPts val="0"/>
              </a:spcBef>
              <a:spcAft>
                <a:spcPts val="0"/>
              </a:spcAft>
              <a:buFont typeface="Arial" panose="020B0604020202020204" pitchFamily="34" charset="0"/>
              <a:buNone/>
            </a:pPr>
            <a:r>
              <a:rPr lang="zh-CN" altLang="en-US" sz="2800" dirty="0">
                <a:latin typeface="宋体" panose="02010600030101010101" pitchFamily="2" charset="-122"/>
                <a:ea typeface="宋体" panose="02010600030101010101" pitchFamily="2" charset="-122"/>
                <a:cs typeface="宋体" panose="02010600030101010101" pitchFamily="2" charset="-122"/>
              </a:rPr>
              <a:t>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13" name="文本框 12">
            <a:extLst>
              <a:ext uri="{FF2B5EF4-FFF2-40B4-BE49-F238E27FC236}">
                <a16:creationId xmlns:a16="http://schemas.microsoft.com/office/drawing/2014/main" id="{882979AC-A2A3-49B0-918D-EA555D470651}"/>
              </a:ext>
            </a:extLst>
          </p:cNvPr>
          <p:cNvSpPr txBox="1"/>
          <p:nvPr/>
        </p:nvSpPr>
        <p:spPr>
          <a:xfrm>
            <a:off x="6843012" y="4585153"/>
            <a:ext cx="4748913" cy="386932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现有的流量预测，使用</a:t>
            </a:r>
            <a:r>
              <a:rPr lang="zh-CN" altLang="en-US" dirty="0">
                <a:latin typeface="Times New Roman" panose="02020603050405020304" pitchFamily="18" charset="0"/>
                <a:ea typeface="宋体" panose="02010600030101010101" pitchFamily="2" charset="-122"/>
                <a:cs typeface="Times New Roman" panose="02020603050405020304" pitchFamily="18" charset="0"/>
                <a:sym typeface="+mn-ea"/>
              </a:rPr>
              <a:t>时间序列</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来预测流量</a:t>
            </a:r>
            <a:endParaRPr lang="en-US" altLang="zh-CN" dirty="0">
              <a:latin typeface="宋体" panose="02010600030101010101" pitchFamily="2" charset="-122"/>
              <a:ea typeface="宋体" panose="02010600030101010101" pitchFamily="2" charset="-122"/>
              <a:cs typeface="宋体" panose="02010600030101010101" pitchFamily="2" charset="-122"/>
              <a:sym typeface="+mn-ea"/>
            </a:endParaRPr>
          </a:p>
          <a:p>
            <a:pPr marL="457200" indent="-457200">
              <a:lnSpc>
                <a:spcPct val="150000"/>
              </a:lnSpc>
              <a:buFont typeface="Arial" panose="020B0604020202020204" pitchFamily="34" charset="0"/>
              <a:buChar char="•"/>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忽略了空间上相邻节点之间的相互影响</a:t>
            </a:r>
            <a:endParaRPr lang="en-US" altLang="zh-CN" dirty="0">
              <a:latin typeface="宋体" panose="02010600030101010101" pitchFamily="2" charset="-122"/>
              <a:ea typeface="宋体" panose="02010600030101010101" pitchFamily="2" charset="-122"/>
              <a:cs typeface="宋体" panose="02010600030101010101" pitchFamily="2" charset="-122"/>
              <a:sym typeface="+mn-ea"/>
            </a:endParaRPr>
          </a:p>
          <a:p>
            <a:pPr marL="457200" indent="-457200">
              <a:lnSpc>
                <a:spcPct val="150000"/>
              </a:lnSpc>
              <a:buFont typeface="Arial" panose="020B0604020202020204" pitchFamily="34" charset="0"/>
              <a:buChar char="•"/>
            </a:pPr>
            <a:endParaRPr lang="en-US" altLang="zh-CN" dirty="0">
              <a:latin typeface="宋体" panose="02010600030101010101" pitchFamily="2" charset="-122"/>
              <a:ea typeface="宋体" panose="02010600030101010101" pitchFamily="2" charset="-122"/>
              <a:cs typeface="宋体" panose="02010600030101010101" pitchFamily="2" charset="-122"/>
            </a:endParaRPr>
          </a:p>
          <a:p>
            <a:pPr lvl="1">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457200" indent="-457200" latinLnBrk="0">
              <a:lnSpc>
                <a:spcPct val="150000"/>
              </a:lnSpc>
              <a:spcBef>
                <a:spcPts val="0"/>
              </a:spcBef>
              <a:spcAft>
                <a:spcPts val="0"/>
              </a:spcAft>
              <a:buFont typeface="Arial" panose="020B0604020202020204" pitchFamily="34" charset="0"/>
              <a:buChar char="•"/>
            </a:pP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indent="0" latinLnBrk="0">
              <a:lnSpc>
                <a:spcPct val="150000"/>
              </a:lnSpc>
              <a:spcBef>
                <a:spcPts val="0"/>
              </a:spcBef>
              <a:spcAft>
                <a:spcPts val="0"/>
              </a:spcAft>
              <a:buFont typeface="Arial" panose="020B0604020202020204" pitchFamily="34" charset="0"/>
              <a:buNone/>
            </a:pPr>
            <a:r>
              <a:rPr lang="zh-CN" altLang="en-US" sz="2800" dirty="0">
                <a:latin typeface="宋体" panose="02010600030101010101" pitchFamily="2" charset="-122"/>
                <a:ea typeface="宋体" panose="02010600030101010101" pitchFamily="2" charset="-122"/>
                <a:cs typeface="宋体" panose="02010600030101010101" pitchFamily="2" charset="-122"/>
              </a:rPr>
              <a:t>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pic>
        <p:nvPicPr>
          <p:cNvPr id="11" name="图片 10">
            <a:extLst>
              <a:ext uri="{FF2B5EF4-FFF2-40B4-BE49-F238E27FC236}">
                <a16:creationId xmlns:a16="http://schemas.microsoft.com/office/drawing/2014/main" id="{66105F50-2FDA-405F-932B-A4B97D6F9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48" y="1398836"/>
            <a:ext cx="5384467" cy="3169888"/>
          </a:xfrm>
          <a:prstGeom prst="rect">
            <a:avLst/>
          </a:prstGeom>
        </p:spPr>
      </p:pic>
      <p:pic>
        <p:nvPicPr>
          <p:cNvPr id="14" name="图片 13">
            <a:extLst>
              <a:ext uri="{FF2B5EF4-FFF2-40B4-BE49-F238E27FC236}">
                <a16:creationId xmlns:a16="http://schemas.microsoft.com/office/drawing/2014/main" id="{76780611-C0BC-4235-A648-EF2907996BF3}"/>
              </a:ext>
            </a:extLst>
          </p:cNvPr>
          <p:cNvPicPr/>
          <p:nvPr/>
        </p:nvPicPr>
        <p:blipFill>
          <a:blip r:embed="rId5">
            <a:extLst>
              <a:ext uri="{28A0092B-C50C-407E-A947-70E740481C1C}">
                <a14:useLocalDpi xmlns:a14="http://schemas.microsoft.com/office/drawing/2010/main" val="0"/>
              </a:ext>
            </a:extLst>
          </a:blip>
          <a:stretch>
            <a:fillRect/>
          </a:stretch>
        </p:blipFill>
        <p:spPr>
          <a:xfrm>
            <a:off x="7309608" y="1932584"/>
            <a:ext cx="3882267" cy="2548925"/>
          </a:xfrm>
          <a:prstGeom prst="rect">
            <a:avLst/>
          </a:prstGeom>
        </p:spPr>
      </p:pic>
      <p:sp>
        <p:nvSpPr>
          <p:cNvPr id="7" name="文本框 6">
            <a:extLst>
              <a:ext uri="{FF2B5EF4-FFF2-40B4-BE49-F238E27FC236}">
                <a16:creationId xmlns:a16="http://schemas.microsoft.com/office/drawing/2014/main" id="{D3834487-6D96-4966-B854-7D2E11E27592}"/>
              </a:ext>
            </a:extLst>
          </p:cNvPr>
          <p:cNvSpPr txBox="1"/>
          <p:nvPr/>
        </p:nvSpPr>
        <p:spPr>
          <a:xfrm>
            <a:off x="9330993" y="4219296"/>
            <a:ext cx="615874" cy="215444"/>
          </a:xfrm>
          <a:prstGeom prst="rect">
            <a:avLst/>
          </a:prstGeom>
          <a:noFill/>
        </p:spPr>
        <p:txBody>
          <a:bodyPr wrap="none" rtlCol="0">
            <a:spAutoFit/>
          </a:bodyPr>
          <a:lstStyle/>
          <a:p>
            <a:r>
              <a:rPr lang="zh-CN" altLang="en-US" sz="800" dirty="0"/>
              <a:t>（</a:t>
            </a:r>
            <a:r>
              <a:rPr lang="en-US" altLang="zh-CN" sz="800" dirty="0"/>
              <a:t>hour</a:t>
            </a:r>
            <a:r>
              <a:rPr lang="zh-CN" altLang="en-US" sz="800" dirty="0"/>
              <a:t>）</a:t>
            </a:r>
          </a:p>
        </p:txBody>
      </p:sp>
      <p:pic>
        <p:nvPicPr>
          <p:cNvPr id="17" name="图片 16">
            <a:extLst>
              <a:ext uri="{FF2B5EF4-FFF2-40B4-BE49-F238E27FC236}">
                <a16:creationId xmlns:a16="http://schemas.microsoft.com/office/drawing/2014/main" id="{96FD35C6-2BED-486D-838C-1002CC5E14C5}"/>
              </a:ext>
            </a:extLst>
          </p:cNvPr>
          <p:cNvPicPr/>
          <p:nvPr/>
        </p:nvPicPr>
        <p:blipFill rotWithShape="1">
          <a:blip r:embed="rId6" cstate="print">
            <a:extLst>
              <a:ext uri="{28A0092B-C50C-407E-A947-70E740481C1C}">
                <a14:useLocalDpi xmlns:a14="http://schemas.microsoft.com/office/drawing/2010/main" val="0"/>
              </a:ext>
            </a:extLst>
          </a:blip>
          <a:srcRect l="1" r="26608"/>
          <a:stretch/>
        </p:blipFill>
        <p:spPr bwMode="auto">
          <a:xfrm>
            <a:off x="1852612" y="2419351"/>
            <a:ext cx="85090" cy="275482"/>
          </a:xfrm>
          <a:prstGeom prst="rect">
            <a:avLst/>
          </a:prstGeom>
          <a:ln>
            <a:noFill/>
          </a:ln>
          <a:extLst>
            <a:ext uri="{53640926-AAD7-44D8-BBD7-CCE9431645EC}">
              <a14:shadowObscured xmlns:a14="http://schemas.microsoft.com/office/drawing/2010/main"/>
            </a:ext>
          </a:extLst>
        </p:spPr>
      </p:pic>
      <p:sp>
        <p:nvSpPr>
          <p:cNvPr id="8" name="文本框 7">
            <a:extLst>
              <a:ext uri="{FF2B5EF4-FFF2-40B4-BE49-F238E27FC236}">
                <a16:creationId xmlns:a16="http://schemas.microsoft.com/office/drawing/2014/main" id="{6E6A8274-A15A-4D53-8C0C-67D5CD7EAAEB}"/>
              </a:ext>
            </a:extLst>
          </p:cNvPr>
          <p:cNvSpPr txBox="1"/>
          <p:nvPr/>
        </p:nvSpPr>
        <p:spPr>
          <a:xfrm>
            <a:off x="986909" y="1301643"/>
            <a:ext cx="5109091" cy="338554"/>
          </a:xfrm>
          <a:prstGeom prst="rect">
            <a:avLst/>
          </a:prstGeom>
          <a:noFill/>
        </p:spPr>
        <p:txBody>
          <a:bodyPr wrap="none" rtlCol="0">
            <a:spAutoFit/>
          </a:bodyPr>
          <a:lstStyle/>
          <a:p>
            <a:r>
              <a:rPr lang="zh-CN" altLang="en-US" sz="1600" b="1" dirty="0">
                <a:solidFill>
                  <a:srgbClr val="FF0000"/>
                </a:solidFill>
              </a:rPr>
              <a:t>需求：把大流量节点从负荷高接入网移到负荷低接入网</a:t>
            </a:r>
          </a:p>
        </p:txBody>
      </p:sp>
      <p:sp>
        <p:nvSpPr>
          <p:cNvPr id="18" name="文本框 17">
            <a:extLst>
              <a:ext uri="{FF2B5EF4-FFF2-40B4-BE49-F238E27FC236}">
                <a16:creationId xmlns:a16="http://schemas.microsoft.com/office/drawing/2014/main" id="{046D7FC3-DF33-4A12-9C4E-933B4285D3F3}"/>
              </a:ext>
            </a:extLst>
          </p:cNvPr>
          <p:cNvSpPr txBox="1"/>
          <p:nvPr/>
        </p:nvSpPr>
        <p:spPr>
          <a:xfrm>
            <a:off x="6191203" y="1286254"/>
            <a:ext cx="5867448" cy="584775"/>
          </a:xfrm>
          <a:prstGeom prst="rect">
            <a:avLst/>
          </a:prstGeom>
          <a:noFill/>
        </p:spPr>
        <p:txBody>
          <a:bodyPr wrap="square" rtlCol="0">
            <a:spAutoFit/>
          </a:bodyPr>
          <a:lstStyle/>
          <a:p>
            <a:r>
              <a:rPr lang="zh-CN" altLang="en-US" sz="1600" b="1" dirty="0">
                <a:solidFill>
                  <a:srgbClr val="FF0000"/>
                </a:solidFill>
              </a:rPr>
              <a:t>需求：通过流量预测，可以提早预测大流量节点的出现，从而提前进行节点让渡</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解决思路</a:t>
            </a: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8" name="文本框 7">
            <a:extLst>
              <a:ext uri="{FF2B5EF4-FFF2-40B4-BE49-F238E27FC236}">
                <a16:creationId xmlns:a16="http://schemas.microsoft.com/office/drawing/2014/main" id="{8546E96B-D789-42D3-94F6-3A33D817FB88}"/>
              </a:ext>
            </a:extLst>
          </p:cNvPr>
          <p:cNvSpPr txBox="1"/>
          <p:nvPr/>
        </p:nvSpPr>
        <p:spPr>
          <a:xfrm>
            <a:off x="688976" y="1534376"/>
            <a:ext cx="4879312" cy="3944350"/>
          </a:xfrm>
          <a:prstGeom prst="rect">
            <a:avLst/>
          </a:prstGeom>
          <a:noFill/>
        </p:spPr>
        <p:txBody>
          <a:bodyPr wrap="square">
            <a:spAutoFit/>
          </a:bodyPr>
          <a:lstStyle/>
          <a:p>
            <a:pPr marL="457200" indent="-457200">
              <a:lnSpc>
                <a:spcPct val="150000"/>
              </a:lnSpc>
              <a:buFont typeface="Arial" panose="020B0604020202020204" pitchFamily="34" charset="0"/>
              <a:buChar char="•"/>
            </a:pPr>
            <a:r>
              <a:rPr lang="zh-CN" altLang="en-US" b="1" dirty="0">
                <a:latin typeface="宋体" panose="02010600030101010101" pitchFamily="2" charset="-122"/>
                <a:ea typeface="宋体" panose="02010600030101010101" pitchFamily="2" charset="-122"/>
              </a:rPr>
              <a:t>流量预测</a:t>
            </a:r>
            <a:endParaRPr lang="en-US" altLang="zh-CN" b="1" dirty="0">
              <a:latin typeface="宋体" panose="02010600030101010101" pitchFamily="2" charset="-122"/>
              <a:ea typeface="宋体" panose="02010600030101010101" pitchFamily="2" charset="-122"/>
            </a:endParaRPr>
          </a:p>
          <a:p>
            <a:pPr marL="800100" lvl="1" indent="-342900">
              <a:lnSpc>
                <a:spcPct val="1500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本研究提出在</a:t>
            </a: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传输网</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中使用时空预测，捕捉空间信息辅助流量预测，提高预测精准度。</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en-US" altLang="zh-CN" b="1" dirty="0">
              <a:latin typeface="宋体" panose="02010600030101010101" pitchFamily="2" charset="-122"/>
              <a:ea typeface="宋体" panose="02010600030101010101" pitchFamily="2" charset="-122"/>
            </a:endParaRPr>
          </a:p>
          <a:p>
            <a:pPr marL="457200" indent="-457200">
              <a:lnSpc>
                <a:spcPct val="150000"/>
              </a:lnSpc>
              <a:buFont typeface="Arial" panose="020B0604020202020204" pitchFamily="34" charset="0"/>
              <a:buChar char="•"/>
            </a:pPr>
            <a:r>
              <a:rPr lang="zh-CN" altLang="en-US" b="1" dirty="0">
                <a:latin typeface="宋体" panose="02010600030101010101" pitchFamily="2" charset="-122"/>
                <a:ea typeface="宋体" panose="02010600030101010101" pitchFamily="2" charset="-122"/>
              </a:rPr>
              <a:t>拓扑优化</a:t>
            </a:r>
            <a:endParaRPr lang="en-US" altLang="zh-CN" b="1" dirty="0">
              <a:latin typeface="宋体" panose="02010600030101010101" pitchFamily="2" charset="-122"/>
              <a:ea typeface="宋体" panose="02010600030101010101" pitchFamily="2" charset="-122"/>
            </a:endParaRPr>
          </a:p>
          <a:p>
            <a:pPr marL="914400" lvl="1" indent="-457200">
              <a:lnSpc>
                <a:spcPct val="150000"/>
              </a:lnSpc>
              <a:buFont typeface="Arial" panose="020B0604020202020204" pitchFamily="34" charset="0"/>
              <a:buChar char="•"/>
            </a:pPr>
            <a:r>
              <a:rPr lang="zh-CN" altLang="en-US" sz="1600" kern="100" dirty="0">
                <a:effectLst/>
                <a:latin typeface="Times New Roman" panose="02020603050405020304" pitchFamily="18" charset="0"/>
                <a:ea typeface="宋体" panose="02010600030101010101" pitchFamily="2" charset="-122"/>
                <a:cs typeface="Times New Roman" panose="02020603050405020304" pitchFamily="18" charset="0"/>
              </a:rPr>
              <a:t>本研究提出使用遗传算法。遗传算法具有</a:t>
            </a: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较高智能水平</a:t>
            </a:r>
            <a:r>
              <a:rPr lang="zh-CN" altLang="en-US" sz="16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600" kern="100" dirty="0">
                <a:effectLst/>
                <a:latin typeface="Times New Roman" panose="02020603050405020304" pitchFamily="18" charset="0"/>
                <a:ea typeface="宋体" panose="02010600030101010101" pitchFamily="2" charset="-122"/>
                <a:cs typeface="Times New Roman" panose="02020603050405020304" pitchFamily="18" charset="0"/>
              </a:rPr>
              <a:t>能充分探索拓扑解空间。</a:t>
            </a:r>
            <a:r>
              <a:rPr lang="zh-CN" altLang="en-US" sz="1600" b="1" kern="100" dirty="0">
                <a:effectLst/>
                <a:latin typeface="Times New Roman" panose="02020603050405020304" pitchFamily="18" charset="0"/>
                <a:ea typeface="宋体" panose="02010600030101010101" pitchFamily="2" charset="-122"/>
                <a:cs typeface="Times New Roman" panose="02020603050405020304" pitchFamily="18" charset="0"/>
              </a:rPr>
              <a:t>能在减少人力成本的情况下，更好地消除负载不均衡</a:t>
            </a:r>
            <a:r>
              <a:rPr lang="zh-CN" altLang="en-US" sz="1600" kern="100" dirty="0">
                <a:effectLst/>
                <a:latin typeface="Times New Roman" panose="02020603050405020304" pitchFamily="18" charset="0"/>
                <a:ea typeface="宋体" panose="02010600030101010101" pitchFamily="2" charset="-122"/>
                <a:cs typeface="Times New Roman" panose="02020603050405020304" pitchFamily="18" charset="0"/>
              </a:rPr>
              <a:t>。</a:t>
            </a:r>
          </a:p>
          <a:p>
            <a:pPr lvl="1">
              <a:lnSpc>
                <a:spcPct val="150000"/>
              </a:lnSpc>
            </a:pPr>
            <a:endParaRPr lang="en-US" altLang="zh-CN" sz="2000" dirty="0">
              <a:latin typeface="宋体" panose="02010600030101010101" pitchFamily="2" charset="-122"/>
              <a:ea typeface="宋体" panose="02010600030101010101" pitchFamily="2" charset="-122"/>
            </a:endParaRPr>
          </a:p>
        </p:txBody>
      </p:sp>
      <p:pic>
        <p:nvPicPr>
          <p:cNvPr id="5" name="图片 4">
            <a:extLst>
              <a:ext uri="{FF2B5EF4-FFF2-40B4-BE49-F238E27FC236}">
                <a16:creationId xmlns:a16="http://schemas.microsoft.com/office/drawing/2014/main" id="{974ACB95-51EB-4950-B44A-EBA74F7E4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361" y="2564015"/>
            <a:ext cx="6948897" cy="3141646"/>
          </a:xfrm>
          <a:prstGeom prst="rect">
            <a:avLst/>
          </a:prstGeom>
        </p:spPr>
      </p:pic>
      <p:sp>
        <p:nvSpPr>
          <p:cNvPr id="7" name="文本框 6">
            <a:extLst>
              <a:ext uri="{FF2B5EF4-FFF2-40B4-BE49-F238E27FC236}">
                <a16:creationId xmlns:a16="http://schemas.microsoft.com/office/drawing/2014/main" id="{CDEB4C27-7FCB-4823-A0E1-897592542237}"/>
              </a:ext>
            </a:extLst>
          </p:cNvPr>
          <p:cNvSpPr txBox="1"/>
          <p:nvPr/>
        </p:nvSpPr>
        <p:spPr>
          <a:xfrm>
            <a:off x="5790061" y="1534376"/>
            <a:ext cx="6257498" cy="1188787"/>
          </a:xfrm>
          <a:prstGeom prst="rect">
            <a:avLst/>
          </a:prstGeom>
          <a:noFill/>
        </p:spPr>
        <p:txBody>
          <a:bodyPr wrap="square">
            <a:spAutoFit/>
          </a:bodyPr>
          <a:lstStyle/>
          <a:p>
            <a:pPr marL="457200" indent="-457200">
              <a:lnSpc>
                <a:spcPct val="150000"/>
              </a:lnSpc>
              <a:buFont typeface="Arial" panose="020B0604020202020204" pitchFamily="34" charset="0"/>
              <a:buChar char="•"/>
            </a:pPr>
            <a:r>
              <a:rPr lang="zh-CN" altLang="en-US" b="1" dirty="0">
                <a:latin typeface="宋体" panose="02010600030101010101" pitchFamily="2" charset="-122"/>
                <a:ea typeface="宋体" panose="02010600030101010101" pitchFamily="2" charset="-122"/>
              </a:rPr>
              <a:t>基于流量预测的网络拓扑优化系统</a:t>
            </a:r>
            <a:endParaRPr lang="en-US" altLang="zh-CN" b="1" dirty="0">
              <a:latin typeface="宋体" panose="02010600030101010101" pitchFamily="2" charset="-122"/>
              <a:ea typeface="宋体" panose="02010600030101010101" pitchFamily="2" charset="-122"/>
            </a:endParaRPr>
          </a:p>
          <a:p>
            <a:pPr marL="800100" lvl="1" indent="-342900">
              <a:lnSpc>
                <a:spcPct val="1500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cs typeface="宋体" panose="02010600030101010101" pitchFamily="2" charset="-122"/>
              </a:rPr>
              <a:t>预测流量作为拓扑优化目标函数的输入，控制节点让渡，实现传输网负载均衡。</a:t>
            </a:r>
            <a:endParaRPr lang="en-US" altLang="zh-CN" sz="1600" dirty="0">
              <a:latin typeface="宋体" panose="02010600030101010101" pitchFamily="2" charset="-122"/>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89126" y="523904"/>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时空预测的实现</a:t>
            </a: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4" name="文本框 3"/>
          <p:cNvSpPr txBox="1"/>
          <p:nvPr/>
        </p:nvSpPr>
        <p:spPr>
          <a:xfrm>
            <a:off x="688974" y="1675130"/>
            <a:ext cx="8848725" cy="232852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sz="1600" b="1" dirty="0">
                <a:latin typeface="宋体" panose="02010600030101010101" pitchFamily="2" charset="-122"/>
                <a:ea typeface="宋体" panose="02010600030101010101" pitchFamily="2" charset="-122"/>
                <a:cs typeface="宋体" panose="02010600030101010101" pitchFamily="2" charset="-122"/>
              </a:rPr>
              <a:t>时空预测模块的实现</a:t>
            </a:r>
            <a:endParaRPr lang="en-US" altLang="zh-CN" sz="1600" b="1" dirty="0">
              <a:latin typeface="宋体" panose="02010600030101010101" pitchFamily="2" charset="-122"/>
              <a:ea typeface="宋体" panose="02010600030101010101" pitchFamily="2" charset="-122"/>
              <a:cs typeface="宋体" panose="02010600030101010101" pitchFamily="2" charset="-122"/>
            </a:endParaRPr>
          </a:p>
          <a:p>
            <a:pPr marL="914400" lvl="1" indent="-457200">
              <a:lnSpc>
                <a:spcPct val="1500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sym typeface="+mn-ea"/>
              </a:rPr>
              <a:t>获取动态时间规整相似距离，生成</a:t>
            </a:r>
            <a:r>
              <a:rPr lang="zh-CN" altLang="en-US" sz="1600" dirty="0">
                <a:latin typeface="Times New Roman" panose="02020603050405020304" pitchFamily="18" charset="0"/>
                <a:ea typeface="宋体" panose="02010600030101010101" pitchFamily="2" charset="-122"/>
                <a:cs typeface="Times New Roman" panose="02020603050405020304" pitchFamily="18" charset="0"/>
                <a:sym typeface="+mn-ea"/>
              </a:rPr>
              <a:t>空间信息矩阵</a:t>
            </a:r>
            <a:r>
              <a:rPr lang="zh-CN" altLang="en-US" sz="1600" dirty="0">
                <a:latin typeface="宋体" panose="02010600030101010101" pitchFamily="2" charset="-122"/>
                <a:ea typeface="宋体" panose="02010600030101010101" pitchFamily="2" charset="-122"/>
                <a:sym typeface="+mn-ea"/>
              </a:rPr>
              <a:t>。</a:t>
            </a:r>
            <a:endParaRPr lang="en-US" altLang="zh-CN" sz="1600" dirty="0">
              <a:latin typeface="宋体" panose="02010600030101010101" pitchFamily="2" charset="-122"/>
              <a:ea typeface="宋体" panose="02010600030101010101" pitchFamily="2" charset="-122"/>
              <a:sym typeface="+mn-ea"/>
            </a:endParaRPr>
          </a:p>
          <a:p>
            <a:pPr marL="914400" lvl="1" indent="-457200">
              <a:lnSpc>
                <a:spcPct val="1500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cs typeface="宋体" panose="02010600030101010101" pitchFamily="2" charset="-122"/>
              </a:rPr>
              <a:t>使用</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GCN</a:t>
            </a:r>
            <a:r>
              <a:rPr lang="zh-CN" altLang="en-US" sz="1600" dirty="0">
                <a:latin typeface="宋体" panose="02010600030101010101" pitchFamily="2" charset="-122"/>
                <a:ea typeface="宋体" panose="02010600030101010101" pitchFamily="2" charset="-122"/>
                <a:cs typeface="宋体" panose="02010600030101010101" pitchFamily="2" charset="-122"/>
              </a:rPr>
              <a:t>捕获空间信息，使用</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LSTM</a:t>
            </a:r>
            <a:r>
              <a:rPr lang="zh-CN" altLang="en-US" sz="1600" dirty="0">
                <a:latin typeface="宋体" panose="02010600030101010101" pitchFamily="2" charset="-122"/>
                <a:ea typeface="宋体" panose="02010600030101010101" pitchFamily="2" charset="-122"/>
                <a:cs typeface="宋体" panose="02010600030101010101" pitchFamily="2" charset="-122"/>
              </a:rPr>
              <a:t>进行预测。</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marL="914400" lvl="1" indent="-457200">
              <a:lnSpc>
                <a:spcPct val="150000"/>
              </a:lnSpc>
              <a:buFont typeface="Arial" panose="020B0604020202020204" pitchFamily="34" charset="0"/>
              <a:buChar char="•"/>
            </a:pPr>
            <a:endParaRPr lang="en-US" altLang="zh-CN" sz="1600" dirty="0">
              <a:latin typeface="宋体" panose="02010600030101010101" pitchFamily="2" charset="-122"/>
              <a:ea typeface="宋体" panose="02010600030101010101" pitchFamily="2" charset="-122"/>
              <a:cs typeface="宋体" panose="02010600030101010101" pitchFamily="2" charset="-122"/>
              <a:sym typeface="+mn-ea"/>
            </a:endParaRPr>
          </a:p>
          <a:p>
            <a:pPr marL="914400" lvl="1" indent="-457200">
              <a:lnSpc>
                <a:spcPct val="150000"/>
              </a:lnSpc>
              <a:buFont typeface="Arial" panose="020B0604020202020204" pitchFamily="34" charset="0"/>
              <a:buChar char="•"/>
            </a:pPr>
            <a:endParaRPr lang="en-US" altLang="zh-CN" sz="16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6" name="图片 5">
            <a:extLst>
              <a:ext uri="{FF2B5EF4-FFF2-40B4-BE49-F238E27FC236}">
                <a16:creationId xmlns:a16="http://schemas.microsoft.com/office/drawing/2014/main" id="{03F547D8-DE60-484A-ADE9-BDEE6ACE7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325" y="2578100"/>
            <a:ext cx="8101350" cy="3662680"/>
          </a:xfrm>
          <a:prstGeom prst="rect">
            <a:avLst/>
          </a:prstGeom>
        </p:spPr>
      </p:pic>
    </p:spTree>
    <p:extLst>
      <p:ext uri="{BB962C8B-B14F-4D97-AF65-F5344CB8AC3E}">
        <p14:creationId xmlns:p14="http://schemas.microsoft.com/office/powerpoint/2010/main" val="307122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89126" y="523904"/>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时空流量预测难点</a:t>
            </a: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4" name="文本框 3"/>
          <p:cNvSpPr txBox="1"/>
          <p:nvPr/>
        </p:nvSpPr>
        <p:spPr>
          <a:xfrm>
            <a:off x="688975" y="1290193"/>
            <a:ext cx="10931525" cy="215103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sz="2000" b="1" dirty="0">
                <a:latin typeface="宋体" panose="02010600030101010101" pitchFamily="2" charset="-122"/>
                <a:ea typeface="宋体" panose="02010600030101010101" pitchFamily="2" charset="-122"/>
                <a:cs typeface="宋体" panose="02010600030101010101" pitchFamily="2" charset="-122"/>
              </a:rPr>
              <a:t>时空预测缺少有效的空间信息</a:t>
            </a:r>
            <a:endParaRPr lang="en-US" altLang="zh-CN" sz="2000" b="1" dirty="0">
              <a:latin typeface="宋体" panose="02010600030101010101" pitchFamily="2" charset="-122"/>
              <a:ea typeface="宋体" panose="02010600030101010101" pitchFamily="2" charset="-122"/>
              <a:cs typeface="宋体" panose="02010600030101010101" pitchFamily="2" charset="-122"/>
            </a:endParaRPr>
          </a:p>
          <a:p>
            <a:pPr marL="914400" lvl="1" indent="-457200">
              <a:lnSpc>
                <a:spcPct val="150000"/>
              </a:lnSpc>
              <a:buFont typeface="Arial" panose="020B0604020202020204" pitchFamily="34" charset="0"/>
              <a:buChar char="•"/>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现有利用空间信息的方法之一是</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衡量两个节点的相似距离</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，使用相似距离描述两个节点之间流量汇聚和流量传递的作用强度。</a:t>
            </a:r>
            <a:endParaRPr lang="en-US" altLang="zh-CN" dirty="0">
              <a:latin typeface="宋体" panose="02010600030101010101" pitchFamily="2" charset="-122"/>
              <a:ea typeface="宋体" panose="02010600030101010101" pitchFamily="2" charset="-122"/>
              <a:cs typeface="宋体" panose="02010600030101010101" pitchFamily="2" charset="-122"/>
              <a:sym typeface="+mn-ea"/>
            </a:endParaRPr>
          </a:p>
          <a:p>
            <a:pPr marL="914400" lvl="1" indent="-457200">
              <a:lnSpc>
                <a:spcPct val="150000"/>
              </a:lnSpc>
              <a:buFont typeface="Arial" panose="020B0604020202020204" pitchFamily="34" charset="0"/>
              <a:buChar char="•"/>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在尝试使用</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节点物理距离</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和</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流量时间序列的欧氏距离</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作为空间信息，进行时空预测时，发现效果不佳。与不使用相似距离的时空预测基准模型相比，</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预测精度下降</a:t>
            </a:r>
            <a:r>
              <a:rPr lang="en-US" altLang="zh-CN" b="1" dirty="0">
                <a:latin typeface="宋体" panose="02010600030101010101" pitchFamily="2" charset="-122"/>
                <a:ea typeface="宋体" panose="02010600030101010101" pitchFamily="2" charset="-122"/>
                <a:cs typeface="宋体" panose="02010600030101010101" pitchFamily="2" charset="-122"/>
              </a:rPr>
              <a:t>3.7%</a:t>
            </a:r>
            <a:r>
              <a:rPr lang="zh-CN" altLang="en-US" b="1" dirty="0">
                <a:latin typeface="宋体" panose="02010600030101010101" pitchFamily="2" charset="-122"/>
                <a:ea typeface="宋体" panose="02010600030101010101" pitchFamily="2" charset="-122"/>
                <a:cs typeface="宋体" panose="02010600030101010101" pitchFamily="2" charset="-122"/>
              </a:rPr>
              <a:t>、</a:t>
            </a:r>
            <a:r>
              <a:rPr lang="en-US" altLang="zh-CN" b="1" dirty="0">
                <a:latin typeface="宋体" panose="02010600030101010101" pitchFamily="2" charset="-122"/>
                <a:ea typeface="宋体" panose="02010600030101010101" pitchFamily="2" charset="-122"/>
                <a:cs typeface="宋体" panose="02010600030101010101" pitchFamily="2" charset="-122"/>
              </a:rPr>
              <a:t>2.8%</a:t>
            </a:r>
            <a:r>
              <a:rPr lang="zh-CN" altLang="en-US" dirty="0">
                <a:latin typeface="宋体" panose="02010600030101010101" pitchFamily="2" charset="-122"/>
                <a:ea typeface="宋体" panose="02010600030101010101" pitchFamily="2" charset="-122"/>
                <a:cs typeface="宋体" panose="02010600030101010101" pitchFamily="2" charset="-122"/>
              </a:rPr>
              <a:t>。</a:t>
            </a:r>
            <a:endParaRPr lang="en-US" altLang="zh-CN"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7" name="表格 6">
            <a:extLst>
              <a:ext uri="{FF2B5EF4-FFF2-40B4-BE49-F238E27FC236}">
                <a16:creationId xmlns:a16="http://schemas.microsoft.com/office/drawing/2014/main" id="{55443167-B38A-409C-B067-E39B330DE2B7}"/>
              </a:ext>
            </a:extLst>
          </p:cNvPr>
          <p:cNvGraphicFramePr>
            <a:graphicFrameLocks noGrp="1"/>
          </p:cNvGraphicFramePr>
          <p:nvPr>
            <p:extLst>
              <p:ext uri="{D42A27DB-BD31-4B8C-83A1-F6EECF244321}">
                <p14:modId xmlns:p14="http://schemas.microsoft.com/office/powerpoint/2010/main" val="3196169244"/>
              </p:ext>
            </p:extLst>
          </p:nvPr>
        </p:nvGraphicFramePr>
        <p:xfrm>
          <a:off x="3300684" y="4209683"/>
          <a:ext cx="5565229" cy="1355860"/>
        </p:xfrm>
        <a:graphic>
          <a:graphicData uri="http://schemas.openxmlformats.org/drawingml/2006/table">
            <a:tbl>
              <a:tblPr firstRow="1" firstCol="1" bandRow="1">
                <a:tableStyleId>{5C22544A-7EE6-4342-B048-85BDC9FD1C3A}</a:tableStyleId>
              </a:tblPr>
              <a:tblGrid>
                <a:gridCol w="1855949">
                  <a:extLst>
                    <a:ext uri="{9D8B030D-6E8A-4147-A177-3AD203B41FA5}">
                      <a16:colId xmlns:a16="http://schemas.microsoft.com/office/drawing/2014/main" val="2901672255"/>
                    </a:ext>
                  </a:extLst>
                </a:gridCol>
                <a:gridCol w="1854640">
                  <a:extLst>
                    <a:ext uri="{9D8B030D-6E8A-4147-A177-3AD203B41FA5}">
                      <a16:colId xmlns:a16="http://schemas.microsoft.com/office/drawing/2014/main" val="1517307086"/>
                    </a:ext>
                  </a:extLst>
                </a:gridCol>
                <a:gridCol w="1854640">
                  <a:extLst>
                    <a:ext uri="{9D8B030D-6E8A-4147-A177-3AD203B41FA5}">
                      <a16:colId xmlns:a16="http://schemas.microsoft.com/office/drawing/2014/main" val="3956632489"/>
                    </a:ext>
                  </a:extLst>
                </a:gridCol>
              </a:tblGrid>
              <a:tr h="338965">
                <a:tc>
                  <a:txBody>
                    <a:bodyPr/>
                    <a:lstStyle/>
                    <a:p>
                      <a:pPr indent="127000" algn="ctr">
                        <a:lnSpc>
                          <a:spcPts val="2000"/>
                        </a:lnSpc>
                      </a:pPr>
                      <a:r>
                        <a:rPr lang="zh-CN" sz="1050" kern="100" dirty="0">
                          <a:effectLst/>
                        </a:rPr>
                        <a:t>预测模型</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sz="1050" kern="100" dirty="0">
                          <a:effectLst/>
                        </a:rPr>
                        <a:t>MAE</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sz="1050" kern="100" dirty="0">
                          <a:effectLst/>
                        </a:rPr>
                        <a:t>RMSE</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692967905"/>
                  </a:ext>
                </a:extLst>
              </a:tr>
              <a:tr h="338965">
                <a:tc>
                  <a:txBody>
                    <a:bodyPr/>
                    <a:lstStyle/>
                    <a:p>
                      <a:pPr indent="127000" algn="ctr">
                        <a:lnSpc>
                          <a:spcPts val="2000"/>
                        </a:lnSpc>
                      </a:pPr>
                      <a:r>
                        <a:rPr lang="en-US" sz="1050" kern="100">
                          <a:effectLst/>
                        </a:rPr>
                        <a:t>GCN+LSTM</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sz="1050" kern="100" dirty="0">
                          <a:effectLst/>
                        </a:rPr>
                        <a:t>25.317</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sz="1050" kern="100" dirty="0">
                          <a:effectLst/>
                        </a:rPr>
                        <a:t>40.419</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32284379"/>
                  </a:ext>
                </a:extLst>
              </a:tr>
              <a:tr h="338965">
                <a:tc>
                  <a:txBody>
                    <a:bodyPr/>
                    <a:lstStyle/>
                    <a:p>
                      <a:pPr indent="127000" algn="ctr">
                        <a:lnSpc>
                          <a:spcPts val="2000"/>
                        </a:lnSpc>
                      </a:pPr>
                      <a:r>
                        <a:rPr lang="en-US" sz="1050" kern="100">
                          <a:effectLst/>
                        </a:rPr>
                        <a:t>GCN+LSTM+Distance</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sz="1050" kern="100">
                          <a:effectLst/>
                        </a:rPr>
                        <a:t>26.273</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sz="1050" kern="100" dirty="0">
                          <a:effectLst/>
                        </a:rPr>
                        <a:t>40.832</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18018751"/>
                  </a:ext>
                </a:extLst>
              </a:tr>
              <a:tr h="338965">
                <a:tc>
                  <a:txBody>
                    <a:bodyPr/>
                    <a:lstStyle/>
                    <a:p>
                      <a:pPr indent="127000" algn="ctr">
                        <a:lnSpc>
                          <a:spcPts val="2000"/>
                        </a:lnSpc>
                      </a:pPr>
                      <a:r>
                        <a:rPr lang="en-US" sz="1050" kern="100" dirty="0">
                          <a:effectLst/>
                        </a:rPr>
                        <a:t>GCN+LSTM+ </a:t>
                      </a:r>
                      <a:r>
                        <a:rPr lang="en-US" altLang="zh-CN" sz="1050" kern="100" dirty="0">
                          <a:effectLst/>
                        </a:rPr>
                        <a:t>E</a:t>
                      </a:r>
                      <a:r>
                        <a:rPr lang="en-US" sz="1050" kern="100" dirty="0">
                          <a:effectLst/>
                        </a:rPr>
                        <a:t>D</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sz="1050" kern="100">
                          <a:effectLst/>
                        </a:rPr>
                        <a:t>26.037</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sz="1050" kern="100" dirty="0">
                          <a:effectLst/>
                        </a:rPr>
                        <a:t>40.999</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9764908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89126" y="523904"/>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时空预测难点的解决方法</a:t>
            </a: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4" name="文本框 3"/>
          <p:cNvSpPr txBox="1"/>
          <p:nvPr/>
        </p:nvSpPr>
        <p:spPr>
          <a:xfrm>
            <a:off x="688975" y="1151275"/>
            <a:ext cx="10677525" cy="234294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b="1" dirty="0">
                <a:latin typeface="宋体" panose="02010600030101010101" pitchFamily="2" charset="-122"/>
                <a:ea typeface="宋体" panose="02010600030101010101" pitchFamily="2" charset="-122"/>
                <a:cs typeface="宋体" panose="02010600030101010101" pitchFamily="2" charset="-122"/>
              </a:rPr>
              <a:t>数据分析</a:t>
            </a:r>
            <a:endParaRPr lang="en-US" altLang="zh-CN" b="1" dirty="0">
              <a:latin typeface="宋体" panose="02010600030101010101" pitchFamily="2" charset="-122"/>
              <a:ea typeface="宋体" panose="02010600030101010101" pitchFamily="2" charset="-122"/>
              <a:cs typeface="宋体" panose="02010600030101010101" pitchFamily="2" charset="-122"/>
            </a:endParaRPr>
          </a:p>
          <a:p>
            <a:pPr marL="914400" lvl="1" indent="-457200">
              <a:lnSpc>
                <a:spcPct val="1500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cs typeface="宋体" panose="02010600030101010101" pitchFamily="2" charset="-122"/>
              </a:rPr>
              <a:t>分析了流量数据，发现存在一些相邻节点，这些节点的流量</a:t>
            </a:r>
            <a:r>
              <a:rPr lang="zh-CN" altLang="en-US" sz="1600" b="1" dirty="0">
                <a:latin typeface="宋体" panose="02010600030101010101" pitchFamily="2" charset="-122"/>
                <a:ea typeface="宋体" panose="02010600030101010101" pitchFamily="2" charset="-122"/>
                <a:cs typeface="宋体" panose="02010600030101010101" pitchFamily="2" charset="-122"/>
              </a:rPr>
              <a:t>全局相似</a:t>
            </a:r>
            <a:r>
              <a:rPr lang="zh-CN" altLang="en-US" sz="1600" dirty="0">
                <a:latin typeface="宋体" panose="02010600030101010101" pitchFamily="2" charset="-122"/>
                <a:ea typeface="宋体" panose="02010600030101010101" pitchFamily="2" charset="-122"/>
                <a:cs typeface="宋体" panose="02010600030101010101" pitchFamily="2" charset="-122"/>
              </a:rPr>
              <a:t>，但</a:t>
            </a:r>
            <a:r>
              <a:rPr lang="zh-CN" altLang="en-US" sz="1600" b="1" dirty="0">
                <a:latin typeface="宋体" panose="02010600030101010101" pitchFamily="2" charset="-122"/>
                <a:ea typeface="宋体" panose="02010600030101010101" pitchFamily="2" charset="-122"/>
                <a:cs typeface="宋体" panose="02010600030101010101" pitchFamily="2" charset="-122"/>
              </a:rPr>
              <a:t>局部相异。</a:t>
            </a:r>
            <a:endParaRPr lang="en-US" altLang="zh-CN" sz="1600" b="1" dirty="0">
              <a:latin typeface="宋体" panose="02010600030101010101" pitchFamily="2" charset="-122"/>
              <a:ea typeface="宋体" panose="02010600030101010101" pitchFamily="2" charset="-122"/>
              <a:cs typeface="宋体" panose="02010600030101010101" pitchFamily="2" charset="-122"/>
            </a:endParaRPr>
          </a:p>
          <a:p>
            <a:pPr marL="914400" lvl="1" indent="-457200">
              <a:lnSpc>
                <a:spcPct val="1500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cs typeface="宋体" panose="02010600030101010101" pitchFamily="2" charset="-122"/>
              </a:rPr>
              <a:t>局部相异会导致一个流量的极大值和另一个流量的极小值进行距离计算，计算出的相似距离没法很好的反映两个流量的相似度。</a:t>
            </a:r>
            <a:endParaRPr lang="en-US" altLang="zh-CN" sz="1600" dirty="0">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Font typeface="Arial" panose="020B0604020202020204" pitchFamily="34" charset="0"/>
              <a:buChar char="•"/>
            </a:pPr>
            <a:r>
              <a:rPr lang="zh-CN" altLang="en-US" b="1" dirty="0">
                <a:latin typeface="宋体" panose="02010600030101010101" pitchFamily="2" charset="-122"/>
                <a:ea typeface="宋体" panose="02010600030101010101" pitchFamily="2" charset="-122"/>
                <a:cs typeface="宋体" panose="02010600030101010101" pitchFamily="2" charset="-122"/>
              </a:rPr>
              <a:t>动态时间规整</a:t>
            </a:r>
          </a:p>
          <a:p>
            <a:pPr marL="914400" lvl="1" indent="-457200">
              <a:lnSpc>
                <a:spcPct val="1500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为了解决该问题，本研究提出使用动态时间规整。该方法自动扭曲时间轴，计算最小相似距离。</a:t>
            </a:r>
            <a:endParaRPr lang="en-US" altLang="zh-CN" sz="1600"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6" name="图片 5">
            <a:extLst>
              <a:ext uri="{FF2B5EF4-FFF2-40B4-BE49-F238E27FC236}">
                <a16:creationId xmlns:a16="http://schemas.microsoft.com/office/drawing/2014/main" id="{465D381C-5CB0-48D8-BF4E-57A8237009FC}"/>
              </a:ext>
            </a:extLst>
          </p:cNvPr>
          <p:cNvPicPr>
            <a:picLocks noChangeAspect="1"/>
          </p:cNvPicPr>
          <p:nvPr/>
        </p:nvPicPr>
        <p:blipFill>
          <a:blip r:embed="rId3"/>
          <a:stretch>
            <a:fillRect/>
          </a:stretch>
        </p:blipFill>
        <p:spPr>
          <a:xfrm>
            <a:off x="6258357" y="3512033"/>
            <a:ext cx="4890374" cy="1973499"/>
          </a:xfrm>
          <a:prstGeom prst="rect">
            <a:avLst/>
          </a:prstGeom>
        </p:spPr>
      </p:pic>
      <p:pic>
        <p:nvPicPr>
          <p:cNvPr id="17" name="图片 16">
            <a:extLst>
              <a:ext uri="{FF2B5EF4-FFF2-40B4-BE49-F238E27FC236}">
                <a16:creationId xmlns:a16="http://schemas.microsoft.com/office/drawing/2014/main" id="{7BA21A8E-19CC-47B1-9EA8-9956ABDE2E02}"/>
              </a:ext>
            </a:extLst>
          </p:cNvPr>
          <p:cNvPicPr>
            <a:picLocks noChangeAspect="1"/>
          </p:cNvPicPr>
          <p:nvPr/>
        </p:nvPicPr>
        <p:blipFill>
          <a:blip r:embed="rId4"/>
          <a:stretch>
            <a:fillRect/>
          </a:stretch>
        </p:blipFill>
        <p:spPr>
          <a:xfrm>
            <a:off x="1906518" y="3610552"/>
            <a:ext cx="4189482" cy="2225279"/>
          </a:xfrm>
          <a:prstGeom prst="rect">
            <a:avLst/>
          </a:prstGeom>
        </p:spPr>
      </p:pic>
    </p:spTree>
    <p:extLst>
      <p:ext uri="{BB962C8B-B14F-4D97-AF65-F5344CB8AC3E}">
        <p14:creationId xmlns:p14="http://schemas.microsoft.com/office/powerpoint/2010/main" val="139023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89126" y="523904"/>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rPr>
              <a:t>时空预测的实现</a:t>
            </a: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mc:AlternateContent xmlns:mc="http://schemas.openxmlformats.org/markup-compatibility/2006" xmlns:a14="http://schemas.microsoft.com/office/drawing/2010/main">
        <mc:Choice Requires="a14">
          <p:sp>
            <p:nvSpPr>
              <p:cNvPr id="4" name="文本框 3"/>
              <p:cNvSpPr txBox="1"/>
              <p:nvPr/>
            </p:nvSpPr>
            <p:spPr>
              <a:xfrm>
                <a:off x="907959" y="1316755"/>
                <a:ext cx="9544141" cy="1209114"/>
              </a:xfrm>
              <a:prstGeom prst="rect">
                <a:avLst/>
              </a:prstGeom>
              <a:noFill/>
            </p:spPr>
            <p:txBody>
              <a:bodyPr wrap="square" rtlCol="0">
                <a:spAutoFit/>
              </a:bodyPr>
              <a:lstStyle/>
              <a:p>
                <a:pPr marL="457200" indent="-457200" latinLnBrk="0">
                  <a:lnSpc>
                    <a:spcPct val="150000"/>
                  </a:lnSpc>
                  <a:spcBef>
                    <a:spcPts val="0"/>
                  </a:spcBef>
                  <a:spcAft>
                    <a:spcPts val="0"/>
                  </a:spcAft>
                  <a:buFont typeface="Arial" panose="020B0604020202020204" pitchFamily="34" charset="0"/>
                  <a:buChar char="•"/>
                </a:pPr>
                <a:r>
                  <a:rPr lang="zh-CN" altLang="en-US" sz="1600" b="1" dirty="0">
                    <a:latin typeface="宋体" panose="02010600030101010101" pitchFamily="2" charset="-122"/>
                    <a:ea typeface="宋体" panose="02010600030101010101" pitchFamily="2" charset="-122"/>
                    <a:cs typeface="宋体" panose="02010600030101010101" pitchFamily="2" charset="-122"/>
                  </a:rPr>
                  <a:t>基于动态时间规整的时空预测模型</a:t>
                </a:r>
                <a:endParaRPr lang="en-US" altLang="zh-CN" sz="1600" dirty="0">
                  <a:latin typeface="宋体" panose="02010600030101010101" pitchFamily="2" charset="-122"/>
                  <a:ea typeface="宋体" panose="02010600030101010101" pitchFamily="2" charset="-122"/>
                  <a:cs typeface="宋体" panose="02010600030101010101" pitchFamily="2" charset="-122"/>
                  <a:sym typeface="+mn-ea"/>
                </a:endParaRPr>
              </a:p>
              <a:p>
                <a:pPr marL="914400" lvl="1" indent="-457200">
                  <a:lnSpc>
                    <a:spcPct val="1500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整个时空预测模型可以视为在学习流量预测的映射函数</a:t>
                </a:r>
                <a14:m>
                  <m:oMath xmlns:m="http://schemas.openxmlformats.org/officeDocument/2006/math">
                    <m:sSub>
                      <m:sSubPr>
                        <m:ctrlPr>
                          <a:rPr lang="zh-CN" altLang="zh-CN" sz="1600" i="1" smtClean="0">
                            <a:effectLst/>
                            <a:latin typeface="Cambria Math" panose="02040503050406030204" pitchFamily="18" charset="0"/>
                            <a:ea typeface="Cambria Math" panose="02040503050406030204" pitchFamily="18" charset="0"/>
                          </a:rPr>
                        </m:ctrlPr>
                      </m:sSubPr>
                      <m:e>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𝐺𝐶𝑁</m:t>
                        </m:r>
                        <m:r>
                          <a:rPr lang="en-US" altLang="zh-CN" sz="1600"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𝐿𝑆𝑇𝑀</m:t>
                        </m:r>
                      </m:sub>
                    </m:sSub>
                  </m:oMath>
                </a14:m>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600" dirty="0">
                  <a:latin typeface="宋体" panose="02010600030101010101" pitchFamily="2" charset="-122"/>
                  <a:ea typeface="宋体" panose="02010600030101010101" pitchFamily="2" charset="-122"/>
                  <a:cs typeface="宋体" panose="02010600030101010101" pitchFamily="2" charset="-122"/>
                  <a:sym typeface="+mn-ea"/>
                </a:endParaRPr>
              </a:p>
              <a:p>
                <a:pPr marL="1371600" lvl="2" indent="-457200">
                  <a:lnSpc>
                    <a:spcPct val="150000"/>
                  </a:lnSpc>
                  <a:buFont typeface="Arial" panose="020B0604020202020204" pitchFamily="34" charset="0"/>
                  <a:buChar char="•"/>
                </a:pPr>
                <a14:m>
                  <m:oMath xmlns:m="http://schemas.openxmlformats.org/officeDocument/2006/math">
                    <m:d>
                      <m:dPr>
                        <m:begChr m:val="["/>
                        <m:endChr m:val="]"/>
                        <m:ctrlPr>
                          <a:rPr lang="zh-CN" altLang="zh-CN" sz="1600" i="1" smtClean="0">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𝑇</m:t>
                            </m:r>
                          </m:sub>
                        </m:sSub>
                      </m:e>
                    </m:d>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𝐺𝐶𝑁</m:t>
                        </m:r>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𝐿𝑆𝑇𝑀</m:t>
                        </m:r>
                      </m:sub>
                    </m:sSub>
                    <m:d>
                      <m:dPr>
                        <m:ctrlPr>
                          <a:rPr lang="zh-CN" altLang="zh-CN" sz="1600" i="1">
                            <a:effectLst/>
                            <a:latin typeface="Cambria Math" panose="02040503050406030204" pitchFamily="18" charset="0"/>
                            <a:ea typeface="Cambria Math" panose="02040503050406030204" pitchFamily="18" charset="0"/>
                          </a:rPr>
                        </m:ctrlPr>
                      </m:dPr>
                      <m:e>
                        <m:r>
                          <a:rPr lang="en-US" altLang="zh-CN" sz="1600" i="1" kern="100" smtClean="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𝐷𝑇𝑊</m:t>
                        </m:r>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m:t>
                        </m:r>
                        <m:d>
                          <m:dPr>
                            <m:ctrlPr>
                              <a:rPr lang="zh-CN" altLang="zh-CN" sz="1600" i="1">
                                <a:effectLst/>
                                <a:latin typeface="Cambria Math" panose="02040503050406030204" pitchFamily="18" charset="0"/>
                                <a:ea typeface="Cambria Math" panose="02040503050406030204" pitchFamily="18" charset="0"/>
                              </a:rPr>
                            </m:ctrlPr>
                          </m:dPr>
                          <m:e>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𝑛</m:t>
                                </m:r>
                              </m:sub>
                            </m:sSub>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i="1">
                                    <a:effectLst/>
                                    <a:latin typeface="Cambria Math" panose="02040503050406030204" pitchFamily="18" charset="0"/>
                                    <a:ea typeface="Cambria Math" panose="02040503050406030204" pitchFamily="18" charset="0"/>
                                  </a:rPr>
                                </m:ctrlPr>
                              </m:sSubPr>
                              <m:e>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sz="1600" i="1" kern="100">
                                    <a:effectLst/>
                                    <a:latin typeface="Cambria Math" panose="02040503050406030204" pitchFamily="18" charset="0"/>
                                    <a:ea typeface="宋体" panose="02010600030101010101" pitchFamily="2" charset="-122"/>
                                    <a:cs typeface="Times New Roman" panose="02020603050405020304" pitchFamily="18" charset="0"/>
                                  </a:rPr>
                                  <m:t>𝑡</m:t>
                                </m:r>
                              </m:sub>
                            </m:sSub>
                          </m:e>
                        </m:d>
                      </m:e>
                    </m:d>
                  </m:oMath>
                </a14:m>
                <a:endParaRPr lang="en-US" altLang="zh-CN" sz="1600" dirty="0">
                  <a:latin typeface="宋体" panose="02010600030101010101" pitchFamily="2" charset="-122"/>
                  <a:ea typeface="宋体" panose="02010600030101010101" pitchFamily="2" charset="-122"/>
                  <a:cs typeface="宋体" panose="02010600030101010101" pitchFamily="2" charset="-122"/>
                  <a:sym typeface="+mn-ea"/>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907959" y="1316755"/>
                <a:ext cx="9544141" cy="1209114"/>
              </a:xfrm>
              <a:prstGeom prst="rect">
                <a:avLst/>
              </a:prstGeom>
              <a:blipFill>
                <a:blip r:embed="rId3"/>
                <a:stretch>
                  <a:fillRect l="-255" b="-3535"/>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A5711242-9AE5-462B-A932-F029E9B6ECF6}"/>
              </a:ext>
            </a:extLst>
          </p:cNvPr>
          <p:cNvPicPr>
            <a:picLocks noChangeAspect="1"/>
          </p:cNvPicPr>
          <p:nvPr/>
        </p:nvPicPr>
        <p:blipFill rotWithShape="1">
          <a:blip r:embed="rId4">
            <a:extLst>
              <a:ext uri="{28A0092B-C50C-407E-A947-70E740481C1C}">
                <a14:useLocalDpi xmlns:a14="http://schemas.microsoft.com/office/drawing/2010/main" val="0"/>
              </a:ext>
            </a:extLst>
          </a:blip>
          <a:srcRect l="3286" r="4719" b="9960"/>
          <a:stretch/>
        </p:blipFill>
        <p:spPr bwMode="auto">
          <a:xfrm>
            <a:off x="2755900" y="2732980"/>
            <a:ext cx="6036630" cy="32416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0954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30071" y="506759"/>
            <a:ext cx="427210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52" tIns="50626" rIns="101252" bIns="50626"/>
          <a:lstStyle>
            <a:lvl1pPr>
              <a:spcBef>
                <a:spcPct val="20000"/>
              </a:spcBef>
              <a:buFont typeface="Arial" panose="020B0604020202020204" pitchFamily="34" charset="0"/>
              <a:buChar char="•"/>
              <a:defRPr sz="35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31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7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charset="0"/>
                <a:ea typeface="宋体" panose="02010600030101010101" pitchFamily="2" charset="-122"/>
              </a:defRPr>
            </a:lvl9pPr>
          </a:lstStyle>
          <a:p>
            <a:pPr>
              <a:lnSpc>
                <a:spcPct val="90000"/>
              </a:lnSpc>
              <a:buNone/>
            </a:pPr>
            <a:r>
              <a:rPr lang="zh-CN" altLang="en-US" sz="2800" b="1" dirty="0">
                <a:solidFill>
                  <a:srgbClr val="01479B"/>
                </a:solidFill>
                <a:latin typeface="微软雅黑" panose="020B0503020204020204" charset="-122"/>
                <a:ea typeface="微软雅黑" panose="020B0503020204020204" charset="-122"/>
                <a:sym typeface="+mn-ea"/>
              </a:rPr>
              <a:t>流量预测的结果</a:t>
            </a:r>
            <a:endParaRPr lang="zh-CN" altLang="en-US" sz="2800" b="1" dirty="0">
              <a:solidFill>
                <a:srgbClr val="01479B"/>
              </a:solidFill>
              <a:latin typeface="微软雅黑" panose="020B0503020204020204" charset="-122"/>
              <a:ea typeface="微软雅黑" panose="020B0503020204020204" charset="-122"/>
              <a:cs typeface="微软雅黑" panose="020B0503020204020204" charset="-122"/>
              <a:sym typeface="+mn-ea"/>
            </a:endParaRPr>
          </a:p>
        </p:txBody>
      </p:sp>
      <p:sp>
        <p:nvSpPr>
          <p:cNvPr id="12" name="页脚占位符 8"/>
          <p:cNvSpPr>
            <a:spLocks noGrp="1"/>
          </p:cNvSpPr>
          <p:nvPr>
            <p:ph type="ftr" sz="quarter" idx="11"/>
          </p:nvPr>
        </p:nvSpPr>
        <p:spPr>
          <a:xfrm>
            <a:off x="688975" y="6240780"/>
            <a:ext cx="2506980" cy="206375"/>
          </a:xfrm>
        </p:spPr>
        <p:txBody>
          <a:bodyPr/>
          <a:lstStyle>
            <a:lvl1pPr algn="dist">
              <a:defRPr/>
            </a:lvl1pPr>
          </a:lstStyle>
          <a:p>
            <a:r>
              <a:rPr lang="zh-CN" altLang="en-US" dirty="0"/>
              <a:t>知行合一 饮水思源</a:t>
            </a:r>
          </a:p>
        </p:txBody>
      </p:sp>
      <p:sp>
        <p:nvSpPr>
          <p:cNvPr id="15" name="文本框 14">
            <a:extLst>
              <a:ext uri="{FF2B5EF4-FFF2-40B4-BE49-F238E27FC236}">
                <a16:creationId xmlns:a16="http://schemas.microsoft.com/office/drawing/2014/main" id="{B03383BD-16C0-4961-8CDF-BA8B1416CBB1}"/>
              </a:ext>
            </a:extLst>
          </p:cNvPr>
          <p:cNvSpPr txBox="1"/>
          <p:nvPr/>
        </p:nvSpPr>
        <p:spPr>
          <a:xfrm>
            <a:off x="688974" y="1352275"/>
            <a:ext cx="10880725" cy="1188787"/>
          </a:xfrm>
          <a:prstGeom prst="rect">
            <a:avLst/>
          </a:prstGeom>
          <a:noFill/>
        </p:spPr>
        <p:txBody>
          <a:bodyPr wrap="square">
            <a:spAutoFit/>
          </a:bodyPr>
          <a:lstStyle/>
          <a:p>
            <a:pPr marL="457200" indent="-457200">
              <a:lnSpc>
                <a:spcPct val="150000"/>
              </a:lnSpc>
              <a:buFont typeface="Arial" panose="020B0604020202020204" pitchFamily="34" charset="0"/>
              <a:buChar char="•"/>
            </a:pPr>
            <a:r>
              <a:rPr lang="zh-CN" altLang="en-US" b="1" dirty="0">
                <a:latin typeface="宋体" panose="02010600030101010101" pitchFamily="2" charset="-122"/>
                <a:ea typeface="宋体" panose="02010600030101010101" pitchFamily="2" charset="-122"/>
                <a:cs typeface="宋体" panose="02010600030101010101" pitchFamily="2" charset="-122"/>
              </a:rPr>
              <a:t>预测结果</a:t>
            </a:r>
          </a:p>
          <a:p>
            <a:pPr marL="914400" lvl="1" indent="-457200">
              <a:lnSpc>
                <a:spcPct val="1500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对比了使用空间信息的</a:t>
            </a:r>
            <a:r>
              <a:rPr lang="en-US" altLang="zh-CN" sz="1600" dirty="0">
                <a:latin typeface="Times New Roman" panose="02020603050405020304" pitchFamily="18" charset="0"/>
                <a:ea typeface="宋体" panose="02010600030101010101" pitchFamily="2" charset="-122"/>
                <a:cs typeface="Times New Roman" panose="02020603050405020304" pitchFamily="18" charset="0"/>
                <a:sym typeface="+mn-ea"/>
              </a:rPr>
              <a:t>GCN+LSTM</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模型和没有使用空间信息的</a:t>
            </a: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LSTM</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模型，前者的预测结果</a:t>
            </a: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RMSE</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提升了</a:t>
            </a:r>
            <a:r>
              <a:rPr lang="en-US" altLang="zh-CN" sz="16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5.8%</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。证明了</a:t>
            </a: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传输网中时空预测的有效性</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600" dirty="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9" name="内容占位符 5">
            <a:extLst>
              <a:ext uri="{FF2B5EF4-FFF2-40B4-BE49-F238E27FC236}">
                <a16:creationId xmlns:a16="http://schemas.microsoft.com/office/drawing/2014/main" id="{CE2CB4A1-4649-41D5-A754-96F267789E07}"/>
              </a:ext>
            </a:extLst>
          </p:cNvPr>
          <p:cNvGraphicFramePr>
            <a:graphicFrameLocks/>
          </p:cNvGraphicFramePr>
          <p:nvPr>
            <p:extLst>
              <p:ext uri="{D42A27DB-BD31-4B8C-83A1-F6EECF244321}">
                <p14:modId xmlns:p14="http://schemas.microsoft.com/office/powerpoint/2010/main" val="2767033504"/>
              </p:ext>
            </p:extLst>
          </p:nvPr>
        </p:nvGraphicFramePr>
        <p:xfrm>
          <a:off x="3638374" y="3886104"/>
          <a:ext cx="4915251" cy="2187623"/>
        </p:xfrm>
        <a:graphic>
          <a:graphicData uri="http://schemas.openxmlformats.org/drawingml/2006/table">
            <a:tbl>
              <a:tblPr firstRow="1" firstCol="1" bandRow="1">
                <a:tableStyleId>{5C22544A-7EE6-4342-B048-85BDC9FD1C3A}</a:tableStyleId>
              </a:tblPr>
              <a:tblGrid>
                <a:gridCol w="1229463">
                  <a:extLst>
                    <a:ext uri="{9D8B030D-6E8A-4147-A177-3AD203B41FA5}">
                      <a16:colId xmlns:a16="http://schemas.microsoft.com/office/drawing/2014/main" val="2951338303"/>
                    </a:ext>
                  </a:extLst>
                </a:gridCol>
                <a:gridCol w="1228596">
                  <a:extLst>
                    <a:ext uri="{9D8B030D-6E8A-4147-A177-3AD203B41FA5}">
                      <a16:colId xmlns:a16="http://schemas.microsoft.com/office/drawing/2014/main" val="3714873334"/>
                    </a:ext>
                  </a:extLst>
                </a:gridCol>
                <a:gridCol w="1228596">
                  <a:extLst>
                    <a:ext uri="{9D8B030D-6E8A-4147-A177-3AD203B41FA5}">
                      <a16:colId xmlns:a16="http://schemas.microsoft.com/office/drawing/2014/main" val="3220442708"/>
                    </a:ext>
                  </a:extLst>
                </a:gridCol>
                <a:gridCol w="1228596">
                  <a:extLst>
                    <a:ext uri="{9D8B030D-6E8A-4147-A177-3AD203B41FA5}">
                      <a16:colId xmlns:a16="http://schemas.microsoft.com/office/drawing/2014/main" val="2195472144"/>
                    </a:ext>
                  </a:extLst>
                </a:gridCol>
              </a:tblGrid>
              <a:tr h="254091">
                <a:tc>
                  <a:txBody>
                    <a:bodyPr/>
                    <a:lstStyle/>
                    <a:p>
                      <a:pPr indent="127000" algn="ctr">
                        <a:lnSpc>
                          <a:spcPts val="2000"/>
                        </a:lnSpc>
                      </a:pPr>
                      <a:r>
                        <a:rPr lang="zh-CN" sz="1050" kern="100">
                          <a:effectLst/>
                        </a:rPr>
                        <a:t>预测模型</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sz="1050" kern="100" dirty="0">
                          <a:effectLst/>
                        </a:rPr>
                        <a:t>MAE</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sz="1050" kern="100" dirty="0">
                          <a:effectLst/>
                        </a:rPr>
                        <a:t>RMSE</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提升（</a:t>
                      </a: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2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813017265"/>
                  </a:ext>
                </a:extLst>
              </a:tr>
              <a:tr h="253438">
                <a:tc>
                  <a:txBody>
                    <a:bodyPr/>
                    <a:lstStyle/>
                    <a:p>
                      <a:pPr indent="127000" algn="ctr">
                        <a:lnSpc>
                          <a:spcPts val="2000"/>
                        </a:lnSpc>
                      </a:pPr>
                      <a:r>
                        <a:rPr lang="en-US" sz="1050" kern="100">
                          <a:effectLst/>
                        </a:rPr>
                        <a:t>LSTM</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sz="1050" kern="100">
                          <a:effectLst/>
                        </a:rPr>
                        <a:t>28.742</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sz="1050" kern="100" dirty="0">
                          <a:effectLst/>
                        </a:rPr>
                        <a:t>42.916</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450117742"/>
                  </a:ext>
                </a:extLst>
              </a:tr>
              <a:tr h="253438">
                <a:tc>
                  <a:txBody>
                    <a:bodyPr/>
                    <a:lstStyle/>
                    <a:p>
                      <a:pPr indent="127000" algn="ctr">
                        <a:lnSpc>
                          <a:spcPts val="2000"/>
                        </a:lnSpc>
                      </a:pPr>
                      <a:r>
                        <a:rPr lang="en-US" sz="1050" kern="100" dirty="0">
                          <a:effectLst/>
                        </a:rPr>
                        <a:t>GCN+LSTM</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sz="1050" kern="100" dirty="0">
                          <a:effectLst/>
                        </a:rPr>
                        <a:t>25.317</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sz="1050" kern="100" dirty="0">
                          <a:effectLst/>
                        </a:rPr>
                        <a:t>40.419</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5.8</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25694121"/>
                  </a:ext>
                </a:extLst>
              </a:tr>
              <a:tr h="253438">
                <a:tc>
                  <a:txBody>
                    <a:bodyPr/>
                    <a:lstStyle/>
                    <a:p>
                      <a:pPr indent="127000" algn="ctr">
                        <a:lnSpc>
                          <a:spcPts val="2000"/>
                        </a:lnSpc>
                      </a:pPr>
                      <a:r>
                        <a:rPr lang="en-US" sz="1050" kern="100">
                          <a:effectLst/>
                        </a:rPr>
                        <a:t>GCN+LSTM+Distance</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sz="1050" kern="100">
                          <a:effectLst/>
                        </a:rPr>
                        <a:t>26.273</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sz="1050" kern="100" dirty="0">
                          <a:effectLst/>
                        </a:rPr>
                        <a:t>40.832</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4.8</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487530548"/>
                  </a:ext>
                </a:extLst>
              </a:tr>
              <a:tr h="253438">
                <a:tc>
                  <a:txBody>
                    <a:bodyPr/>
                    <a:lstStyle/>
                    <a:p>
                      <a:pPr indent="127000" algn="ctr">
                        <a:lnSpc>
                          <a:spcPts val="2000"/>
                        </a:lnSpc>
                      </a:pPr>
                      <a:r>
                        <a:rPr lang="en-US" sz="1050" kern="100" dirty="0">
                          <a:effectLst/>
                        </a:rPr>
                        <a:t>GCN+LSTM+ </a:t>
                      </a:r>
                      <a:r>
                        <a:rPr lang="en-US" altLang="zh-CN" sz="1050" kern="100" dirty="0">
                          <a:effectLst/>
                        </a:rPr>
                        <a:t>E</a:t>
                      </a:r>
                      <a:r>
                        <a:rPr lang="en-US" sz="1050" kern="100" dirty="0">
                          <a:effectLst/>
                        </a:rPr>
                        <a:t>D</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sz="1050" kern="100">
                          <a:effectLst/>
                        </a:rPr>
                        <a:t>26.037</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sz="1050" kern="100" dirty="0">
                          <a:effectLst/>
                        </a:rPr>
                        <a:t>40.999</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altLang="zh-CN" sz="1200" kern="100" dirty="0">
                          <a:effectLst/>
                          <a:latin typeface="Times New Roman" panose="02020603050405020304" pitchFamily="18" charset="0"/>
                          <a:ea typeface="宋体" panose="02010600030101010101" pitchFamily="2" charset="-122"/>
                          <a:cs typeface="Times New Roman" panose="02020603050405020304" pitchFamily="18" charset="0"/>
                        </a:rPr>
                        <a:t>4.4</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366786630"/>
                  </a:ext>
                </a:extLst>
              </a:tr>
              <a:tr h="253438">
                <a:tc>
                  <a:txBody>
                    <a:bodyPr/>
                    <a:lstStyle/>
                    <a:p>
                      <a:pPr indent="127000" algn="ctr">
                        <a:lnSpc>
                          <a:spcPts val="2000"/>
                        </a:lnSpc>
                      </a:pPr>
                      <a:r>
                        <a:rPr lang="en-US" sz="1050" kern="100">
                          <a:effectLst/>
                        </a:rPr>
                        <a:t>GCN+LSTM+DTW</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sz="1050" b="1" kern="100" dirty="0">
                          <a:solidFill>
                            <a:srgbClr val="FF0000"/>
                          </a:solidFill>
                          <a:effectLst/>
                        </a:rPr>
                        <a:t>25.056</a:t>
                      </a:r>
                      <a:endParaRPr lang="zh-CN" sz="1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sz="1050" b="1" kern="100" dirty="0">
                          <a:solidFill>
                            <a:srgbClr val="FF0000"/>
                          </a:solidFill>
                          <a:effectLst/>
                        </a:rPr>
                        <a:t>40.019</a:t>
                      </a:r>
                      <a:endParaRPr lang="zh-CN" sz="1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2000"/>
                        </a:lnSpc>
                      </a:pPr>
                      <a:r>
                        <a:rPr lang="en-US" altLang="zh-CN" sz="1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6.7</a:t>
                      </a:r>
                      <a:endParaRPr lang="zh-CN" sz="1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931268959"/>
                  </a:ext>
                </a:extLst>
              </a:tr>
            </a:tbl>
          </a:graphicData>
        </a:graphic>
      </p:graphicFrame>
      <p:sp>
        <p:nvSpPr>
          <p:cNvPr id="10" name="文本框 9">
            <a:extLst>
              <a:ext uri="{FF2B5EF4-FFF2-40B4-BE49-F238E27FC236}">
                <a16:creationId xmlns:a16="http://schemas.microsoft.com/office/drawing/2014/main" id="{6E103704-5A6E-4020-A754-066C783123E3}"/>
              </a:ext>
            </a:extLst>
          </p:cNvPr>
          <p:cNvSpPr txBox="1"/>
          <p:nvPr/>
        </p:nvSpPr>
        <p:spPr>
          <a:xfrm>
            <a:off x="170437" y="2576431"/>
            <a:ext cx="10880725" cy="1142620"/>
          </a:xfrm>
          <a:prstGeom prst="rect">
            <a:avLst/>
          </a:prstGeom>
          <a:noFill/>
        </p:spPr>
        <p:txBody>
          <a:bodyPr wrap="square">
            <a:spAutoFit/>
          </a:bodyPr>
          <a:lstStyle/>
          <a:p>
            <a:pPr marL="1371600" lvl="2" indent="-457200">
              <a:lnSpc>
                <a:spcPct val="1500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动态时间规整的</a:t>
            </a:r>
            <a:r>
              <a:rPr lang="en-US" altLang="zh-CN" sz="1600" dirty="0">
                <a:latin typeface="Times New Roman" panose="02020603050405020304" pitchFamily="18" charset="0"/>
                <a:ea typeface="宋体" panose="02010600030101010101" pitchFamily="2" charset="-122"/>
                <a:cs typeface="Times New Roman" panose="02020603050405020304" pitchFamily="18" charset="0"/>
                <a:sym typeface="+mn-ea"/>
              </a:rPr>
              <a:t>GCN+LSTM+DTW</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和使用邻接矩阵、物理距离矩阵、欧式相似距离矩阵的几个模型相比，</a:t>
            </a: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RMSE</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分别提升了</a:t>
            </a:r>
            <a:r>
              <a:rPr lang="en-US" altLang="zh-CN" sz="16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0.9%</a:t>
            </a: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1.9%</a:t>
            </a:r>
            <a:r>
              <a:rPr lang="zh-CN" altLang="en-US"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2.3%</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。最终相比</a:t>
            </a: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LSTM</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dirty="0">
                <a:latin typeface="宋体" panose="02010600030101010101" pitchFamily="2" charset="-122"/>
                <a:ea typeface="宋体" panose="02010600030101010101" pitchFamily="2" charset="-122"/>
                <a:cs typeface="宋体" panose="02010600030101010101" pitchFamily="2" charset="-122"/>
                <a:sym typeface="+mn-ea"/>
              </a:rPr>
              <a:t> RMSE</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提升了</a:t>
            </a:r>
            <a:r>
              <a:rPr lang="en-US" altLang="zh-CN" sz="16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6.7%</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证明了传输网中</a:t>
            </a:r>
            <a:r>
              <a:rPr lang="zh-CN" altLang="en-US" sz="1600" b="1" dirty="0">
                <a:latin typeface="宋体" panose="02010600030101010101" pitchFamily="2" charset="-122"/>
                <a:ea typeface="宋体" panose="02010600030101010101" pitchFamily="2" charset="-122"/>
                <a:cs typeface="宋体" panose="02010600030101010101" pitchFamily="2" charset="-122"/>
                <a:sym typeface="+mn-ea"/>
              </a:rPr>
              <a:t>使用动态时间规整捕捉空间信息的有效性</a:t>
            </a:r>
            <a:r>
              <a:rPr lang="zh-CN" altLang="en-US" sz="1600"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0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a:extLst>
              <a:ext uri="{FF2B5EF4-FFF2-40B4-BE49-F238E27FC236}">
                <a16:creationId xmlns:a16="http://schemas.microsoft.com/office/drawing/2014/main" id="{2FF9AC4D-ED3A-40F2-8D8F-F53C7581C6E1}"/>
              </a:ext>
            </a:extLst>
          </p:cNvPr>
          <p:cNvSpPr txBox="1"/>
          <p:nvPr/>
        </p:nvSpPr>
        <p:spPr>
          <a:xfrm flipH="1">
            <a:off x="8986254" y="4656750"/>
            <a:ext cx="2064908" cy="646331"/>
          </a:xfrm>
          <a:prstGeom prst="rect">
            <a:avLst/>
          </a:prstGeom>
          <a:noFill/>
        </p:spPr>
        <p:txBody>
          <a:bodyPr wrap="square" rtlCol="0">
            <a:spAutoFit/>
          </a:bodyPr>
          <a:lstStyle/>
          <a:p>
            <a:r>
              <a:rPr lang="zh-CN" altLang="en-US" dirty="0"/>
              <a:t>以前</a:t>
            </a:r>
            <a:r>
              <a:rPr lang="en-US" altLang="zh-CN" dirty="0"/>
              <a:t>2</a:t>
            </a:r>
            <a:r>
              <a:rPr lang="zh-CN" altLang="en-US" dirty="0"/>
              <a:t>周数据数据，预测后</a:t>
            </a:r>
            <a:r>
              <a:rPr lang="en-US" altLang="zh-CN" dirty="0"/>
              <a:t>20</a:t>
            </a:r>
            <a:r>
              <a:rPr lang="zh-CN" altLang="en-US" dirty="0"/>
              <a:t>天数据</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SHOWCASE" val="49c6cdd9-8a31-49b3-a023-f27c931a9c32"/>
</p:tagLst>
</file>

<file path=ppt/theme/theme1.xml><?xml version="1.0" encoding="utf-8"?>
<a:theme xmlns:a="http://schemas.openxmlformats.org/drawingml/2006/main" name="主题5">
  <a:themeElements>
    <a:clrScheme name="房利美">
      <a:dk1>
        <a:srgbClr val="000000"/>
      </a:dk1>
      <a:lt1>
        <a:srgbClr val="FFFFFF"/>
      </a:lt1>
      <a:dk2>
        <a:srgbClr val="768395"/>
      </a:dk2>
      <a:lt2>
        <a:srgbClr val="F0F0F0"/>
      </a:lt2>
      <a:accent1>
        <a:srgbClr val="2164FF"/>
      </a:accent1>
      <a:accent2>
        <a:srgbClr val="0BCD6F"/>
      </a:accent2>
      <a:accent3>
        <a:srgbClr val="646464"/>
      </a:accent3>
      <a:accent4>
        <a:srgbClr val="818181"/>
      </a:accent4>
      <a:accent5>
        <a:srgbClr val="A5A5A5"/>
      </a:accent5>
      <a:accent6>
        <a:srgbClr val="C9C9C9"/>
      </a:accent6>
      <a:hlink>
        <a:srgbClr val="4472C4"/>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5"/>
    </a:dk2>
    <a:lt2>
      <a:srgbClr val="F0F0F0"/>
    </a:lt2>
    <a:accent1>
      <a:srgbClr val="2164FF"/>
    </a:accent1>
    <a:accent2>
      <a:srgbClr val="0BCD6F"/>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68395"/>
    </a:dk2>
    <a:lt2>
      <a:srgbClr val="F0F0F0"/>
    </a:lt2>
    <a:accent1>
      <a:srgbClr val="2164FF"/>
    </a:accent1>
    <a:accent2>
      <a:srgbClr val="0BCD6F"/>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3.xml><?xml version="1.0" encoding="utf-8"?>
<a:themeOverride xmlns:a="http://schemas.openxmlformats.org/drawingml/2006/main">
  <a:clrScheme name="房利美">
    <a:dk1>
      <a:srgbClr val="000000"/>
    </a:dk1>
    <a:lt1>
      <a:srgbClr val="FFFFFF"/>
    </a:lt1>
    <a:dk2>
      <a:srgbClr val="768395"/>
    </a:dk2>
    <a:lt2>
      <a:srgbClr val="F0F0F0"/>
    </a:lt2>
    <a:accent1>
      <a:srgbClr val="2164FF"/>
    </a:accent1>
    <a:accent2>
      <a:srgbClr val="0BCD6F"/>
    </a:accent2>
    <a:accent3>
      <a:srgbClr val="646464"/>
    </a:accent3>
    <a:accent4>
      <a:srgbClr val="818181"/>
    </a:accent4>
    <a:accent5>
      <a:srgbClr val="A5A5A5"/>
    </a:accent5>
    <a:accent6>
      <a:srgbClr val="C9C9C9"/>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3747</TotalTime>
  <Words>2803</Words>
  <Application>Microsoft Office PowerPoint</Application>
  <PresentationFormat>宽屏</PresentationFormat>
  <Paragraphs>255</Paragraphs>
  <Slides>17</Slides>
  <Notes>17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等线</vt:lpstr>
      <vt:lpstr>宋体</vt:lpstr>
      <vt:lpstr>微软雅黑</vt:lpstr>
      <vt:lpstr>Arial</vt:lpstr>
      <vt:lpstr>Calibri</vt:lpstr>
      <vt:lpstr>Cambria Math</vt:lpstr>
      <vt:lpstr>Times New Roman</vt:lpstr>
      <vt:lpstr>主题5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iSlide</Manager>
  <Company>iSlide</Company>
  <LinksUpToDate>false</LinksUpToDate>
  <SharedDoc>false</SharedDoc>
  <HyperlinkBase>https://www.islide.cc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xiao bi</cp:lastModifiedBy>
  <cp:revision>493</cp:revision>
  <cp:lastPrinted>2019-11-18T16:00:00Z</cp:lastPrinted>
  <dcterms:created xsi:type="dcterms:W3CDTF">2019-11-18T16:00:00Z</dcterms:created>
  <dcterms:modified xsi:type="dcterms:W3CDTF">2021-05-30T01:59:39Z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2052-11.1.0.10356</vt:lpwstr>
  </property>
  <property fmtid="{D5CDD505-2E9C-101B-9397-08002B2CF9AE}" pid="4" name="ICV">
    <vt:lpwstr>CF5D4FE3240342028C4F85470BF5426D</vt:lpwstr>
  </property>
</Properties>
</file>