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63" r:id="rId3"/>
    <p:sldId id="257" r:id="rId4"/>
    <p:sldId id="353" r:id="rId5"/>
    <p:sldId id="258" r:id="rId6"/>
    <p:sldId id="259" r:id="rId7"/>
    <p:sldId id="345" r:id="rId8"/>
    <p:sldId id="262" r:id="rId9"/>
    <p:sldId id="260" r:id="rId10"/>
    <p:sldId id="346" r:id="rId11"/>
    <p:sldId id="261" r:id="rId12"/>
    <p:sldId id="364" r:id="rId13"/>
    <p:sldId id="279" r:id="rId14"/>
    <p:sldId id="365" r:id="rId15"/>
    <p:sldId id="368" r:id="rId16"/>
    <p:sldId id="369" r:id="rId17"/>
    <p:sldId id="28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718E565-A888-4944-815E-C6B4039353C3}">
          <p14:sldIdLst>
            <p14:sldId id="256"/>
            <p14:sldId id="363"/>
            <p14:sldId id="257"/>
            <p14:sldId id="353"/>
            <p14:sldId id="258"/>
            <p14:sldId id="259"/>
            <p14:sldId id="345"/>
            <p14:sldId id="262"/>
            <p14:sldId id="260"/>
            <p14:sldId id="346"/>
            <p14:sldId id="261"/>
            <p14:sldId id="364"/>
            <p14:sldId id="279"/>
            <p14:sldId id="365"/>
            <p14:sldId id="368"/>
            <p14:sldId id="369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23" autoAdjust="0"/>
  </p:normalViewPr>
  <p:slideViewPr>
    <p:cSldViewPr snapToGrid="0">
      <p:cViewPr varScale="1">
        <p:scale>
          <a:sx n="67" d="100"/>
          <a:sy n="67" d="100"/>
        </p:scale>
        <p:origin x="12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F1534-9617-4C32-8EE3-8E72B20448E5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E374C-887B-4A28-AB01-FDD6F102D7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00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argue that user’s attention does NOT grow with the screen size. In fact,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limited, so if we accurately track the user’s attention, we can dramatically cut the bandwidth need of 360 videos.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put it in practice, we present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360 video streaming system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lowers the quality of the contents where the user is not sensitive.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reduce bandwidth need of 360 videos by 46% without hurting user experience.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1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14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E374C-887B-4A28-AB01-FDD6F102D7F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59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86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4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9C67F-667B-4F2A-955C-7EBA183D8B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44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介绍系统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E374C-887B-4A28-AB01-FDD6F102D7F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讲优化模型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1D79-CAB1-2C4C-82C5-BDCEE09264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76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启发式求解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E374C-887B-4A28-AB01-FDD6F102D7F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286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E374C-887B-4A28-AB01-FDD6F102D7F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318252-7DB2-463D-B5EB-E44AE7A95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D780DE-0AF4-464C-9EA4-3DD057BEB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65A31-4285-40BD-94E5-7AD8C788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FBBB2D-C4F1-4B74-AB43-9BC251C1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B5061F-6B96-4403-BC82-383A66C1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6FFB20-EFFB-4BA4-B938-3195E4B0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E9AA9E-BEFB-4E89-9B72-758F2ED71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44A85A-B9F1-44BD-A391-D442BC51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73374-A281-45F7-9CC9-2F80A727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2F5DA1-4702-4D77-8446-D2A4F6D3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0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CA20B5D-DAD1-4705-B1AF-FA861D7A5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AFA84B5-E090-4E53-AE64-46153203A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E93271-4CAB-404F-BADB-63E37D6C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BFB886-7F5F-4FF0-B6AD-F717AD47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DA5485-9E4C-4709-8C00-FDCC812F0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68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B214A-7047-48BB-B87E-F9552A0C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2A995C-E46F-440A-92DD-D7B13ED92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0DBD89-141C-4826-9A70-81B53F17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5368BB-B111-4CFC-9E02-A2E2EC99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B71FC9-D03E-487B-9B9D-29A143F7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4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F73B4-D378-4C4D-9086-125EEE32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6DB0E8-034A-477C-8789-362AF0FE8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EFC0E-258D-47F0-A1AC-49BEBC80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FE335D-6B57-451E-95CE-CD483095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E151FA-EAAA-481E-95D9-009032E6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4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7D478-F87F-401C-9255-1414923A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C208F7-88BC-45A7-BBFB-14E964630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41DCC4-8536-4F6D-9AB8-BF8C10919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3E59EB-8E59-4AD3-8EA5-408EE10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920651-DE79-4E9C-A09A-2D9C5496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0C3700-7BFF-40C2-B469-E79DDE38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2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21FBA-EDB2-42B5-ADB6-5FFBD40D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B8235-D43E-4DC3-A19E-9DCD28DB7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E51737-9853-4570-B367-303D5924D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14388FB-D9B3-4FE4-A49B-4DC135ED2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837D30-B076-4C19-8A4D-1CE4C702E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3A3032F-9500-4A54-91FF-E2239C67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DE66962-A96B-4AA2-B262-90A2A91A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7DE55E-CBCA-4FEE-83B6-3AEE3A7A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2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B2751-F7AD-4E7C-9010-D32FA36B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24A149-4D86-40A2-8F31-2062C169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A2B5BB-D1AB-4BFF-AA9F-B22BB5AD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A8D97F-392A-4FD2-83B5-2707C3BF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37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9A85D8-928F-4127-B94E-439EDAD2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F2A0C62-A3E3-41F8-B924-E7F8074C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B32420-92FA-404F-970C-E643320E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7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80D854-E5A7-4600-AD2B-9D7B67E4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19746D-B1AC-463E-886C-EDB96BAEF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C0B45F-8FA4-474B-8F0C-DDCF681EF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F5FC3E-9F4D-4876-A7E0-C96737522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C621A0-4D99-46B0-8260-CA23BC98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E8909F-453C-45F7-824F-FAF8CCEE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6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7A8788-31B9-4F7E-BD50-11D1FA11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1B1C9C3-F7F5-40D3-9B8C-5987019EE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ADDED7-B2E8-46D0-8FD4-8B23C91CD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3A5B26-3732-4D37-BCB2-D268FFC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F8CFBE-560F-44ED-9537-B3B00104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F2F4B-2AF9-4EBE-9274-56C13828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D8A267-11DD-46F9-863E-C99FE1DF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32154E-BA88-4BB7-8264-F5F33628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8048B2-28B4-4A96-BDCF-E92358016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751E9-D567-46CE-B828-72ED1B2E0313}" type="datetimeFigureOut">
              <a:rPr lang="zh-CN" altLang="en-US" smtClean="0"/>
              <a:t>2021/5/28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074F06-2858-42FC-ACEE-ECF8646B9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37222-513F-4E60-8C31-F66ACC5DB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60D8-9291-4623-88AE-20DAFDCDF0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44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0E4B2-0908-4D69-AD3F-ACDFFFA90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Content-Aware Load Balancing in CDN Network</a:t>
            </a:r>
            <a:br>
              <a:rPr lang="zh-CN" altLang="zh-C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4863E0-B7BE-44F9-B751-CF4659A38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261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Ziqi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Cui,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Yongxiang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Zhao*,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Chunxi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Yunpeng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altLang="zh-CN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Wenwen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lang="zh-CN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D1C530A6-EC18-4615-8870-63177A8899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26093" y="4629150"/>
            <a:ext cx="5961062" cy="1441450"/>
            <a:chOff x="0" y="0"/>
            <a:chExt cx="5960568" cy="144016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243A87A-ACB2-4209-98E5-A7DD7F7B1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40160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644621E7-A078-4A5B-902B-E822F58177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568" y="138411"/>
              <a:ext cx="4320000" cy="116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6892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97D3990-5AC6-5C47-A8E2-BE2C2224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1" y="101916"/>
            <a:ext cx="9098280" cy="10223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build the optimization model?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73BAE5-24F7-5F40-8803-795A6C35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90EB43-F7BE-444F-B05E-661E9A92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98" y="1234440"/>
            <a:ext cx="6127243" cy="454993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CCECC3C-087C-4D94-A2BC-8366F631EB2B}"/>
              </a:ext>
            </a:extLst>
          </p:cNvPr>
          <p:cNvSpPr txBox="1"/>
          <p:nvPr/>
        </p:nvSpPr>
        <p:spPr>
          <a:xfrm>
            <a:off x="685800" y="6169580"/>
            <a:ext cx="9852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P1 is a mixed-integer problem hard to solve with a large number of frames and servers.</a:t>
            </a:r>
            <a:endParaRPr lang="zh-CN" alt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50AF0C6-D368-4139-823F-409247277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75" y="1116410"/>
            <a:ext cx="5193127" cy="50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1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5B9F8D-C974-4640-B200-5B44DF8D7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171" y="1335244"/>
            <a:ext cx="5574029" cy="496538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Greedy Allocation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frame value</a:t>
            </a:r>
          </a:p>
          <a:p>
            <a:pPr lvl="1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ideal </a:t>
            </a:r>
          </a:p>
          <a:p>
            <a:pPr lvl="1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Allocate the frame with highest value to the server with the most available bandwidth.</a:t>
            </a:r>
          </a:p>
          <a:p>
            <a:pPr lvl="1"/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0864325A-FD59-4ACF-88BA-5FC90C9DF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2728"/>
            <a:ext cx="1207802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solve the optimization model?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6E6354-C1E1-444D-BE57-BBF00161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579" y="2474834"/>
            <a:ext cx="3733800" cy="890178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D4EF6769-326F-420E-B065-724FB702D3BC}"/>
              </a:ext>
            </a:extLst>
          </p:cNvPr>
          <p:cNvSpPr txBox="1">
            <a:spLocks/>
          </p:cNvSpPr>
          <p:nvPr/>
        </p:nvSpPr>
        <p:spPr>
          <a:xfrm>
            <a:off x="322414" y="1335245"/>
            <a:ext cx="5565942" cy="496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Ideal Virtual Model</a:t>
            </a:r>
          </a:p>
          <a:p>
            <a:pPr lvl="1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D36E3E3-75B2-4287-B33F-9DF4D93A9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5" y="2538822"/>
            <a:ext cx="5358296" cy="26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85C9C9A5-03EA-4A57-982E-59CA9C68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2728"/>
            <a:ext cx="1207802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solve the optimization model?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A44178-AC0C-486E-ABB6-C2526ADD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2" y="1005840"/>
            <a:ext cx="5384938" cy="5852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146C489-2F6E-43D3-B399-46D0E9F460F7}"/>
                  </a:ext>
                </a:extLst>
              </p:cNvPr>
              <p:cNvSpPr txBox="1"/>
              <p:nvPr/>
            </p:nvSpPr>
            <p:spPr>
              <a:xfrm>
                <a:off x="5929476" y="2915013"/>
                <a:ext cx="5866284" cy="501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82880" algn="just">
                  <a:lnSpc>
                    <a:spcPct val="95000"/>
                  </a:lnSpc>
                </a:pPr>
                <a:r>
                  <a:rPr lang="en-US" altLang="zh-CN" sz="2800" spc="-5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The complexity is</a:t>
                </a:r>
                <a14:m>
                  <m:oMath xmlns:m="http://schemas.openxmlformats.org/officeDocument/2006/math"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 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𝑂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𝑁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∗ 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𝑂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𝑜𝑝𝑡</m:t>
                    </m:r>
                    <m:r>
                      <a:rPr lang="en-US" altLang="zh-CN" sz="2800" i="1" spc="-5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))</m:t>
                    </m:r>
                  </m:oMath>
                </a14:m>
                <a:endParaRPr lang="zh-CN" altLang="zh-CN" sz="2800" spc="-5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146C489-2F6E-43D3-B399-46D0E9F46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476" y="2915013"/>
                <a:ext cx="5866284" cy="501676"/>
              </a:xfrm>
              <a:prstGeom prst="rect">
                <a:avLst/>
              </a:prstGeom>
              <a:blipFill>
                <a:blip r:embed="rId4"/>
                <a:stretch>
                  <a:fillRect t="-15854" b="-341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53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930" y="227013"/>
            <a:ext cx="3962400" cy="9036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frame of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 (720p)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evaluations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Server Bandwidth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Frame Popularity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Server Numbers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baselines</a:t>
            </a:r>
          </a:p>
          <a:p>
            <a:pPr lvl="1"/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Random policy</a:t>
            </a:r>
          </a:p>
          <a:p>
            <a:pPr lvl="1"/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Evenly policy</a:t>
            </a:r>
            <a:endParaRPr lang="en-US" altLang="zh-CN" sz="2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Popularity-aware policy</a:t>
            </a:r>
          </a:p>
          <a:p>
            <a:pPr lvl="1"/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Ideal policy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221EA4-C681-4E1D-A62C-8A9239B9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30" y="5247084"/>
            <a:ext cx="5207852" cy="8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5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C8199-E8D0-406E-9935-081D785A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39698"/>
            <a:ext cx="8191500" cy="1120775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Server Bandwidth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25A0430-A2BC-4BDD-B28A-002C4B0D9C6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260473"/>
            <a:ext cx="6184583" cy="51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0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C8199-E8D0-406E-9935-081D785A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970" y="188276"/>
            <a:ext cx="9883140" cy="1132205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Frame Popularity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75F4A2-5960-478C-94AB-F9D72F1A4A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70" y="1427957"/>
            <a:ext cx="6339840" cy="48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35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C8199-E8D0-406E-9935-081D785A5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365125"/>
            <a:ext cx="7597140" cy="1143635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Server Numbers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37FA97-5E93-4F80-A992-39E1EE754A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227454"/>
            <a:ext cx="6671310" cy="53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80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0" y="296545"/>
            <a:ext cx="6294120" cy="9150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778"/>
            <a:ext cx="11221720" cy="5281221"/>
          </a:xfrm>
        </p:spPr>
        <p:txBody>
          <a:bodyPr>
            <a:noAutofit/>
          </a:bodyPr>
          <a:lstStyle/>
          <a:p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Bandwidth of CDN has always been a bottleneck in service performance improvement.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ifferent video frames require different size (i.e. bitrate) to get the same quality QoE.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approach: </a:t>
            </a: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considering the QoE-frame size relationship and schedule video request among CDN servers.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  <a:r>
              <a:rPr lang="en-US" altLang="zh-CN" spc="-5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improve the overall QoE by about 5% compared with the traditional method.</a:t>
            </a:r>
            <a:endParaRPr lang="zh-CN" altLang="zh-CN" spc="-5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F4BD-CF21-AF49-B8D4-75D86894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3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2DDE10-1847-DD4D-90F6-6234D622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F3F83-CEEF-5D42-8784-473683DD07D4}" type="slidenum">
              <a:rPr lang="en-US" smtClean="0"/>
              <a:t>2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FB1871A-AD39-194F-9969-16F8C9017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0" y="287432"/>
            <a:ext cx="6385560" cy="73121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One-Minute Overview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52BD86-DD61-5642-AAA5-54895DC07C8A}"/>
              </a:ext>
            </a:extLst>
          </p:cNvPr>
          <p:cNvSpPr/>
          <p:nvPr/>
        </p:nvSpPr>
        <p:spPr>
          <a:xfrm>
            <a:off x="1740345" y="1440180"/>
            <a:ext cx="9275106" cy="932131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limited bandwidth of CDN server become a bottleneck of QoE improvement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1BDC-F95F-2342-938B-826AB9394832}"/>
              </a:ext>
            </a:extLst>
          </p:cNvPr>
          <p:cNvSpPr/>
          <p:nvPr/>
        </p:nvSpPr>
        <p:spPr>
          <a:xfrm>
            <a:off x="1740345" y="3292309"/>
            <a:ext cx="9275106" cy="731210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QoE related to content of videos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0743E06-35B6-3D4B-A5C4-557F697D661C}"/>
              </a:ext>
            </a:extLst>
          </p:cNvPr>
          <p:cNvSpPr/>
          <p:nvPr/>
        </p:nvSpPr>
        <p:spPr>
          <a:xfrm>
            <a:off x="5658480" y="2612915"/>
            <a:ext cx="1438836" cy="46336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EE552F-E26D-1A4D-9ECE-34A4037CAD99}"/>
              </a:ext>
            </a:extLst>
          </p:cNvPr>
          <p:cNvSpPr/>
          <p:nvPr/>
        </p:nvSpPr>
        <p:spPr>
          <a:xfrm>
            <a:off x="1740345" y="4925225"/>
            <a:ext cx="9275106" cy="1163341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Decide the bitrate and allocation policy according to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characteristic of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video content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15B70AB-D4C5-BD46-9EA9-919D244745F8}"/>
              </a:ext>
            </a:extLst>
          </p:cNvPr>
          <p:cNvSpPr/>
          <p:nvPr/>
        </p:nvSpPr>
        <p:spPr>
          <a:xfrm>
            <a:off x="5658480" y="4239552"/>
            <a:ext cx="1438836" cy="46336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4BDE4E-2CF2-4B59-B66A-B160A8C5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568" y="174671"/>
            <a:ext cx="6004157" cy="8583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CDN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BBE1D6-7B68-46E0-ACBC-97C1095CC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9" r="5266"/>
          <a:stretch/>
        </p:blipFill>
        <p:spPr>
          <a:xfrm>
            <a:off x="7268592" y="2564965"/>
            <a:ext cx="943266" cy="10295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FE6D2F-AFD7-4D83-A6B2-3DB44A024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9" r="5266"/>
          <a:stretch/>
        </p:blipFill>
        <p:spPr>
          <a:xfrm>
            <a:off x="7268592" y="4106069"/>
            <a:ext cx="917765" cy="1001744"/>
          </a:xfrm>
          <a:prstGeom prst="rect">
            <a:avLst/>
          </a:prstGeom>
        </p:spPr>
      </p:pic>
      <p:pic>
        <p:nvPicPr>
          <p:cNvPr id="7" name="!!yt2_rec">
            <a:extLst>
              <a:ext uri="{FF2B5EF4-FFF2-40B4-BE49-F238E27FC236}">
                <a16:creationId xmlns:a16="http://schemas.microsoft.com/office/drawing/2014/main" id="{E6BA7827-91EB-49BC-8A60-EB68407A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28310" y="2036111"/>
            <a:ext cx="480884" cy="473251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CC531FB3-C8E3-4F91-A07F-DF68C68F0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895" y="3355531"/>
            <a:ext cx="528863" cy="528863"/>
          </a:xfrm>
          <a:prstGeom prst="rect">
            <a:avLst/>
          </a:prstGeom>
        </p:spPr>
      </p:pic>
      <p:pic>
        <p:nvPicPr>
          <p:cNvPr id="9" name="!!yt2_rec">
            <a:extLst>
              <a:ext uri="{FF2B5EF4-FFF2-40B4-BE49-F238E27FC236}">
                <a16:creationId xmlns:a16="http://schemas.microsoft.com/office/drawing/2014/main" id="{81468294-D038-4445-ACAA-D2B380964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00396" y="4656481"/>
            <a:ext cx="416739" cy="410124"/>
          </a:xfrm>
          <a:prstGeom prst="rect">
            <a:avLst/>
          </a:prstGeom>
        </p:spPr>
      </p:pic>
      <p:sp>
        <p:nvSpPr>
          <p:cNvPr id="10" name="云形 9">
            <a:extLst>
              <a:ext uri="{FF2B5EF4-FFF2-40B4-BE49-F238E27FC236}">
                <a16:creationId xmlns:a16="http://schemas.microsoft.com/office/drawing/2014/main" id="{04A4AD94-65A3-4FFF-B194-76142B790A1A}"/>
              </a:ext>
            </a:extLst>
          </p:cNvPr>
          <p:cNvSpPr/>
          <p:nvPr/>
        </p:nvSpPr>
        <p:spPr>
          <a:xfrm>
            <a:off x="4524795" y="2977520"/>
            <a:ext cx="1965762" cy="1129752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Core network</a:t>
            </a:r>
            <a:endParaRPr lang="zh-CN" altLang="en-US" sz="2000" b="1" dirty="0"/>
          </a:p>
        </p:txBody>
      </p:sp>
      <p:pic>
        <p:nvPicPr>
          <p:cNvPr id="11" name="Picture 29">
            <a:extLst>
              <a:ext uri="{FF2B5EF4-FFF2-40B4-BE49-F238E27FC236}">
                <a16:creationId xmlns:a16="http://schemas.microsoft.com/office/drawing/2014/main" id="{A3FA3FF5-BC85-4225-9633-2A6B6D701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658" y="5555917"/>
            <a:ext cx="595392" cy="595392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E89C9D2-389A-404D-8915-29903CB97692}"/>
              </a:ext>
            </a:extLst>
          </p:cNvPr>
          <p:cNvCxnSpPr/>
          <p:nvPr/>
        </p:nvCxnSpPr>
        <p:spPr>
          <a:xfrm flipH="1">
            <a:off x="6375600" y="3075755"/>
            <a:ext cx="938523" cy="3094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CAF837D-C956-4DA7-BD0D-CFD8B5630974}"/>
              </a:ext>
            </a:extLst>
          </p:cNvPr>
          <p:cNvCxnSpPr/>
          <p:nvPr/>
        </p:nvCxnSpPr>
        <p:spPr>
          <a:xfrm flipH="1" flipV="1">
            <a:off x="6375600" y="3736042"/>
            <a:ext cx="869561" cy="6340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7FBF0CD-3885-4249-8BD5-B178FD09AB6D}"/>
              </a:ext>
            </a:extLst>
          </p:cNvPr>
          <p:cNvCxnSpPr>
            <a:stCxn id="7" idx="1"/>
          </p:cNvCxnSpPr>
          <p:nvPr/>
        </p:nvCxnSpPr>
        <p:spPr>
          <a:xfrm>
            <a:off x="2809194" y="2272737"/>
            <a:ext cx="1744748" cy="1112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0EF405B-BB24-4928-826B-97A6B8B2F92E}"/>
              </a:ext>
            </a:extLst>
          </p:cNvPr>
          <p:cNvCxnSpPr/>
          <p:nvPr/>
        </p:nvCxnSpPr>
        <p:spPr>
          <a:xfrm flipV="1">
            <a:off x="2014747" y="3479764"/>
            <a:ext cx="2611272" cy="14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0E061AF-8B88-4BB8-BD0B-D89097A668E9}"/>
              </a:ext>
            </a:extLst>
          </p:cNvPr>
          <p:cNvCxnSpPr>
            <a:stCxn id="9" idx="1"/>
          </p:cNvCxnSpPr>
          <p:nvPr/>
        </p:nvCxnSpPr>
        <p:spPr>
          <a:xfrm flipV="1">
            <a:off x="2617135" y="3479764"/>
            <a:ext cx="2089548" cy="1381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3B570CD-7DFD-46B4-B4AA-5E5084F4FE22}"/>
              </a:ext>
            </a:extLst>
          </p:cNvPr>
          <p:cNvCxnSpPr/>
          <p:nvPr/>
        </p:nvCxnSpPr>
        <p:spPr>
          <a:xfrm flipV="1">
            <a:off x="3832440" y="3488251"/>
            <a:ext cx="778053" cy="2254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B935A738-EBF2-4CF6-90AB-05F776A5DE11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45813" r="60636" b="32970"/>
          <a:stretch/>
        </p:blipFill>
        <p:spPr>
          <a:xfrm>
            <a:off x="3495167" y="3171238"/>
            <a:ext cx="606649" cy="5648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47A169-6956-4776-8B44-EBE0083D838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45813" r="60636" b="32970"/>
          <a:stretch/>
        </p:blipFill>
        <p:spPr>
          <a:xfrm>
            <a:off x="4587044" y="4751350"/>
            <a:ext cx="521345" cy="630509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897B147-61EE-46D5-BAD6-17B0E7D5E425}"/>
              </a:ext>
            </a:extLst>
          </p:cNvPr>
          <p:cNvCxnSpPr>
            <a:endCxn id="18" idx="1"/>
          </p:cNvCxnSpPr>
          <p:nvPr/>
        </p:nvCxnSpPr>
        <p:spPr>
          <a:xfrm>
            <a:off x="2768659" y="2378290"/>
            <a:ext cx="726508" cy="1075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7FC30F5-4E42-4562-B9FA-180E9470B0C5}"/>
              </a:ext>
            </a:extLst>
          </p:cNvPr>
          <p:cNvCxnSpPr/>
          <p:nvPr/>
        </p:nvCxnSpPr>
        <p:spPr>
          <a:xfrm flipV="1">
            <a:off x="2014747" y="3545880"/>
            <a:ext cx="1431933" cy="99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D6D0910-AF3E-48A7-8050-693065CB3C86}"/>
              </a:ext>
            </a:extLst>
          </p:cNvPr>
          <p:cNvCxnSpPr>
            <a:stCxn id="9" idx="1"/>
            <a:endCxn id="19" idx="1"/>
          </p:cNvCxnSpPr>
          <p:nvPr/>
        </p:nvCxnSpPr>
        <p:spPr>
          <a:xfrm>
            <a:off x="2617135" y="4861543"/>
            <a:ext cx="1969909" cy="205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EC07EC2E-C8BE-4474-96C9-AF508D31C579}"/>
              </a:ext>
            </a:extLst>
          </p:cNvPr>
          <p:cNvCxnSpPr/>
          <p:nvPr/>
        </p:nvCxnSpPr>
        <p:spPr>
          <a:xfrm flipV="1">
            <a:off x="3648109" y="5363788"/>
            <a:ext cx="962384" cy="4409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58879A0-B5D7-43E9-829C-6DA56E62ECD6}"/>
              </a:ext>
            </a:extLst>
          </p:cNvPr>
          <p:cNvCxnSpPr>
            <a:stCxn id="19" idx="0"/>
            <a:endCxn id="10" idx="1"/>
          </p:cNvCxnSpPr>
          <p:nvPr/>
        </p:nvCxnSpPr>
        <p:spPr>
          <a:xfrm flipV="1">
            <a:off x="4847717" y="4106069"/>
            <a:ext cx="659959" cy="6452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CBB378C5-2C6B-48D6-8534-74E6AA3C1040}"/>
              </a:ext>
            </a:extLst>
          </p:cNvPr>
          <p:cNvCxnSpPr/>
          <p:nvPr/>
        </p:nvCxnSpPr>
        <p:spPr>
          <a:xfrm flipV="1">
            <a:off x="4086485" y="3450446"/>
            <a:ext cx="539534" cy="181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AB7680E-661C-40BE-BCBD-28CA8F8F719F}"/>
              </a:ext>
            </a:extLst>
          </p:cNvPr>
          <p:cNvCxnSpPr/>
          <p:nvPr/>
        </p:nvCxnSpPr>
        <p:spPr>
          <a:xfrm flipV="1">
            <a:off x="6375600" y="2996975"/>
            <a:ext cx="892992" cy="358556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28988DC-E2D6-476E-B05B-4C39254172CA}"/>
              </a:ext>
            </a:extLst>
          </p:cNvPr>
          <p:cNvCxnSpPr/>
          <p:nvPr/>
        </p:nvCxnSpPr>
        <p:spPr>
          <a:xfrm>
            <a:off x="6303592" y="3736042"/>
            <a:ext cx="941569" cy="6231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F74556FE-A638-42C8-8B7D-1B824AFB24E3}"/>
              </a:ext>
            </a:extLst>
          </p:cNvPr>
          <p:cNvSpPr txBox="1"/>
          <p:nvPr/>
        </p:nvSpPr>
        <p:spPr>
          <a:xfrm>
            <a:off x="4503392" y="5445285"/>
            <a:ext cx="115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cache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31FA002-9B65-4A22-93D0-BB62D20F4DE8}"/>
              </a:ext>
            </a:extLst>
          </p:cNvPr>
          <p:cNvSpPr txBox="1"/>
          <p:nvPr/>
        </p:nvSpPr>
        <p:spPr>
          <a:xfrm>
            <a:off x="3351264" y="3645085"/>
            <a:ext cx="115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cache</a:t>
            </a:r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0CE7FA7-6A7A-4B83-979C-2DAE18901490}"/>
              </a:ext>
            </a:extLst>
          </p:cNvPr>
          <p:cNvSpPr/>
          <p:nvPr/>
        </p:nvSpPr>
        <p:spPr>
          <a:xfrm>
            <a:off x="2617135" y="2647242"/>
            <a:ext cx="847405" cy="113134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59F31F4-4EA9-4E66-933B-2B7578D3DD6B}"/>
              </a:ext>
            </a:extLst>
          </p:cNvPr>
          <p:cNvSpPr/>
          <p:nvPr/>
        </p:nvSpPr>
        <p:spPr>
          <a:xfrm>
            <a:off x="3706537" y="4683387"/>
            <a:ext cx="847405" cy="113134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78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387985"/>
            <a:ext cx="9265920" cy="102933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balancing wisdom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F0DAE27-4576-4120-B8AC-EA8E2B0E1FFE}"/>
              </a:ext>
            </a:extLst>
          </p:cNvPr>
          <p:cNvSpPr txBox="1"/>
          <p:nvPr/>
        </p:nvSpPr>
        <p:spPr>
          <a:xfrm>
            <a:off x="960120" y="1874520"/>
            <a:ext cx="11075670" cy="332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en-US" altLang="zh-CN" sz="3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alance the load among CDN servers.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3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akes video QoE into consideration.</a:t>
            </a:r>
            <a:endParaRPr lang="en-US" altLang="zh-CN" sz="36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J</a:t>
            </a:r>
            <a:r>
              <a:rPr lang="en-US" altLang="zh-CN" sz="3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ointly considers traffic load and QoE to map users to proper servers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30930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A37A82C-0529-4F41-A86B-102BCCCEC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8" t="10741" b="12819"/>
          <a:stretch/>
        </p:blipFill>
        <p:spPr>
          <a:xfrm>
            <a:off x="7904351" y="793348"/>
            <a:ext cx="4287649" cy="256173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176DB3F6-D4C8-4E91-BA67-093D0A5F7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7" t="10548" b="11508"/>
          <a:stretch/>
        </p:blipFill>
        <p:spPr>
          <a:xfrm>
            <a:off x="7914380" y="3351034"/>
            <a:ext cx="4277619" cy="2631076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D5B470C1-3D12-45F2-8168-F20675B18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6" b="4066"/>
          <a:stretch/>
        </p:blipFill>
        <p:spPr>
          <a:xfrm>
            <a:off x="-24219" y="3313820"/>
            <a:ext cx="4361377" cy="2424249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898E7041-0B7D-45D3-840B-F9C3270762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51" b="394"/>
          <a:stretch/>
        </p:blipFill>
        <p:spPr>
          <a:xfrm>
            <a:off x="-24219" y="889571"/>
            <a:ext cx="4333329" cy="2424249"/>
          </a:xfrm>
          <a:prstGeom prst="rect">
            <a:avLst/>
          </a:prstGeom>
        </p:spPr>
      </p:pic>
      <p:sp>
        <p:nvSpPr>
          <p:cNvPr id="8" name="Pentagon 38">
            <a:extLst>
              <a:ext uri="{FF2B5EF4-FFF2-40B4-BE49-F238E27FC236}">
                <a16:creationId xmlns:a16="http://schemas.microsoft.com/office/drawing/2014/main" id="{E71E26D9-125F-4F61-B650-454F436293DF}"/>
              </a:ext>
            </a:extLst>
          </p:cNvPr>
          <p:cNvSpPr/>
          <p:nvPr/>
        </p:nvSpPr>
        <p:spPr>
          <a:xfrm rot="10800000">
            <a:off x="4296003" y="1743635"/>
            <a:ext cx="580685" cy="25117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sp>
        <p:nvSpPr>
          <p:cNvPr id="9" name="Pentagon 39">
            <a:extLst>
              <a:ext uri="{FF2B5EF4-FFF2-40B4-BE49-F238E27FC236}">
                <a16:creationId xmlns:a16="http://schemas.microsoft.com/office/drawing/2014/main" id="{3A556C13-5B01-468E-8DB5-50AC065F5764}"/>
              </a:ext>
            </a:extLst>
          </p:cNvPr>
          <p:cNvSpPr/>
          <p:nvPr/>
        </p:nvSpPr>
        <p:spPr>
          <a:xfrm rot="10800000">
            <a:off x="4366659" y="3995779"/>
            <a:ext cx="580685" cy="25117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sp>
        <p:nvSpPr>
          <p:cNvPr id="10" name="Pentagon 40">
            <a:extLst>
              <a:ext uri="{FF2B5EF4-FFF2-40B4-BE49-F238E27FC236}">
                <a16:creationId xmlns:a16="http://schemas.microsoft.com/office/drawing/2014/main" id="{DE6407C2-F2BE-42BD-9D9C-441E6E0F32B0}"/>
              </a:ext>
            </a:extLst>
          </p:cNvPr>
          <p:cNvSpPr/>
          <p:nvPr/>
        </p:nvSpPr>
        <p:spPr>
          <a:xfrm>
            <a:off x="7362688" y="2070243"/>
            <a:ext cx="580685" cy="251177"/>
          </a:xfrm>
          <a:prstGeom prst="homePlate">
            <a:avLst/>
          </a:prstGeom>
          <a:solidFill>
            <a:srgbClr val="EBC1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sp>
        <p:nvSpPr>
          <p:cNvPr id="11" name="Pentagon 41">
            <a:extLst>
              <a:ext uri="{FF2B5EF4-FFF2-40B4-BE49-F238E27FC236}">
                <a16:creationId xmlns:a16="http://schemas.microsoft.com/office/drawing/2014/main" id="{24767A36-6F82-47F0-AE9E-E2F2C13D9781}"/>
              </a:ext>
            </a:extLst>
          </p:cNvPr>
          <p:cNvSpPr/>
          <p:nvPr/>
        </p:nvSpPr>
        <p:spPr>
          <a:xfrm>
            <a:off x="7245410" y="4575472"/>
            <a:ext cx="580685" cy="251177"/>
          </a:xfrm>
          <a:prstGeom prst="homePlate">
            <a:avLst/>
          </a:prstGeom>
          <a:solidFill>
            <a:srgbClr val="EBC1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2CDF8E7D-9051-4B17-9B75-B423CE3F0D74}"/>
              </a:ext>
            </a:extLst>
          </p:cNvPr>
          <p:cNvSpPr txBox="1"/>
          <p:nvPr/>
        </p:nvSpPr>
        <p:spPr>
          <a:xfrm>
            <a:off x="4478270" y="2005685"/>
            <a:ext cx="43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94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883450D6-336A-456A-93FE-D2856CFB1E16}"/>
              </a:ext>
            </a:extLst>
          </p:cNvPr>
          <p:cNvSpPr txBox="1"/>
          <p:nvPr/>
        </p:nvSpPr>
        <p:spPr>
          <a:xfrm>
            <a:off x="4497595" y="4284031"/>
            <a:ext cx="75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58</a:t>
            </a:r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6029FCFA-049A-49C3-8023-7D2B14E33BED}"/>
              </a:ext>
            </a:extLst>
          </p:cNvPr>
          <p:cNvSpPr txBox="1"/>
          <p:nvPr/>
        </p:nvSpPr>
        <p:spPr>
          <a:xfrm>
            <a:off x="7315948" y="2371424"/>
            <a:ext cx="68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82</a:t>
            </a:r>
          </a:p>
        </p:txBody>
      </p:sp>
      <p:sp>
        <p:nvSpPr>
          <p:cNvPr id="15" name="TextBox 45">
            <a:extLst>
              <a:ext uri="{FF2B5EF4-FFF2-40B4-BE49-F238E27FC236}">
                <a16:creationId xmlns:a16="http://schemas.microsoft.com/office/drawing/2014/main" id="{4EA8F5FF-CE22-434F-A089-5ADAB92776CF}"/>
              </a:ext>
            </a:extLst>
          </p:cNvPr>
          <p:cNvSpPr txBox="1"/>
          <p:nvPr/>
        </p:nvSpPr>
        <p:spPr>
          <a:xfrm>
            <a:off x="7312566" y="4853418"/>
            <a:ext cx="371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E4ACD-1EBA-4022-8063-DC58FE1A7651}"/>
              </a:ext>
            </a:extLst>
          </p:cNvPr>
          <p:cNvSpPr txBox="1"/>
          <p:nvPr/>
        </p:nvSpPr>
        <p:spPr>
          <a:xfrm>
            <a:off x="5336394" y="3551687"/>
            <a:ext cx="210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1080p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C504C4-382B-4A42-927D-0E876A8E99B6}"/>
              </a:ext>
            </a:extLst>
          </p:cNvPr>
          <p:cNvSpPr txBox="1"/>
          <p:nvPr/>
        </p:nvSpPr>
        <p:spPr>
          <a:xfrm>
            <a:off x="5416116" y="4653363"/>
            <a:ext cx="110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240p</a:t>
            </a:r>
          </a:p>
        </p:txBody>
      </p:sp>
      <p:sp>
        <p:nvSpPr>
          <p:cNvPr id="20" name="下箭头 19">
            <a:extLst>
              <a:ext uri="{FF2B5EF4-FFF2-40B4-BE49-F238E27FC236}">
                <a16:creationId xmlns:a16="http://schemas.microsoft.com/office/drawing/2014/main" id="{C52C9FAA-3302-4FCB-8FDD-88520E9380F0}"/>
              </a:ext>
            </a:extLst>
          </p:cNvPr>
          <p:cNvSpPr/>
          <p:nvPr/>
        </p:nvSpPr>
        <p:spPr>
          <a:xfrm>
            <a:off x="5735960" y="3926664"/>
            <a:ext cx="45719" cy="726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EFB7F4E-EE0D-4ADE-9273-D766B5B653D6}"/>
              </a:ext>
            </a:extLst>
          </p:cNvPr>
          <p:cNvSpPr txBox="1"/>
          <p:nvPr/>
        </p:nvSpPr>
        <p:spPr>
          <a:xfrm>
            <a:off x="2341548" y="13195"/>
            <a:ext cx="809344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QoE related to content of videos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DD0DF53-45DB-4EC9-B30B-0E1445779CB2}"/>
              </a:ext>
            </a:extLst>
          </p:cNvPr>
          <p:cNvSpPr txBox="1"/>
          <p:nvPr/>
        </p:nvSpPr>
        <p:spPr>
          <a:xfrm>
            <a:off x="148590" y="6222471"/>
            <a:ext cx="12043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250"/>
              </a:spcAft>
              <a:buSzPts val="800"/>
              <a:tabLst>
                <a:tab pos="228600" algn="l"/>
              </a:tabLst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Ray, J.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Kosaian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K.V. Rashmi, S.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Seshan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., ”Vantage: Optimizing video upload for time-shifted viewing of social live streams,” SIGCOMM 19: Proceedings of the ACM Special Interest Group on Data Communication August 2019, 2019, pp. 380-393.</a:t>
            </a:r>
            <a:endParaRPr lang="zh-CN" altLang="zh-CN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19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814D16AD-E444-4E94-B358-CD0F58A48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274"/>
            <a:ext cx="6767830" cy="507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2A4953B-7CF6-4DDA-9300-88AFFC4CE715}"/>
              </a:ext>
            </a:extLst>
          </p:cNvPr>
          <p:cNvSpPr txBox="1"/>
          <p:nvPr/>
        </p:nvSpPr>
        <p:spPr>
          <a:xfrm>
            <a:off x="2049279" y="331543"/>
            <a:ext cx="809344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QoE related to content of videos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0F798B2-6392-48BB-9F1B-41A0AECD429B}"/>
              </a:ext>
            </a:extLst>
          </p:cNvPr>
          <p:cNvSpPr txBox="1"/>
          <p:nvPr/>
        </p:nvSpPr>
        <p:spPr>
          <a:xfrm>
            <a:off x="6309070" y="2644170"/>
            <a:ext cx="5772440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ifferent video frames require different size (i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e. bitrate) to get the same quality QoE, and the gradient of the frame size-QoE curves is also different.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6791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490" y="353696"/>
            <a:ext cx="3962400" cy="126936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approach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51C5F-6EE9-324F-8442-FF9A99C7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0334"/>
            <a:ext cx="2743200" cy="365125"/>
          </a:xfrm>
        </p:spPr>
        <p:txBody>
          <a:bodyPr/>
          <a:lstStyle/>
          <a:p>
            <a:fld id="{0E1F3F83-CEEF-5D42-8784-473683DD07D4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AD21D7-2774-3C44-9A4A-459C1D6EA9B8}"/>
              </a:ext>
            </a:extLst>
          </p:cNvPr>
          <p:cNvSpPr/>
          <p:nvPr/>
        </p:nvSpPr>
        <p:spPr>
          <a:xfrm>
            <a:off x="493363" y="2593093"/>
            <a:ext cx="11205274" cy="731210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Calculate the QoE-bitrate relationship of different videos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FFF4BA-00E6-5945-BAC0-C1597377FFBC}"/>
              </a:ext>
            </a:extLst>
          </p:cNvPr>
          <p:cNvSpPr/>
          <p:nvPr/>
        </p:nvSpPr>
        <p:spPr>
          <a:xfrm>
            <a:off x="493362" y="4080540"/>
            <a:ext cx="11348118" cy="1142969"/>
          </a:xfrm>
          <a:prstGeom prst="rect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Distribute the bitrate of frames that has low sensitivity to those that has high sensitivity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06FA8DC-46A7-EF46-8ED2-1ECBA3C3BA25}"/>
              </a:ext>
            </a:extLst>
          </p:cNvPr>
          <p:cNvSpPr/>
          <p:nvPr/>
        </p:nvSpPr>
        <p:spPr>
          <a:xfrm>
            <a:off x="5308224" y="3469658"/>
            <a:ext cx="1438836" cy="46336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0353B03-73B8-4854-A3E1-C45911FE41CF}"/>
              </a:ext>
            </a:extLst>
          </p:cNvPr>
          <p:cNvSpPr txBox="1"/>
          <p:nvPr/>
        </p:nvSpPr>
        <p:spPr>
          <a:xfrm>
            <a:off x="267241" y="4677944"/>
            <a:ext cx="288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Bandwidth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100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810CA4-6B3A-4958-8835-90D89C1953B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23651" y="1799204"/>
            <a:ext cx="2674683" cy="14937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024590-401D-4CB3-8883-BE0923B72F0D}"/>
              </a:ext>
            </a:extLst>
          </p:cNvPr>
          <p:cNvPicPr/>
          <p:nvPr/>
        </p:nvPicPr>
        <p:blipFill rotWithShape="1">
          <a:blip r:embed="rId4"/>
          <a:srcRect t="13007" r="13098"/>
          <a:stretch/>
        </p:blipFill>
        <p:spPr>
          <a:xfrm>
            <a:off x="6195546" y="427523"/>
            <a:ext cx="5379361" cy="2792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6AF1D1-915C-47BD-89B4-EE302FC78A8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45813" r="60636" b="32970"/>
          <a:stretch/>
        </p:blipFill>
        <p:spPr>
          <a:xfrm>
            <a:off x="733737" y="3482499"/>
            <a:ext cx="482634" cy="7513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A1331CA-BFCB-4261-84B4-0894A9851FA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45813" r="60636" b="32970"/>
          <a:stretch/>
        </p:blipFill>
        <p:spPr>
          <a:xfrm>
            <a:off x="2084283" y="3486417"/>
            <a:ext cx="482634" cy="7513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1A0E640-B45D-4988-B7FD-E0E6DA957A52}"/>
              </a:ext>
            </a:extLst>
          </p:cNvPr>
          <p:cNvSpPr txBox="1"/>
          <p:nvPr/>
        </p:nvSpPr>
        <p:spPr>
          <a:xfrm>
            <a:off x="529339" y="4241835"/>
            <a:ext cx="941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server1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201D749-1C0A-4716-85E0-D8AFA9402DB0}"/>
              </a:ext>
            </a:extLst>
          </p:cNvPr>
          <p:cNvSpPr txBox="1"/>
          <p:nvPr/>
        </p:nvSpPr>
        <p:spPr>
          <a:xfrm>
            <a:off x="1906714" y="4244762"/>
            <a:ext cx="100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server2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493746-5CFA-4FBB-A572-2E5D813013A7}"/>
              </a:ext>
            </a:extLst>
          </p:cNvPr>
          <p:cNvSpPr txBox="1"/>
          <p:nvPr/>
        </p:nvSpPr>
        <p:spPr>
          <a:xfrm>
            <a:off x="4249680" y="3978982"/>
            <a:ext cx="1521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Case</a:t>
            </a:r>
            <a:r>
              <a:rPr lang="zh-CN" altLang="en-US" sz="2000" dirty="0"/>
              <a:t> </a:t>
            </a:r>
            <a:r>
              <a:rPr lang="en-US" altLang="zh-CN" sz="2000" dirty="0"/>
              <a:t>2</a:t>
            </a:r>
            <a:r>
              <a:rPr lang="zh-CN" altLang="en-US" sz="2000" dirty="0"/>
              <a:t>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C07D9E-0DC9-4F57-A16D-B8ECF9168779}"/>
              </a:ext>
            </a:extLst>
          </p:cNvPr>
          <p:cNvSpPr txBox="1"/>
          <p:nvPr/>
        </p:nvSpPr>
        <p:spPr>
          <a:xfrm>
            <a:off x="4249680" y="1328245"/>
            <a:ext cx="1945866" cy="40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Case</a:t>
            </a:r>
            <a:r>
              <a:rPr lang="zh-CN" altLang="en-US" sz="2000" dirty="0"/>
              <a:t> </a:t>
            </a:r>
            <a:r>
              <a:rPr lang="en-US" altLang="zh-CN" sz="2000" dirty="0"/>
              <a:t>1:</a:t>
            </a:r>
            <a:endParaRPr lang="zh-CN" altLang="en-US" sz="2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F382834-6D52-4057-A04B-49C6B144F0B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04446" y="4424136"/>
            <a:ext cx="2091554" cy="116838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39067E-4B1F-404F-ADC4-21C3A485D1AD}"/>
              </a:ext>
            </a:extLst>
          </p:cNvPr>
          <p:cNvPicPr/>
          <p:nvPr/>
        </p:nvPicPr>
        <p:blipFill rotWithShape="1">
          <a:blip r:embed="rId7"/>
          <a:srcRect t="13007" r="13098"/>
          <a:stretch/>
        </p:blipFill>
        <p:spPr>
          <a:xfrm>
            <a:off x="6153256" y="3219850"/>
            <a:ext cx="5590430" cy="287234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FBE5EF9-CF4F-4856-AF13-926D5082787C}"/>
              </a:ext>
            </a:extLst>
          </p:cNvPr>
          <p:cNvSpPr txBox="1"/>
          <p:nvPr/>
        </p:nvSpPr>
        <p:spPr>
          <a:xfrm>
            <a:off x="9110188" y="1941973"/>
            <a:ext cx="22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Overall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QoE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=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3.34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EFA213D-7F8A-4C5B-BE87-17B827C00681}"/>
              </a:ext>
            </a:extLst>
          </p:cNvPr>
          <p:cNvSpPr txBox="1"/>
          <p:nvPr/>
        </p:nvSpPr>
        <p:spPr>
          <a:xfrm>
            <a:off x="9282515" y="4493278"/>
            <a:ext cx="22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Overall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QoE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=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3.5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852CB99-D156-4773-90D8-DCCD7C63F92C}"/>
              </a:ext>
            </a:extLst>
          </p:cNvPr>
          <p:cNvGrpSpPr/>
          <p:nvPr/>
        </p:nvGrpSpPr>
        <p:grpSpPr>
          <a:xfrm>
            <a:off x="267241" y="2740360"/>
            <a:ext cx="603883" cy="463314"/>
            <a:chOff x="216894" y="3671727"/>
            <a:chExt cx="794366" cy="47453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BA8C403-8D39-4940-8829-5FBDFE02CFD8}"/>
                </a:ext>
              </a:extLst>
            </p:cNvPr>
            <p:cNvSpPr/>
            <p:nvPr/>
          </p:nvSpPr>
          <p:spPr>
            <a:xfrm>
              <a:off x="216894" y="3671727"/>
              <a:ext cx="794366" cy="474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D7A269C-4140-47AC-9F8C-5E82E405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227" y="3710417"/>
              <a:ext cx="523594" cy="415221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4163205-5729-4826-86D4-FD72CF11BACA}"/>
              </a:ext>
            </a:extLst>
          </p:cNvPr>
          <p:cNvGrpSpPr/>
          <p:nvPr/>
        </p:nvGrpSpPr>
        <p:grpSpPr>
          <a:xfrm>
            <a:off x="1000142" y="2740360"/>
            <a:ext cx="618252" cy="463313"/>
            <a:chOff x="216894" y="3671727"/>
            <a:chExt cx="794366" cy="4745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4CEA6B0-024E-4E6B-8FEF-04F27FCE45C6}"/>
                </a:ext>
              </a:extLst>
            </p:cNvPr>
            <p:cNvSpPr/>
            <p:nvPr/>
          </p:nvSpPr>
          <p:spPr>
            <a:xfrm>
              <a:off x="216894" y="3671727"/>
              <a:ext cx="794366" cy="47453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65C47A4-30B1-46EF-A400-0C1F239A0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227" y="3710417"/>
              <a:ext cx="523594" cy="41522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E2207B6-A4DF-4601-A10C-8A4B0C265B0F}"/>
              </a:ext>
            </a:extLst>
          </p:cNvPr>
          <p:cNvGrpSpPr/>
          <p:nvPr/>
        </p:nvGrpSpPr>
        <p:grpSpPr>
          <a:xfrm>
            <a:off x="1788905" y="2742027"/>
            <a:ext cx="618252" cy="461646"/>
            <a:chOff x="216894" y="3671727"/>
            <a:chExt cx="794366" cy="474539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D8D0E7F-E808-41AD-B23C-7F39251F6EA3}"/>
                </a:ext>
              </a:extLst>
            </p:cNvPr>
            <p:cNvSpPr/>
            <p:nvPr/>
          </p:nvSpPr>
          <p:spPr>
            <a:xfrm>
              <a:off x="216894" y="3671727"/>
              <a:ext cx="794366" cy="47453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4DD6A91-22FD-48E3-8FC4-EC20F74D6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227" y="3710417"/>
              <a:ext cx="523594" cy="415221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F85DDC7-36AB-410B-855E-F27F57AB16A9}"/>
              </a:ext>
            </a:extLst>
          </p:cNvPr>
          <p:cNvGrpSpPr/>
          <p:nvPr/>
        </p:nvGrpSpPr>
        <p:grpSpPr>
          <a:xfrm>
            <a:off x="2536174" y="2733070"/>
            <a:ext cx="603883" cy="470604"/>
            <a:chOff x="216894" y="3671727"/>
            <a:chExt cx="794366" cy="474539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28423677-AEE5-4DCF-A1C2-2AE0AF027477}"/>
                </a:ext>
              </a:extLst>
            </p:cNvPr>
            <p:cNvSpPr/>
            <p:nvPr/>
          </p:nvSpPr>
          <p:spPr>
            <a:xfrm>
              <a:off x="216894" y="3671727"/>
              <a:ext cx="794366" cy="47453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3EE2B67-3545-4852-835D-7F2026BB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227" y="3710417"/>
              <a:ext cx="523594" cy="415221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2F1B95C2-F8AA-4D5D-9FE2-E8B3F80A4F1F}"/>
              </a:ext>
            </a:extLst>
          </p:cNvPr>
          <p:cNvSpPr/>
          <p:nvPr/>
        </p:nvSpPr>
        <p:spPr>
          <a:xfrm>
            <a:off x="436020" y="2236117"/>
            <a:ext cx="332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3C3D55D-0C66-4BBB-A4CD-E5025F513C04}"/>
              </a:ext>
            </a:extLst>
          </p:cNvPr>
          <p:cNvSpPr/>
          <p:nvPr/>
        </p:nvSpPr>
        <p:spPr>
          <a:xfrm>
            <a:off x="1156582" y="223161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</a:t>
            </a:r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7EC135E-8ACE-4969-B42B-EBA84E49088F}"/>
              </a:ext>
            </a:extLst>
          </p:cNvPr>
          <p:cNvSpPr/>
          <p:nvPr/>
        </p:nvSpPr>
        <p:spPr>
          <a:xfrm>
            <a:off x="1948290" y="2231323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0323BA0-C50B-4D82-A08C-37BA5AFBA6B2}"/>
              </a:ext>
            </a:extLst>
          </p:cNvPr>
          <p:cNvSpPr/>
          <p:nvPr/>
        </p:nvSpPr>
        <p:spPr>
          <a:xfrm>
            <a:off x="2711309" y="2229732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</a:t>
            </a:r>
            <a:endParaRPr lang="zh-CN" alt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1A83DE16-7E3E-41CD-AB1A-D899605A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39" y="71391"/>
            <a:ext cx="3962400" cy="126936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 idea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8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FF6F05-3764-46A8-A7E9-62ECAB58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68" y="10640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dose it look like in a real system?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ACC2FF-D5BC-4684-9BE7-4E2D3C25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502" y="1588770"/>
            <a:ext cx="6264654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555</Words>
  <Application>Microsoft Office PowerPoint</Application>
  <PresentationFormat>宽屏</PresentationFormat>
  <Paragraphs>103</Paragraphs>
  <Slides>17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等线</vt:lpstr>
      <vt:lpstr>等线 Light</vt:lpstr>
      <vt:lpstr>Arial</vt:lpstr>
      <vt:lpstr>Cambria Math</vt:lpstr>
      <vt:lpstr>Times New Roman</vt:lpstr>
      <vt:lpstr>Office 主题​​</vt:lpstr>
      <vt:lpstr>Content-Aware Load Balancing in CDN Network </vt:lpstr>
      <vt:lpstr>One-Minute Overview</vt:lpstr>
      <vt:lpstr>CDN overview </vt:lpstr>
      <vt:lpstr>Conventional load balancing wisdom</vt:lpstr>
      <vt:lpstr>PowerPoint 演示文稿</vt:lpstr>
      <vt:lpstr>PowerPoint 演示文稿</vt:lpstr>
      <vt:lpstr>Our approach</vt:lpstr>
      <vt:lpstr>Basic idea</vt:lpstr>
      <vt:lpstr>How dose it look like in a real system?</vt:lpstr>
      <vt:lpstr>How to build the optimization model?</vt:lpstr>
      <vt:lpstr>How to solve the optimization model?</vt:lpstr>
      <vt:lpstr>How to solve the optimization model?</vt:lpstr>
      <vt:lpstr>Evaluation</vt:lpstr>
      <vt:lpstr>Impact of Server Bandwidth</vt:lpstr>
      <vt:lpstr>Impact of Frame Popularity</vt:lpstr>
      <vt:lpstr>Impact of Server Numbers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Content-Aware Load Balancing in CDN Network </dc:title>
  <dc:creator>c zq</dc:creator>
  <cp:lastModifiedBy>c zq</cp:lastModifiedBy>
  <cp:revision>12</cp:revision>
  <dcterms:created xsi:type="dcterms:W3CDTF">2020-11-30T10:59:28Z</dcterms:created>
  <dcterms:modified xsi:type="dcterms:W3CDTF">2021-05-28T07:29:42Z</dcterms:modified>
</cp:coreProperties>
</file>