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5"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4660"/>
  </p:normalViewPr>
  <p:slideViewPr>
    <p:cSldViewPr snapToGrid="0" showGuides="1">
      <p:cViewPr>
        <p:scale>
          <a:sx n="50" d="100"/>
          <a:sy n="50" d="100"/>
        </p:scale>
        <p:origin x="-2576" y="-2136"/>
      </p:cViewPr>
      <p:guideLst>
        <p:guide orient="horz" pos="13385"/>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191478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272602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21011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274808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196092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355007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2866832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427413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181261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3048011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349488A-3F1A-4C9E-97E3-9C41146DA67A}" type="datetimeFigureOut">
              <a:rPr lang="zh-CN" altLang="en-US" smtClean="0"/>
              <a:t>2019/5/18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320410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9349488A-3F1A-4C9E-97E3-9C41146DA67A}" type="datetimeFigureOut">
              <a:rPr lang="zh-CN" altLang="en-US" smtClean="0"/>
              <a:t>2019/5/18</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A03A6FB3-4183-40D7-9220-4881E509652C}" type="slidenum">
              <a:rPr lang="zh-CN" altLang="en-US" smtClean="0"/>
              <a:t>‹#›</a:t>
            </a:fld>
            <a:endParaRPr lang="zh-CN" altLang="en-US"/>
          </a:p>
        </p:txBody>
      </p:sp>
    </p:spTree>
    <p:extLst>
      <p:ext uri="{BB962C8B-B14F-4D97-AF65-F5344CB8AC3E}">
        <p14:creationId xmlns:p14="http://schemas.microsoft.com/office/powerpoint/2010/main" val="3018867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09637DF8-AC00-4F56-A897-21210F1D1945}"/>
              </a:ext>
            </a:extLst>
          </p:cNvPr>
          <p:cNvPicPr>
            <a:picLocks noChangeAspect="1"/>
          </p:cNvPicPr>
          <p:nvPr/>
        </p:nvPicPr>
        <p:blipFill>
          <a:blip r:embed="rId3"/>
          <a:stretch>
            <a:fillRect/>
          </a:stretch>
        </p:blipFill>
        <p:spPr>
          <a:xfrm>
            <a:off x="16936706" y="11249105"/>
            <a:ext cx="11548685" cy="4776682"/>
          </a:xfrm>
          <a:prstGeom prst="rect">
            <a:avLst/>
          </a:prstGeom>
        </p:spPr>
      </p:pic>
      <p:sp>
        <p:nvSpPr>
          <p:cNvPr id="113" name="文本框 112">
            <a:extLst>
              <a:ext uri="{FF2B5EF4-FFF2-40B4-BE49-F238E27FC236}">
                <a16:creationId xmlns:a16="http://schemas.microsoft.com/office/drawing/2014/main" xmlns="" id="{94C3891F-BF72-4E67-8EFD-A3B2F54837A1}"/>
              </a:ext>
            </a:extLst>
          </p:cNvPr>
          <p:cNvSpPr txBox="1"/>
          <p:nvPr/>
        </p:nvSpPr>
        <p:spPr>
          <a:xfrm>
            <a:off x="15195550" y="6966035"/>
            <a:ext cx="13857552" cy="13161616"/>
          </a:xfrm>
          <a:prstGeom prst="rect">
            <a:avLst/>
          </a:prstGeom>
          <a:noFill/>
          <a:ln w="19050">
            <a:noFill/>
          </a:ln>
        </p:spPr>
        <p:txBody>
          <a:bodyPr wrap="square" rtlCol="0">
            <a:spAutoFit/>
          </a:bodyPr>
          <a:lstStyle/>
          <a:p>
            <a:pPr algn="just"/>
            <a:r>
              <a:rPr lang="en-US" altLang="zh-CN" sz="3397" dirty="0">
                <a:latin typeface="Times New Roman" panose="02020603050405020304" pitchFamily="18" charset="0"/>
                <a:cs typeface="Times New Roman" panose="02020603050405020304" pitchFamily="18" charset="0"/>
              </a:rPr>
              <a:t>        Furthermore, we name the states set {</a:t>
            </a:r>
            <a:r>
              <a:rPr lang="en-US" altLang="zh-CN" sz="3397" dirty="0" err="1">
                <a:latin typeface="Times New Roman" panose="02020603050405020304" pitchFamily="18" charset="0"/>
                <a:cs typeface="Times New Roman" panose="02020603050405020304" pitchFamily="18" charset="0"/>
              </a:rPr>
              <a:t>s|s</a:t>
            </a:r>
            <a:r>
              <a:rPr lang="en-US" altLang="zh-CN" sz="3397" dirty="0">
                <a:latin typeface="Times New Roman" panose="02020603050405020304" pitchFamily="18" charset="0"/>
                <a:cs typeface="Times New Roman" panose="02020603050405020304" pitchFamily="18" charset="0"/>
              </a:rPr>
              <a:t>&gt;T</a:t>
            </a:r>
            <a:r>
              <a:rPr lang="en-US" altLang="zh-CN" sz="3397" baseline="-25000" dirty="0">
                <a:latin typeface="Times New Roman" panose="02020603050405020304" pitchFamily="18" charset="0"/>
                <a:cs typeface="Times New Roman" panose="02020603050405020304" pitchFamily="18" charset="0"/>
              </a:rPr>
              <a:t>H</a:t>
            </a:r>
            <a:r>
              <a:rPr lang="en-US" altLang="zh-CN" sz="3397" dirty="0">
                <a:latin typeface="Times New Roman" panose="02020603050405020304" pitchFamily="18" charset="0"/>
                <a:cs typeface="Times New Roman" panose="02020603050405020304" pitchFamily="18" charset="0"/>
              </a:rPr>
              <a:t> or s&lt;T</a:t>
            </a:r>
            <a:r>
              <a:rPr lang="en-US" altLang="zh-CN" sz="3397" baseline="-25000" dirty="0">
                <a:latin typeface="Times New Roman" panose="02020603050405020304" pitchFamily="18" charset="0"/>
                <a:cs typeface="Times New Roman" panose="02020603050405020304" pitchFamily="18" charset="0"/>
              </a:rPr>
              <a:t>L</a:t>
            </a:r>
            <a:r>
              <a:rPr lang="en-US" altLang="zh-CN" sz="3397" dirty="0">
                <a:latin typeface="Times New Roman" panose="02020603050405020304" pitchFamily="18" charset="0"/>
                <a:cs typeface="Times New Roman" panose="02020603050405020304" pitchFamily="18" charset="0"/>
              </a:rPr>
              <a:t>} and {</a:t>
            </a:r>
            <a:r>
              <a:rPr lang="en-US" altLang="zh-CN" sz="3397" dirty="0" err="1">
                <a:latin typeface="Times New Roman" panose="02020603050405020304" pitchFamily="18" charset="0"/>
                <a:cs typeface="Times New Roman" panose="02020603050405020304" pitchFamily="18" charset="0"/>
              </a:rPr>
              <a:t>s|T</a:t>
            </a:r>
            <a:r>
              <a:rPr lang="en-US" altLang="zh-CN" sz="3397" baseline="-25000" dirty="0" err="1">
                <a:latin typeface="Times New Roman" panose="02020603050405020304" pitchFamily="18" charset="0"/>
                <a:cs typeface="Times New Roman" panose="02020603050405020304" pitchFamily="18" charset="0"/>
              </a:rPr>
              <a:t>L</a:t>
            </a:r>
            <a:r>
              <a:rPr lang="en-US" altLang="zh-CN" sz="3397" dirty="0">
                <a:latin typeface="Times New Roman" panose="02020603050405020304" pitchFamily="18" charset="0"/>
                <a:cs typeface="Times New Roman" panose="02020603050405020304" pitchFamily="18" charset="0"/>
              </a:rPr>
              <a:t>&lt;=s&lt;=T</a:t>
            </a:r>
            <a:r>
              <a:rPr lang="en-US" altLang="zh-CN" sz="3397" baseline="-25000" dirty="0">
                <a:latin typeface="Times New Roman" panose="02020603050405020304" pitchFamily="18" charset="0"/>
                <a:cs typeface="Times New Roman" panose="02020603050405020304" pitchFamily="18" charset="0"/>
              </a:rPr>
              <a:t>H</a:t>
            </a:r>
            <a:r>
              <a:rPr lang="en-US" altLang="zh-CN" sz="3397" dirty="0">
                <a:latin typeface="Times New Roman" panose="02020603050405020304" pitchFamily="18" charset="0"/>
                <a:cs typeface="Times New Roman" panose="02020603050405020304" pitchFamily="18" charset="0"/>
              </a:rPr>
              <a:t>} as known set and unknown set respectively. We add an extra condition in reward function to increase the importance of s which belongs to the known set: if both s and s' belongs to the known set, r(s'|</a:t>
            </a:r>
            <a:r>
              <a:rPr lang="en-US" altLang="zh-CN" sz="3397" dirty="0" err="1" smtClean="0">
                <a:latin typeface="Times New Roman" panose="02020603050405020304" pitchFamily="18" charset="0"/>
                <a:cs typeface="Times New Roman" panose="02020603050405020304" pitchFamily="18" charset="0"/>
              </a:rPr>
              <a:t>s,a</a:t>
            </a:r>
            <a:r>
              <a:rPr lang="en-US" altLang="zh-CN" sz="3397" dirty="0">
                <a:latin typeface="Times New Roman" panose="02020603050405020304" pitchFamily="18" charset="0"/>
                <a:cs typeface="Times New Roman" panose="02020603050405020304" pitchFamily="18" charset="0"/>
              </a:rPr>
              <a:t>) will return with a large number; if s belongs to the known set while s’ does not, r(s'|</a:t>
            </a:r>
            <a:r>
              <a:rPr lang="en-US" altLang="zh-CN" sz="3397" dirty="0" err="1" smtClean="0">
                <a:latin typeface="Times New Roman" panose="02020603050405020304" pitchFamily="18" charset="0"/>
                <a:cs typeface="Times New Roman" panose="02020603050405020304" pitchFamily="18" charset="0"/>
              </a:rPr>
              <a:t>s,a</a:t>
            </a:r>
            <a:r>
              <a:rPr lang="en-US" altLang="zh-CN" sz="3397" dirty="0">
                <a:latin typeface="Times New Roman" panose="02020603050405020304" pitchFamily="18" charset="0"/>
                <a:cs typeface="Times New Roman" panose="02020603050405020304" pitchFamily="18" charset="0"/>
              </a:rPr>
              <a:t>) will return with a rather small number. By this way, the state in the known set gains more importance and algorithm will prefer to select the test to enter known set quickly. </a:t>
            </a: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r>
              <a:rPr lang="en-US" altLang="zh-CN" sz="3397" dirty="0">
                <a:latin typeface="Times New Roman" panose="02020603050405020304" pitchFamily="18" charset="0"/>
                <a:cs typeface="Times New Roman" panose="02020603050405020304" pitchFamily="18" charset="0"/>
              </a:rPr>
              <a:t>Fig.3 Known set &amp; Unknown set</a:t>
            </a:r>
          </a:p>
          <a:p>
            <a:pPr algn="ctr"/>
            <a:endParaRPr lang="en-US" altLang="zh-CN" sz="3397" dirty="0">
              <a:latin typeface="Times New Roman" panose="02020603050405020304" pitchFamily="18" charset="0"/>
              <a:cs typeface="Times New Roman" panose="02020603050405020304" pitchFamily="18" charset="0"/>
            </a:endParaRPr>
          </a:p>
          <a:p>
            <a:pPr algn="just"/>
            <a:r>
              <a:rPr lang="en-US" altLang="zh-CN" sz="3397" dirty="0">
                <a:latin typeface="Times New Roman" panose="02020603050405020304" pitchFamily="18" charset="0"/>
                <a:cs typeface="Times New Roman" panose="02020603050405020304" pitchFamily="18" charset="0"/>
              </a:rPr>
              <a:t>        Another input parameter in reinforcement learning is </a:t>
            </a:r>
            <a:r>
              <a:rPr lang="en-US" altLang="zh-CN" sz="3397" i="1" dirty="0">
                <a:latin typeface="Times New Roman" panose="02020603050405020304" pitchFamily="18" charset="0"/>
                <a:cs typeface="Times New Roman" panose="02020603050405020304" pitchFamily="18" charset="0"/>
              </a:rPr>
              <a:t>p</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s’|</a:t>
            </a:r>
            <a:r>
              <a:rPr lang="en-US" altLang="zh-CN" sz="3397" i="1" dirty="0" err="1">
                <a:latin typeface="Times New Roman" panose="02020603050405020304" pitchFamily="18" charset="0"/>
                <a:cs typeface="Times New Roman" panose="02020603050405020304" pitchFamily="18" charset="0"/>
              </a:rPr>
              <a:t>s,a</a:t>
            </a:r>
            <a:r>
              <a:rPr lang="en-US" altLang="zh-CN" sz="3397" dirty="0">
                <a:latin typeface="Times New Roman" panose="02020603050405020304" pitchFamily="18" charset="0"/>
                <a:cs typeface="Times New Roman" panose="02020603050405020304" pitchFamily="18" charset="0"/>
              </a:rPr>
              <a:t>), which represents the probability that state s transfers into state s' by taking action a. First, given a state s and an action a, and assuming the test result, we can find the value p</a:t>
            </a:r>
            <a:r>
              <a:rPr lang="en-US" altLang="zh-CN" sz="3397" baseline="-25000" dirty="0">
                <a:latin typeface="Times New Roman" panose="02020603050405020304" pitchFamily="18" charset="0"/>
                <a:cs typeface="Times New Roman" panose="02020603050405020304" pitchFamily="18" charset="0"/>
              </a:rPr>
              <a:t>T</a:t>
            </a:r>
            <a:r>
              <a:rPr lang="en-US" altLang="zh-CN" sz="3397" dirty="0">
                <a:latin typeface="Times New Roman" panose="02020603050405020304" pitchFamily="18" charset="0"/>
                <a:cs typeface="Times New Roman" panose="02020603050405020304" pitchFamily="18" charset="0"/>
              </a:rPr>
              <a:t> that will transfer and its corresponding transferring probability by Bayesian formula above.</a:t>
            </a:r>
          </a:p>
        </p:txBody>
      </p:sp>
      <p:graphicFrame>
        <p:nvGraphicFramePr>
          <p:cNvPr id="6" name="表格 5">
            <a:extLst>
              <a:ext uri="{FF2B5EF4-FFF2-40B4-BE49-F238E27FC236}">
                <a16:creationId xmlns:a16="http://schemas.microsoft.com/office/drawing/2014/main" xmlns="" id="{5DC02C0A-D085-406B-93AB-229EE98F5C5F}"/>
              </a:ext>
            </a:extLst>
          </p:cNvPr>
          <p:cNvGraphicFramePr>
            <a:graphicFrameLocks noGrp="1"/>
          </p:cNvGraphicFramePr>
          <p:nvPr>
            <p:extLst>
              <p:ext uri="{D42A27DB-BD31-4B8C-83A1-F6EECF244321}">
                <p14:modId xmlns:p14="http://schemas.microsoft.com/office/powerpoint/2010/main" val="3888868404"/>
              </p:ext>
            </p:extLst>
          </p:nvPr>
        </p:nvGraphicFramePr>
        <p:xfrm>
          <a:off x="3832" y="1694910"/>
          <a:ext cx="30267556" cy="3212617"/>
        </p:xfrm>
        <a:graphic>
          <a:graphicData uri="http://schemas.openxmlformats.org/drawingml/2006/table">
            <a:tbl>
              <a:tblPr>
                <a:tableStyleId>{2D5ABB26-0587-4C30-8999-92F81FD0307C}</a:tableStyleId>
              </a:tblPr>
              <a:tblGrid>
                <a:gridCol w="30267556">
                  <a:extLst>
                    <a:ext uri="{9D8B030D-6E8A-4147-A177-3AD203B41FA5}">
                      <a16:colId xmlns:a16="http://schemas.microsoft.com/office/drawing/2014/main" xmlns="" val="3431515140"/>
                    </a:ext>
                  </a:extLst>
                </a:gridCol>
              </a:tblGrid>
              <a:tr h="3212617">
                <a:tc>
                  <a:txBody>
                    <a:bodyPr/>
                    <a:lstStyle/>
                    <a:p>
                      <a:pPr algn="ctr">
                        <a:spcAft>
                          <a:spcPts val="0"/>
                        </a:spcAft>
                      </a:pPr>
                      <a:r>
                        <a:rPr lang="en-US" sz="8500" b="1" kern="1400" dirty="0">
                          <a:effectLst/>
                          <a:latin typeface="Times New Roman" panose="02020603050405020304" pitchFamily="18" charset="0"/>
                          <a:cs typeface="Times New Roman" panose="02020603050405020304" pitchFamily="18" charset="0"/>
                        </a:rPr>
                        <a:t>An Adaptive Authentication Based on Reinforcement Learning</a:t>
                      </a:r>
                      <a:endParaRPr lang="zh-CN" sz="8500" b="1" kern="14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168078" marR="168078" marT="168078" marB="168078"/>
                </a:tc>
                <a:extLst>
                  <a:ext uri="{0D108BD9-81ED-4DB2-BD59-A6C34878D82A}">
                    <a16:rowId xmlns:a16="http://schemas.microsoft.com/office/drawing/2014/main" xmlns="" val="1326388128"/>
                  </a:ext>
                </a:extLst>
              </a:tr>
            </a:tbl>
          </a:graphicData>
        </a:graphic>
      </p:graphicFrame>
      <p:graphicFrame>
        <p:nvGraphicFramePr>
          <p:cNvPr id="8" name="表格 7">
            <a:extLst>
              <a:ext uri="{FF2B5EF4-FFF2-40B4-BE49-F238E27FC236}">
                <a16:creationId xmlns:a16="http://schemas.microsoft.com/office/drawing/2014/main" xmlns="" id="{8C0E4A81-6216-4A7F-B0AE-43D001831DDC}"/>
              </a:ext>
            </a:extLst>
          </p:cNvPr>
          <p:cNvGraphicFramePr>
            <a:graphicFrameLocks noGrp="1"/>
          </p:cNvGraphicFramePr>
          <p:nvPr>
            <p:extLst>
              <p:ext uri="{D42A27DB-BD31-4B8C-83A1-F6EECF244321}">
                <p14:modId xmlns:p14="http://schemas.microsoft.com/office/powerpoint/2010/main" val="3732967824"/>
              </p:ext>
            </p:extLst>
          </p:nvPr>
        </p:nvGraphicFramePr>
        <p:xfrm>
          <a:off x="3830" y="3254223"/>
          <a:ext cx="30267555" cy="2464034"/>
        </p:xfrm>
        <a:graphic>
          <a:graphicData uri="http://schemas.openxmlformats.org/drawingml/2006/table">
            <a:tbl>
              <a:tblPr>
                <a:tableStyleId>{2D5ABB26-0587-4C30-8999-92F81FD0307C}</a:tableStyleId>
              </a:tblPr>
              <a:tblGrid>
                <a:gridCol w="30267555">
                  <a:extLst>
                    <a:ext uri="{9D8B030D-6E8A-4147-A177-3AD203B41FA5}">
                      <a16:colId xmlns:a16="http://schemas.microsoft.com/office/drawing/2014/main" xmlns="" val="3094571327"/>
                    </a:ext>
                  </a:extLst>
                </a:gridCol>
              </a:tblGrid>
              <a:tr h="2464034">
                <a:tc>
                  <a:txBody>
                    <a:bodyPr/>
                    <a:lstStyle/>
                    <a:p>
                      <a:pPr algn="ctr">
                        <a:spcAft>
                          <a:spcPts val="0"/>
                        </a:spcAft>
                      </a:pPr>
                      <a:r>
                        <a:rPr lang="en-US" sz="4500" dirty="0" err="1">
                          <a:effectLst/>
                          <a:latin typeface="Times New Roman" panose="02020603050405020304" pitchFamily="18" charset="0"/>
                          <a:cs typeface="Times New Roman" panose="02020603050405020304" pitchFamily="18" charset="0"/>
                        </a:rPr>
                        <a:t>Ziqi</a:t>
                      </a:r>
                      <a:r>
                        <a:rPr lang="en-US" sz="4500" dirty="0">
                          <a:effectLst/>
                          <a:latin typeface="Times New Roman" panose="02020603050405020304" pitchFamily="18" charset="0"/>
                          <a:cs typeface="Times New Roman" panose="02020603050405020304" pitchFamily="18" charset="0"/>
                        </a:rPr>
                        <a:t> Cui</a:t>
                      </a:r>
                      <a:r>
                        <a:rPr lang="en-US" sz="4500" baseline="30000" dirty="0">
                          <a:effectLst/>
                          <a:latin typeface="Times New Roman" panose="02020603050405020304" pitchFamily="18" charset="0"/>
                          <a:cs typeface="Times New Roman" panose="02020603050405020304" pitchFamily="18" charset="0"/>
                        </a:rPr>
                        <a:t>1</a:t>
                      </a:r>
                      <a:r>
                        <a:rPr lang="en-US" sz="4500" dirty="0">
                          <a:effectLst/>
                          <a:latin typeface="Times New Roman" panose="02020603050405020304" pitchFamily="18" charset="0"/>
                          <a:cs typeface="Times New Roman" panose="02020603050405020304" pitchFamily="18" charset="0"/>
                        </a:rPr>
                        <a:t>, </a:t>
                      </a:r>
                      <a:r>
                        <a:rPr lang="en-US" sz="4500" dirty="0" err="1">
                          <a:effectLst/>
                          <a:latin typeface="Times New Roman" panose="02020603050405020304" pitchFamily="18" charset="0"/>
                          <a:cs typeface="Times New Roman" panose="02020603050405020304" pitchFamily="18" charset="0"/>
                        </a:rPr>
                        <a:t>Yongxiang</a:t>
                      </a:r>
                      <a:r>
                        <a:rPr lang="en-US" sz="4500" dirty="0">
                          <a:effectLst/>
                          <a:latin typeface="Times New Roman" panose="02020603050405020304" pitchFamily="18" charset="0"/>
                          <a:cs typeface="Times New Roman" panose="02020603050405020304" pitchFamily="18" charset="0"/>
                        </a:rPr>
                        <a:t> Zhao</a:t>
                      </a:r>
                      <a:r>
                        <a:rPr lang="en-US" sz="4500" baseline="30000" dirty="0">
                          <a:effectLst/>
                          <a:latin typeface="Times New Roman" panose="02020603050405020304" pitchFamily="18" charset="0"/>
                          <a:cs typeface="Times New Roman" panose="02020603050405020304" pitchFamily="18" charset="0"/>
                        </a:rPr>
                        <a:t>1</a:t>
                      </a:r>
                      <a:r>
                        <a:rPr lang="en-US" sz="4500" dirty="0">
                          <a:effectLst/>
                          <a:latin typeface="Times New Roman" panose="02020603050405020304" pitchFamily="18" charset="0"/>
                          <a:cs typeface="Times New Roman" panose="02020603050405020304" pitchFamily="18" charset="0"/>
                        </a:rPr>
                        <a:t>, </a:t>
                      </a:r>
                      <a:r>
                        <a:rPr lang="en-US" sz="4500" dirty="0" err="1">
                          <a:effectLst/>
                          <a:latin typeface="Times New Roman" panose="02020603050405020304" pitchFamily="18" charset="0"/>
                          <a:cs typeface="Times New Roman" panose="02020603050405020304" pitchFamily="18" charset="0"/>
                        </a:rPr>
                        <a:t>Chunxi</a:t>
                      </a:r>
                      <a:r>
                        <a:rPr lang="en-US" sz="4500" dirty="0">
                          <a:effectLst/>
                          <a:latin typeface="Times New Roman" panose="02020603050405020304" pitchFamily="18" charset="0"/>
                          <a:cs typeface="Times New Roman" panose="02020603050405020304" pitchFamily="18" charset="0"/>
                        </a:rPr>
                        <a:t> Li</a:t>
                      </a:r>
                      <a:r>
                        <a:rPr lang="en-US" sz="4500" baseline="30000" dirty="0">
                          <a:effectLst/>
                          <a:latin typeface="Times New Roman" panose="02020603050405020304" pitchFamily="18" charset="0"/>
                          <a:cs typeface="Times New Roman" panose="02020603050405020304" pitchFamily="18" charset="0"/>
                        </a:rPr>
                        <a:t>1</a:t>
                      </a:r>
                      <a:r>
                        <a:rPr lang="en-US" sz="4500" dirty="0">
                          <a:effectLst/>
                          <a:latin typeface="Times New Roman" panose="02020603050405020304" pitchFamily="18" charset="0"/>
                          <a:cs typeface="Times New Roman" panose="02020603050405020304" pitchFamily="18" charset="0"/>
                        </a:rPr>
                        <a:t>, Qi Zuo</a:t>
                      </a:r>
                      <a:r>
                        <a:rPr lang="en-US" sz="4500" baseline="30000" dirty="0">
                          <a:effectLst/>
                          <a:latin typeface="Times New Roman" panose="02020603050405020304" pitchFamily="18" charset="0"/>
                          <a:cs typeface="Times New Roman" panose="02020603050405020304" pitchFamily="18" charset="0"/>
                        </a:rPr>
                        <a:t>2</a:t>
                      </a:r>
                      <a:r>
                        <a:rPr lang="en-US" sz="4500" dirty="0">
                          <a:effectLst/>
                          <a:latin typeface="Times New Roman" panose="02020603050405020304" pitchFamily="18" charset="0"/>
                          <a:cs typeface="Times New Roman" panose="02020603050405020304" pitchFamily="18" charset="0"/>
                        </a:rPr>
                        <a:t>, </a:t>
                      </a:r>
                      <a:r>
                        <a:rPr lang="en-US" sz="4500" dirty="0" err="1">
                          <a:effectLst/>
                          <a:latin typeface="Times New Roman" panose="02020603050405020304" pitchFamily="18" charset="0"/>
                          <a:cs typeface="Times New Roman" panose="02020603050405020304" pitchFamily="18" charset="0"/>
                        </a:rPr>
                        <a:t>Haipeng</a:t>
                      </a:r>
                      <a:r>
                        <a:rPr lang="en-US" sz="4500" dirty="0">
                          <a:effectLst/>
                          <a:latin typeface="Times New Roman" panose="02020603050405020304" pitchFamily="18" charset="0"/>
                          <a:cs typeface="Times New Roman" panose="02020603050405020304" pitchFamily="18" charset="0"/>
                        </a:rPr>
                        <a:t> Zhang</a:t>
                      </a:r>
                      <a:r>
                        <a:rPr lang="en-US" sz="4500" baseline="30000" dirty="0">
                          <a:effectLst/>
                          <a:latin typeface="Times New Roman" panose="02020603050405020304" pitchFamily="18" charset="0"/>
                          <a:cs typeface="Times New Roman" panose="02020603050405020304" pitchFamily="18" charset="0"/>
                        </a:rPr>
                        <a:t>2</a:t>
                      </a:r>
                      <a:endParaRPr lang="zh-CN" sz="4500" dirty="0">
                        <a:effectLst/>
                        <a:latin typeface="Times New Roman" panose="02020603050405020304" pitchFamily="18" charset="0"/>
                        <a:cs typeface="Times New Roman" panose="02020603050405020304" pitchFamily="18" charset="0"/>
                      </a:endParaRPr>
                    </a:p>
                    <a:p>
                      <a:pPr algn="ctr">
                        <a:spcAft>
                          <a:spcPts val="0"/>
                        </a:spcAft>
                      </a:pPr>
                      <a:r>
                        <a:rPr lang="en-US" sz="4500" dirty="0">
                          <a:effectLst/>
                          <a:latin typeface="Times New Roman" panose="02020603050405020304" pitchFamily="18" charset="0"/>
                          <a:cs typeface="Times New Roman" panose="02020603050405020304" pitchFamily="18" charset="0"/>
                        </a:rPr>
                        <a:t>1. Information and electronic school, Beijing </a:t>
                      </a:r>
                      <a:r>
                        <a:rPr lang="en-US" sz="4500" dirty="0" err="1">
                          <a:effectLst/>
                          <a:latin typeface="Times New Roman" panose="02020603050405020304" pitchFamily="18" charset="0"/>
                          <a:cs typeface="Times New Roman" panose="02020603050405020304" pitchFamily="18" charset="0"/>
                        </a:rPr>
                        <a:t>Jiaotong</a:t>
                      </a:r>
                      <a:r>
                        <a:rPr lang="en-US" sz="4500" dirty="0">
                          <a:effectLst/>
                          <a:latin typeface="Times New Roman" panose="02020603050405020304" pitchFamily="18" charset="0"/>
                          <a:cs typeface="Times New Roman" panose="02020603050405020304" pitchFamily="18" charset="0"/>
                        </a:rPr>
                        <a:t> University</a:t>
                      </a:r>
                      <a:endParaRPr lang="zh-CN" sz="4500" dirty="0">
                        <a:effectLst/>
                        <a:latin typeface="Times New Roman" panose="02020603050405020304" pitchFamily="18" charset="0"/>
                        <a:cs typeface="Times New Roman" panose="02020603050405020304" pitchFamily="18" charset="0"/>
                      </a:endParaRPr>
                    </a:p>
                    <a:p>
                      <a:pPr algn="ctr">
                        <a:spcAft>
                          <a:spcPts val="0"/>
                        </a:spcAft>
                      </a:pPr>
                      <a:r>
                        <a:rPr lang="en-US" sz="4500" dirty="0">
                          <a:effectLst/>
                          <a:latin typeface="Times New Roman" panose="02020603050405020304" pitchFamily="18" charset="0"/>
                          <a:cs typeface="Times New Roman" panose="02020603050405020304" pitchFamily="18" charset="0"/>
                        </a:rPr>
                        <a:t>2. Beijing Cloud Computing Key Technique and Application Key Laboratory, Beijing Computing Center</a:t>
                      </a:r>
                      <a:endParaRPr lang="zh-CN" sz="4500" dirty="0">
                        <a:effectLst/>
                        <a:latin typeface="Times New Roman" panose="02020603050405020304" pitchFamily="18" charset="0"/>
                        <a:cs typeface="Times New Roman" panose="02020603050405020304" pitchFamily="18" charset="0"/>
                      </a:endParaRPr>
                    </a:p>
                  </a:txBody>
                  <a:tcPr marL="168078" marR="168078" marT="168078" marB="168078"/>
                </a:tc>
                <a:extLst>
                  <a:ext uri="{0D108BD9-81ED-4DB2-BD59-A6C34878D82A}">
                    <a16:rowId xmlns:a16="http://schemas.microsoft.com/office/drawing/2014/main" xmlns="" val="213706534"/>
                  </a:ext>
                </a:extLst>
              </a:tr>
            </a:tbl>
          </a:graphicData>
        </a:graphic>
      </p:graphicFrame>
      <p:grpSp>
        <p:nvGrpSpPr>
          <p:cNvPr id="21" name="组合 20">
            <a:extLst>
              <a:ext uri="{FF2B5EF4-FFF2-40B4-BE49-F238E27FC236}">
                <a16:creationId xmlns:a16="http://schemas.microsoft.com/office/drawing/2014/main" xmlns="" id="{BEEC9A39-44AE-4012-BD99-4898E0D4A39F}"/>
              </a:ext>
            </a:extLst>
          </p:cNvPr>
          <p:cNvGrpSpPr/>
          <p:nvPr/>
        </p:nvGrpSpPr>
        <p:grpSpPr>
          <a:xfrm>
            <a:off x="655413" y="6784009"/>
            <a:ext cx="14017057" cy="4813775"/>
            <a:chOff x="460336" y="4284254"/>
            <a:chExt cx="9902864" cy="3400868"/>
          </a:xfrm>
        </p:grpSpPr>
        <p:sp>
          <p:nvSpPr>
            <p:cNvPr id="12" name="文本框 11">
              <a:extLst>
                <a:ext uri="{FF2B5EF4-FFF2-40B4-BE49-F238E27FC236}">
                  <a16:creationId xmlns:a16="http://schemas.microsoft.com/office/drawing/2014/main" xmlns="" id="{639C9A93-0C89-451F-B059-FDC3AA6856C0}"/>
                </a:ext>
              </a:extLst>
            </p:cNvPr>
            <p:cNvSpPr txBox="1"/>
            <p:nvPr/>
          </p:nvSpPr>
          <p:spPr>
            <a:xfrm>
              <a:off x="573024" y="5034573"/>
              <a:ext cx="9790176" cy="2650549"/>
            </a:xfrm>
            <a:prstGeom prst="rect">
              <a:avLst/>
            </a:prstGeom>
            <a:noFill/>
            <a:ln w="19050">
              <a:noFill/>
            </a:ln>
          </p:spPr>
          <p:txBody>
            <a:bodyPr wrap="square" rtlCol="0">
              <a:spAutoFit/>
            </a:bodyPr>
            <a:lstStyle/>
            <a:p>
              <a:pPr algn="just"/>
              <a:r>
                <a:rPr lang="en-US" altLang="zh-CN" sz="3397" dirty="0">
                  <a:latin typeface="Times New Roman" panose="02020603050405020304" pitchFamily="18" charset="0"/>
                  <a:cs typeface="Times New Roman" panose="02020603050405020304" pitchFamily="18" charset="0"/>
                </a:rPr>
                <a:t>        Money transfer applications like Alipay and </a:t>
              </a:r>
              <a:r>
                <a:rPr lang="en-US" altLang="zh-CN" sz="3397" dirty="0" err="1">
                  <a:latin typeface="Times New Roman" panose="02020603050405020304" pitchFamily="18" charset="0"/>
                  <a:cs typeface="Times New Roman" panose="02020603050405020304" pitchFamily="18" charset="0"/>
                </a:rPr>
                <a:t>Wechat</a:t>
              </a:r>
              <a:r>
                <a:rPr lang="en-US" altLang="zh-CN" sz="3397" dirty="0">
                  <a:latin typeface="Times New Roman" panose="02020603050405020304" pitchFamily="18" charset="0"/>
                  <a:cs typeface="Times New Roman" panose="02020603050405020304" pitchFamily="18" charset="0"/>
                </a:rPr>
                <a:t> are widely used in daily life nowadays. The major concern of such online money transfer applications is to authenticate the user of the applications. Different authentication confidence probabilities are required when doing different amount of online commercial transfer. We should select authentication method according to the requirement of confidence probability and the prior knowledge of users and spend less authentication time as much as possible.</a:t>
              </a:r>
            </a:p>
          </p:txBody>
        </p:sp>
        <p:grpSp>
          <p:nvGrpSpPr>
            <p:cNvPr id="5" name="组合 4">
              <a:extLst>
                <a:ext uri="{FF2B5EF4-FFF2-40B4-BE49-F238E27FC236}">
                  <a16:creationId xmlns:a16="http://schemas.microsoft.com/office/drawing/2014/main" xmlns="" id="{EDD1F05A-6D7F-48B3-B0EF-67CD226BED45}"/>
                </a:ext>
              </a:extLst>
            </p:cNvPr>
            <p:cNvGrpSpPr/>
            <p:nvPr/>
          </p:nvGrpSpPr>
          <p:grpSpPr>
            <a:xfrm>
              <a:off x="460336" y="4284254"/>
              <a:ext cx="9902864" cy="680998"/>
              <a:chOff x="1039456" y="4284254"/>
              <a:chExt cx="9902864" cy="680998"/>
            </a:xfrm>
          </p:grpSpPr>
          <p:sp>
            <p:nvSpPr>
              <p:cNvPr id="9" name="文本框 8">
                <a:extLst>
                  <a:ext uri="{FF2B5EF4-FFF2-40B4-BE49-F238E27FC236}">
                    <a16:creationId xmlns:a16="http://schemas.microsoft.com/office/drawing/2014/main" xmlns="" id="{31C50BC7-71BC-4794-B7CD-3C35A835ACD1}"/>
                  </a:ext>
                </a:extLst>
              </p:cNvPr>
              <p:cNvSpPr txBox="1"/>
              <p:nvPr/>
            </p:nvSpPr>
            <p:spPr>
              <a:xfrm>
                <a:off x="1039456" y="4284254"/>
                <a:ext cx="5599884" cy="557734"/>
              </a:xfrm>
              <a:prstGeom prst="rect">
                <a:avLst/>
              </a:prstGeom>
              <a:noFill/>
            </p:spPr>
            <p:txBody>
              <a:bodyPr wrap="square" rtlCol="0">
                <a:spAutoFit/>
              </a:bodyPr>
              <a:lstStyle/>
              <a:p>
                <a:pPr defTabSz="1294333"/>
                <a:r>
                  <a:rPr lang="en-US" altLang="zh-CN" sz="4530" b="1" dirty="0">
                    <a:latin typeface="Times New Roman" panose="02020603050405020304" pitchFamily="18" charset="0"/>
                    <a:ea typeface="造字工房悦黑体验版纤细体" pitchFamily="50" charset="-122"/>
                    <a:cs typeface="Times New Roman" panose="02020603050405020304" pitchFamily="18" charset="0"/>
                  </a:rPr>
                  <a:t>INTRODUCTION</a:t>
                </a:r>
                <a:endParaRPr lang="zh-CN" altLang="en-US" sz="4530" b="1" dirty="0">
                  <a:latin typeface="Times New Roman" panose="02020603050405020304" pitchFamily="18" charset="0"/>
                  <a:ea typeface="造字工房悦黑体验版纤细体" pitchFamily="50" charset="-122"/>
                  <a:cs typeface="Times New Roman" panose="02020603050405020304" pitchFamily="18" charset="0"/>
                </a:endParaRPr>
              </a:p>
            </p:txBody>
          </p:sp>
          <p:cxnSp>
            <p:nvCxnSpPr>
              <p:cNvPr id="3" name="直接连接符 2">
                <a:extLst>
                  <a:ext uri="{FF2B5EF4-FFF2-40B4-BE49-F238E27FC236}">
                    <a16:creationId xmlns:a16="http://schemas.microsoft.com/office/drawing/2014/main" xmlns="" id="{96CDE1CF-05E2-4F2E-9C24-A363B71AB2CC}"/>
                  </a:ext>
                </a:extLst>
              </p:cNvPr>
              <p:cNvCxnSpPr/>
              <p:nvPr/>
            </p:nvCxnSpPr>
            <p:spPr>
              <a:xfrm>
                <a:off x="1152144" y="4888520"/>
                <a:ext cx="2712720"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xmlns="" id="{004FFD54-AF0A-4CC8-84B6-F86D293F1F49}"/>
                  </a:ext>
                </a:extLst>
              </p:cNvPr>
              <p:cNvCxnSpPr>
                <a:cxnSpLocks/>
              </p:cNvCxnSpPr>
              <p:nvPr/>
            </p:nvCxnSpPr>
            <p:spPr>
              <a:xfrm>
                <a:off x="1152144" y="4965252"/>
                <a:ext cx="9790176"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23" name="文本框 22">
            <a:extLst>
              <a:ext uri="{FF2B5EF4-FFF2-40B4-BE49-F238E27FC236}">
                <a16:creationId xmlns:a16="http://schemas.microsoft.com/office/drawing/2014/main" xmlns="" id="{5ECA65C8-8ED4-4298-BF5C-E323608B8FB6}"/>
              </a:ext>
            </a:extLst>
          </p:cNvPr>
          <p:cNvSpPr txBox="1"/>
          <p:nvPr/>
        </p:nvSpPr>
        <p:spPr>
          <a:xfrm>
            <a:off x="974423" y="13044788"/>
            <a:ext cx="13857552" cy="28473692"/>
          </a:xfrm>
          <a:prstGeom prst="rect">
            <a:avLst/>
          </a:prstGeom>
          <a:noFill/>
          <a:ln w="19050">
            <a:noFill/>
          </a:ln>
        </p:spPr>
        <p:txBody>
          <a:bodyPr wrap="square" rtlCol="0">
            <a:spAutoFit/>
          </a:bodyPr>
          <a:lstStyle/>
          <a:p>
            <a:pPr algn="just"/>
            <a:r>
              <a:rPr lang="en-US" altLang="zh-CN" sz="3397" b="1" i="1" dirty="0">
                <a:latin typeface="Times New Roman" panose="02020603050405020304" pitchFamily="18" charset="0"/>
                <a:cs typeface="Times New Roman" panose="02020603050405020304" pitchFamily="18" charset="0"/>
              </a:rPr>
              <a:t>A. Application scenario</a:t>
            </a:r>
            <a:endParaRPr lang="en-US" altLang="zh-CN" sz="3397" dirty="0">
              <a:latin typeface="Times New Roman" panose="02020603050405020304" pitchFamily="18" charset="0"/>
              <a:cs typeface="Times New Roman" panose="02020603050405020304" pitchFamily="18" charset="0"/>
            </a:endParaRPr>
          </a:p>
          <a:p>
            <a:pPr algn="just"/>
            <a:r>
              <a:rPr lang="en-US" altLang="zh-CN" sz="2831" dirty="0">
                <a:latin typeface="Times New Roman" panose="02020603050405020304" pitchFamily="18" charset="0"/>
                <a:cs typeface="Times New Roman" panose="02020603050405020304" pitchFamily="18" charset="0"/>
              </a:rPr>
              <a:t>We assume there are </a:t>
            </a:r>
            <a:r>
              <a:rPr lang="en-US" altLang="zh-CN" sz="2831" i="1" dirty="0">
                <a:latin typeface="Times New Roman" panose="02020603050405020304" pitchFamily="18" charset="0"/>
                <a:cs typeface="Times New Roman" panose="02020603050405020304" pitchFamily="18" charset="0"/>
              </a:rPr>
              <a:t>N</a:t>
            </a:r>
            <a:r>
              <a:rPr lang="en-US" altLang="zh-CN" sz="2831" dirty="0">
                <a:latin typeface="Times New Roman" panose="02020603050405020304" pitchFamily="18" charset="0"/>
                <a:cs typeface="Times New Roman" panose="02020603050405020304" pitchFamily="18" charset="0"/>
              </a:rPr>
              <a:t> sequentially numbered Mono-factor tests. We use symbol </a:t>
            </a:r>
            <a:r>
              <a:rPr lang="en-US" altLang="zh-CN" sz="2831" i="1" dirty="0" err="1">
                <a:latin typeface="Times New Roman" panose="02020603050405020304" pitchFamily="18" charset="0"/>
                <a:cs typeface="Times New Roman" panose="02020603050405020304" pitchFamily="18" charset="0"/>
              </a:rPr>
              <a:t>p</a:t>
            </a:r>
            <a:r>
              <a:rPr lang="en-US" altLang="zh-CN" sz="2831" i="1" baseline="30000" dirty="0" err="1">
                <a:latin typeface="Times New Roman" panose="02020603050405020304" pitchFamily="18" charset="0"/>
                <a:cs typeface="Times New Roman" panose="02020603050405020304" pitchFamily="18" charset="0"/>
              </a:rPr>
              <a:t>m</a:t>
            </a:r>
            <a:r>
              <a:rPr lang="en-US" altLang="zh-CN" sz="2831" i="1" baseline="-25000" dirty="0" err="1">
                <a:latin typeface="Times New Roman" panose="02020603050405020304" pitchFamily="18" charset="0"/>
                <a:cs typeface="Times New Roman" panose="02020603050405020304" pitchFamily="18" charset="0"/>
              </a:rPr>
              <a:t>ij</a:t>
            </a:r>
            <a:r>
              <a:rPr lang="en-US" altLang="zh-CN" sz="2831" dirty="0">
                <a:latin typeface="Times New Roman" panose="02020603050405020304" pitchFamily="18" charset="0"/>
                <a:cs typeface="Times New Roman" panose="02020603050405020304" pitchFamily="18" charset="0"/>
              </a:rPr>
              <a:t> to represent an outcome probability, meaning that we use test m for user type </a:t>
            </a:r>
            <a:r>
              <a:rPr lang="en-US" altLang="zh-CN" sz="2831" i="1" dirty="0" err="1">
                <a:latin typeface="Times New Roman" panose="02020603050405020304" pitchFamily="18" charset="0"/>
                <a:cs typeface="Times New Roman" panose="02020603050405020304" pitchFamily="18" charset="0"/>
              </a:rPr>
              <a:t>i</a:t>
            </a:r>
            <a:r>
              <a:rPr lang="en-US" altLang="zh-CN" sz="2831" dirty="0">
                <a:latin typeface="Times New Roman" panose="02020603050405020304" pitchFamily="18" charset="0"/>
                <a:cs typeface="Times New Roman" panose="02020603050405020304" pitchFamily="18" charset="0"/>
              </a:rPr>
              <a:t> to get an output </a:t>
            </a:r>
            <a:r>
              <a:rPr lang="en-US" altLang="zh-CN" sz="2831" i="1" dirty="0">
                <a:latin typeface="Times New Roman" panose="02020603050405020304" pitchFamily="18" charset="0"/>
                <a:cs typeface="Times New Roman" panose="02020603050405020304" pitchFamily="18" charset="0"/>
              </a:rPr>
              <a:t>j</a:t>
            </a:r>
            <a:r>
              <a:rPr lang="en-US" altLang="zh-CN" sz="2831" dirty="0">
                <a:latin typeface="Times New Roman" panose="02020603050405020304" pitchFamily="18" charset="0"/>
                <a:cs typeface="Times New Roman" panose="02020603050405020304" pitchFamily="18" charset="0"/>
              </a:rPr>
              <a:t> (pass or not pass the test). We denote authentication time of test m as </a:t>
            </a:r>
            <a:r>
              <a:rPr lang="en-US" altLang="zh-CN" sz="2831" i="1" dirty="0">
                <a:latin typeface="Times New Roman" panose="02020603050405020304" pitchFamily="18" charset="0"/>
                <a:cs typeface="Times New Roman" panose="02020603050405020304" pitchFamily="18" charset="0"/>
              </a:rPr>
              <a:t>C</a:t>
            </a:r>
            <a:r>
              <a:rPr lang="en-US" altLang="zh-CN" sz="2831" i="1" baseline="-25000" dirty="0">
                <a:latin typeface="Times New Roman" panose="02020603050405020304" pitchFamily="18" charset="0"/>
                <a:cs typeface="Times New Roman" panose="02020603050405020304" pitchFamily="18" charset="0"/>
              </a:rPr>
              <a:t>m</a:t>
            </a:r>
            <a:r>
              <a:rPr lang="en-US" altLang="zh-CN" sz="2831" dirty="0">
                <a:latin typeface="Times New Roman" panose="02020603050405020304" pitchFamily="18" charset="0"/>
                <a:cs typeface="Times New Roman" panose="02020603050405020304" pitchFamily="18" charset="0"/>
              </a:rPr>
              <a:t>. Both </a:t>
            </a:r>
            <a:r>
              <a:rPr lang="en-US" altLang="zh-CN" sz="2831" i="1" dirty="0" err="1">
                <a:latin typeface="Times New Roman" panose="02020603050405020304" pitchFamily="18" charset="0"/>
                <a:cs typeface="Times New Roman" panose="02020603050405020304" pitchFamily="18" charset="0"/>
              </a:rPr>
              <a:t>p</a:t>
            </a:r>
            <a:r>
              <a:rPr lang="en-US" altLang="zh-CN" sz="2831" i="1" baseline="30000" dirty="0" err="1">
                <a:latin typeface="Times New Roman" panose="02020603050405020304" pitchFamily="18" charset="0"/>
                <a:cs typeface="Times New Roman" panose="02020603050405020304" pitchFamily="18" charset="0"/>
              </a:rPr>
              <a:t>m</a:t>
            </a:r>
            <a:r>
              <a:rPr lang="en-US" altLang="zh-CN" sz="2831" i="1" baseline="-25000" dirty="0" err="1">
                <a:latin typeface="Times New Roman" panose="02020603050405020304" pitchFamily="18" charset="0"/>
                <a:cs typeface="Times New Roman" panose="02020603050405020304" pitchFamily="18" charset="0"/>
              </a:rPr>
              <a:t>ij</a:t>
            </a:r>
            <a:r>
              <a:rPr lang="en-US" altLang="zh-CN" sz="2831" dirty="0">
                <a:latin typeface="Times New Roman" panose="02020603050405020304" pitchFamily="18" charset="0"/>
                <a:cs typeface="Times New Roman" panose="02020603050405020304" pitchFamily="18" charset="0"/>
              </a:rPr>
              <a:t> and </a:t>
            </a:r>
            <a:r>
              <a:rPr lang="en-US" altLang="zh-CN" sz="2831" i="1" dirty="0">
                <a:latin typeface="Times New Roman" panose="02020603050405020304" pitchFamily="18" charset="0"/>
                <a:cs typeface="Times New Roman" panose="02020603050405020304" pitchFamily="18" charset="0"/>
              </a:rPr>
              <a:t>C</a:t>
            </a:r>
            <a:r>
              <a:rPr lang="en-US" altLang="zh-CN" sz="2831" i="1" baseline="-25000" dirty="0">
                <a:latin typeface="Times New Roman" panose="02020603050405020304" pitchFamily="18" charset="0"/>
                <a:cs typeface="Times New Roman" panose="02020603050405020304" pitchFamily="18" charset="0"/>
              </a:rPr>
              <a:t>m</a:t>
            </a:r>
            <a:r>
              <a:rPr lang="en-US" altLang="zh-CN" sz="2831" dirty="0">
                <a:latin typeface="Times New Roman" panose="02020603050405020304" pitchFamily="18" charset="0"/>
                <a:cs typeface="Times New Roman" panose="02020603050405020304" pitchFamily="18" charset="0"/>
              </a:rPr>
              <a:t> are </a:t>
            </a:r>
            <a:r>
              <a:rPr lang="en-US" altLang="zh-CN" sz="2831" i="1" dirty="0" err="1">
                <a:latin typeface="Times New Roman" panose="02020603050405020304" pitchFamily="18" charset="0"/>
                <a:cs typeface="Times New Roman" panose="02020603050405020304" pitchFamily="18" charset="0"/>
              </a:rPr>
              <a:t>m</a:t>
            </a:r>
            <a:r>
              <a:rPr lang="en-US" altLang="zh-CN" sz="2831" i="1" baseline="30000" dirty="0" err="1">
                <a:latin typeface="Times New Roman" panose="02020603050405020304" pitchFamily="18" charset="0"/>
                <a:cs typeface="Times New Roman" panose="02020603050405020304" pitchFamily="18" charset="0"/>
              </a:rPr>
              <a:t>th</a:t>
            </a:r>
            <a:r>
              <a:rPr lang="en-US" altLang="zh-CN" sz="2831" dirty="0">
                <a:latin typeface="Times New Roman" panose="02020603050405020304" pitchFamily="18" charset="0"/>
                <a:cs typeface="Times New Roman" panose="02020603050405020304" pitchFamily="18" charset="0"/>
              </a:rPr>
              <a:t> statistical data known by the server.</a:t>
            </a: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ctr"/>
            <a:r>
              <a:rPr lang="en-US" altLang="zh-CN" sz="2831" dirty="0">
                <a:latin typeface="Times New Roman" panose="02020603050405020304" pitchFamily="18" charset="0"/>
                <a:cs typeface="Times New Roman" panose="02020603050405020304" pitchFamily="18" charset="0"/>
              </a:rPr>
              <a:t>Fig.1 System and flow chart</a:t>
            </a:r>
            <a:endParaRPr lang="zh-CN" altLang="zh-CN" sz="2831" dirty="0">
              <a:latin typeface="Times New Roman" panose="02020603050405020304" pitchFamily="18" charset="0"/>
              <a:cs typeface="Times New Roman" panose="02020603050405020304" pitchFamily="18" charset="0"/>
            </a:endParaRPr>
          </a:p>
          <a:p>
            <a:pPr algn="just"/>
            <a:r>
              <a:rPr lang="en-US" altLang="zh-CN" sz="3397" b="1" i="1" dirty="0">
                <a:latin typeface="Times New Roman" panose="02020603050405020304" pitchFamily="18" charset="0"/>
                <a:cs typeface="Times New Roman" panose="02020603050405020304" pitchFamily="18" charset="0"/>
              </a:rPr>
              <a:t>B. Bayesian updating</a:t>
            </a:r>
            <a:endParaRPr lang="en-US" altLang="zh-CN" sz="3397" dirty="0">
              <a:latin typeface="Times New Roman" panose="02020603050405020304" pitchFamily="18" charset="0"/>
              <a:cs typeface="Times New Roman" panose="02020603050405020304" pitchFamily="18" charset="0"/>
            </a:endParaRPr>
          </a:p>
          <a:p>
            <a:pPr algn="just">
              <a:spcBef>
                <a:spcPts val="849"/>
              </a:spcBef>
            </a:pPr>
            <a:r>
              <a:rPr lang="en-US" altLang="zh-CN" sz="3397" dirty="0">
                <a:latin typeface="Times New Roman" panose="02020603050405020304" pitchFamily="18" charset="0"/>
                <a:cs typeface="Times New Roman" panose="02020603050405020304" pitchFamily="18" charset="0"/>
              </a:rPr>
              <a:t>        When the server gets a result from client, then we have following equations to update P</a:t>
            </a:r>
            <a:r>
              <a:rPr lang="en-US" altLang="zh-CN" sz="3397" baseline="-25000" dirty="0">
                <a:latin typeface="Times New Roman" panose="02020603050405020304" pitchFamily="18" charset="0"/>
                <a:cs typeface="Times New Roman" panose="02020603050405020304" pitchFamily="18" charset="0"/>
              </a:rPr>
              <a:t>T</a:t>
            </a:r>
            <a:r>
              <a:rPr lang="en-US" altLang="zh-CN" sz="3397" dirty="0">
                <a:latin typeface="Times New Roman" panose="02020603050405020304" pitchFamily="18" charset="0"/>
                <a:cs typeface="Times New Roman" panose="02020603050405020304" pitchFamily="18" charset="0"/>
              </a:rPr>
              <a:t> according to Bayes formula:</a:t>
            </a: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2548" dirty="0">
              <a:latin typeface="Times New Roman" panose="02020603050405020304" pitchFamily="18" charset="0"/>
              <a:cs typeface="Times New Roman" panose="02020603050405020304" pitchFamily="18" charset="0"/>
            </a:endParaRPr>
          </a:p>
          <a:p>
            <a:pPr algn="just"/>
            <a:r>
              <a:rPr lang="en-US" altLang="zh-CN" sz="3397" dirty="0">
                <a:latin typeface="Times New Roman" panose="02020603050405020304" pitchFamily="18" charset="0"/>
                <a:cs typeface="Times New Roman" panose="02020603050405020304" pitchFamily="18" charset="0"/>
              </a:rPr>
              <a:t>By this way, If the user pass the test, the probability that the user is legal will rise, otherwise, it will decrease. If the test is failed, we can update P</a:t>
            </a:r>
            <a:r>
              <a:rPr lang="en-US" altLang="zh-CN" sz="3397" baseline="-25000" dirty="0">
                <a:latin typeface="Times New Roman" panose="02020603050405020304" pitchFamily="18" charset="0"/>
                <a:cs typeface="Times New Roman" panose="02020603050405020304" pitchFamily="18" charset="0"/>
              </a:rPr>
              <a:t>T</a:t>
            </a:r>
            <a:r>
              <a:rPr lang="en-US" altLang="zh-CN" sz="3397" dirty="0">
                <a:latin typeface="Times New Roman" panose="02020603050405020304" pitchFamily="18" charset="0"/>
                <a:cs typeface="Times New Roman" panose="02020603050405020304" pitchFamily="18" charset="0"/>
              </a:rPr>
              <a:t> in the same way.</a:t>
            </a:r>
          </a:p>
          <a:p>
            <a:pPr algn="just"/>
            <a:endParaRPr lang="en-US" altLang="zh-CN" sz="1132" dirty="0">
              <a:latin typeface="Times New Roman" panose="02020603050405020304" pitchFamily="18" charset="0"/>
              <a:cs typeface="Times New Roman" panose="02020603050405020304" pitchFamily="18" charset="0"/>
            </a:endParaRPr>
          </a:p>
          <a:p>
            <a:pPr algn="just"/>
            <a:r>
              <a:rPr lang="en-US" altLang="zh-CN" sz="3397" b="1" i="1" dirty="0">
                <a:latin typeface="Times New Roman" panose="02020603050405020304" pitchFamily="18" charset="0"/>
                <a:cs typeface="Times New Roman" panose="02020603050405020304" pitchFamily="18" charset="0"/>
              </a:rPr>
              <a:t>C. Creating Policy Table</a:t>
            </a:r>
            <a:endParaRPr lang="en-US" altLang="zh-CN" sz="3397" dirty="0">
              <a:latin typeface="Times New Roman" panose="02020603050405020304" pitchFamily="18" charset="0"/>
              <a:cs typeface="Times New Roman" panose="02020603050405020304" pitchFamily="18" charset="0"/>
            </a:endParaRPr>
          </a:p>
          <a:p>
            <a:pPr algn="just"/>
            <a:r>
              <a:rPr lang="en-US" altLang="zh-CN" sz="3397" dirty="0">
                <a:latin typeface="Times New Roman" panose="02020603050405020304" pitchFamily="18" charset="0"/>
                <a:cs typeface="Times New Roman" panose="02020603050405020304" pitchFamily="18" charset="0"/>
              </a:rPr>
              <a:t>        We will use reinforcement learning to create policy table. First, we define the state s in reinforcement learning as the value of </a:t>
            </a:r>
            <a:r>
              <a:rPr lang="en-US" altLang="zh-CN" sz="3397" dirty="0" err="1">
                <a:latin typeface="Times New Roman" panose="02020603050405020304" pitchFamily="18" charset="0"/>
                <a:cs typeface="Times New Roman" panose="02020603050405020304" pitchFamily="18" charset="0"/>
              </a:rPr>
              <a:t>p</a:t>
            </a:r>
            <a:r>
              <a:rPr lang="en-US" altLang="zh-CN" sz="3397" baseline="-25000" dirty="0" err="1">
                <a:latin typeface="Times New Roman" panose="02020603050405020304" pitchFamily="18" charset="0"/>
                <a:cs typeface="Times New Roman" panose="02020603050405020304" pitchFamily="18" charset="0"/>
              </a:rPr>
              <a:t>T</a:t>
            </a:r>
            <a:r>
              <a:rPr lang="en-US" altLang="zh-CN" sz="3397" dirty="0">
                <a:latin typeface="Times New Roman" panose="02020603050405020304" pitchFamily="18" charset="0"/>
                <a:cs typeface="Times New Roman" panose="02020603050405020304" pitchFamily="18" charset="0"/>
              </a:rPr>
              <a:t> and action set at each state is set of tests. Then we define reward function as follows:</a:t>
            </a:r>
          </a:p>
          <a:p>
            <a:pPr algn="ctr">
              <a:spcBef>
                <a:spcPts val="849"/>
              </a:spcBef>
              <a:spcAft>
                <a:spcPts val="849"/>
              </a:spcAft>
            </a:pPr>
            <a:r>
              <a:rPr lang="en-US" altLang="zh-CN" sz="3397" dirty="0">
                <a:latin typeface="Times New Roman" panose="02020603050405020304" pitchFamily="18" charset="0"/>
                <a:cs typeface="Times New Roman" panose="02020603050405020304" pitchFamily="18" charset="0"/>
              </a:rPr>
              <a:t>r(s</a:t>
            </a:r>
            <a:r>
              <a:rPr lang="en-US" altLang="zh-CN" sz="3397" i="1" dirty="0">
                <a:latin typeface="Times New Roman" panose="02020603050405020304" pitchFamily="18" charset="0"/>
                <a:cs typeface="Times New Roman" panose="02020603050405020304" pitchFamily="18" charset="0"/>
              </a:rPr>
              <a:t>’|</a:t>
            </a:r>
            <a:r>
              <a:rPr lang="en-US" altLang="zh-CN" sz="3397" i="1" dirty="0" err="1">
                <a:latin typeface="Times New Roman" panose="02020603050405020304" pitchFamily="18" charset="0"/>
                <a:cs typeface="Times New Roman" panose="02020603050405020304" pitchFamily="18" charset="0"/>
              </a:rPr>
              <a:t>s,a</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=|s'-</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T</a:t>
            </a:r>
            <a:r>
              <a:rPr lang="en-US" altLang="zh-CN" sz="3397" i="1" baseline="-25000" dirty="0">
                <a:latin typeface="Times New Roman" panose="02020603050405020304" pitchFamily="18" charset="0"/>
                <a:cs typeface="Times New Roman" panose="02020603050405020304" pitchFamily="18" charset="0"/>
              </a:rPr>
              <a:t>H</a:t>
            </a:r>
            <a:r>
              <a:rPr lang="en-US" altLang="zh-CN" sz="3397" i="1" dirty="0">
                <a:latin typeface="Times New Roman" panose="02020603050405020304" pitchFamily="18" charset="0"/>
                <a:cs typeface="Times New Roman" panose="02020603050405020304" pitchFamily="18" charset="0"/>
              </a:rPr>
              <a:t> -T</a:t>
            </a:r>
            <a:r>
              <a:rPr lang="en-US" altLang="zh-CN" sz="3397" i="1" baseline="-25000" dirty="0">
                <a:latin typeface="Times New Roman" panose="02020603050405020304" pitchFamily="18" charset="0"/>
                <a:cs typeface="Times New Roman" panose="02020603050405020304" pitchFamily="18" charset="0"/>
              </a:rPr>
              <a:t>L</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/2|. </a:t>
            </a:r>
          </a:p>
          <a:p>
            <a:pPr algn="just">
              <a:spcBef>
                <a:spcPts val="849"/>
              </a:spcBef>
              <a:spcAft>
                <a:spcPts val="849"/>
              </a:spcAft>
            </a:pPr>
            <a:r>
              <a:rPr lang="en-US" altLang="zh-CN" sz="3397" i="1" dirty="0">
                <a:latin typeface="Times New Roman" panose="02020603050405020304" pitchFamily="18" charset="0"/>
                <a:cs typeface="Times New Roman" panose="02020603050405020304" pitchFamily="18" charset="0"/>
              </a:rPr>
              <a:t>r</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s’|</a:t>
            </a:r>
            <a:r>
              <a:rPr lang="en-US" altLang="zh-CN" sz="3397" i="1" dirty="0" err="1">
                <a:latin typeface="Times New Roman" panose="02020603050405020304" pitchFamily="18" charset="0"/>
                <a:cs typeface="Times New Roman" panose="02020603050405020304" pitchFamily="18" charset="0"/>
              </a:rPr>
              <a:t>s,a</a:t>
            </a:r>
            <a:r>
              <a:rPr lang="en-US" altLang="zh-CN" sz="3397" dirty="0">
                <a:latin typeface="Times New Roman" panose="02020603050405020304" pitchFamily="18" charset="0"/>
                <a:cs typeface="Times New Roman" panose="02020603050405020304" pitchFamily="18" charset="0"/>
              </a:rPr>
              <a:t>)</a:t>
            </a:r>
            <a:r>
              <a:rPr lang="en-US" altLang="zh-CN" sz="3397" i="1" dirty="0">
                <a:latin typeface="Times New Roman" panose="02020603050405020304" pitchFamily="18" charset="0"/>
                <a:cs typeface="Times New Roman" panose="02020603050405020304" pitchFamily="18" charset="0"/>
              </a:rPr>
              <a:t> </a:t>
            </a:r>
            <a:r>
              <a:rPr lang="en-US" altLang="zh-CN" sz="3397" dirty="0">
                <a:latin typeface="Times New Roman" panose="02020603050405020304" pitchFamily="18" charset="0"/>
                <a:cs typeface="Times New Roman" panose="02020603050405020304" pitchFamily="18" charset="0"/>
              </a:rPr>
              <a:t>represents reward obtained when following events happen: users’ current state is s, client conduct test a, and its state will update to s' . By this function, the closer the state s' approaches to T</a:t>
            </a:r>
            <a:r>
              <a:rPr lang="en-US" altLang="zh-CN" sz="3397" baseline="-25000" dirty="0">
                <a:latin typeface="Times New Roman" panose="02020603050405020304" pitchFamily="18" charset="0"/>
                <a:cs typeface="Times New Roman" panose="02020603050405020304" pitchFamily="18" charset="0"/>
              </a:rPr>
              <a:t>H</a:t>
            </a:r>
            <a:r>
              <a:rPr lang="en-US" altLang="zh-CN" sz="3397" dirty="0">
                <a:latin typeface="Times New Roman" panose="02020603050405020304" pitchFamily="18" charset="0"/>
                <a:cs typeface="Times New Roman" panose="02020603050405020304" pitchFamily="18" charset="0"/>
              </a:rPr>
              <a:t> or T</a:t>
            </a:r>
            <a:r>
              <a:rPr lang="en-US" altLang="zh-CN" sz="3397" baseline="-25000" dirty="0">
                <a:latin typeface="Times New Roman" panose="02020603050405020304" pitchFamily="18" charset="0"/>
                <a:cs typeface="Times New Roman" panose="02020603050405020304" pitchFamily="18" charset="0"/>
              </a:rPr>
              <a:t>L</a:t>
            </a:r>
            <a:r>
              <a:rPr lang="en-US" altLang="zh-CN" sz="3397" dirty="0">
                <a:latin typeface="Times New Roman" panose="02020603050405020304" pitchFamily="18" charset="0"/>
                <a:cs typeface="Times New Roman" panose="02020603050405020304" pitchFamily="18" charset="0"/>
              </a:rPr>
              <a:t>, the larger the reward is.</a:t>
            </a:r>
          </a:p>
          <a:p>
            <a:pPr algn="just">
              <a:spcBef>
                <a:spcPts val="849"/>
              </a:spcBef>
              <a:spcAft>
                <a:spcPts val="849"/>
              </a:spcAft>
            </a:pPr>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ctr"/>
            <a:r>
              <a:rPr lang="en-US" altLang="zh-CN" sz="2831" dirty="0">
                <a:latin typeface="Times New Roman" panose="02020603050405020304" pitchFamily="18" charset="0"/>
                <a:cs typeface="Times New Roman" panose="02020603050405020304" pitchFamily="18" charset="0"/>
              </a:rPr>
              <a:t>Fig.2 Reward function</a:t>
            </a:r>
            <a:endParaRPr lang="en-US" altLang="zh-CN" sz="2548" dirty="0">
              <a:latin typeface="Times New Roman" panose="02020603050405020304" pitchFamily="18" charset="0"/>
              <a:cs typeface="Times New Roman" panose="02020603050405020304" pitchFamily="18" charset="0"/>
            </a:endParaRPr>
          </a:p>
          <a:p>
            <a:pPr algn="just"/>
            <a:endParaRPr lang="en-US" altLang="zh-CN" sz="2831" dirty="0">
              <a:latin typeface="Times New Roman" panose="02020603050405020304" pitchFamily="18" charset="0"/>
              <a:cs typeface="Times New Roman" panose="02020603050405020304" pitchFamily="18" charset="0"/>
            </a:endParaRPr>
          </a:p>
        </p:txBody>
      </p:sp>
      <p:sp>
        <p:nvSpPr>
          <p:cNvPr id="25" name="文本框 24">
            <a:extLst>
              <a:ext uri="{FF2B5EF4-FFF2-40B4-BE49-F238E27FC236}">
                <a16:creationId xmlns:a16="http://schemas.microsoft.com/office/drawing/2014/main" xmlns="" id="{718E5913-0879-4228-801A-56485A543F58}"/>
              </a:ext>
            </a:extLst>
          </p:cNvPr>
          <p:cNvSpPr txBox="1"/>
          <p:nvPr/>
        </p:nvSpPr>
        <p:spPr>
          <a:xfrm>
            <a:off x="814918" y="11982749"/>
            <a:ext cx="14017057" cy="789447"/>
          </a:xfrm>
          <a:prstGeom prst="rect">
            <a:avLst/>
          </a:prstGeom>
          <a:noFill/>
        </p:spPr>
        <p:txBody>
          <a:bodyPr wrap="square" rtlCol="0">
            <a:spAutoFit/>
          </a:bodyPr>
          <a:lstStyle/>
          <a:p>
            <a:pPr defTabSz="1294333"/>
            <a:r>
              <a:rPr lang="en-US" altLang="zh-CN" sz="4530" b="1" dirty="0">
                <a:latin typeface="Times New Roman" panose="02020603050405020304" pitchFamily="18" charset="0"/>
                <a:ea typeface="造字工房悦黑体验版纤细体" pitchFamily="50" charset="-122"/>
                <a:cs typeface="Times New Roman" panose="02020603050405020304" pitchFamily="18" charset="0"/>
              </a:rPr>
              <a:t>ADAPTIVE MULTI-FACTOR AUTHENTICATION</a:t>
            </a:r>
            <a:endParaRPr lang="zh-CN" altLang="en-US" sz="4530" b="1" dirty="0">
              <a:latin typeface="Times New Roman" panose="02020603050405020304" pitchFamily="18" charset="0"/>
              <a:ea typeface="造字工房悦黑体验版纤细体" pitchFamily="50" charset="-122"/>
              <a:cs typeface="Times New Roman" panose="02020603050405020304" pitchFamily="18" charset="0"/>
            </a:endParaRPr>
          </a:p>
        </p:txBody>
      </p:sp>
      <p:cxnSp>
        <p:nvCxnSpPr>
          <p:cNvPr id="26" name="直接连接符 25">
            <a:extLst>
              <a:ext uri="{FF2B5EF4-FFF2-40B4-BE49-F238E27FC236}">
                <a16:creationId xmlns:a16="http://schemas.microsoft.com/office/drawing/2014/main" xmlns="" id="{7145E3B3-A5BE-4A66-8B0D-8D98A00B1642}"/>
              </a:ext>
            </a:extLst>
          </p:cNvPr>
          <p:cNvCxnSpPr/>
          <p:nvPr/>
        </p:nvCxnSpPr>
        <p:spPr>
          <a:xfrm>
            <a:off x="974423" y="12838056"/>
            <a:ext cx="3839733"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xmlns="" id="{4F3A79D5-B908-4553-ADE9-DB34A96F9AE5}"/>
              </a:ext>
            </a:extLst>
          </p:cNvPr>
          <p:cNvCxnSpPr>
            <a:cxnSpLocks/>
          </p:cNvCxnSpPr>
          <p:nvPr/>
        </p:nvCxnSpPr>
        <p:spPr>
          <a:xfrm>
            <a:off x="974423" y="12946667"/>
            <a:ext cx="13857552"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2" name="组合 1">
            <a:extLst>
              <a:ext uri="{FF2B5EF4-FFF2-40B4-BE49-F238E27FC236}">
                <a16:creationId xmlns:a16="http://schemas.microsoft.com/office/drawing/2014/main" xmlns="" id="{218E1C0A-D1B8-4077-8CA7-DFD563A829DA}"/>
              </a:ext>
            </a:extLst>
          </p:cNvPr>
          <p:cNvGrpSpPr/>
          <p:nvPr/>
        </p:nvGrpSpPr>
        <p:grpSpPr>
          <a:xfrm>
            <a:off x="3746002" y="26034781"/>
            <a:ext cx="8154896" cy="3170509"/>
            <a:chOff x="3128266" y="18315945"/>
            <a:chExt cx="4562205" cy="1773721"/>
          </a:xfrm>
        </p:grpSpPr>
        <p:pic>
          <p:nvPicPr>
            <p:cNvPr id="106" name="图片 105">
              <a:extLst>
                <a:ext uri="{FF2B5EF4-FFF2-40B4-BE49-F238E27FC236}">
                  <a16:creationId xmlns:a16="http://schemas.microsoft.com/office/drawing/2014/main" xmlns="" id="{A59027C8-83D7-46EF-A28E-C09C94A5BBF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684824" y="18315945"/>
              <a:ext cx="3475334" cy="898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 name="图片 107">
              <a:extLst>
                <a:ext uri="{FF2B5EF4-FFF2-40B4-BE49-F238E27FC236}">
                  <a16:creationId xmlns:a16="http://schemas.microsoft.com/office/drawing/2014/main" xmlns="" id="{539339D1-5CA9-47A0-B333-6C550F66B6C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793138" y="19032994"/>
              <a:ext cx="3258705" cy="89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 name="图片 108">
              <a:extLst>
                <a:ext uri="{FF2B5EF4-FFF2-40B4-BE49-F238E27FC236}">
                  <a16:creationId xmlns:a16="http://schemas.microsoft.com/office/drawing/2014/main" xmlns="" id="{2B46A409-4158-441F-AB07-01A45B7CE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28266" y="19773077"/>
              <a:ext cx="4562205" cy="316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5" name="组合 114">
            <a:extLst>
              <a:ext uri="{FF2B5EF4-FFF2-40B4-BE49-F238E27FC236}">
                <a16:creationId xmlns:a16="http://schemas.microsoft.com/office/drawing/2014/main" xmlns="" id="{40C86E57-F3E7-4C8D-94A5-96237F41C1E9}"/>
              </a:ext>
            </a:extLst>
          </p:cNvPr>
          <p:cNvGrpSpPr/>
          <p:nvPr/>
        </p:nvGrpSpPr>
        <p:grpSpPr>
          <a:xfrm>
            <a:off x="15622767" y="19984226"/>
            <a:ext cx="14017057" cy="21112468"/>
            <a:chOff x="460336" y="4284254"/>
            <a:chExt cx="9902864" cy="14915677"/>
          </a:xfrm>
        </p:grpSpPr>
        <p:sp>
          <p:nvSpPr>
            <p:cNvPr id="116" name="文本框 115">
              <a:extLst>
                <a:ext uri="{FF2B5EF4-FFF2-40B4-BE49-F238E27FC236}">
                  <a16:creationId xmlns:a16="http://schemas.microsoft.com/office/drawing/2014/main" xmlns="" id="{B5521D7C-7017-43A4-A21B-691BF97E8222}"/>
                </a:ext>
              </a:extLst>
            </p:cNvPr>
            <p:cNvSpPr txBox="1"/>
            <p:nvPr/>
          </p:nvSpPr>
          <p:spPr>
            <a:xfrm>
              <a:off x="573024" y="5034573"/>
              <a:ext cx="9790176" cy="14165358"/>
            </a:xfrm>
            <a:prstGeom prst="rect">
              <a:avLst/>
            </a:prstGeom>
            <a:noFill/>
            <a:ln w="19050">
              <a:noFill/>
            </a:ln>
          </p:spPr>
          <p:txBody>
            <a:bodyPr wrap="square" rtlCol="0">
              <a:spAutoFit/>
            </a:bodyPr>
            <a:lstStyle/>
            <a:p>
              <a:pPr algn="just"/>
              <a:r>
                <a:rPr lang="en-US" altLang="zh-CN" sz="3397" b="1" i="1" dirty="0">
                  <a:latin typeface="Times New Roman" panose="02020603050405020304" pitchFamily="18" charset="0"/>
                  <a:cs typeface="Times New Roman" panose="02020603050405020304" pitchFamily="18" charset="0"/>
                </a:rPr>
                <a:t>A. Baseline schemes</a:t>
              </a:r>
              <a:endParaRPr lang="en-US" altLang="zh-CN" sz="3397" dirty="0">
                <a:latin typeface="Times New Roman" panose="02020603050405020304" pitchFamily="18" charset="0"/>
                <a:cs typeface="Times New Roman" panose="02020603050405020304" pitchFamily="18" charset="0"/>
              </a:endParaRPr>
            </a:p>
            <a:p>
              <a:pPr algn="just"/>
              <a:r>
                <a:rPr lang="en-US" altLang="zh-CN" sz="3397" dirty="0">
                  <a:latin typeface="Times New Roman" panose="02020603050405020304" pitchFamily="18" charset="0"/>
                  <a:cs typeface="Times New Roman" panose="02020603050405020304" pitchFamily="18" charset="0"/>
                </a:rPr>
                <a:t>        We use two baseline schemes to compare with our scheme. Both schemes are the same with our scheme shown in Fig.1 except that they use different method to choose test </a:t>
              </a:r>
            </a:p>
            <a:p>
              <a:pPr algn="just"/>
              <a:r>
                <a:rPr lang="en-US" altLang="zh-CN" sz="3397" dirty="0">
                  <a:latin typeface="Times New Roman" panose="02020603050405020304" pitchFamily="18" charset="0"/>
                  <a:cs typeface="Times New Roman" panose="02020603050405020304" pitchFamily="18" charset="0"/>
                </a:rPr>
                <a:t>        1) Chooses a test randomly</a:t>
              </a:r>
            </a:p>
            <a:p>
              <a:pPr algn="just"/>
              <a:r>
                <a:rPr lang="en-US" altLang="zh-CN" sz="3397" dirty="0">
                  <a:latin typeface="Times New Roman" panose="02020603050405020304" pitchFamily="18" charset="0"/>
                  <a:cs typeface="Times New Roman" panose="02020603050405020304" pitchFamily="18" charset="0"/>
                </a:rPr>
                <a:t>        2) Fixes to one test and output the smallest average cost of all the tests’</a:t>
              </a:r>
            </a:p>
            <a:p>
              <a:pPr algn="just">
                <a:spcBef>
                  <a:spcPts val="849"/>
                </a:spcBef>
              </a:pPr>
              <a:r>
                <a:rPr lang="en-US" altLang="zh-CN" sz="3397" dirty="0">
                  <a:latin typeface="Times New Roman" panose="02020603050405020304" pitchFamily="18" charset="0"/>
                  <a:cs typeface="Times New Roman" panose="02020603050405020304" pitchFamily="18" charset="0"/>
                </a:rPr>
                <a:t> We use following metrics to evaluate the performance authentication progress:</a:t>
              </a:r>
            </a:p>
            <a:p>
              <a:pPr algn="just"/>
              <a:r>
                <a:rPr lang="en-US" altLang="zh-CN" sz="3397" dirty="0">
                  <a:latin typeface="Times New Roman" panose="02020603050405020304" pitchFamily="18" charset="0"/>
                  <a:cs typeface="Times New Roman" panose="02020603050405020304" pitchFamily="18" charset="0"/>
                </a:rPr>
                <a:t>        1) False positive :the probability that a F user is authenticated as a T user</a:t>
              </a:r>
            </a:p>
            <a:p>
              <a:pPr algn="just"/>
              <a:r>
                <a:rPr lang="en-US" altLang="zh-CN" sz="3397" dirty="0">
                  <a:latin typeface="Times New Roman" panose="02020603050405020304" pitchFamily="18" charset="0"/>
                  <a:cs typeface="Times New Roman" panose="02020603050405020304" pitchFamily="18" charset="0"/>
                </a:rPr>
                <a:t>        2) True positive: the probability that T user is authenticated as a T user</a:t>
              </a:r>
            </a:p>
            <a:p>
              <a:pPr algn="just">
                <a:spcAft>
                  <a:spcPts val="849"/>
                </a:spcAft>
              </a:pPr>
              <a:r>
                <a:rPr lang="en-US" altLang="zh-CN" sz="3397" dirty="0">
                  <a:latin typeface="Times New Roman" panose="02020603050405020304" pitchFamily="18" charset="0"/>
                  <a:cs typeface="Times New Roman" panose="02020603050405020304" pitchFamily="18" charset="0"/>
                </a:rPr>
                <a:t>        3) Average cost: average cost to authenticate a user.</a:t>
              </a:r>
            </a:p>
            <a:p>
              <a:pPr algn="just"/>
              <a:r>
                <a:rPr lang="en-US" altLang="zh-CN" sz="3397" b="1" i="1" dirty="0">
                  <a:latin typeface="Times New Roman" panose="02020603050405020304" pitchFamily="18" charset="0"/>
                  <a:cs typeface="Times New Roman" panose="02020603050405020304" pitchFamily="18" charset="0"/>
                </a:rPr>
                <a:t>B. Experiments setting</a:t>
              </a:r>
            </a:p>
            <a:p>
              <a:pPr algn="just"/>
              <a:r>
                <a:rPr lang="en-US" altLang="zh-CN" sz="3397" dirty="0">
                  <a:latin typeface="Times New Roman" panose="02020603050405020304" pitchFamily="18" charset="0"/>
                  <a:cs typeface="Times New Roman" panose="02020603050405020304" pitchFamily="18" charset="0"/>
                </a:rPr>
                <a:t>        The following table shows the setting of five types of test:</a:t>
              </a:r>
            </a:p>
            <a:p>
              <a:pPr algn="ctr">
                <a:spcBef>
                  <a:spcPts val="849"/>
                </a:spcBef>
              </a:pPr>
              <a:r>
                <a:rPr lang="en-US" altLang="zh-CN" sz="3397" dirty="0">
                  <a:latin typeface="Times New Roman" panose="02020603050405020304" pitchFamily="18" charset="0"/>
                  <a:cs typeface="Times New Roman" panose="02020603050405020304" pitchFamily="18" charset="0"/>
                </a:rPr>
                <a:t>Table 1 Parameters settings of tests</a:t>
              </a: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ctr"/>
              <a:endParaRPr lang="en-US" altLang="zh-CN" sz="3397" dirty="0">
                <a:latin typeface="Times New Roman" panose="02020603050405020304" pitchFamily="18" charset="0"/>
                <a:cs typeface="Times New Roman" panose="02020603050405020304" pitchFamily="18" charset="0"/>
              </a:endParaRPr>
            </a:p>
            <a:p>
              <a:pPr algn="just">
                <a:spcAft>
                  <a:spcPts val="849"/>
                </a:spcAft>
              </a:pPr>
              <a:endParaRPr lang="en-US" altLang="zh-CN" sz="3397" dirty="0">
                <a:latin typeface="Times New Roman" panose="02020603050405020304" pitchFamily="18" charset="0"/>
                <a:cs typeface="Times New Roman" panose="02020603050405020304" pitchFamily="18" charset="0"/>
              </a:endParaRPr>
            </a:p>
            <a:p>
              <a:pPr algn="just">
                <a:spcAft>
                  <a:spcPts val="849"/>
                </a:spcAft>
              </a:pPr>
              <a:r>
                <a:rPr lang="en-US" altLang="zh-CN" sz="3397" dirty="0">
                  <a:latin typeface="Times New Roman" panose="02020603050405020304" pitchFamily="18" charset="0"/>
                  <a:cs typeface="Times New Roman" panose="02020603050405020304" pitchFamily="18" charset="0"/>
                </a:rPr>
                <a:t>        We have 100,000 users to be tested, and 60% of users belong to T and the rest belong to F. T</a:t>
              </a:r>
              <a:r>
                <a:rPr lang="en-US" altLang="zh-CN" sz="3397" baseline="-25000" dirty="0">
                  <a:latin typeface="Times New Roman" panose="02020603050405020304" pitchFamily="18" charset="0"/>
                  <a:cs typeface="Times New Roman" panose="02020603050405020304" pitchFamily="18" charset="0"/>
                </a:rPr>
                <a:t>H</a:t>
              </a:r>
              <a:r>
                <a:rPr lang="en-US" altLang="zh-CN" sz="3397" dirty="0">
                  <a:latin typeface="Times New Roman" panose="02020603050405020304" pitchFamily="18" charset="0"/>
                  <a:cs typeface="Times New Roman" panose="02020603050405020304" pitchFamily="18" charset="0"/>
                </a:rPr>
                <a:t> and T</a:t>
              </a:r>
              <a:r>
                <a:rPr lang="en-US" altLang="zh-CN" sz="3397" baseline="-25000" dirty="0">
                  <a:latin typeface="Times New Roman" panose="02020603050405020304" pitchFamily="18" charset="0"/>
                  <a:cs typeface="Times New Roman" panose="02020603050405020304" pitchFamily="18" charset="0"/>
                </a:rPr>
                <a:t>L</a:t>
              </a:r>
              <a:r>
                <a:rPr lang="en-US" altLang="zh-CN" sz="3397" dirty="0">
                  <a:latin typeface="Times New Roman" panose="02020603050405020304" pitchFamily="18" charset="0"/>
                  <a:cs typeface="Times New Roman" panose="02020603050405020304" pitchFamily="18" charset="0"/>
                </a:rPr>
                <a:t> are set to be 0.95 and 0.05 respectively.</a:t>
              </a:r>
            </a:p>
            <a:p>
              <a:pPr algn="just"/>
              <a:r>
                <a:rPr lang="en-US" altLang="zh-CN" sz="3397" b="1" i="1" dirty="0">
                  <a:latin typeface="Times New Roman" panose="02020603050405020304" pitchFamily="18" charset="0"/>
                  <a:cs typeface="Times New Roman" panose="02020603050405020304" pitchFamily="18" charset="0"/>
                </a:rPr>
                <a:t>C. Test results</a:t>
              </a:r>
            </a:p>
            <a:p>
              <a:pPr algn="just"/>
              <a:r>
                <a:rPr lang="en-US" altLang="zh-CN" sz="3397" dirty="0">
                  <a:latin typeface="Times New Roman" panose="02020603050405020304" pitchFamily="18" charset="0"/>
                  <a:cs typeface="Times New Roman" panose="02020603050405020304" pitchFamily="18" charset="0"/>
                </a:rPr>
                <a:t>        Simulation results are shown in Table 2:</a:t>
              </a:r>
            </a:p>
            <a:p>
              <a:pPr algn="ctr">
                <a:spcBef>
                  <a:spcPts val="849"/>
                </a:spcBef>
              </a:pPr>
              <a:r>
                <a:rPr lang="en-US" altLang="zh-CN" sz="3397" dirty="0">
                  <a:latin typeface="Times New Roman" panose="02020603050405020304" pitchFamily="18" charset="0"/>
                  <a:cs typeface="Times New Roman" panose="02020603050405020304" pitchFamily="18" charset="0"/>
                </a:rPr>
                <a:t>Table 2 Simulation results</a:t>
              </a:r>
              <a:endParaRPr lang="zh-CN" altLang="zh-CN" sz="3397" dirty="0">
                <a:latin typeface="Times New Roman" panose="02020603050405020304" pitchFamily="18" charset="0"/>
                <a:cs typeface="Times New Roman" panose="02020603050405020304" pitchFamily="18" charset="0"/>
              </a:endParaRPr>
            </a:p>
            <a:p>
              <a:pPr algn="just"/>
              <a:endParaRPr lang="zh-CN"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endParaRPr lang="en-US" altLang="zh-CN" sz="3397" dirty="0">
                <a:latin typeface="Times New Roman" panose="02020603050405020304" pitchFamily="18" charset="0"/>
                <a:cs typeface="Times New Roman" panose="02020603050405020304" pitchFamily="18" charset="0"/>
              </a:endParaRPr>
            </a:p>
            <a:p>
              <a:pPr algn="just"/>
              <a:r>
                <a:rPr lang="en-US" altLang="zh-CN" sz="3397" dirty="0">
                  <a:latin typeface="Times New Roman" panose="02020603050405020304" pitchFamily="18" charset="0"/>
                  <a:cs typeface="Times New Roman" panose="02020603050405020304" pitchFamily="18" charset="0"/>
                </a:rPr>
                <a:t>        As is shown above, our scheme can save about 54% and 15% cost than baseline 1 and baseline 2 respectively while obtaining required confidence probability. We have also tried other tests' parameter settings and found that average cost of our scheme is always no more than the  average cost of either baseline 1 and 2.</a:t>
              </a:r>
            </a:p>
          </p:txBody>
        </p:sp>
        <p:grpSp>
          <p:nvGrpSpPr>
            <p:cNvPr id="117" name="组合 116">
              <a:extLst>
                <a:ext uri="{FF2B5EF4-FFF2-40B4-BE49-F238E27FC236}">
                  <a16:creationId xmlns:a16="http://schemas.microsoft.com/office/drawing/2014/main" xmlns="" id="{329D94FB-360E-4193-99A4-EC93D18700A4}"/>
                </a:ext>
              </a:extLst>
            </p:cNvPr>
            <p:cNvGrpSpPr/>
            <p:nvPr/>
          </p:nvGrpSpPr>
          <p:grpSpPr>
            <a:xfrm>
              <a:off x="460336" y="4284254"/>
              <a:ext cx="9902864" cy="680998"/>
              <a:chOff x="1039456" y="4284254"/>
              <a:chExt cx="9902864" cy="680998"/>
            </a:xfrm>
          </p:grpSpPr>
          <p:sp>
            <p:nvSpPr>
              <p:cNvPr id="118" name="文本框 117">
                <a:extLst>
                  <a:ext uri="{FF2B5EF4-FFF2-40B4-BE49-F238E27FC236}">
                    <a16:creationId xmlns:a16="http://schemas.microsoft.com/office/drawing/2014/main" xmlns="" id="{F0A48ADD-55F6-4F8D-95C2-F576FFF208BC}"/>
                  </a:ext>
                </a:extLst>
              </p:cNvPr>
              <p:cNvSpPr txBox="1"/>
              <p:nvPr/>
            </p:nvSpPr>
            <p:spPr>
              <a:xfrm>
                <a:off x="1039456" y="4284254"/>
                <a:ext cx="5599884" cy="557734"/>
              </a:xfrm>
              <a:prstGeom prst="rect">
                <a:avLst/>
              </a:prstGeom>
              <a:noFill/>
            </p:spPr>
            <p:txBody>
              <a:bodyPr wrap="square" rtlCol="0">
                <a:spAutoFit/>
              </a:bodyPr>
              <a:lstStyle/>
              <a:p>
                <a:pPr defTabSz="1294333"/>
                <a:r>
                  <a:rPr lang="en-US" altLang="zh-CN" sz="4530" b="1" dirty="0">
                    <a:latin typeface="Times New Roman" panose="02020603050405020304" pitchFamily="18" charset="0"/>
                    <a:ea typeface="造字工房悦黑体验版纤细体" pitchFamily="50" charset="-122"/>
                    <a:cs typeface="Times New Roman" panose="02020603050405020304" pitchFamily="18" charset="0"/>
                  </a:rPr>
                  <a:t>NUMERICAL RESULTS</a:t>
                </a:r>
                <a:endParaRPr lang="zh-CN" altLang="en-US" sz="4530" b="1" dirty="0">
                  <a:latin typeface="Times New Roman" panose="02020603050405020304" pitchFamily="18" charset="0"/>
                  <a:ea typeface="造字工房悦黑体验版纤细体" pitchFamily="50" charset="-122"/>
                  <a:cs typeface="Times New Roman" panose="02020603050405020304" pitchFamily="18" charset="0"/>
                </a:endParaRPr>
              </a:p>
            </p:txBody>
          </p:sp>
          <p:cxnSp>
            <p:nvCxnSpPr>
              <p:cNvPr id="119" name="直接连接符 118">
                <a:extLst>
                  <a:ext uri="{FF2B5EF4-FFF2-40B4-BE49-F238E27FC236}">
                    <a16:creationId xmlns:a16="http://schemas.microsoft.com/office/drawing/2014/main" xmlns="" id="{CF165052-DB19-4BC3-AB06-912807ADA12F}"/>
                  </a:ext>
                </a:extLst>
              </p:cNvPr>
              <p:cNvCxnSpPr/>
              <p:nvPr/>
            </p:nvCxnSpPr>
            <p:spPr>
              <a:xfrm>
                <a:off x="1152144" y="4888520"/>
                <a:ext cx="2712720"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a:extLst>
                  <a:ext uri="{FF2B5EF4-FFF2-40B4-BE49-F238E27FC236}">
                    <a16:creationId xmlns:a16="http://schemas.microsoft.com/office/drawing/2014/main" xmlns="" id="{9781F185-84B1-40DC-BA0B-7E63F22768D5}"/>
                  </a:ext>
                </a:extLst>
              </p:cNvPr>
              <p:cNvCxnSpPr>
                <a:cxnSpLocks/>
              </p:cNvCxnSpPr>
              <p:nvPr/>
            </p:nvCxnSpPr>
            <p:spPr>
              <a:xfrm>
                <a:off x="1152144" y="4965252"/>
                <a:ext cx="9790176"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graphicFrame>
        <p:nvGraphicFramePr>
          <p:cNvPr id="121" name="表格 120">
            <a:extLst>
              <a:ext uri="{FF2B5EF4-FFF2-40B4-BE49-F238E27FC236}">
                <a16:creationId xmlns:a16="http://schemas.microsoft.com/office/drawing/2014/main" xmlns="" id="{12EC515B-3AC3-40B6-A066-38C7BA629543}"/>
              </a:ext>
            </a:extLst>
          </p:cNvPr>
          <p:cNvGraphicFramePr>
            <a:graphicFrameLocks noGrp="1"/>
          </p:cNvGraphicFramePr>
          <p:nvPr>
            <p:extLst>
              <p:ext uri="{D42A27DB-BD31-4B8C-83A1-F6EECF244321}">
                <p14:modId xmlns:p14="http://schemas.microsoft.com/office/powerpoint/2010/main" val="3538867571"/>
              </p:ext>
            </p:extLst>
          </p:nvPr>
        </p:nvGraphicFramePr>
        <p:xfrm>
          <a:off x="17702138" y="28282903"/>
          <a:ext cx="10395100" cy="3974598"/>
        </p:xfrm>
        <a:graphic>
          <a:graphicData uri="http://schemas.openxmlformats.org/drawingml/2006/table">
            <a:tbl>
              <a:tblPr>
                <a:tableStyleId>{9D7B26C5-4107-4FEC-AEDC-1716B250A1EF}</a:tableStyleId>
              </a:tblPr>
              <a:tblGrid>
                <a:gridCol w="2598775">
                  <a:extLst>
                    <a:ext uri="{9D8B030D-6E8A-4147-A177-3AD203B41FA5}">
                      <a16:colId xmlns:a16="http://schemas.microsoft.com/office/drawing/2014/main" xmlns="" val="1188556229"/>
                    </a:ext>
                  </a:extLst>
                </a:gridCol>
                <a:gridCol w="2598775">
                  <a:extLst>
                    <a:ext uri="{9D8B030D-6E8A-4147-A177-3AD203B41FA5}">
                      <a16:colId xmlns:a16="http://schemas.microsoft.com/office/drawing/2014/main" xmlns="" val="1458859475"/>
                    </a:ext>
                  </a:extLst>
                </a:gridCol>
                <a:gridCol w="2598775">
                  <a:extLst>
                    <a:ext uri="{9D8B030D-6E8A-4147-A177-3AD203B41FA5}">
                      <a16:colId xmlns:a16="http://schemas.microsoft.com/office/drawing/2014/main" xmlns="" val="2557936875"/>
                    </a:ext>
                  </a:extLst>
                </a:gridCol>
                <a:gridCol w="2598775">
                  <a:extLst>
                    <a:ext uri="{9D8B030D-6E8A-4147-A177-3AD203B41FA5}">
                      <a16:colId xmlns:a16="http://schemas.microsoft.com/office/drawing/2014/main" xmlns="" val="1608542341"/>
                    </a:ext>
                  </a:extLst>
                </a:gridCol>
              </a:tblGrid>
              <a:tr h="662433">
                <a:tc>
                  <a:txBody>
                    <a:bodyPr/>
                    <a:lstStyle/>
                    <a:p>
                      <a:pPr algn="ctr">
                        <a:spcAft>
                          <a:spcPts val="0"/>
                        </a:spcAft>
                      </a:pPr>
                      <a:r>
                        <a:rPr lang="en-US" sz="2800" dirty="0">
                          <a:effectLst/>
                        </a:rPr>
                        <a:t>Test type</a:t>
                      </a:r>
                      <a:endParaRPr lang="zh-CN" sz="2800" b="1" dirty="0">
                        <a:effectLst/>
                        <a:latin typeface="Times New Roman" panose="02020603050405020304" pitchFamily="18" charset="0"/>
                        <a:ea typeface="PMingLiU"/>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800" dirty="0" err="1">
                          <a:effectLst/>
                        </a:rPr>
                        <a:t>p</a:t>
                      </a:r>
                      <a:r>
                        <a:rPr lang="en-US" sz="2800" baseline="30000" dirty="0" err="1">
                          <a:effectLst/>
                        </a:rPr>
                        <a:t>m</a:t>
                      </a:r>
                      <a:r>
                        <a:rPr lang="en-US" sz="2800" baseline="-25000" dirty="0" err="1">
                          <a:effectLst/>
                        </a:rPr>
                        <a:t>TS</a:t>
                      </a:r>
                      <a:endParaRPr lang="zh-CN" sz="2800" b="1" dirty="0">
                        <a:effectLst/>
                        <a:latin typeface="Times New Roman" panose="02020603050405020304" pitchFamily="18" charset="0"/>
                        <a:ea typeface="PMingLiU"/>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800" dirty="0" err="1">
                          <a:effectLst/>
                        </a:rPr>
                        <a:t>p</a:t>
                      </a:r>
                      <a:r>
                        <a:rPr lang="en-US" sz="2800" baseline="30000" dirty="0" err="1">
                          <a:effectLst/>
                        </a:rPr>
                        <a:t>m</a:t>
                      </a:r>
                      <a:r>
                        <a:rPr lang="en-US" sz="2800" baseline="-25000" dirty="0" err="1">
                          <a:effectLst/>
                        </a:rPr>
                        <a:t>FS</a:t>
                      </a:r>
                      <a:endParaRPr lang="zh-CN" sz="2800" b="1" dirty="0">
                        <a:effectLst/>
                        <a:latin typeface="Times New Roman" panose="02020603050405020304" pitchFamily="18" charset="0"/>
                        <a:ea typeface="PMingLiU"/>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800" dirty="0">
                          <a:effectLst/>
                        </a:rPr>
                        <a:t>C</a:t>
                      </a:r>
                      <a:r>
                        <a:rPr lang="en-US" sz="2800" baseline="-25000" dirty="0">
                          <a:effectLst/>
                        </a:rPr>
                        <a:t>m</a:t>
                      </a:r>
                      <a:endParaRPr lang="zh-CN" sz="2800" b="1" dirty="0">
                        <a:effectLst/>
                        <a:latin typeface="Times New Roman" panose="02020603050405020304" pitchFamily="18" charset="0"/>
                        <a:ea typeface="PMingLiU"/>
                      </a:endParaRPr>
                    </a:p>
                  </a:txBody>
                  <a:tcPr marL="97072" marR="9707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79166402"/>
                  </a:ext>
                </a:extLst>
              </a:tr>
              <a:tr h="662433">
                <a:tc>
                  <a:txBody>
                    <a:bodyPr/>
                    <a:lstStyle/>
                    <a:p>
                      <a:pPr algn="ctr">
                        <a:spcAft>
                          <a:spcPts val="0"/>
                        </a:spcAft>
                      </a:pPr>
                      <a:r>
                        <a:rPr lang="en-US" sz="2800" dirty="0">
                          <a:effectLst/>
                        </a:rPr>
                        <a:t>1</a:t>
                      </a:r>
                      <a:endParaRPr lang="zh-CN" sz="2800" dirty="0">
                        <a:effectLst/>
                        <a:latin typeface="Times New Roman" panose="02020603050405020304" pitchFamily="18" charset="0"/>
                        <a:ea typeface="PMingLiU"/>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800" dirty="0">
                          <a:effectLst/>
                        </a:rPr>
                        <a:t>0.3</a:t>
                      </a:r>
                      <a:endParaRPr lang="zh-CN" sz="2800" dirty="0">
                        <a:effectLst/>
                        <a:latin typeface="Times New Roman" panose="02020603050405020304" pitchFamily="18" charset="0"/>
                        <a:ea typeface="PMingLiU"/>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800" dirty="0">
                          <a:effectLst/>
                        </a:rPr>
                        <a:t>0.2</a:t>
                      </a:r>
                      <a:endParaRPr lang="zh-CN" sz="2800" dirty="0">
                        <a:effectLst/>
                        <a:latin typeface="Times New Roman" panose="02020603050405020304" pitchFamily="18" charset="0"/>
                        <a:ea typeface="PMingLiU"/>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800" dirty="0">
                          <a:effectLst/>
                        </a:rPr>
                        <a:t>100</a:t>
                      </a:r>
                      <a:endParaRPr lang="zh-CN" sz="2800" dirty="0">
                        <a:effectLst/>
                        <a:latin typeface="Times New Roman" panose="02020603050405020304" pitchFamily="18" charset="0"/>
                        <a:ea typeface="PMingLiU"/>
                      </a:endParaRPr>
                    </a:p>
                  </a:txBody>
                  <a:tcPr marL="97072" marR="9707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286015942"/>
                  </a:ext>
                </a:extLst>
              </a:tr>
              <a:tr h="662433">
                <a:tc>
                  <a:txBody>
                    <a:bodyPr/>
                    <a:lstStyle/>
                    <a:p>
                      <a:pPr algn="ctr">
                        <a:spcAft>
                          <a:spcPts val="0"/>
                        </a:spcAft>
                      </a:pPr>
                      <a:r>
                        <a:rPr lang="en-US" sz="2800" dirty="0">
                          <a:effectLst/>
                        </a:rPr>
                        <a:t>2</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0.35</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0.3</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250</a:t>
                      </a:r>
                      <a:endParaRPr lang="zh-CN" sz="2800" dirty="0">
                        <a:effectLst/>
                        <a:latin typeface="Times New Roman" panose="02020603050405020304" pitchFamily="18" charset="0"/>
                        <a:ea typeface="PMingLiU"/>
                      </a:endParaRPr>
                    </a:p>
                  </a:txBody>
                  <a:tcPr marL="97072" marR="97072" marT="0" marB="0" anchor="ctr"/>
                </a:tc>
                <a:extLst>
                  <a:ext uri="{0D108BD9-81ED-4DB2-BD59-A6C34878D82A}">
                    <a16:rowId xmlns:a16="http://schemas.microsoft.com/office/drawing/2014/main" xmlns="" val="157455727"/>
                  </a:ext>
                </a:extLst>
              </a:tr>
              <a:tr h="662433">
                <a:tc>
                  <a:txBody>
                    <a:bodyPr/>
                    <a:lstStyle/>
                    <a:p>
                      <a:pPr algn="ctr">
                        <a:spcAft>
                          <a:spcPts val="0"/>
                        </a:spcAft>
                      </a:pPr>
                      <a:r>
                        <a:rPr lang="en-US" sz="2800" dirty="0">
                          <a:effectLst/>
                        </a:rPr>
                        <a:t>3</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0.55</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0.45</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400</a:t>
                      </a:r>
                      <a:endParaRPr lang="zh-CN" sz="2800" dirty="0">
                        <a:effectLst/>
                        <a:latin typeface="Times New Roman" panose="02020603050405020304" pitchFamily="18" charset="0"/>
                        <a:ea typeface="PMingLiU"/>
                      </a:endParaRPr>
                    </a:p>
                  </a:txBody>
                  <a:tcPr marL="97072" marR="97072" marT="0" marB="0" anchor="ctr"/>
                </a:tc>
                <a:extLst>
                  <a:ext uri="{0D108BD9-81ED-4DB2-BD59-A6C34878D82A}">
                    <a16:rowId xmlns:a16="http://schemas.microsoft.com/office/drawing/2014/main" xmlns="" val="2242477354"/>
                  </a:ext>
                </a:extLst>
              </a:tr>
              <a:tr h="662433">
                <a:tc>
                  <a:txBody>
                    <a:bodyPr/>
                    <a:lstStyle/>
                    <a:p>
                      <a:pPr algn="ctr">
                        <a:spcAft>
                          <a:spcPts val="0"/>
                        </a:spcAft>
                      </a:pPr>
                      <a:r>
                        <a:rPr lang="en-US" sz="2800" dirty="0">
                          <a:effectLst/>
                        </a:rPr>
                        <a:t>4</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0.75</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0.60</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550</a:t>
                      </a:r>
                      <a:endParaRPr lang="zh-CN" sz="2800" dirty="0">
                        <a:effectLst/>
                        <a:latin typeface="Times New Roman" panose="02020603050405020304" pitchFamily="18" charset="0"/>
                        <a:ea typeface="PMingLiU"/>
                      </a:endParaRPr>
                    </a:p>
                  </a:txBody>
                  <a:tcPr marL="97072" marR="97072" marT="0" marB="0" anchor="ctr"/>
                </a:tc>
                <a:extLst>
                  <a:ext uri="{0D108BD9-81ED-4DB2-BD59-A6C34878D82A}">
                    <a16:rowId xmlns:a16="http://schemas.microsoft.com/office/drawing/2014/main" xmlns="" val="1630351297"/>
                  </a:ext>
                </a:extLst>
              </a:tr>
              <a:tr h="662433">
                <a:tc>
                  <a:txBody>
                    <a:bodyPr/>
                    <a:lstStyle/>
                    <a:p>
                      <a:pPr algn="ctr">
                        <a:spcAft>
                          <a:spcPts val="0"/>
                        </a:spcAft>
                      </a:pPr>
                      <a:r>
                        <a:rPr lang="en-US" sz="2800" dirty="0">
                          <a:effectLst/>
                        </a:rPr>
                        <a:t>5</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0.90</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0.1</a:t>
                      </a:r>
                      <a:endParaRPr lang="zh-CN" sz="2800" dirty="0">
                        <a:effectLst/>
                        <a:latin typeface="Times New Roman" panose="02020603050405020304" pitchFamily="18" charset="0"/>
                        <a:ea typeface="PMingLiU"/>
                      </a:endParaRPr>
                    </a:p>
                  </a:txBody>
                  <a:tcPr marL="97072" marR="97072" marT="0" marB="0" anchor="ctr"/>
                </a:tc>
                <a:tc>
                  <a:txBody>
                    <a:bodyPr/>
                    <a:lstStyle/>
                    <a:p>
                      <a:pPr algn="ctr">
                        <a:spcAft>
                          <a:spcPts val="0"/>
                        </a:spcAft>
                      </a:pPr>
                      <a:r>
                        <a:rPr lang="en-US" sz="2800" dirty="0">
                          <a:effectLst/>
                        </a:rPr>
                        <a:t>1000</a:t>
                      </a:r>
                      <a:endParaRPr lang="zh-CN" sz="2800" dirty="0">
                        <a:effectLst/>
                        <a:latin typeface="Times New Roman" panose="02020603050405020304" pitchFamily="18" charset="0"/>
                        <a:ea typeface="PMingLiU"/>
                      </a:endParaRPr>
                    </a:p>
                  </a:txBody>
                  <a:tcPr marL="97072" marR="97072" marT="0" marB="0" anchor="ctr"/>
                </a:tc>
                <a:extLst>
                  <a:ext uri="{0D108BD9-81ED-4DB2-BD59-A6C34878D82A}">
                    <a16:rowId xmlns:a16="http://schemas.microsoft.com/office/drawing/2014/main" xmlns="" val="1430077230"/>
                  </a:ext>
                </a:extLst>
              </a:tr>
            </a:tbl>
          </a:graphicData>
        </a:graphic>
      </p:graphicFrame>
      <p:graphicFrame>
        <p:nvGraphicFramePr>
          <p:cNvPr id="122" name="表格 121">
            <a:extLst>
              <a:ext uri="{FF2B5EF4-FFF2-40B4-BE49-F238E27FC236}">
                <a16:creationId xmlns:a16="http://schemas.microsoft.com/office/drawing/2014/main" xmlns="" id="{0770B8F9-F69C-423B-BFA8-2DF1A2E7F657}"/>
              </a:ext>
            </a:extLst>
          </p:cNvPr>
          <p:cNvGraphicFramePr>
            <a:graphicFrameLocks noGrp="1"/>
          </p:cNvGraphicFramePr>
          <p:nvPr>
            <p:extLst>
              <p:ext uri="{D42A27DB-BD31-4B8C-83A1-F6EECF244321}">
                <p14:modId xmlns:p14="http://schemas.microsoft.com/office/powerpoint/2010/main" val="3683727244"/>
              </p:ext>
            </p:extLst>
          </p:nvPr>
        </p:nvGraphicFramePr>
        <p:xfrm>
          <a:off x="17702138" y="35446137"/>
          <a:ext cx="10395100" cy="2649732"/>
        </p:xfrm>
        <a:graphic>
          <a:graphicData uri="http://schemas.openxmlformats.org/drawingml/2006/table">
            <a:tbl>
              <a:tblPr>
                <a:tableStyleId>{9D7B26C5-4107-4FEC-AEDC-1716B250A1EF}</a:tableStyleId>
              </a:tblPr>
              <a:tblGrid>
                <a:gridCol w="2598775">
                  <a:extLst>
                    <a:ext uri="{9D8B030D-6E8A-4147-A177-3AD203B41FA5}">
                      <a16:colId xmlns:a16="http://schemas.microsoft.com/office/drawing/2014/main" xmlns="" val="116814299"/>
                    </a:ext>
                  </a:extLst>
                </a:gridCol>
                <a:gridCol w="2598775">
                  <a:extLst>
                    <a:ext uri="{9D8B030D-6E8A-4147-A177-3AD203B41FA5}">
                      <a16:colId xmlns:a16="http://schemas.microsoft.com/office/drawing/2014/main" xmlns="" val="3705140281"/>
                    </a:ext>
                  </a:extLst>
                </a:gridCol>
                <a:gridCol w="2598775">
                  <a:extLst>
                    <a:ext uri="{9D8B030D-6E8A-4147-A177-3AD203B41FA5}">
                      <a16:colId xmlns:a16="http://schemas.microsoft.com/office/drawing/2014/main" xmlns="" val="1180190272"/>
                    </a:ext>
                  </a:extLst>
                </a:gridCol>
                <a:gridCol w="2598775">
                  <a:extLst>
                    <a:ext uri="{9D8B030D-6E8A-4147-A177-3AD203B41FA5}">
                      <a16:colId xmlns:a16="http://schemas.microsoft.com/office/drawing/2014/main" xmlns="" val="57584938"/>
                    </a:ext>
                  </a:extLst>
                </a:gridCol>
              </a:tblGrid>
              <a:tr h="662433">
                <a:tc>
                  <a:txBody>
                    <a:bodyPr/>
                    <a:lstStyle/>
                    <a:p>
                      <a:pPr algn="ctr">
                        <a:spcAft>
                          <a:spcPts val="0"/>
                        </a:spcAft>
                      </a:pPr>
                      <a:r>
                        <a:rPr lang="en-US" sz="2500" kern="100" dirty="0">
                          <a:effectLst/>
                        </a:rPr>
                        <a:t>Schemes</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kern="100" dirty="0">
                          <a:effectLst/>
                        </a:rPr>
                        <a:t>false positive</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kern="100" dirty="0">
                          <a:effectLst/>
                        </a:rPr>
                        <a:t>true positive</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kern="100" dirty="0">
                          <a:effectLst/>
                        </a:rPr>
                        <a:t>average cost</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664195457"/>
                  </a:ext>
                </a:extLst>
              </a:tr>
              <a:tr h="662433">
                <a:tc>
                  <a:txBody>
                    <a:bodyPr/>
                    <a:lstStyle/>
                    <a:p>
                      <a:pPr algn="ctr">
                        <a:spcAft>
                          <a:spcPts val="0"/>
                        </a:spcAft>
                      </a:pPr>
                      <a:r>
                        <a:rPr lang="en-US" sz="2500" kern="100">
                          <a:effectLst/>
                        </a:rPr>
                        <a:t>Baseline 1</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500" kern="100">
                          <a:effectLst/>
                        </a:rPr>
                        <a:t>0.0415</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500" kern="100">
                          <a:effectLst/>
                        </a:rPr>
                        <a:t>0.9747</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500" kern="100" dirty="0">
                          <a:effectLst/>
                        </a:rPr>
                        <a:t>4509.8</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394086832"/>
                  </a:ext>
                </a:extLst>
              </a:tr>
              <a:tr h="662433">
                <a:tc>
                  <a:txBody>
                    <a:bodyPr/>
                    <a:lstStyle/>
                    <a:p>
                      <a:pPr algn="ctr">
                        <a:spcAft>
                          <a:spcPts val="0"/>
                        </a:spcAft>
                      </a:pPr>
                      <a:r>
                        <a:rPr lang="en-US" sz="2500" kern="100">
                          <a:effectLst/>
                        </a:rPr>
                        <a:t>Baseline 2</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a:effectLst/>
                        </a:rPr>
                        <a:t>0.011</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a:effectLst/>
                        </a:rPr>
                        <a:t>0.9716</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a:effectLst/>
                        </a:rPr>
                        <a:t>2437.5</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extLst>
                  <a:ext uri="{0D108BD9-81ED-4DB2-BD59-A6C34878D82A}">
                    <a16:rowId xmlns:a16="http://schemas.microsoft.com/office/drawing/2014/main" xmlns="" val="1051369655"/>
                  </a:ext>
                </a:extLst>
              </a:tr>
              <a:tr h="662433">
                <a:tc>
                  <a:txBody>
                    <a:bodyPr/>
                    <a:lstStyle/>
                    <a:p>
                      <a:pPr algn="ctr">
                        <a:spcAft>
                          <a:spcPts val="0"/>
                        </a:spcAft>
                      </a:pPr>
                      <a:r>
                        <a:rPr lang="en-US" sz="2500" kern="100">
                          <a:effectLst/>
                        </a:rPr>
                        <a:t>Our scheme</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a:effectLst/>
                        </a:rPr>
                        <a:t>0.011</a:t>
                      </a:r>
                      <a:endParaRPr lang="zh-CN" sz="2500" kern="10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dirty="0">
                          <a:effectLst/>
                        </a:rPr>
                        <a:t>0.9886</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tc>
                  <a:txBody>
                    <a:bodyPr/>
                    <a:lstStyle/>
                    <a:p>
                      <a:pPr algn="ctr">
                        <a:spcAft>
                          <a:spcPts val="0"/>
                        </a:spcAft>
                      </a:pPr>
                      <a:r>
                        <a:rPr lang="en-US" sz="2500" kern="100" dirty="0">
                          <a:effectLst/>
                        </a:rPr>
                        <a:t> 2060.8</a:t>
                      </a:r>
                      <a:endParaRPr lang="zh-CN" sz="2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7072" marR="97072" marT="0" marB="0" anchor="ctr"/>
                </a:tc>
                <a:extLst>
                  <a:ext uri="{0D108BD9-81ED-4DB2-BD59-A6C34878D82A}">
                    <a16:rowId xmlns:a16="http://schemas.microsoft.com/office/drawing/2014/main" xmlns="" val="585642511"/>
                  </a:ext>
                </a:extLst>
              </a:tr>
            </a:tbl>
          </a:graphicData>
        </a:graphic>
      </p:graphicFrame>
      <p:pic>
        <p:nvPicPr>
          <p:cNvPr id="4" name="图片 3">
            <a:extLst>
              <a:ext uri="{FF2B5EF4-FFF2-40B4-BE49-F238E27FC236}">
                <a16:creationId xmlns:a16="http://schemas.microsoft.com/office/drawing/2014/main" xmlns="" id="{B58B6E13-8E5B-4990-989E-6F21705A4648}"/>
              </a:ext>
            </a:extLst>
          </p:cNvPr>
          <p:cNvPicPr>
            <a:picLocks noChangeAspect="1"/>
          </p:cNvPicPr>
          <p:nvPr/>
        </p:nvPicPr>
        <p:blipFill>
          <a:blip r:embed="rId7"/>
          <a:stretch>
            <a:fillRect/>
          </a:stretch>
        </p:blipFill>
        <p:spPr>
          <a:xfrm>
            <a:off x="2292405" y="15668920"/>
            <a:ext cx="11024144" cy="7741736"/>
          </a:xfrm>
          <a:prstGeom prst="rect">
            <a:avLst/>
          </a:prstGeom>
        </p:spPr>
      </p:pic>
      <p:grpSp>
        <p:nvGrpSpPr>
          <p:cNvPr id="14" name="组合 13">
            <a:extLst>
              <a:ext uri="{FF2B5EF4-FFF2-40B4-BE49-F238E27FC236}">
                <a16:creationId xmlns:a16="http://schemas.microsoft.com/office/drawing/2014/main" xmlns="" id="{6DB9C7FF-613D-449D-9016-CAABBB96F4DB}"/>
              </a:ext>
            </a:extLst>
          </p:cNvPr>
          <p:cNvGrpSpPr/>
          <p:nvPr/>
        </p:nvGrpSpPr>
        <p:grpSpPr>
          <a:xfrm>
            <a:off x="2967498" y="36268117"/>
            <a:ext cx="9773807" cy="4039834"/>
            <a:chOff x="1536005" y="25447478"/>
            <a:chExt cx="7788411" cy="3131151"/>
          </a:xfrm>
        </p:grpSpPr>
        <p:sp>
          <p:nvSpPr>
            <p:cNvPr id="13" name="矩形 12">
              <a:extLst>
                <a:ext uri="{FF2B5EF4-FFF2-40B4-BE49-F238E27FC236}">
                  <a16:creationId xmlns:a16="http://schemas.microsoft.com/office/drawing/2014/main" xmlns="" id="{DE353705-4836-4A30-8CA0-BE332E467735}"/>
                </a:ext>
              </a:extLst>
            </p:cNvPr>
            <p:cNvSpPr/>
            <p:nvPr/>
          </p:nvSpPr>
          <p:spPr>
            <a:xfrm>
              <a:off x="1536005" y="25447478"/>
              <a:ext cx="7788411" cy="3131151"/>
            </a:xfrm>
            <a:prstGeom prst="rect">
              <a:avLst/>
            </a:prstGeom>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9429" tIns="64715" rIns="129429" bIns="64715" numCol="1" spcCol="0" rtlCol="0" fromWordArt="0" anchor="ctr" anchorCtr="0" forceAA="0" compatLnSpc="1">
              <a:prstTxWarp prst="textNoShape">
                <a:avLst/>
              </a:prstTxWarp>
              <a:noAutofit/>
            </a:bodyPr>
            <a:lstStyle/>
            <a:p>
              <a:pPr algn="ctr"/>
              <a:endParaRPr lang="zh-CN" altLang="en-US" sz="9774"/>
            </a:p>
          </p:txBody>
        </p:sp>
        <p:pic>
          <p:nvPicPr>
            <p:cNvPr id="10" name="图片 9">
              <a:extLst>
                <a:ext uri="{FF2B5EF4-FFF2-40B4-BE49-F238E27FC236}">
                  <a16:creationId xmlns:a16="http://schemas.microsoft.com/office/drawing/2014/main" xmlns="" id="{F282631F-E64A-4520-A818-0AB366A22B57}"/>
                </a:ext>
              </a:extLst>
            </p:cNvPr>
            <p:cNvPicPr>
              <a:picLocks noChangeAspect="1"/>
            </p:cNvPicPr>
            <p:nvPr/>
          </p:nvPicPr>
          <p:blipFill rotWithShape="1">
            <a:blip r:embed="rId8"/>
            <a:srcRect t="1" b="-3898"/>
            <a:stretch/>
          </p:blipFill>
          <p:spPr>
            <a:xfrm>
              <a:off x="1536005" y="25540835"/>
              <a:ext cx="7788411" cy="3023279"/>
            </a:xfrm>
            <a:prstGeom prst="rect">
              <a:avLst/>
            </a:prstGeom>
          </p:spPr>
        </p:pic>
      </p:grpSp>
      <p:pic>
        <p:nvPicPr>
          <p:cNvPr id="17" name="图片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457893" y="11161867"/>
            <a:ext cx="12506310" cy="4951157"/>
          </a:xfrm>
          <a:prstGeom prst="rect">
            <a:avLst/>
          </a:prstGeom>
        </p:spPr>
      </p:pic>
    </p:spTree>
    <p:extLst>
      <p:ext uri="{BB962C8B-B14F-4D97-AF65-F5344CB8AC3E}">
        <p14:creationId xmlns:p14="http://schemas.microsoft.com/office/powerpoint/2010/main" val="9322816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889</Words>
  <Application>Microsoft Office PowerPoint</Application>
  <PresentationFormat>自定义</PresentationFormat>
  <Paragraphs>136</Paragraphs>
  <Slides>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PMingLiU</vt:lpstr>
      <vt:lpstr>等线</vt:lpstr>
      <vt:lpstr>等线 Light</vt:lpstr>
      <vt:lpstr>宋体</vt:lpstr>
      <vt:lpstr>造字工房悦黑体验版纤细体</vt:lpstr>
      <vt:lpstr>Arial</vt:lpstr>
      <vt:lpstr>Calibri</vt:lpstr>
      <vt:lpstr>Calibri Light</vt:lpstr>
      <vt:lpstr>Times New Roman</vt:lpstr>
      <vt:lpstr>Office 主题​​</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云鹏 宋</dc:creator>
  <cp:lastModifiedBy>c zq</cp:lastModifiedBy>
  <cp:revision>20</cp:revision>
  <dcterms:created xsi:type="dcterms:W3CDTF">2019-05-17T13:39:21Z</dcterms:created>
  <dcterms:modified xsi:type="dcterms:W3CDTF">2019-05-18T02:30:04Z</dcterms:modified>
</cp:coreProperties>
</file>