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sldIdLst>
    <p:sldId id="256" r:id="rId3"/>
    <p:sldId id="258" r:id="rId4"/>
    <p:sldId id="259" r:id="rId5"/>
    <p:sldId id="260" r:id="rId6"/>
    <p:sldId id="288" r:id="rId7"/>
    <p:sldId id="269" r:id="rId8"/>
    <p:sldId id="286" r:id="rId9"/>
    <p:sldId id="270" r:id="rId10"/>
    <p:sldId id="271" r:id="rId11"/>
    <p:sldId id="289" r:id="rId12"/>
    <p:sldId id="272" r:id="rId13"/>
    <p:sldId id="273" r:id="rId14"/>
    <p:sldId id="287" r:id="rId15"/>
    <p:sldId id="277" r:id="rId16"/>
    <p:sldId id="280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9"/>
  </p:normalViewPr>
  <p:slideViewPr>
    <p:cSldViewPr snapToGrid="0" snapToObjects="1">
      <p:cViewPr varScale="1">
        <p:scale>
          <a:sx n="115" d="100"/>
          <a:sy n="115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915213" y="2128074"/>
            <a:ext cx="8084654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42314" y="-4768554"/>
            <a:ext cx="9526783" cy="8018066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915213" y="3169834"/>
            <a:ext cx="8084654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7423535" y="5313870"/>
            <a:ext cx="9526783" cy="8018066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915213" y="4033466"/>
            <a:ext cx="8084654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8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3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1415669" y="-1088262"/>
            <a:ext cx="12969854" cy="15178844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083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5067768" y="-247745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5527534" y="-479972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87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761892" y="-334537"/>
            <a:ext cx="19187532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607140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1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1996604" y="-2649433"/>
            <a:ext cx="12969854" cy="15178844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77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4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48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515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761892" y="-334537"/>
            <a:ext cx="19187532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607140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9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082848" y="169379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015489" y="169379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082848" y="3093408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015489" y="3093408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086211" y="449301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018852" y="449301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48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5067768" y="-247745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5527534" y="-479972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31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68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0898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1757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153768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153768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258045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258045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3362" y="362322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46003" y="362322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3362" y="466599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46003" y="466599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95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120314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120314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211210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211210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9023" y="302105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51664" y="302105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9023" y="3930013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51664" y="3930013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219023" y="483896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8151664" y="483896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1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77939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77939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168835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168835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9023" y="259731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51664" y="259731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9023" y="350626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51664" y="350626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219023" y="441794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8151664" y="441794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7219023" y="532690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8151664" y="532690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4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1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68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801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3" r:id="rId3"/>
    <p:sldLayoutId id="2147483694" r:id="rId4"/>
    <p:sldLayoutId id="2147483695" r:id="rId5"/>
    <p:sldLayoutId id="2147483696" r:id="rId6"/>
    <p:sldLayoutId id="2147483688" r:id="rId7"/>
    <p:sldLayoutId id="2147483697" r:id="rId8"/>
    <p:sldLayoutId id="2147483700" r:id="rId9"/>
    <p:sldLayoutId id="2147483701" r:id="rId10"/>
    <p:sldLayoutId id="2147483689" r:id="rId11"/>
    <p:sldLayoutId id="2147483687" r:id="rId12"/>
    <p:sldLayoutId id="2147483698" r:id="rId13"/>
    <p:sldLayoutId id="2147483699" r:id="rId14"/>
    <p:sldLayoutId id="2147483686" r:id="rId15"/>
    <p:sldLayoutId id="2147483690" r:id="rId16"/>
    <p:sldLayoutId id="2147483691" r:id="rId17"/>
    <p:sldLayoutId id="2147483692" r:id="rId18"/>
    <p:sldLayoutId id="2147483702" r:id="rId19"/>
    <p:sldLayoutId id="2147483703" r:id="rId20"/>
    <p:sldLayoutId id="2147483704" r:id="rId21"/>
    <p:sldLayoutId id="214748368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726436" y="1355562"/>
            <a:ext cx="9465564" cy="2161431"/>
          </a:xfrm>
        </p:spPr>
        <p:txBody>
          <a:bodyPr/>
          <a:lstStyle/>
          <a:p>
            <a:pPr algn="ctr"/>
            <a:r>
              <a:rPr kumimoji="1" lang="en-US" altLang="zh-CN" sz="4000" dirty="0"/>
              <a:t>Characterizing Social Marketing Behavior of E-commerce Celebrities and Predicting Their Value</a:t>
            </a:r>
            <a:endParaRPr kumimoji="1" lang="zh-CN" altLang="en-US" sz="4000" dirty="0"/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187FB660-3927-49EA-88DD-3D99109F4EFA}"/>
              </a:ext>
            </a:extLst>
          </p:cNvPr>
          <p:cNvSpPr txBox="1">
            <a:spLocks/>
          </p:cNvSpPr>
          <p:nvPr/>
        </p:nvSpPr>
        <p:spPr>
          <a:xfrm>
            <a:off x="674933" y="4537350"/>
            <a:ext cx="8084654" cy="1169470"/>
          </a:xfrm>
          <a:prstGeom prst="rect">
            <a:avLst/>
          </a:prstGeom>
        </p:spPr>
        <p:txBody>
          <a:bodyPr anchor="t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charset="0"/>
              <a:buChar char="•"/>
              <a:defRPr sz="1400" b="0" kern="120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/>
              <a:t>Authors: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Xiang Li, </a:t>
            </a:r>
            <a:r>
              <a:rPr kumimoji="1" lang="en-US" altLang="zh-CN" sz="1600" dirty="0" err="1"/>
              <a:t>Yuchun</a:t>
            </a:r>
            <a:r>
              <a:rPr kumimoji="1" lang="en-US" altLang="zh-CN" sz="1600" dirty="0"/>
              <a:t> Guo, Ye Sheng, </a:t>
            </a:r>
            <a:r>
              <a:rPr kumimoji="1" lang="en-US" altLang="zh-CN" sz="1600" dirty="0" err="1"/>
              <a:t>Yishuai</a:t>
            </a:r>
            <a:r>
              <a:rPr kumimoji="1" lang="en-US" altLang="zh-CN" sz="1600" dirty="0"/>
              <a:t> Chen</a:t>
            </a:r>
            <a:endParaRPr kumimoji="1" lang="zh-CN" altLang="en-US" sz="1600" dirty="0"/>
          </a:p>
          <a:p>
            <a:r>
              <a:rPr kumimoji="1" lang="en-US" altLang="zh-CN" sz="1600" dirty="0"/>
              <a:t>Institution: School of Electronic and Information Engineering, Beijing </a:t>
            </a:r>
            <a:r>
              <a:rPr kumimoji="1" lang="en-US" altLang="zh-CN" sz="1600" dirty="0" err="1"/>
              <a:t>Jiaotong</a:t>
            </a:r>
            <a:r>
              <a:rPr kumimoji="1" lang="en-US" altLang="zh-CN" sz="1600" dirty="0"/>
              <a:t> University</a:t>
            </a:r>
          </a:p>
          <a:p>
            <a:r>
              <a:rPr kumimoji="1" lang="en-US" altLang="zh-CN" sz="1600" dirty="0"/>
              <a:t>Email: 18120100@bjtu.edu.cn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377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 Analysis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15091" y="1153228"/>
            <a:ext cx="2137893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Nonmarketing </a:t>
            </a:r>
          </a:p>
          <a:p>
            <a:pPr lvl="0"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behavior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0045D50-7DF3-4501-950D-C1F0283D8790}"/>
              </a:ext>
            </a:extLst>
          </p:cNvPr>
          <p:cNvSpPr txBox="1"/>
          <p:nvPr/>
        </p:nvSpPr>
        <p:spPr>
          <a:xfrm>
            <a:off x="690746" y="2218619"/>
            <a:ext cx="293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Daily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Personal information</a:t>
            </a:r>
          </a:p>
          <a:p>
            <a:endParaRPr lang="zh-CN" altLang="en-US" dirty="0"/>
          </a:p>
        </p:txBody>
      </p:sp>
      <p:graphicFrame>
        <p:nvGraphicFramePr>
          <p:cNvPr id="59" name="表格 59">
            <a:extLst>
              <a:ext uri="{FF2B5EF4-FFF2-40B4-BE49-F238E27FC236}">
                <a16:creationId xmlns:a16="http://schemas.microsoft.com/office/drawing/2014/main" id="{FFF08C53-876D-4EAE-B877-7EAA25B1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15520"/>
              </p:ext>
            </p:extLst>
          </p:nvPr>
        </p:nvGraphicFramePr>
        <p:xfrm>
          <a:off x="752183" y="3033964"/>
          <a:ext cx="2816859" cy="296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859">
                  <a:extLst>
                    <a:ext uri="{9D8B030D-6E8A-4147-A177-3AD203B41FA5}">
                      <a16:colId xmlns:a16="http://schemas.microsoft.com/office/drawing/2014/main" val="3242271280"/>
                    </a:ext>
                  </a:extLst>
                </a:gridCol>
              </a:tblGrid>
              <a:tr h="564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Nonmarketing behavior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46985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#Daily posts/ month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947911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#Reposts/ daily blog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927292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#Comments/ daily blog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951642"/>
                  </a:ext>
                </a:extLst>
              </a:tr>
              <a:tr h="2919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#Likes/ daily blog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1439669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#Followers/ EC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15048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#Follows/ EC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54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 flipV="1">
            <a:off x="4497596" y="398065"/>
            <a:ext cx="76573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09665" y="635250"/>
            <a:ext cx="2707088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</a:rPr>
              <a:t>Experimental Setup</a:t>
            </a:r>
          </a:p>
        </p:txBody>
      </p:sp>
      <p:sp>
        <p:nvSpPr>
          <p:cNvPr id="13" name="矩形 12"/>
          <p:cNvSpPr/>
          <p:nvPr/>
        </p:nvSpPr>
        <p:spPr>
          <a:xfrm>
            <a:off x="4437189" y="398065"/>
            <a:ext cx="901209" cy="814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</a:rPr>
              <a:t>(1)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80E99E-68CF-4B91-B9C3-21AF7DBC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24" y="1686619"/>
            <a:ext cx="4875003" cy="29838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99CB4DA-8CD0-4010-BBF7-31C9DAFD5956}"/>
              </a:ext>
            </a:extLst>
          </p:cNvPr>
          <p:cNvSpPr txBox="1"/>
          <p:nvPr/>
        </p:nvSpPr>
        <p:spPr>
          <a:xfrm>
            <a:off x="393192" y="1792224"/>
            <a:ext cx="6547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Three levels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High: 	[mean + 0.5*std, +</a:t>
            </a:r>
            <a:r>
              <a:rPr lang="zh-CN" altLang="en-US" dirty="0"/>
              <a:t>∞</a:t>
            </a:r>
            <a:r>
              <a:rPr lang="en-US" altLang="zh-CN" dirty="0"/>
              <a:t>)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Medium: 	[mean - 0.5*std, mean + 0.5*std)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Low:</a:t>
            </a:r>
            <a:r>
              <a:rPr lang="zh-CN" altLang="en-US" dirty="0"/>
              <a:t> </a:t>
            </a:r>
            <a:r>
              <a:rPr lang="en-US" altLang="zh-CN" dirty="0"/>
              <a:t>	[-</a:t>
            </a:r>
            <a:r>
              <a:rPr lang="zh-CN" altLang="en-US" dirty="0"/>
              <a:t>∞</a:t>
            </a:r>
            <a:r>
              <a:rPr lang="en-US" altLang="zh-CN" dirty="0"/>
              <a:t>, mean - 0.5*std)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Comparative experiments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Full-time Nonmarketing Behavior Model(FNBM)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Full-time Marketing Behavior Model (FMBM)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Full-time Full-feature Model (FFM)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Full-feature Model in the past three years (FM3)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Full-feature Model in the last year (FM1)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E112AF4E-5053-4554-8CF6-C8EE9FE42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64638"/>
              </p:ext>
            </p:extLst>
          </p:nvPr>
        </p:nvGraphicFramePr>
        <p:xfrm>
          <a:off x="816464" y="5277217"/>
          <a:ext cx="8128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7956746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915926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4720259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058044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070296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61700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FNBM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FMBN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FFM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FM3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FM1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40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8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kNN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0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0.83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4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 flipV="1">
            <a:off x="4497596" y="398065"/>
            <a:ext cx="76573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09665" y="381811"/>
            <a:ext cx="2677528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</a:rPr>
              <a:t>Top-10 Most </a:t>
            </a:r>
          </a:p>
          <a:p>
            <a:pPr lvl="0"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</a:rPr>
              <a:t>Important Features</a:t>
            </a:r>
          </a:p>
        </p:txBody>
      </p:sp>
      <p:sp>
        <p:nvSpPr>
          <p:cNvPr id="13" name="矩形 12"/>
          <p:cNvSpPr/>
          <p:nvPr/>
        </p:nvSpPr>
        <p:spPr>
          <a:xfrm>
            <a:off x="4437189" y="398065"/>
            <a:ext cx="901209" cy="814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</a:rPr>
              <a:t>(2)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ABC7EEB-6B11-479B-8F23-8456737E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99225"/>
              </p:ext>
            </p:extLst>
          </p:nvPr>
        </p:nvGraphicFramePr>
        <p:xfrm>
          <a:off x="6967727" y="1932458"/>
          <a:ext cx="513893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1">
                  <a:extLst>
                    <a:ext uri="{9D8B030D-6E8A-4147-A177-3AD203B41FA5}">
                      <a16:colId xmlns:a16="http://schemas.microsoft.com/office/drawing/2014/main" val="1598805305"/>
                    </a:ext>
                  </a:extLst>
                </a:gridCol>
                <a:gridCol w="1572769">
                  <a:extLst>
                    <a:ext uri="{9D8B030D-6E8A-4147-A177-3AD203B41FA5}">
                      <a16:colId xmlns:a16="http://schemas.microsoft.com/office/drawing/2014/main" val="3472005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Features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Importance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22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Interaction-lv5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6.43%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8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#Reposts/ marketing 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6.29%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9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#Followers/ 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5.87%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70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#Likes/ daily blogs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5.81%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5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Interaction-lv4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4.65%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Overlap-lv3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4.39%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6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Followers-lv2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4.21%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#New product posts/ month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3.97%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8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#Comments/ marketing blog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3.72%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53135"/>
                  </a:ext>
                </a:extLst>
              </a:tr>
              <a:tr h="321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#Reposting lottery/ month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3.51%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9445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01BF3C05-9015-4238-993A-12CD74AC43DD}"/>
              </a:ext>
            </a:extLst>
          </p:cNvPr>
          <p:cNvSpPr txBox="1"/>
          <p:nvPr/>
        </p:nvSpPr>
        <p:spPr>
          <a:xfrm>
            <a:off x="585216" y="1947672"/>
            <a:ext cx="60219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High interaction level have the strongest impact on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Repost-based lottery: increase the reach of blogs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Cheating component: “</a:t>
            </a:r>
            <a:r>
              <a:rPr lang="en-US" altLang="zh-CN" sz="2000" dirty="0" err="1"/>
              <a:t>Zombie”accounts</a:t>
            </a:r>
            <a:r>
              <a:rPr lang="en-US" altLang="zh-CN" sz="2000" dirty="0"/>
              <a:t> in the Followers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Likes: simple, without any pop-ups and page jumps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Medium  #Overlap and #Followers scale contribute more to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The ability to interact with active followers is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377C19-40E1-4C73-8A92-6732E48CC3B0}"/>
              </a:ext>
            </a:extLst>
          </p:cNvPr>
          <p:cNvSpPr txBox="1"/>
          <p:nvPr/>
        </p:nvSpPr>
        <p:spPr>
          <a:xfrm>
            <a:off x="9921241" y="6230435"/>
            <a:ext cx="21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Sum:</a:t>
            </a:r>
            <a:r>
              <a:rPr lang="zh-CN" altLang="en-US" dirty="0"/>
              <a:t> </a:t>
            </a:r>
            <a:r>
              <a:rPr lang="en-US" altLang="zh-CN" dirty="0"/>
              <a:t>48.85%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1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3F4645-B8B5-4A71-9F85-FB09B71A5044}"/>
              </a:ext>
            </a:extLst>
          </p:cNvPr>
          <p:cNvSpPr txBox="1"/>
          <p:nvPr/>
        </p:nvSpPr>
        <p:spPr>
          <a:xfrm>
            <a:off x="430306" y="1837765"/>
            <a:ext cx="7485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 first cross-platform measurement of ECs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41 features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Top-10 important features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Help ECs optimize their strategies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Limitation and future work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The size of data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Multiple types of platforms</a:t>
            </a:r>
          </a:p>
          <a:p>
            <a:pPr marL="742939" lvl="1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Selling products through online live</a:t>
            </a:r>
          </a:p>
        </p:txBody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951789" y="3098854"/>
            <a:ext cx="8084654" cy="1041761"/>
          </a:xfrm>
        </p:spPr>
        <p:txBody>
          <a:bodyPr/>
          <a:lstStyle/>
          <a:p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17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189245" y="2838444"/>
            <a:ext cx="2776216" cy="590556"/>
          </a:xfrm>
        </p:spPr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219023" y="1834195"/>
            <a:ext cx="932642" cy="634634"/>
          </a:xfrm>
        </p:spPr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5" y="1823489"/>
            <a:ext cx="3253563" cy="634634"/>
          </a:xfrm>
        </p:spPr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>
          <a:xfrm>
            <a:off x="7219023" y="2743151"/>
            <a:ext cx="932642" cy="634634"/>
          </a:xfrm>
        </p:spPr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>
          <a:xfrm>
            <a:off x="8151665" y="2756433"/>
            <a:ext cx="3253563" cy="634634"/>
          </a:xfrm>
        </p:spPr>
        <p:txBody>
          <a:bodyPr/>
          <a:lstStyle/>
          <a:p>
            <a:r>
              <a:rPr kumimoji="1" lang="en-US" altLang="zh-CN" dirty="0"/>
              <a:t>Behavior Analysis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>
          <a:xfrm>
            <a:off x="7219023" y="3652107"/>
            <a:ext cx="932642" cy="634634"/>
          </a:xfrm>
        </p:spPr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>
          <a:xfrm>
            <a:off x="8151664" y="3678671"/>
            <a:ext cx="3253563" cy="634634"/>
          </a:xfrm>
        </p:spPr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>
          <a:xfrm>
            <a:off x="7219023" y="4561063"/>
            <a:ext cx="932642" cy="634634"/>
          </a:xfrm>
        </p:spPr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>
          <a:xfrm>
            <a:off x="8151665" y="4534499"/>
            <a:ext cx="3253563" cy="634634"/>
          </a:xfrm>
        </p:spPr>
        <p:txBody>
          <a:bodyPr/>
          <a:lstStyle/>
          <a:p>
            <a:r>
              <a:rPr kumimoji="1"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0881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</a:t>
            </a:r>
            <a:r>
              <a:rPr kumimoji="1" lang="en-US" altLang="zh-CN" dirty="0"/>
              <a:t>Abstract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 flipV="1">
            <a:off x="3182918" y="1761670"/>
            <a:ext cx="7657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67199" y="1749403"/>
            <a:ext cx="222880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/>
                </a:solidFill>
              </a:rPr>
              <a:t> E-commerce</a:t>
            </a:r>
          </a:p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/>
                </a:solidFill>
              </a:rPr>
              <a:t>Celebrities(ECs)</a:t>
            </a:r>
          </a:p>
        </p:txBody>
      </p:sp>
      <p:sp>
        <p:nvSpPr>
          <p:cNvPr id="6" name="矩形 5"/>
          <p:cNvSpPr/>
          <p:nvPr/>
        </p:nvSpPr>
        <p:spPr>
          <a:xfrm>
            <a:off x="3122511" y="1761670"/>
            <a:ext cx="901209" cy="814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1"/>
                </a:solidFill>
              </a:rPr>
              <a:t>(1)</a:t>
            </a:r>
          </a:p>
        </p:txBody>
      </p:sp>
      <p:sp>
        <p:nvSpPr>
          <p:cNvPr id="9" name="矩形 8"/>
          <p:cNvSpPr/>
          <p:nvPr/>
        </p:nvSpPr>
        <p:spPr>
          <a:xfrm flipV="1">
            <a:off x="7222273" y="1761670"/>
            <a:ext cx="76573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34342" y="1949121"/>
            <a:ext cx="1779398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Characterize</a:t>
            </a:r>
          </a:p>
        </p:txBody>
      </p:sp>
      <p:sp>
        <p:nvSpPr>
          <p:cNvPr id="12" name="矩形 11"/>
          <p:cNvSpPr/>
          <p:nvPr/>
        </p:nvSpPr>
        <p:spPr>
          <a:xfrm>
            <a:off x="7161866" y="1761670"/>
            <a:ext cx="901209" cy="814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(2)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BD7A21-69D0-4156-A880-13A1C7332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0" t="26017" r="8323" b="20591"/>
          <a:stretch/>
        </p:blipFill>
        <p:spPr>
          <a:xfrm>
            <a:off x="1140696" y="4779204"/>
            <a:ext cx="2198986" cy="14483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E12E76-6EF3-4E32-A58B-B7C11BC7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62" y="4625015"/>
            <a:ext cx="1653554" cy="1651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AF6E78-74E9-4B07-B6A2-7D6FFF5A6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71" t="18926" r="17105" b="18512"/>
          <a:stretch/>
        </p:blipFill>
        <p:spPr>
          <a:xfrm>
            <a:off x="3435158" y="2602970"/>
            <a:ext cx="1211235" cy="118727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9987B52-57B2-43E4-9C3B-2072C8167235}"/>
              </a:ext>
            </a:extLst>
          </p:cNvPr>
          <p:cNvSpPr txBox="1"/>
          <p:nvPr/>
        </p:nvSpPr>
        <p:spPr>
          <a:xfrm>
            <a:off x="1242432" y="6276601"/>
            <a:ext cx="199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social network platforms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AAF6DB-669A-4EF9-AB13-F0B6FEE8AC60}"/>
              </a:ext>
            </a:extLst>
          </p:cNvPr>
          <p:cNvSpPr txBox="1"/>
          <p:nvPr/>
        </p:nvSpPr>
        <p:spPr>
          <a:xfrm>
            <a:off x="4800962" y="6285745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e-commerce platforms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B421B5E-B742-4A6C-8570-124548C10D6C}"/>
              </a:ext>
            </a:extLst>
          </p:cNvPr>
          <p:cNvCxnSpPr/>
          <p:nvPr/>
        </p:nvCxnSpPr>
        <p:spPr>
          <a:xfrm flipH="1">
            <a:off x="2112264" y="3703320"/>
            <a:ext cx="1227418" cy="100584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48FD0A8-7E85-4BDF-B0FB-B7982474C1B8}"/>
              </a:ext>
            </a:extLst>
          </p:cNvPr>
          <p:cNvCxnSpPr>
            <a:cxnSpLocks/>
          </p:cNvCxnSpPr>
          <p:nvPr/>
        </p:nvCxnSpPr>
        <p:spPr>
          <a:xfrm>
            <a:off x="4646393" y="3703320"/>
            <a:ext cx="1150903" cy="92302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891AC20F-E9A2-4DFF-B355-D610E5148046}"/>
              </a:ext>
            </a:extLst>
          </p:cNvPr>
          <p:cNvSpPr txBox="1"/>
          <p:nvPr/>
        </p:nvSpPr>
        <p:spPr>
          <a:xfrm>
            <a:off x="5200041" y="3708300"/>
            <a:ext cx="140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business activities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7F920DD-AF84-4C49-BA56-BDD380E972F1}"/>
              </a:ext>
            </a:extLst>
          </p:cNvPr>
          <p:cNvSpPr txBox="1"/>
          <p:nvPr/>
        </p:nvSpPr>
        <p:spPr>
          <a:xfrm>
            <a:off x="1502782" y="3742736"/>
            <a:ext cx="132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marketing activities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72221D0-5B7D-449A-9390-07D055BC00F0}"/>
              </a:ext>
            </a:extLst>
          </p:cNvPr>
          <p:cNvSpPr txBox="1"/>
          <p:nvPr/>
        </p:nvSpPr>
        <p:spPr>
          <a:xfrm>
            <a:off x="7296912" y="2962656"/>
            <a:ext cx="403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Marketing behavior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Nonmarketing behavior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41 features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Predict an EC’s sale volume</a:t>
            </a:r>
          </a:p>
        </p:txBody>
      </p:sp>
    </p:spTree>
    <p:extLst>
      <p:ext uri="{BB962C8B-B14F-4D97-AF65-F5344CB8AC3E}">
        <p14:creationId xmlns:p14="http://schemas.microsoft.com/office/powerpoint/2010/main" val="8310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</a:t>
            </a:r>
            <a:r>
              <a:rPr kumimoji="1" lang="en-US" altLang="zh-CN" dirty="0"/>
              <a:t>Abstract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 flipV="1">
            <a:off x="3182918" y="1761670"/>
            <a:ext cx="7657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67199" y="1721971"/>
            <a:ext cx="222880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/>
                </a:solidFill>
              </a:rPr>
              <a:t> Cross-platform</a:t>
            </a:r>
          </a:p>
          <a:p>
            <a:pPr lvl="0"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/>
                </a:solidFill>
              </a:rPr>
              <a:t>measurements</a:t>
            </a:r>
          </a:p>
        </p:txBody>
      </p:sp>
      <p:sp>
        <p:nvSpPr>
          <p:cNvPr id="6" name="矩形 5"/>
          <p:cNvSpPr/>
          <p:nvPr/>
        </p:nvSpPr>
        <p:spPr>
          <a:xfrm>
            <a:off x="3122511" y="1761670"/>
            <a:ext cx="901209" cy="814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1"/>
                </a:solidFill>
              </a:rPr>
              <a:t>(3)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33267-DAAB-46BD-83A3-DE687FFCC614}"/>
              </a:ext>
            </a:extLst>
          </p:cNvPr>
          <p:cNvSpPr txBox="1"/>
          <p:nvPr/>
        </p:nvSpPr>
        <p:spPr>
          <a:xfrm>
            <a:off x="3027831" y="2670101"/>
            <a:ext cx="3502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Choose representative ECs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Taobao and Weibo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About 450,000 EC microblog data on Weibo from 2010 to 2018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sale data on Taobao in April 2018</a:t>
            </a:r>
          </a:p>
        </p:txBody>
      </p:sp>
    </p:spTree>
    <p:extLst>
      <p:ext uri="{BB962C8B-B14F-4D97-AF65-F5344CB8AC3E}">
        <p14:creationId xmlns:p14="http://schemas.microsoft.com/office/powerpoint/2010/main" val="18388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zh-CN" dirty="0"/>
              <a:t>Behavior Analysis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5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 Analysis</a:t>
            </a:r>
            <a:endParaRPr kumimoji="1" lang="zh-CN" altLang="en-US" dirty="0"/>
          </a:p>
          <a:p>
            <a:endParaRPr kumimoji="1" lang="zh-CN" altLang="en-US" dirty="0"/>
          </a:p>
        </p:txBody>
      </p:sp>
      <p:grpSp>
        <p:nvGrpSpPr>
          <p:cNvPr id="11" name="组 10"/>
          <p:cNvGrpSpPr/>
          <p:nvPr/>
        </p:nvGrpSpPr>
        <p:grpSpPr>
          <a:xfrm>
            <a:off x="679897" y="2350457"/>
            <a:ext cx="1178805" cy="4507543"/>
            <a:chOff x="679897" y="2350457"/>
            <a:chExt cx="1178805" cy="4507543"/>
          </a:xfrm>
        </p:grpSpPr>
        <p:sp>
          <p:nvSpPr>
            <p:cNvPr id="3" name="斜纹 2"/>
            <p:cNvSpPr/>
            <p:nvPr/>
          </p:nvSpPr>
          <p:spPr>
            <a:xfrm rot="18900000">
              <a:off x="679897" y="2350457"/>
              <a:ext cx="1178805" cy="1178805"/>
            </a:xfrm>
            <a:prstGeom prst="diagStrip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56168" y="2956956"/>
              <a:ext cx="413132" cy="39010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1095943" y="1900886"/>
            <a:ext cx="7590858" cy="1211605"/>
            <a:chOff x="1095944" y="2304646"/>
            <a:chExt cx="7590858" cy="1211605"/>
          </a:xfrm>
        </p:grpSpPr>
        <p:grpSp>
          <p:nvGrpSpPr>
            <p:cNvPr id="6" name="组 5"/>
            <p:cNvGrpSpPr/>
            <p:nvPr/>
          </p:nvGrpSpPr>
          <p:grpSpPr>
            <a:xfrm rot="16200000" flipH="1">
              <a:off x="4094153" y="-660763"/>
              <a:ext cx="1178805" cy="7175223"/>
              <a:chOff x="679898" y="2754217"/>
              <a:chExt cx="1178805" cy="7175223"/>
            </a:xfrm>
            <a:solidFill>
              <a:schemeClr val="accent3"/>
            </a:solidFill>
          </p:grpSpPr>
          <p:sp>
            <p:nvSpPr>
              <p:cNvPr id="7" name="斜纹 6"/>
              <p:cNvSpPr/>
              <p:nvPr/>
            </p:nvSpPr>
            <p:spPr>
              <a:xfrm rot="18900000">
                <a:off x="679898" y="2754217"/>
                <a:ext cx="1178805" cy="1178805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56169" y="3343620"/>
                <a:ext cx="413132" cy="65858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" name="三角形 8"/>
            <p:cNvSpPr/>
            <p:nvPr/>
          </p:nvSpPr>
          <p:spPr>
            <a:xfrm rot="5400000">
              <a:off x="8063347" y="2512465"/>
              <a:ext cx="831273" cy="4156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873600" y="2030646"/>
            <a:ext cx="2731004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/>
                </a:solidFill>
              </a:rPr>
              <a:t>Marketing behavior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1513437" y="3364550"/>
            <a:ext cx="1178805" cy="3493449"/>
            <a:chOff x="679896" y="3364550"/>
            <a:chExt cx="1178805" cy="3493449"/>
          </a:xfrm>
        </p:grpSpPr>
        <p:sp>
          <p:nvSpPr>
            <p:cNvPr id="15" name="斜纹 14"/>
            <p:cNvSpPr/>
            <p:nvPr/>
          </p:nvSpPr>
          <p:spPr>
            <a:xfrm rot="18900000">
              <a:off x="679896" y="3364550"/>
              <a:ext cx="1178805" cy="1178805"/>
            </a:xfrm>
            <a:prstGeom prst="diagStrip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56168" y="4134505"/>
              <a:ext cx="413132" cy="27234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1929485" y="2921111"/>
            <a:ext cx="3901301" cy="1211604"/>
            <a:chOff x="1095945" y="2304648"/>
            <a:chExt cx="3901301" cy="1211604"/>
          </a:xfrm>
        </p:grpSpPr>
        <p:grpSp>
          <p:nvGrpSpPr>
            <p:cNvPr id="18" name="组 17"/>
            <p:cNvGrpSpPr/>
            <p:nvPr/>
          </p:nvGrpSpPr>
          <p:grpSpPr>
            <a:xfrm rot="16200000" flipH="1">
              <a:off x="2249375" y="1184017"/>
              <a:ext cx="1178805" cy="3485665"/>
              <a:chOff x="679898" y="2754217"/>
              <a:chExt cx="1178805" cy="3485665"/>
            </a:xfrm>
            <a:solidFill>
              <a:schemeClr val="accent3"/>
            </a:solidFill>
          </p:grpSpPr>
          <p:sp>
            <p:nvSpPr>
              <p:cNvPr id="20" name="斜纹 19"/>
              <p:cNvSpPr/>
              <p:nvPr/>
            </p:nvSpPr>
            <p:spPr>
              <a:xfrm rot="18900000">
                <a:off x="679898" y="2754217"/>
                <a:ext cx="1178805" cy="1178805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56170" y="3343622"/>
                <a:ext cx="413132" cy="28962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9" name="三角形 18"/>
            <p:cNvSpPr/>
            <p:nvPr/>
          </p:nvSpPr>
          <p:spPr>
            <a:xfrm rot="5400000">
              <a:off x="4373791" y="2512467"/>
              <a:ext cx="831273" cy="4156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822957" y="3099917"/>
            <a:ext cx="3271217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/>
                </a:solidFill>
              </a:rPr>
              <a:t>Nonmarketing</a:t>
            </a:r>
            <a:r>
              <a:rPr lang="zh-CN" altLang="en-US" sz="2000" b="1" dirty="0">
                <a:solidFill>
                  <a:schemeClr val="accent3"/>
                </a:solidFill>
              </a:rPr>
              <a:t> </a:t>
            </a:r>
            <a:r>
              <a:rPr lang="en-US" altLang="zh-CN" sz="2000" b="1" dirty="0">
                <a:solidFill>
                  <a:schemeClr val="accent3"/>
                </a:solidFill>
              </a:rPr>
              <a:t>behavior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DD4DE3-92BF-4BDF-9B1C-931CCA908B74}"/>
              </a:ext>
            </a:extLst>
          </p:cNvPr>
          <p:cNvSpPr txBox="1"/>
          <p:nvPr/>
        </p:nvSpPr>
        <p:spPr>
          <a:xfrm>
            <a:off x="9134856" y="2633472"/>
            <a:ext cx="254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New product behavior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Lottery behavior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Word-of-mouth behavior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7D5E625-48FE-4EC6-AB2A-6B127A7F6577}"/>
              </a:ext>
            </a:extLst>
          </p:cNvPr>
          <p:cNvSpPr txBox="1"/>
          <p:nvPr/>
        </p:nvSpPr>
        <p:spPr>
          <a:xfrm>
            <a:off x="5830786" y="3653417"/>
            <a:ext cx="303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Daily behavior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Personal 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16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 Analysis</a:t>
            </a:r>
            <a:endParaRPr kumimoji="1" lang="zh-CN" altLang="en-US" dirty="0"/>
          </a:p>
          <a:p>
            <a:endParaRPr kumimoji="1" lang="zh-CN" altLang="en-US" dirty="0"/>
          </a:p>
        </p:txBody>
      </p:sp>
      <p:graphicFrame>
        <p:nvGraphicFramePr>
          <p:cNvPr id="36" name="表格 36">
            <a:extLst>
              <a:ext uri="{FF2B5EF4-FFF2-40B4-BE49-F238E27FC236}">
                <a16:creationId xmlns:a16="http://schemas.microsoft.com/office/drawing/2014/main" id="{EA3ADD8C-070A-4E09-A281-08BCC152D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2434"/>
              </p:ext>
            </p:extLst>
          </p:nvPr>
        </p:nvGraphicFramePr>
        <p:xfrm>
          <a:off x="134757" y="1150350"/>
          <a:ext cx="10051659" cy="471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45404737"/>
                    </a:ext>
                  </a:extLst>
                </a:gridCol>
                <a:gridCol w="5987659">
                  <a:extLst>
                    <a:ext uri="{9D8B030D-6E8A-4147-A177-3AD203B41FA5}">
                      <a16:colId xmlns:a16="http://schemas.microsoft.com/office/drawing/2014/main" val="4254546775"/>
                    </a:ext>
                  </a:extLst>
                </a:gridCol>
              </a:tblGrid>
              <a:tr h="3437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Content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Translation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60487"/>
                  </a:ext>
                </a:extLst>
              </a:tr>
              <a:tr h="202718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12.12 </a:t>
                      </a:r>
                      <a:r>
                        <a:rPr lang="zh-CN" altLang="en-US" dirty="0"/>
                        <a:t>我来啦！</a:t>
                      </a:r>
                    </a:p>
                    <a:p>
                      <a:pPr algn="ctr"/>
                      <a:r>
                        <a:rPr lang="zh-CN" altLang="en-US" dirty="0"/>
                        <a:t>这个月很多高级的东东</a:t>
                      </a:r>
                      <a:r>
                        <a:rPr lang="en-US" altLang="zh-CN" dirty="0"/>
                        <a:t>,</a:t>
                      </a:r>
                    </a:p>
                    <a:p>
                      <a:pPr algn="ctr"/>
                      <a:r>
                        <a:rPr lang="zh-CN" altLang="en-US" dirty="0"/>
                        <a:t>我的女王殿下们。</a:t>
                      </a:r>
                    </a:p>
                    <a:p>
                      <a:pPr algn="ctr"/>
                      <a:r>
                        <a:rPr lang="zh-CN" altLang="en-US" dirty="0"/>
                        <a:t>转抽 </a:t>
                      </a:r>
                      <a:r>
                        <a:rPr lang="en-US" altLang="zh-CN" dirty="0"/>
                        <a:t>3 </a:t>
                      </a:r>
                      <a:r>
                        <a:rPr lang="zh-CN" altLang="en-US" dirty="0"/>
                        <a:t>个 </a:t>
                      </a:r>
                      <a:r>
                        <a:rPr lang="en-US" altLang="zh-CN" dirty="0"/>
                        <a:t>BB </a:t>
                      </a:r>
                      <a:r>
                        <a:rPr lang="zh-CN" altLang="en-US" dirty="0"/>
                        <a:t>送，</a:t>
                      </a:r>
                    </a:p>
                    <a:p>
                      <a:pPr algn="ctr"/>
                      <a:r>
                        <a:rPr lang="zh-CN" altLang="en-US" dirty="0"/>
                        <a:t>喜欢哪款大声告诉我，</a:t>
                      </a:r>
                    </a:p>
                    <a:p>
                      <a:pPr algn="ctr"/>
                      <a:r>
                        <a:rPr lang="zh-CN" altLang="en-US" dirty="0"/>
                        <a:t>都是高级货抽中了好划算啊 </a:t>
                      </a:r>
                      <a:r>
                        <a:rPr lang="en-US" altLang="zh-CN" dirty="0"/>
                        <a:t>. . 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12.12 here I come! There are many awesome goods this month, my queen. I will pick 3 babies from</a:t>
                      </a:r>
                    </a:p>
                    <a:p>
                      <a:pPr algn="l"/>
                      <a:r>
                        <a:rPr lang="en-US" altLang="zh-CN" dirty="0"/>
                        <a:t>those who repost this microblog </a:t>
                      </a:r>
                      <a:r>
                        <a:rPr lang="en-US" altLang="zh-CN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for a gift</a:t>
                      </a:r>
                      <a:r>
                        <a:rPr lang="en-US" altLang="zh-CN" dirty="0"/>
                        <a:t>, and tell me aloud which one you like best. It’s a good deal because it is a premium product. . 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96151"/>
                  </a:ext>
                </a:extLst>
              </a:tr>
              <a:tr h="23217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留言送出一整套 </a:t>
                      </a:r>
                      <a:r>
                        <a:rPr lang="en-US" altLang="zh-TW" dirty="0"/>
                        <a:t>look</a:t>
                      </a:r>
                      <a:r>
                        <a:rPr lang="zh-TW" altLang="en-US" dirty="0"/>
                        <a:t>！</a:t>
                      </a:r>
                    </a:p>
                    <a:p>
                      <a:pPr algn="ctr"/>
                      <a:r>
                        <a:rPr lang="zh-TW" altLang="en-US" dirty="0"/>
                        <a:t>这次新品里我超愛的一個</a:t>
                      </a:r>
                    </a:p>
                    <a:p>
                      <a:pPr algn="ctr"/>
                      <a:r>
                        <a:rPr lang="zh-TW" altLang="en-US" dirty="0"/>
                        <a:t>牛仔背心很酷</a:t>
                      </a:r>
                      <a:r>
                        <a:rPr lang="en-US" altLang="zh-TW" dirty="0"/>
                        <a:t>, </a:t>
                      </a:r>
                      <a:r>
                        <a:rPr lang="zh-TW" altLang="en-US" dirty="0"/>
                        <a:t>很街頭俏皮的短裙</a:t>
                      </a:r>
                    </a:p>
                    <a:p>
                      <a:pPr algn="ctr"/>
                      <a:r>
                        <a:rPr lang="zh-TW" altLang="en-US" dirty="0"/>
                        <a:t>也可以混搭的很有型</a:t>
                      </a:r>
                      <a:r>
                        <a:rPr lang="en-US" altLang="zh-TW" dirty="0"/>
                        <a:t>,</a:t>
                      </a:r>
                    </a:p>
                    <a:p>
                      <a:pPr algn="ctr"/>
                      <a:r>
                        <a:rPr lang="zh-TW" altLang="en-US" dirty="0"/>
                        <a:t>穿上那一刻覺得自己 </a:t>
                      </a:r>
                      <a:r>
                        <a:rPr lang="en-US" altLang="zh-TW" dirty="0"/>
                        <a:t>. . .</a:t>
                      </a:r>
                    </a:p>
                    <a:p>
                      <a:pPr algn="ctr"/>
                      <a:r>
                        <a:rPr lang="zh-TW" altLang="en-US" dirty="0"/>
                        <a:t>又帥了</a:t>
                      </a:r>
                      <a:r>
                        <a:rPr lang="en-US" altLang="zh-TW" dirty="0"/>
                        <a:t>!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I will choose one person from the those who</a:t>
                      </a:r>
                    </a:p>
                    <a:p>
                      <a:pPr algn="l"/>
                      <a:r>
                        <a:rPr lang="en-US" altLang="zh-CN" dirty="0"/>
                        <a:t>comment this microblog ant </a:t>
                      </a:r>
                      <a:r>
                        <a:rPr lang="en-US" altLang="zh-CN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send out a set of the clothes</a:t>
                      </a:r>
                      <a:r>
                        <a:rPr lang="en-US" altLang="zh-CN" dirty="0"/>
                        <a:t>!</a:t>
                      </a:r>
                    </a:p>
                    <a:p>
                      <a:pPr algn="l"/>
                      <a:r>
                        <a:rPr lang="en-US" altLang="zh-CN" dirty="0"/>
                        <a:t>A cowboy vest I love in this </a:t>
                      </a:r>
                      <a:r>
                        <a:rPr lang="en-US" altLang="zh-CN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new products </a:t>
                      </a:r>
                      <a:r>
                        <a:rPr lang="en-US" altLang="zh-CN" dirty="0"/>
                        <a:t>is cool,</a:t>
                      </a:r>
                    </a:p>
                    <a:p>
                      <a:pPr algn="l"/>
                      <a:r>
                        <a:rPr lang="en-US" altLang="zh-CN" dirty="0"/>
                        <a:t>and the street-playful skirts can also be matched.</a:t>
                      </a:r>
                    </a:p>
                    <a:p>
                      <a:pPr algn="l"/>
                      <a:r>
                        <a:rPr lang="en-US" altLang="zh-CN" dirty="0"/>
                        <a:t>The moment I put on the clothes,</a:t>
                      </a:r>
                    </a:p>
                    <a:p>
                      <a:pPr algn="l"/>
                      <a:r>
                        <a:rPr lang="en-US" altLang="zh-CN" dirty="0"/>
                        <a:t>I felt. . . handsome again!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18798"/>
                  </a:ext>
                </a:extLst>
              </a:tr>
            </a:tbl>
          </a:graphicData>
        </a:graphic>
      </p:graphicFrame>
      <p:sp>
        <p:nvSpPr>
          <p:cNvPr id="38" name="矩形 37">
            <a:extLst>
              <a:ext uri="{FF2B5EF4-FFF2-40B4-BE49-F238E27FC236}">
                <a16:creationId xmlns:a16="http://schemas.microsoft.com/office/drawing/2014/main" id="{C592732B-A698-491A-B73D-1756EF7E8234}"/>
              </a:ext>
            </a:extLst>
          </p:cNvPr>
          <p:cNvSpPr/>
          <p:nvPr/>
        </p:nvSpPr>
        <p:spPr>
          <a:xfrm>
            <a:off x="10186416" y="2088618"/>
            <a:ext cx="195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lottery behavior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C1B8CB6-6CA0-49B6-9B28-EB0F847E0693}"/>
              </a:ext>
            </a:extLst>
          </p:cNvPr>
          <p:cNvSpPr/>
          <p:nvPr/>
        </p:nvSpPr>
        <p:spPr>
          <a:xfrm>
            <a:off x="10258574" y="4076885"/>
            <a:ext cx="1651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new product </a:t>
            </a:r>
          </a:p>
          <a:p>
            <a:pPr algn="ctr"/>
            <a:r>
              <a:rPr lang="en-US" altLang="zh-CN" dirty="0"/>
              <a:t>behavior 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D6EC5B0-5C8C-4152-9078-6FF594AFE0A6}"/>
              </a:ext>
            </a:extLst>
          </p:cNvPr>
          <p:cNvCxnSpPr/>
          <p:nvPr/>
        </p:nvCxnSpPr>
        <p:spPr>
          <a:xfrm flipH="1">
            <a:off x="8887968" y="4400050"/>
            <a:ext cx="1370606" cy="117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DABDE1E-FFD7-4F19-8ACA-C9B6FAFCE2B7}"/>
              </a:ext>
            </a:extLst>
          </p:cNvPr>
          <p:cNvCxnSpPr>
            <a:cxnSpLocks/>
          </p:cNvCxnSpPr>
          <p:nvPr/>
        </p:nvCxnSpPr>
        <p:spPr>
          <a:xfrm flipH="1">
            <a:off x="9792231" y="2598563"/>
            <a:ext cx="771143" cy="1260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2395BD78-6559-4EE9-B27A-6CA0F3F34AE2}"/>
              </a:ext>
            </a:extLst>
          </p:cNvPr>
          <p:cNvCxnSpPr>
            <a:cxnSpLocks/>
          </p:cNvCxnSpPr>
          <p:nvPr/>
        </p:nvCxnSpPr>
        <p:spPr>
          <a:xfrm flipH="1">
            <a:off x="8887968" y="2205704"/>
            <a:ext cx="1370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 Analysis</a:t>
            </a:r>
            <a:endParaRPr kumimoji="1"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78629" y="1088407"/>
            <a:ext cx="1869743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New product</a:t>
            </a:r>
          </a:p>
          <a:p>
            <a:pPr lvl="0"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behavior </a:t>
            </a:r>
          </a:p>
        </p:txBody>
      </p:sp>
      <p:sp>
        <p:nvSpPr>
          <p:cNvPr id="15" name="矩形 14"/>
          <p:cNvSpPr/>
          <p:nvPr/>
        </p:nvSpPr>
        <p:spPr>
          <a:xfrm>
            <a:off x="3323304" y="1239715"/>
            <a:ext cx="2331344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Lottery behavior</a:t>
            </a:r>
          </a:p>
        </p:txBody>
      </p:sp>
      <p:sp>
        <p:nvSpPr>
          <p:cNvPr id="17" name="矩形 16"/>
          <p:cNvSpPr/>
          <p:nvPr/>
        </p:nvSpPr>
        <p:spPr>
          <a:xfrm>
            <a:off x="5886855" y="1096878"/>
            <a:ext cx="2314929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Word-of-mouth </a:t>
            </a:r>
          </a:p>
          <a:p>
            <a:pPr lvl="0"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behavior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DD9678-6508-4DE7-A771-03946FC06583}"/>
              </a:ext>
            </a:extLst>
          </p:cNvPr>
          <p:cNvSpPr txBox="1"/>
          <p:nvPr/>
        </p:nvSpPr>
        <p:spPr>
          <a:xfrm>
            <a:off x="752183" y="1825821"/>
            <a:ext cx="265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Promotional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Cyclical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BEC36E4-1A74-4040-8EE6-A8DFB619AE78}"/>
              </a:ext>
            </a:extLst>
          </p:cNvPr>
          <p:cNvSpPr txBox="1"/>
          <p:nvPr/>
        </p:nvSpPr>
        <p:spPr>
          <a:xfrm>
            <a:off x="3323304" y="1825820"/>
            <a:ext cx="265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Reposting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Giving-a-like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Commenting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Secondary diffusion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227B0FE-9C35-4518-A68F-1056F588DFDA}"/>
              </a:ext>
            </a:extLst>
          </p:cNvPr>
          <p:cNvSpPr txBox="1"/>
          <p:nvPr/>
        </p:nvSpPr>
        <p:spPr>
          <a:xfrm>
            <a:off x="5898776" y="1835477"/>
            <a:ext cx="2860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Buyer 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Increase the stickiness of existing followers</a:t>
            </a:r>
            <a:endParaRPr lang="zh-CN" altLang="en-US" dirty="0"/>
          </a:p>
        </p:txBody>
      </p:sp>
      <p:graphicFrame>
        <p:nvGraphicFramePr>
          <p:cNvPr id="59" name="表格 59">
            <a:extLst>
              <a:ext uri="{FF2B5EF4-FFF2-40B4-BE49-F238E27FC236}">
                <a16:creationId xmlns:a16="http://schemas.microsoft.com/office/drawing/2014/main" id="{FFF08C53-876D-4EAE-B877-7EAA25B1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50180"/>
              </p:ext>
            </p:extLst>
          </p:nvPr>
        </p:nvGraphicFramePr>
        <p:xfrm>
          <a:off x="752183" y="3033964"/>
          <a:ext cx="1075192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453">
                  <a:extLst>
                    <a:ext uri="{9D8B030D-6E8A-4147-A177-3AD203B41FA5}">
                      <a16:colId xmlns:a16="http://schemas.microsoft.com/office/drawing/2014/main" val="3554981139"/>
                    </a:ext>
                  </a:extLst>
                </a:gridCol>
                <a:gridCol w="2707342">
                  <a:extLst>
                    <a:ext uri="{9D8B030D-6E8A-4147-A177-3AD203B41FA5}">
                      <a16:colId xmlns:a16="http://schemas.microsoft.com/office/drawing/2014/main" val="2962540999"/>
                    </a:ext>
                  </a:extLst>
                </a:gridCol>
                <a:gridCol w="2725270">
                  <a:extLst>
                    <a:ext uri="{9D8B030D-6E8A-4147-A177-3AD203B41FA5}">
                      <a16:colId xmlns:a16="http://schemas.microsoft.com/office/drawing/2014/main" val="3235474835"/>
                    </a:ext>
                  </a:extLst>
                </a:gridCol>
                <a:gridCol w="2816859">
                  <a:extLst>
                    <a:ext uri="{9D8B030D-6E8A-4147-A177-3AD203B41FA5}">
                      <a16:colId xmlns:a16="http://schemas.microsoft.com/office/drawing/2014/main" val="3242271280"/>
                    </a:ext>
                  </a:extLst>
                </a:gridCol>
              </a:tblGrid>
              <a:tr h="564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New product behavior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Lottery behavior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Word-of-mouth behavior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Other </a:t>
                      </a:r>
                    </a:p>
                    <a:p>
                      <a:pPr algn="ctr"/>
                      <a:r>
                        <a:rPr lang="en-US" altLang="zh-CN" dirty="0"/>
                        <a:t>features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46985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#New product posts/ month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#Reposting lottery/ month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#Followers(lv1-lv5)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#Reposts/ marketing blog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47911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#Reposts/ new product blog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#Commenting lottery/ month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#Follows(lv1-lv4)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#Comments/ marketing blog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27292"/>
                  </a:ext>
                </a:extLst>
              </a:tr>
              <a:tr h="45719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#Comments/ new product blog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#Giving-a-like lottery/ month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#Posts(lv1-lv4)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#Likes/ marketing blog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51642"/>
                  </a:ext>
                </a:extLst>
              </a:tr>
              <a:tr h="291977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#Likes/ new product blog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#Interaction(lv1-lv5)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#Reposts/ month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39669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#Overlap(lv1-lv5)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#Giving likes/ month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15048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00BEF4C0-8511-4053-B11A-06FC05E4BF2B}"/>
              </a:ext>
            </a:extLst>
          </p:cNvPr>
          <p:cNvSpPr txBox="1"/>
          <p:nvPr/>
        </p:nvSpPr>
        <p:spPr>
          <a:xfrm>
            <a:off x="752183" y="6048204"/>
            <a:ext cx="1103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dk1"/>
                </a:solidFill>
              </a:rPr>
              <a:t>[1]#Interaction: The number that a user is liked or reposted by an EC</a:t>
            </a:r>
          </a:p>
          <a:p>
            <a:r>
              <a:rPr lang="en-US" altLang="zh-CN" dirty="0">
                <a:solidFill>
                  <a:schemeClr val="dk1"/>
                </a:solidFill>
              </a:rPr>
              <a:t>[2]#Overlap: The number of ECs who have interacted with the follower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E52155-C316-485A-99D1-ABDFE0D9630F}"/>
              </a:ext>
            </a:extLst>
          </p:cNvPr>
          <p:cNvSpPr/>
          <p:nvPr/>
        </p:nvSpPr>
        <p:spPr>
          <a:xfrm>
            <a:off x="9009672" y="1239714"/>
            <a:ext cx="2057294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Other features</a:t>
            </a: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10611</TotalTime>
  <Words>841</Words>
  <Application>Microsoft Office PowerPoint</Application>
  <PresentationFormat>宽屏</PresentationFormat>
  <Paragraphs>207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微软雅黑</vt:lpstr>
      <vt:lpstr>微软雅黑</vt:lpstr>
      <vt:lpstr>Arial</vt:lpstr>
      <vt:lpstr>Century Gothic</vt:lpstr>
      <vt:lpstr>Segoe UI Light</vt:lpstr>
      <vt:lpstr>Wingdings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22967920@qq.com</cp:lastModifiedBy>
  <cp:revision>150</cp:revision>
  <dcterms:created xsi:type="dcterms:W3CDTF">2015-08-18T02:51:41Z</dcterms:created>
  <dcterms:modified xsi:type="dcterms:W3CDTF">2021-05-28T04:57:28Z</dcterms:modified>
  <cp:category/>
</cp:coreProperties>
</file>