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9" r:id="rId3"/>
    <p:sldId id="285" r:id="rId4"/>
    <p:sldId id="269" r:id="rId5"/>
    <p:sldId id="276" r:id="rId6"/>
    <p:sldId id="271" r:id="rId7"/>
    <p:sldId id="284" r:id="rId8"/>
    <p:sldId id="261" r:id="rId9"/>
    <p:sldId id="277" r:id="rId10"/>
    <p:sldId id="278" r:id="rId11"/>
    <p:sldId id="270" r:id="rId12"/>
    <p:sldId id="274" r:id="rId13"/>
    <p:sldId id="280" r:id="rId14"/>
    <p:sldId id="281" r:id="rId15"/>
    <p:sldId id="287" r:id="rId16"/>
    <p:sldId id="275" r:id="rId17"/>
    <p:sldId id="260" r:id="rId18"/>
    <p:sldId id="267" r:id="rId19"/>
    <p:sldId id="279"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之政 王" initials="之政" lastIdx="1" clrIdx="0"/>
  <p:cmAuthor id="2" name="22967920@qq.com" initials="2" lastIdx="1" clrIdx="1">
    <p:extLst>
      <p:ext uri="{19B8F6BF-5375-455C-9EA6-DF929625EA0E}">
        <p15:presenceInfo xmlns:p15="http://schemas.microsoft.com/office/powerpoint/2012/main" userId="c4ba4e321a47636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84B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86713" autoAdjust="0"/>
  </p:normalViewPr>
  <p:slideViewPr>
    <p:cSldViewPr snapToGrid="0">
      <p:cViewPr varScale="1">
        <p:scale>
          <a:sx n="108" d="100"/>
          <a:sy n="108" d="100"/>
        </p:scale>
        <p:origin x="912"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5" d="100"/>
          <a:sy n="95" d="100"/>
        </p:scale>
        <p:origin x="4042"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B8B59A7-4916-4770-B620-774CACE915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1DFFAD-4DC8-411D-AA89-FDC513C021B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D4E97-5AC1-4145-89E2-77B6F2F20DA6}" type="datetimeFigureOut">
              <a:rPr lang="zh-CN" altLang="en-US" smtClean="0"/>
              <a:t>2021/5/21</a:t>
            </a:fld>
            <a:endParaRPr lang="zh-CN" altLang="en-US"/>
          </a:p>
        </p:txBody>
      </p:sp>
      <p:sp>
        <p:nvSpPr>
          <p:cNvPr id="4" name="幻灯片图像占位符 3">
            <a:extLst>
              <a:ext uri="{FF2B5EF4-FFF2-40B4-BE49-F238E27FC236}">
                <a16:creationId xmlns:a16="http://schemas.microsoft.com/office/drawing/2014/main" id="{5CD0568B-CC34-4D72-A8F4-B3688ED5710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a:extLst>
              <a:ext uri="{FF2B5EF4-FFF2-40B4-BE49-F238E27FC236}">
                <a16:creationId xmlns:a16="http://schemas.microsoft.com/office/drawing/2014/main" id="{B0B4C358-5ABD-4BA1-9632-7BD2DA390DD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a:extLst>
              <a:ext uri="{FF2B5EF4-FFF2-40B4-BE49-F238E27FC236}">
                <a16:creationId xmlns:a16="http://schemas.microsoft.com/office/drawing/2014/main" id="{A03C76F7-73D0-45B6-A5AC-311B3747470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a:extLst>
              <a:ext uri="{FF2B5EF4-FFF2-40B4-BE49-F238E27FC236}">
                <a16:creationId xmlns:a16="http://schemas.microsoft.com/office/drawing/2014/main" id="{8CABA69D-6887-4C16-BD9E-07F818A2814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A0055-C590-43E1-937A-06BE9D53B34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32A0055-C590-43E1-937A-06BE9D53B347}" type="slidenum">
              <a:rPr lang="zh-CN" altLang="en-US" smtClean="0"/>
              <a:t>1</a:t>
            </a:fld>
            <a:endParaRPr lang="zh-CN" altLang="en-US"/>
          </a:p>
        </p:txBody>
      </p:sp>
    </p:spTree>
    <p:extLst>
      <p:ext uri="{BB962C8B-B14F-4D97-AF65-F5344CB8AC3E}">
        <p14:creationId xmlns:p14="http://schemas.microsoft.com/office/powerpoint/2010/main" val="2246811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六种组合的结果如表</a:t>
            </a:r>
            <a:r>
              <a:rPr lang="en-US" altLang="zh-CN" dirty="0"/>
              <a:t>2-3</a:t>
            </a:r>
            <a:r>
              <a:rPr lang="zh-CN" altLang="en-US" dirty="0"/>
              <a:t>所示，其中字向词对齐和元素乘的组合方式表现最好，相较于基线模型性能最高提升了</a:t>
            </a:r>
            <a:r>
              <a:rPr lang="en-US" altLang="zh-CN" dirty="0"/>
              <a:t>6.3%</a:t>
            </a:r>
            <a:r>
              <a:rPr lang="zh-CN" altLang="en-US" dirty="0"/>
              <a:t>。</a:t>
            </a:r>
            <a:endParaRPr lang="en-US" altLang="zh-CN" dirty="0"/>
          </a:p>
          <a:p>
            <a:r>
              <a:rPr lang="zh-CN" altLang="en-US" dirty="0"/>
              <a:t>从对齐方式来看，在融合方式一致的情况下，字向词对齐方式表现较好，</a:t>
            </a:r>
            <a:endParaRPr lang="en-US" altLang="zh-CN" dirty="0"/>
          </a:p>
          <a:p>
            <a:r>
              <a:rPr lang="zh-CN" altLang="en-US" dirty="0"/>
              <a:t>主要原因有两点，一是中文语义特点，即中文中词往往是信息载体的最小单位，</a:t>
            </a:r>
            <a:endParaRPr lang="en-US" altLang="zh-CN" dirty="0"/>
          </a:p>
          <a:p>
            <a:r>
              <a:rPr lang="zh-CN" altLang="en-US" dirty="0"/>
              <a:t>二是因为二者得到编码结果的长度不同，以字为基础，得到编码结果的向量列表的长度较长，</a:t>
            </a:r>
            <a:endParaRPr lang="en-US" altLang="zh-CN" dirty="0"/>
          </a:p>
          <a:p>
            <a:r>
              <a:rPr lang="zh-CN" altLang="en-US" dirty="0"/>
              <a:t>这就要求阅读理解模型能够捕获更长距离的依赖关系，因此效果较差。</a:t>
            </a:r>
            <a:endParaRPr lang="en-US" altLang="zh-CN" dirty="0"/>
          </a:p>
          <a:p>
            <a:r>
              <a:rPr lang="zh-CN" altLang="en-US" dirty="0"/>
              <a:t>从交互方式分析，在对齐方式一致的情况下，元素乘表现最好，拼接表现最差，</a:t>
            </a:r>
            <a:endParaRPr lang="en-US" altLang="zh-CN" dirty="0"/>
          </a:p>
          <a:p>
            <a:r>
              <a:rPr lang="zh-CN" altLang="en-US" dirty="0"/>
              <a:t>元素乘的优势在于可以对向量的每一维度进行建模，而且元素乘类似于注意力机制，即向量每一维度层面的注意力机制；</a:t>
            </a:r>
            <a:endParaRPr lang="en-US" altLang="zh-CN" dirty="0"/>
          </a:p>
          <a:p>
            <a:r>
              <a:rPr lang="zh-CN" altLang="en-US" dirty="0"/>
              <a:t>元素加虽然也是每一维度进行交互，但是加法运算过于简单，无法有效建模；</a:t>
            </a:r>
            <a:endParaRPr lang="en-US" altLang="zh-CN" dirty="0"/>
          </a:p>
          <a:p>
            <a:r>
              <a:rPr lang="zh-CN" altLang="en-US" dirty="0"/>
              <a:t>而拼接操作表现最差，因为它没有对每一维度进行交互，且编码后向量的维度翻倍，造成了过拟合问题。</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B32A0055-C590-43E1-937A-06BE9D53B347}" type="slidenum">
              <a:rPr lang="zh-CN" altLang="en-US" smtClean="0"/>
              <a:t>10</a:t>
            </a:fld>
            <a:endParaRPr lang="zh-CN" altLang="en-US"/>
          </a:p>
        </p:txBody>
      </p:sp>
    </p:spTree>
    <p:extLst>
      <p:ext uri="{BB962C8B-B14F-4D97-AF65-F5344CB8AC3E}">
        <p14:creationId xmlns:p14="http://schemas.microsoft.com/office/powerpoint/2010/main" val="2437811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接下来介绍成语表征，</a:t>
            </a:r>
            <a:endParaRPr lang="en-US" altLang="zh-CN" dirty="0"/>
          </a:p>
          <a:p>
            <a:r>
              <a:rPr lang="zh-CN" altLang="en-US" dirty="0"/>
              <a:t>由于成语的丰富语义特性，单独的词向量的表征能力不足，</a:t>
            </a:r>
            <a:endParaRPr lang="en-US" altLang="zh-CN" dirty="0"/>
          </a:p>
          <a:p>
            <a:r>
              <a:rPr lang="zh-CN" altLang="en-US" dirty="0"/>
              <a:t>而其非语义合成性又导致字信息无法引入，</a:t>
            </a:r>
            <a:endParaRPr lang="en-US" altLang="zh-CN" dirty="0"/>
          </a:p>
          <a:p>
            <a:r>
              <a:rPr lang="zh-CN" altLang="en-US" dirty="0"/>
              <a:t>因此引入了成语的释义信息，</a:t>
            </a:r>
            <a:endParaRPr lang="en-US" altLang="zh-CN" dirty="0"/>
          </a:p>
          <a:p>
            <a:r>
              <a:rPr lang="zh-CN" altLang="en-US" dirty="0"/>
              <a:t>释义信息的引入主要需要解决两个问题，</a:t>
            </a:r>
            <a:endParaRPr lang="en-US" altLang="zh-CN" dirty="0"/>
          </a:p>
          <a:p>
            <a:r>
              <a:rPr lang="zh-CN" altLang="en-US" dirty="0"/>
              <a:t>一个是成语释义信息中包含了文言文，因此需要手动将其清理，只保留现代汉语部分；</a:t>
            </a:r>
            <a:endParaRPr lang="en-US" altLang="zh-CN" dirty="0"/>
          </a:p>
          <a:p>
            <a:r>
              <a:rPr lang="zh-CN" altLang="en-US" dirty="0"/>
              <a:t>二是释义信息中不同成分重要程度不同，因此需要对齐进行有效的筛选，并与词信息进行有效结合。</a:t>
            </a:r>
            <a:endParaRPr lang="en-US" altLang="zh-CN" dirty="0"/>
          </a:p>
          <a:p>
            <a:r>
              <a:rPr lang="zh-CN" altLang="en-US" dirty="0"/>
              <a:t>针对于这两个问题，本文提出来成语释义增强模型，基于注意力机制，使用成语词向量作为</a:t>
            </a:r>
            <a:r>
              <a:rPr lang="en-US" altLang="zh-CN" dirty="0"/>
              <a:t>Query</a:t>
            </a:r>
            <a:r>
              <a:rPr lang="zh-CN" altLang="en-US" dirty="0"/>
              <a:t>，释义作为</a:t>
            </a:r>
            <a:r>
              <a:rPr lang="en-US" altLang="zh-CN" dirty="0"/>
              <a:t>Key</a:t>
            </a:r>
            <a:r>
              <a:rPr lang="zh-CN" altLang="en-US" dirty="0"/>
              <a:t>，</a:t>
            </a:r>
            <a:endParaRPr lang="en-US" altLang="zh-CN" dirty="0"/>
          </a:p>
          <a:p>
            <a:r>
              <a:rPr lang="zh-CN" altLang="en-US" dirty="0"/>
              <a:t>对释义信息中的不同成分实现有效地筛选。</a:t>
            </a:r>
            <a:endParaRPr lang="en-US" altLang="zh-CN" dirty="0"/>
          </a:p>
          <a:p>
            <a:r>
              <a:rPr lang="zh-CN" altLang="en-US" dirty="0"/>
              <a:t>图</a:t>
            </a:r>
            <a:r>
              <a:rPr lang="en-US" altLang="zh-CN" dirty="0"/>
              <a:t>2-4</a:t>
            </a:r>
            <a:r>
              <a:rPr lang="zh-CN" altLang="en-US" dirty="0"/>
              <a:t>为成语释义增强模型的框架，</a:t>
            </a:r>
            <a:endParaRPr lang="en-US" altLang="zh-CN" dirty="0"/>
          </a:p>
          <a:p>
            <a:r>
              <a:rPr lang="zh-CN" altLang="en-US" dirty="0"/>
              <a:t>其中对释义信息的表征用到了刚才提到了字词融合模型，经过双向</a:t>
            </a:r>
            <a:r>
              <a:rPr lang="en-US" altLang="zh-CN" dirty="0"/>
              <a:t>LSTM</a:t>
            </a:r>
            <a:r>
              <a:rPr lang="zh-CN" altLang="en-US" dirty="0"/>
              <a:t>后，</a:t>
            </a:r>
            <a:endParaRPr lang="en-US" altLang="zh-CN" dirty="0"/>
          </a:p>
          <a:p>
            <a:r>
              <a:rPr lang="zh-CN" altLang="en-US" dirty="0"/>
              <a:t>使用注意力机制将释义信息和词信息进行有效地结合，</a:t>
            </a:r>
            <a:endParaRPr lang="en-US" altLang="zh-CN" dirty="0"/>
          </a:p>
          <a:p>
            <a:r>
              <a:rPr lang="zh-CN" altLang="en-US" dirty="0"/>
              <a:t>注意力机制将与词信息相关性大的部分赋予较大的权重。</a:t>
            </a:r>
            <a:endParaRPr lang="en-US" altLang="zh-CN" dirty="0"/>
          </a:p>
          <a:p>
            <a:r>
              <a:rPr lang="zh-CN" altLang="en-US" dirty="0"/>
              <a:t>最后获得成语的表征</a:t>
            </a:r>
            <a:r>
              <a:rPr lang="en-US" altLang="zh-CN" dirty="0"/>
              <a:t>a idiom</a:t>
            </a:r>
            <a:r>
              <a:rPr lang="zh-CN" altLang="en-US" dirty="0"/>
              <a:t>。</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B32A0055-C590-43E1-937A-06BE9D53B347}" type="slidenum">
              <a:rPr lang="zh-CN" altLang="en-US" smtClean="0"/>
              <a:t>11</a:t>
            </a:fld>
            <a:endParaRPr lang="zh-CN" altLang="en-US"/>
          </a:p>
        </p:txBody>
      </p:sp>
    </p:spTree>
    <p:extLst>
      <p:ext uri="{BB962C8B-B14F-4D97-AF65-F5344CB8AC3E}">
        <p14:creationId xmlns:p14="http://schemas.microsoft.com/office/powerpoint/2010/main" val="649147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最终模型的结构如图</a:t>
            </a:r>
            <a:r>
              <a:rPr lang="en-US" altLang="zh-CN" dirty="0"/>
              <a:t>2-7</a:t>
            </a:r>
            <a:r>
              <a:rPr lang="zh-CN" altLang="en-US" dirty="0"/>
              <a:t>所示，</a:t>
            </a:r>
            <a:endParaRPr lang="en-US" altLang="zh-CN" dirty="0"/>
          </a:p>
          <a:p>
            <a:r>
              <a:rPr lang="zh-CN" altLang="en-US" dirty="0"/>
              <a:t>其中左边红框位上下文编码，</a:t>
            </a:r>
            <a:endParaRPr lang="en-US" altLang="zh-CN" dirty="0"/>
          </a:p>
          <a:p>
            <a:r>
              <a:rPr lang="zh-CN" altLang="en-US" dirty="0"/>
              <a:t>右边红框内的部分为成语编码部分，</a:t>
            </a:r>
            <a:endParaRPr lang="en-US" altLang="zh-CN" dirty="0"/>
          </a:p>
          <a:p>
            <a:r>
              <a:rPr lang="zh-CN" altLang="en-US" dirty="0"/>
              <a:t>其中成语编码中对释义信息的表征使用到了左侧的字词融和编码。</a:t>
            </a:r>
            <a:endParaRPr lang="en-US" altLang="zh-CN" dirty="0"/>
          </a:p>
        </p:txBody>
      </p:sp>
      <p:sp>
        <p:nvSpPr>
          <p:cNvPr id="4" name="灯片编号占位符 3"/>
          <p:cNvSpPr>
            <a:spLocks noGrp="1"/>
          </p:cNvSpPr>
          <p:nvPr>
            <p:ph type="sldNum" sz="quarter" idx="5"/>
          </p:nvPr>
        </p:nvSpPr>
        <p:spPr/>
        <p:txBody>
          <a:bodyPr/>
          <a:lstStyle/>
          <a:p>
            <a:fld id="{B32A0055-C590-43E1-937A-06BE9D53B347}" type="slidenum">
              <a:rPr lang="zh-CN" altLang="en-US" smtClean="0"/>
              <a:t>12</a:t>
            </a:fld>
            <a:endParaRPr lang="zh-CN" altLang="en-US"/>
          </a:p>
        </p:txBody>
      </p:sp>
    </p:spTree>
    <p:extLst>
      <p:ext uri="{BB962C8B-B14F-4D97-AF65-F5344CB8AC3E}">
        <p14:creationId xmlns:p14="http://schemas.microsoft.com/office/powerpoint/2010/main" val="1874157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实验结果如表</a:t>
            </a:r>
            <a:r>
              <a:rPr lang="en-US" altLang="zh-CN" dirty="0"/>
              <a:t>2-4</a:t>
            </a:r>
            <a:r>
              <a:rPr lang="zh-CN" altLang="en-US" dirty="0"/>
              <a:t>所示，</a:t>
            </a:r>
            <a:endParaRPr lang="en-US" altLang="zh-CN" dirty="0"/>
          </a:p>
          <a:p>
            <a:r>
              <a:rPr lang="zh-CN" altLang="en-US" dirty="0"/>
              <a:t>首先从性能提升方面分析，</a:t>
            </a:r>
            <a:endParaRPr lang="en-US" altLang="zh-CN" dirty="0"/>
          </a:p>
          <a:p>
            <a:r>
              <a:rPr lang="zh-CN" altLang="en-US" dirty="0"/>
              <a:t>其中“字词融合</a:t>
            </a:r>
            <a:r>
              <a:rPr lang="en-US" altLang="zh-CN" dirty="0"/>
              <a:t>+</a:t>
            </a:r>
            <a:r>
              <a:rPr lang="zh-CN" altLang="en-US" dirty="0"/>
              <a:t>释义增强”性能表现最好，</a:t>
            </a:r>
            <a:endParaRPr lang="en-US" altLang="zh-CN" dirty="0"/>
          </a:p>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相较于基线模型性能最高提升了</a:t>
            </a:r>
            <a:r>
              <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rPr>
              <a:t>4.5%-</a:t>
            </a:r>
            <a:r>
              <a:rPr lang="en-US" altLang="zh-CN" sz="1800" dirty="0">
                <a:effectLst/>
                <a:latin typeface="Times New Roman" panose="02020603050405020304" pitchFamily="18" charset="0"/>
                <a:ea typeface="宋体" panose="02010600030101010101" pitchFamily="2" charset="-122"/>
              </a:rPr>
              <a:t>9.5%</a:t>
            </a:r>
            <a:r>
              <a:rPr lang="zh-CN" altLang="en-US" sz="1800" dirty="0">
                <a:effectLst/>
                <a:latin typeface="Times New Roman" panose="02020603050405020304" pitchFamily="18" charset="0"/>
                <a:ea typeface="宋体" panose="02010600030101010101" pitchFamily="2" charset="-122"/>
              </a:rPr>
              <a:t>，</a:t>
            </a:r>
            <a:endParaRPr lang="en-US" altLang="zh-CN" sz="1800" dirty="0">
              <a:effectLst/>
              <a:latin typeface="Times New Roman" panose="02020603050405020304" pitchFamily="18" charset="0"/>
              <a:ea typeface="宋体" panose="02010600030101010101" pitchFamily="2" charset="-122"/>
            </a:endParaRPr>
          </a:p>
          <a:p>
            <a:r>
              <a:rPr lang="zh-CN" altLang="en-US" dirty="0"/>
              <a:t>证明了成语的释义信息能够有效地增强词信息，</a:t>
            </a:r>
            <a:endParaRPr lang="en-US" altLang="zh-CN" dirty="0"/>
          </a:p>
          <a:p>
            <a:r>
              <a:rPr lang="zh-CN" altLang="en-US" dirty="0"/>
              <a:t>从对照组</a:t>
            </a:r>
            <a:r>
              <a:rPr lang="en-US" altLang="zh-CN" dirty="0"/>
              <a:t>2</a:t>
            </a:r>
            <a:r>
              <a:rPr lang="zh-CN" altLang="en-US" dirty="0"/>
              <a:t>的结果中可以看出，</a:t>
            </a:r>
            <a:endParaRPr lang="en-US" altLang="zh-CN" dirty="0"/>
          </a:p>
          <a:p>
            <a:r>
              <a:rPr lang="zh-CN" altLang="en-US" dirty="0"/>
              <a:t>当不对释义信息加以筛选时，性能非常差，</a:t>
            </a:r>
            <a:endParaRPr lang="en-US" altLang="zh-CN" dirty="0"/>
          </a:p>
          <a:p>
            <a:r>
              <a:rPr lang="zh-CN" altLang="en-US" dirty="0"/>
              <a:t>而注意力机制能够根据释义信息中不同成分与词信息相关性大小，</a:t>
            </a:r>
            <a:endParaRPr lang="en-US" altLang="zh-CN" dirty="0"/>
          </a:p>
          <a:p>
            <a:r>
              <a:rPr lang="zh-CN" altLang="en-US" dirty="0"/>
              <a:t>赋予其不同的权重</a:t>
            </a:r>
            <a:endParaRPr lang="en-US" altLang="zh-CN" dirty="0"/>
          </a:p>
          <a:p>
            <a:r>
              <a:rPr lang="zh-CN" altLang="en-US" dirty="0"/>
              <a:t>同时两个对照组的结果也显示，释义信息作为细粒度信息，</a:t>
            </a:r>
            <a:endParaRPr lang="en-US" altLang="zh-CN" dirty="0"/>
          </a:p>
          <a:p>
            <a:r>
              <a:rPr lang="zh-CN" altLang="en-US" dirty="0"/>
              <a:t>单独使用时效果不好，</a:t>
            </a:r>
            <a:endParaRPr lang="en-US" altLang="zh-CN" dirty="0"/>
          </a:p>
          <a:p>
            <a:r>
              <a:rPr lang="zh-CN" altLang="en-US" dirty="0"/>
              <a:t>但与词信息一起使用时，可以对词信息实现有效地增强，</a:t>
            </a:r>
            <a:endParaRPr lang="en-US" altLang="zh-CN" dirty="0"/>
          </a:p>
          <a:p>
            <a:r>
              <a:rPr lang="zh-CN" altLang="en-US" dirty="0"/>
              <a:t>起到了锦上添花的作用</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B32A0055-C590-43E1-937A-06BE9D53B347}" type="slidenum">
              <a:rPr lang="zh-CN" altLang="en-US" smtClean="0"/>
              <a:t>13</a:t>
            </a:fld>
            <a:endParaRPr lang="zh-CN" altLang="en-US"/>
          </a:p>
        </p:txBody>
      </p:sp>
    </p:spTree>
    <p:extLst>
      <p:ext uri="{BB962C8B-B14F-4D97-AF65-F5344CB8AC3E}">
        <p14:creationId xmlns:p14="http://schemas.microsoft.com/office/powerpoint/2010/main" val="423935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为了更直观地分析注意力机制对成语释义不同部分的权重分配</a:t>
            </a:r>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根据注意力机制计算出的权重数据，绘制出一些成语释义信息的热力图，</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如图</a:t>
            </a:r>
            <a:r>
              <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rPr>
              <a:t>2-8</a:t>
            </a:r>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所示，可以看出与成语语义信息相关性较大的部分颜色较深，</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即权重较大，如多才多艺中的才能和技艺，满面春风的喜悦和笑容。</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B32A0055-C590-43E1-937A-06BE9D53B347}" type="slidenum">
              <a:rPr lang="zh-CN" altLang="en-US" smtClean="0"/>
              <a:t>14</a:t>
            </a:fld>
            <a:endParaRPr lang="zh-CN" altLang="en-US"/>
          </a:p>
        </p:txBody>
      </p:sp>
    </p:spTree>
    <p:extLst>
      <p:ext uri="{BB962C8B-B14F-4D97-AF65-F5344CB8AC3E}">
        <p14:creationId xmlns:p14="http://schemas.microsoft.com/office/powerpoint/2010/main" val="755058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为了更直观地分析注意力机制对成语释义不同部分的权重分配</a:t>
            </a:r>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根据注意力机制计算出的权重数据，绘制出一些成语释义信息的热力图，</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如图</a:t>
            </a:r>
            <a:r>
              <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rPr>
              <a:t>2-8</a:t>
            </a:r>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所示，可以看出与成语语义信息相关性较大的部分颜色较深，</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即权重较大，如多才多艺中的才能和技艺，满面春风的喜悦和笑容。</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B32A0055-C590-43E1-937A-06BE9D53B347}" type="slidenum">
              <a:rPr lang="zh-CN" altLang="en-US" smtClean="0"/>
              <a:t>15</a:t>
            </a:fld>
            <a:endParaRPr lang="zh-CN" altLang="en-US"/>
          </a:p>
        </p:txBody>
      </p:sp>
    </p:spTree>
    <p:extLst>
      <p:ext uri="{BB962C8B-B14F-4D97-AF65-F5344CB8AC3E}">
        <p14:creationId xmlns:p14="http://schemas.microsoft.com/office/powerpoint/2010/main" val="1257629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本文选取高考语文成语试题检验模型实际应用效果。</a:t>
            </a:r>
            <a:endParaRPr lang="en-US" altLang="zh-CN" dirty="0"/>
          </a:p>
          <a:p>
            <a:r>
              <a:rPr lang="zh-CN" altLang="en-US" dirty="0"/>
              <a:t>高考成语试题示例如表</a:t>
            </a:r>
            <a:r>
              <a:rPr lang="en-US" altLang="zh-CN" dirty="0"/>
              <a:t>3-3</a:t>
            </a:r>
            <a:r>
              <a:rPr lang="zh-CN" altLang="en-US" dirty="0"/>
              <a:t>所示，高考试题文本较长，包含的问题较多，</a:t>
            </a:r>
            <a:endParaRPr lang="en-US" altLang="zh-CN" dirty="0"/>
          </a:p>
          <a:p>
            <a:r>
              <a:rPr lang="zh-CN" altLang="en-US" dirty="0"/>
              <a:t>因此对其数据预处理，将一个试题分割为多条数据，</a:t>
            </a:r>
            <a:endParaRPr lang="en-US" altLang="zh-CN" dirty="0"/>
          </a:p>
          <a:p>
            <a:r>
              <a:rPr lang="zh-CN" altLang="en-US" dirty="0"/>
              <a:t>如表中三种颜色所示，将其分割为三条数据，</a:t>
            </a:r>
            <a:endParaRPr lang="en-US" altLang="zh-CN" dirty="0"/>
          </a:p>
          <a:p>
            <a:r>
              <a:rPr lang="zh-CN" altLang="en-US" dirty="0"/>
              <a:t>而每个空候选项只有两个，因此为每个空随机抽取</a:t>
            </a:r>
            <a:r>
              <a:rPr lang="en-US" altLang="zh-CN" dirty="0"/>
              <a:t>5</a:t>
            </a:r>
            <a:r>
              <a:rPr lang="zh-CN" altLang="en-US" dirty="0"/>
              <a:t>个成语作为随机项。</a:t>
            </a:r>
            <a:endParaRPr lang="en-US" altLang="zh-CN" dirty="0"/>
          </a:p>
          <a:p>
            <a:r>
              <a:rPr lang="zh-CN" altLang="en-US" dirty="0"/>
              <a:t>高考数据与本文数据区别在于，一个高考试题的强相关性，比如考生对于该题，</a:t>
            </a:r>
            <a:endParaRPr lang="en-US" altLang="zh-CN" dirty="0"/>
          </a:p>
          <a:p>
            <a:r>
              <a:rPr lang="zh-CN" altLang="en-US" dirty="0"/>
              <a:t>确定了第一个空和最后一个空之后，就可以选择出正确答案，不用作对中间两个空，</a:t>
            </a:r>
            <a:endParaRPr lang="en-US" altLang="zh-CN" dirty="0"/>
          </a:p>
          <a:p>
            <a:r>
              <a:rPr lang="zh-CN" altLang="en-US" dirty="0"/>
              <a:t>而试题切割会消除这种相关性，</a:t>
            </a:r>
            <a:endParaRPr lang="en-US" altLang="zh-CN" dirty="0"/>
          </a:p>
          <a:p>
            <a:r>
              <a:rPr lang="zh-CN" altLang="en-US" dirty="0"/>
              <a:t>高考试题相似项较少，一般只有一个相似项，</a:t>
            </a:r>
            <a:endParaRPr lang="en-US" altLang="zh-CN" dirty="0"/>
          </a:p>
          <a:p>
            <a:r>
              <a:rPr lang="zh-CN" altLang="en-US" dirty="0"/>
              <a:t>但数据覆盖的领域较广。</a:t>
            </a:r>
            <a:endParaRPr lang="en-US" altLang="zh-CN" dirty="0"/>
          </a:p>
          <a:p>
            <a:r>
              <a:rPr lang="zh-CN" altLang="en-US" dirty="0"/>
              <a:t>最后从高考试卷和各地的模拟卷中收集了</a:t>
            </a:r>
            <a:r>
              <a:rPr lang="en-US" altLang="zh-CN" dirty="0"/>
              <a:t>1000</a:t>
            </a:r>
            <a:r>
              <a:rPr lang="zh-CN" altLang="en-US" dirty="0"/>
              <a:t>条数据，</a:t>
            </a:r>
            <a:r>
              <a:rPr lang="en-US" altLang="zh-CN" dirty="0"/>
              <a:t>800</a:t>
            </a:r>
            <a:r>
              <a:rPr lang="zh-CN" altLang="en-US" dirty="0"/>
              <a:t>条用于微调模型，</a:t>
            </a:r>
            <a:r>
              <a:rPr lang="en-US" altLang="zh-CN" dirty="0"/>
              <a:t>200</a:t>
            </a:r>
            <a:r>
              <a:rPr lang="zh-CN" altLang="en-US" dirty="0"/>
              <a:t>条用于测试，</a:t>
            </a:r>
            <a:endParaRPr lang="en-US" altLang="zh-CN" dirty="0"/>
          </a:p>
          <a:p>
            <a:r>
              <a:rPr lang="zh-CN" altLang="en-US" dirty="0"/>
              <a:t>测试</a:t>
            </a:r>
            <a:r>
              <a:rPr lang="en-US" altLang="zh-CN" dirty="0"/>
              <a:t>10</a:t>
            </a:r>
            <a:r>
              <a:rPr lang="zh-CN" altLang="en-US" dirty="0"/>
              <a:t>次后取平均值，结果如表</a:t>
            </a:r>
            <a:r>
              <a:rPr lang="en-US" altLang="zh-CN" dirty="0"/>
              <a:t>3-4</a:t>
            </a:r>
            <a:r>
              <a:rPr lang="zh-CN" altLang="en-US" dirty="0"/>
              <a:t>所示，</a:t>
            </a:r>
            <a:endParaRPr lang="en-US" altLang="zh-CN" dirty="0"/>
          </a:p>
          <a:p>
            <a:r>
              <a:rPr lang="zh-CN" altLang="en-US" dirty="0"/>
              <a:t>在高考测试集上准确率最高为</a:t>
            </a:r>
            <a:r>
              <a:rPr lang="en-US" altLang="zh-CN" dirty="0"/>
              <a:t>75.9%</a:t>
            </a:r>
            <a:r>
              <a:rPr lang="zh-CN" altLang="en-US" dirty="0"/>
              <a:t>，</a:t>
            </a:r>
            <a:endParaRPr lang="en-US" altLang="zh-CN" dirty="0"/>
          </a:p>
          <a:p>
            <a:r>
              <a:rPr lang="zh-CN" altLang="en-US" dirty="0"/>
              <a:t>而高考语文试题历年平均分约为</a:t>
            </a:r>
            <a:r>
              <a:rPr lang="en-US" altLang="zh-CN" dirty="0"/>
              <a:t>100</a:t>
            </a:r>
            <a:r>
              <a:rPr lang="zh-CN" altLang="en-US" dirty="0"/>
              <a:t>分，满分</a:t>
            </a:r>
            <a:r>
              <a:rPr lang="en-US" altLang="zh-CN" dirty="0"/>
              <a:t>150</a:t>
            </a:r>
            <a:r>
              <a:rPr lang="zh-CN" altLang="en-US" dirty="0"/>
              <a:t>，因此以</a:t>
            </a:r>
            <a:r>
              <a:rPr lang="en-US" altLang="zh-CN" dirty="0"/>
              <a:t>66.7%</a:t>
            </a:r>
            <a:r>
              <a:rPr lang="zh-CN" altLang="en-US" dirty="0"/>
              <a:t>作为考生水平的参考值，本文模型准确率要高于考生平均水平。</a:t>
            </a:r>
            <a:endParaRPr lang="en-US" altLang="zh-CN" dirty="0"/>
          </a:p>
        </p:txBody>
      </p:sp>
      <p:sp>
        <p:nvSpPr>
          <p:cNvPr id="4" name="灯片编号占位符 3"/>
          <p:cNvSpPr>
            <a:spLocks noGrp="1"/>
          </p:cNvSpPr>
          <p:nvPr>
            <p:ph type="sldNum" sz="quarter" idx="5"/>
          </p:nvPr>
        </p:nvSpPr>
        <p:spPr/>
        <p:txBody>
          <a:bodyPr/>
          <a:lstStyle/>
          <a:p>
            <a:fld id="{B32A0055-C590-43E1-937A-06BE9D53B347}" type="slidenum">
              <a:rPr lang="zh-CN" altLang="en-US" smtClean="0"/>
              <a:t>16</a:t>
            </a:fld>
            <a:endParaRPr lang="zh-CN" altLang="en-US"/>
          </a:p>
        </p:txBody>
      </p:sp>
    </p:spTree>
    <p:extLst>
      <p:ext uri="{BB962C8B-B14F-4D97-AF65-F5344CB8AC3E}">
        <p14:creationId xmlns:p14="http://schemas.microsoft.com/office/powerpoint/2010/main" val="2555437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32A0055-C590-43E1-937A-06BE9D53B347}" type="slidenum">
              <a:rPr lang="zh-CN" altLang="en-US" smtClean="0"/>
              <a:t>17</a:t>
            </a:fld>
            <a:endParaRPr lang="zh-CN" altLang="en-US"/>
          </a:p>
        </p:txBody>
      </p:sp>
    </p:spTree>
    <p:extLst>
      <p:ext uri="{BB962C8B-B14F-4D97-AF65-F5344CB8AC3E}">
        <p14:creationId xmlns:p14="http://schemas.microsoft.com/office/powerpoint/2010/main" val="1051096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32A0055-C590-43E1-937A-06BE9D53B347}" type="slidenum">
              <a:rPr lang="zh-CN" altLang="en-US" smtClean="0"/>
              <a:t>18</a:t>
            </a:fld>
            <a:endParaRPr lang="zh-CN" altLang="en-US"/>
          </a:p>
        </p:txBody>
      </p:sp>
    </p:spTree>
    <p:extLst>
      <p:ext uri="{BB962C8B-B14F-4D97-AF65-F5344CB8AC3E}">
        <p14:creationId xmlns:p14="http://schemas.microsoft.com/office/powerpoint/2010/main" val="883719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为了验证注意力机制的有效性，</a:t>
            </a:r>
            <a:endParaRPr lang="en-US" altLang="zh-CN" dirty="0"/>
          </a:p>
          <a:p>
            <a:r>
              <a:rPr lang="zh-CN" altLang="en-US" dirty="0"/>
              <a:t>同时也为了检验单独使用释义信息时的表征效果，</a:t>
            </a:r>
            <a:endParaRPr lang="en-US" altLang="zh-CN" dirty="0"/>
          </a:p>
          <a:p>
            <a:r>
              <a:rPr lang="zh-CN" altLang="en-US" dirty="0"/>
              <a:t>又设置了两个对照组，</a:t>
            </a:r>
            <a:endParaRPr lang="en-US" altLang="zh-CN" dirty="0"/>
          </a:p>
          <a:p>
            <a:r>
              <a:rPr lang="zh-CN" altLang="en-US" dirty="0"/>
              <a:t>对照组</a:t>
            </a:r>
            <a:r>
              <a:rPr lang="en-US" altLang="zh-CN" dirty="0"/>
              <a:t>1</a:t>
            </a:r>
            <a:r>
              <a:rPr lang="zh-CN" altLang="en-US" dirty="0"/>
              <a:t>是将两个最后一个位置方向隐状态进行拼接，</a:t>
            </a:r>
            <a:endParaRPr lang="en-US" altLang="zh-CN" dirty="0"/>
          </a:p>
          <a:p>
            <a:r>
              <a:rPr lang="zh-CN" altLang="en-US" dirty="0"/>
              <a:t>对照组</a:t>
            </a:r>
            <a:r>
              <a:rPr lang="en-US" altLang="zh-CN" dirty="0"/>
              <a:t>2</a:t>
            </a:r>
            <a:r>
              <a:rPr lang="zh-CN" altLang="en-US" dirty="0"/>
              <a:t>是对所有释义信息取平均值。</a:t>
            </a:r>
            <a:endParaRPr lang="en-US" altLang="zh-CN" dirty="0"/>
          </a:p>
        </p:txBody>
      </p:sp>
      <p:sp>
        <p:nvSpPr>
          <p:cNvPr id="4" name="灯片编号占位符 3"/>
          <p:cNvSpPr>
            <a:spLocks noGrp="1"/>
          </p:cNvSpPr>
          <p:nvPr>
            <p:ph type="sldNum" sz="quarter" idx="5"/>
          </p:nvPr>
        </p:nvSpPr>
        <p:spPr/>
        <p:txBody>
          <a:bodyPr/>
          <a:lstStyle/>
          <a:p>
            <a:fld id="{B32A0055-C590-43E1-937A-06BE9D53B347}" type="slidenum">
              <a:rPr lang="zh-CN" altLang="en-US" smtClean="0"/>
              <a:t>19</a:t>
            </a:fld>
            <a:endParaRPr lang="zh-CN" altLang="en-US"/>
          </a:p>
        </p:txBody>
      </p:sp>
    </p:spTree>
    <p:extLst>
      <p:ext uri="{BB962C8B-B14F-4D97-AF65-F5344CB8AC3E}">
        <p14:creationId xmlns:p14="http://schemas.microsoft.com/office/powerpoint/2010/main" val="233043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首先是研究背景，</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成语是中文特有的一种语言文化现象</a:t>
            </a:r>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它有着固定的四字结构，</a:t>
            </a:r>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形式简洁而</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含义丰富</a:t>
            </a:r>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部分成语来源于典故，具有意义整体性，</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成语另一个重要的特点是非语义合成性，</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非语义合成性指其字面意思与其实际语义不同，即我们常说的望文生义，</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这两个特点对于表征模型的要求较高，</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因此其表征问题是一个基本而重要的任务，</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同时它也是各种中文自然语言处理下游任务的基础编码层，</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如在线教育，舆情分析，写作校对等，</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有效的中文成语深度表征模型对于中文自然语言处理的发展至关重要，</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B32A0055-C590-43E1-937A-06BE9D53B347}" type="slidenum">
              <a:rPr lang="zh-CN" altLang="en-US" smtClean="0"/>
              <a:t>2</a:t>
            </a:fld>
            <a:endParaRPr lang="zh-CN" altLang="en-US"/>
          </a:p>
        </p:txBody>
      </p:sp>
    </p:spTree>
    <p:extLst>
      <p:ext uri="{BB962C8B-B14F-4D97-AF65-F5344CB8AC3E}">
        <p14:creationId xmlns:p14="http://schemas.microsoft.com/office/powerpoint/2010/main" val="264091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本文的工作旨在探究中文成语的表征问题，</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并基于完形填空形式的机器阅读理解任务验证表征的有效性，</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最后探究其实际应用效果</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B32A0055-C590-43E1-937A-06BE9D53B347}" type="slidenum">
              <a:rPr lang="zh-CN" altLang="en-US" smtClean="0"/>
              <a:t>3</a:t>
            </a:fld>
            <a:endParaRPr lang="zh-CN" altLang="en-US"/>
          </a:p>
        </p:txBody>
      </p:sp>
    </p:spTree>
    <p:extLst>
      <p:ext uri="{BB962C8B-B14F-4D97-AF65-F5344CB8AC3E}">
        <p14:creationId xmlns:p14="http://schemas.microsoft.com/office/powerpoint/2010/main" val="2962229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下面介绍完形填空任务，</a:t>
            </a:r>
            <a:endParaRPr lang="en-US" altLang="zh-CN" dirty="0"/>
          </a:p>
          <a:p>
            <a:r>
              <a:rPr lang="zh-CN" altLang="en-US" dirty="0"/>
              <a:t>一条数据主要上下文和候选项，</a:t>
            </a:r>
            <a:endParaRPr lang="en-US" altLang="zh-CN" dirty="0"/>
          </a:p>
          <a:p>
            <a:r>
              <a:rPr lang="zh-CN" altLang="en-US" dirty="0"/>
              <a:t>上下文中的成语部分使用特殊符号</a:t>
            </a:r>
            <a:r>
              <a:rPr lang="en-US" altLang="zh-CN" dirty="0"/>
              <a:t>idiom</a:t>
            </a:r>
            <a:r>
              <a:rPr lang="zh-CN" altLang="en-US" dirty="0"/>
              <a:t>代替，</a:t>
            </a:r>
            <a:endParaRPr lang="en-US" altLang="zh-CN" dirty="0"/>
          </a:p>
          <a:p>
            <a:r>
              <a:rPr lang="zh-CN" altLang="en-US" dirty="0"/>
              <a:t>候选答案中包括正确答案，相似项和随机项，</a:t>
            </a:r>
            <a:endParaRPr lang="en-US" altLang="zh-CN" dirty="0"/>
          </a:p>
          <a:p>
            <a:r>
              <a:rPr lang="zh-CN" altLang="en-US" dirty="0"/>
              <a:t>模型的任务是从候选答案中选出正确答案，</a:t>
            </a:r>
            <a:endParaRPr lang="en-US" altLang="zh-CN" dirty="0"/>
          </a:p>
          <a:p>
            <a:r>
              <a:rPr lang="zh-CN" altLang="en-US" dirty="0"/>
              <a:t>该任务的难点在于上下文的理解和相似成语的辨析。</a:t>
            </a:r>
          </a:p>
        </p:txBody>
      </p:sp>
      <p:sp>
        <p:nvSpPr>
          <p:cNvPr id="4" name="灯片编号占位符 3"/>
          <p:cNvSpPr>
            <a:spLocks noGrp="1"/>
          </p:cNvSpPr>
          <p:nvPr>
            <p:ph type="sldNum" sz="quarter" idx="5"/>
          </p:nvPr>
        </p:nvSpPr>
        <p:spPr/>
        <p:txBody>
          <a:bodyPr/>
          <a:lstStyle/>
          <a:p>
            <a:fld id="{B32A0055-C590-43E1-937A-06BE9D53B347}" type="slidenum">
              <a:rPr lang="zh-CN" altLang="en-US" smtClean="0"/>
              <a:t>4</a:t>
            </a:fld>
            <a:endParaRPr lang="zh-CN" altLang="en-US"/>
          </a:p>
        </p:txBody>
      </p:sp>
    </p:spTree>
    <p:extLst>
      <p:ext uri="{BB962C8B-B14F-4D97-AF65-F5344CB8AC3E}">
        <p14:creationId xmlns:p14="http://schemas.microsoft.com/office/powerpoint/2010/main" val="369278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表</a:t>
            </a:r>
            <a:r>
              <a:rPr lang="en-US" altLang="zh-CN" dirty="0"/>
              <a:t>2-1</a:t>
            </a:r>
            <a:r>
              <a:rPr lang="zh-CN" altLang="en-US" dirty="0"/>
              <a:t>为数据集的统计信息，其中普通的训练集、测试集和开发集的相似项个数为</a:t>
            </a:r>
            <a:r>
              <a:rPr lang="en-US" altLang="zh-CN" dirty="0"/>
              <a:t>3</a:t>
            </a:r>
            <a:r>
              <a:rPr lang="zh-CN" altLang="en-US" dirty="0"/>
              <a:t>，</a:t>
            </a:r>
            <a:endParaRPr lang="en-US" altLang="zh-CN" dirty="0"/>
          </a:p>
          <a:p>
            <a:r>
              <a:rPr lang="zh-CN" altLang="en-US" dirty="0"/>
              <a:t>同时根据相似项个数的不同设置了</a:t>
            </a:r>
            <a:r>
              <a:rPr lang="en-US" altLang="zh-CN" dirty="0"/>
              <a:t>Ran</a:t>
            </a:r>
            <a:r>
              <a:rPr lang="zh-CN" altLang="en-US" dirty="0"/>
              <a:t>和</a:t>
            </a:r>
            <a:r>
              <a:rPr lang="en-US" altLang="zh-CN" dirty="0"/>
              <a:t>Sim</a:t>
            </a:r>
            <a:r>
              <a:rPr lang="zh-CN" altLang="en-US" dirty="0"/>
              <a:t>测试集，</a:t>
            </a:r>
            <a:endParaRPr lang="en-US" altLang="zh-CN" dirty="0"/>
          </a:p>
          <a:p>
            <a:r>
              <a:rPr lang="zh-CN" altLang="en-US" dirty="0"/>
              <a:t>根据数据覆盖领域的不同设置了</a:t>
            </a:r>
            <a:r>
              <a:rPr lang="en-US" altLang="zh-CN" dirty="0"/>
              <a:t>Out</a:t>
            </a:r>
            <a:r>
              <a:rPr lang="zh-CN" altLang="en-US" dirty="0"/>
              <a:t>测试集</a:t>
            </a:r>
          </a:p>
        </p:txBody>
      </p:sp>
      <p:sp>
        <p:nvSpPr>
          <p:cNvPr id="4" name="灯片编号占位符 3"/>
          <p:cNvSpPr>
            <a:spLocks noGrp="1"/>
          </p:cNvSpPr>
          <p:nvPr>
            <p:ph type="sldNum" sz="quarter" idx="5"/>
          </p:nvPr>
        </p:nvSpPr>
        <p:spPr/>
        <p:txBody>
          <a:bodyPr/>
          <a:lstStyle/>
          <a:p>
            <a:fld id="{B32A0055-C590-43E1-937A-06BE9D53B347}" type="slidenum">
              <a:rPr lang="zh-CN" altLang="en-US" smtClean="0"/>
              <a:t>5</a:t>
            </a:fld>
            <a:endParaRPr lang="zh-CN" altLang="en-US"/>
          </a:p>
        </p:txBody>
      </p:sp>
    </p:spTree>
    <p:extLst>
      <p:ext uri="{BB962C8B-B14F-4D97-AF65-F5344CB8AC3E}">
        <p14:creationId xmlns:p14="http://schemas.microsoft.com/office/powerpoint/2010/main" val="281147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图</a:t>
            </a:r>
            <a:r>
              <a:rPr lang="en-US" altLang="zh-CN" dirty="0"/>
              <a:t>2-1</a:t>
            </a:r>
            <a:r>
              <a:rPr lang="zh-CN" altLang="en-US" dirty="0"/>
              <a:t>为基线模型的框架，三层结构包括编码层、交互层和输出层，</a:t>
            </a:r>
            <a:endParaRPr lang="en-US" altLang="zh-CN" dirty="0"/>
          </a:p>
          <a:p>
            <a:r>
              <a:rPr lang="zh-CN" altLang="en-US" dirty="0"/>
              <a:t>本文的工作主要针对于编码层，其中包括上下文编码和成语编码，</a:t>
            </a:r>
            <a:endParaRPr lang="en-US" altLang="zh-CN" dirty="0"/>
          </a:p>
          <a:p>
            <a:r>
              <a:rPr lang="zh-CN" altLang="en-US" dirty="0"/>
              <a:t>而交互层的阅读理解模型选取了经典的三个模型，</a:t>
            </a:r>
            <a:endParaRPr lang="en-US" altLang="zh-CN" dirty="0"/>
          </a:p>
          <a:p>
            <a:r>
              <a:rPr lang="zh-CN" altLang="en-US" dirty="0"/>
              <a:t>即双向</a:t>
            </a:r>
            <a:r>
              <a:rPr lang="en-US" altLang="zh-CN" dirty="0"/>
              <a:t>LSTM</a:t>
            </a:r>
            <a:r>
              <a:rPr lang="zh-CN" altLang="en-US" dirty="0"/>
              <a:t>，</a:t>
            </a:r>
            <a:r>
              <a:rPr lang="en-US" altLang="zh-CN" dirty="0"/>
              <a:t>AR</a:t>
            </a:r>
            <a:r>
              <a:rPr lang="zh-CN" altLang="en-US" dirty="0"/>
              <a:t>和</a:t>
            </a:r>
            <a:r>
              <a:rPr lang="en-US" altLang="zh-CN" dirty="0"/>
              <a:t>SAR</a:t>
            </a:r>
            <a:r>
              <a:rPr lang="zh-CN" altLang="en-US" dirty="0"/>
              <a:t>，后两个模型是在双向</a:t>
            </a:r>
            <a:r>
              <a:rPr lang="en-US" altLang="zh-CN" dirty="0"/>
              <a:t>LSTM</a:t>
            </a:r>
            <a:r>
              <a:rPr lang="zh-CN" altLang="en-US" dirty="0"/>
              <a:t>的基础上加入了注意力机制</a:t>
            </a:r>
            <a:endParaRPr lang="en-US" altLang="zh-CN" dirty="0"/>
          </a:p>
        </p:txBody>
      </p:sp>
      <p:sp>
        <p:nvSpPr>
          <p:cNvPr id="4" name="灯片编号占位符 3"/>
          <p:cNvSpPr>
            <a:spLocks noGrp="1"/>
          </p:cNvSpPr>
          <p:nvPr>
            <p:ph type="sldNum" sz="quarter" idx="5"/>
          </p:nvPr>
        </p:nvSpPr>
        <p:spPr/>
        <p:txBody>
          <a:bodyPr/>
          <a:lstStyle/>
          <a:p>
            <a:fld id="{B32A0055-C590-43E1-937A-06BE9D53B347}" type="slidenum">
              <a:rPr lang="zh-CN" altLang="en-US" smtClean="0"/>
              <a:t>6</a:t>
            </a:fld>
            <a:endParaRPr lang="zh-CN" altLang="en-US"/>
          </a:p>
        </p:txBody>
      </p:sp>
    </p:spTree>
    <p:extLst>
      <p:ext uri="{BB962C8B-B14F-4D97-AF65-F5344CB8AC3E}">
        <p14:creationId xmlns:p14="http://schemas.microsoft.com/office/powerpoint/2010/main" val="255593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实验结果如表</a:t>
            </a:r>
            <a:r>
              <a:rPr lang="en-US" altLang="zh-CN" dirty="0"/>
              <a:t>2-2</a:t>
            </a:r>
            <a:r>
              <a:rPr lang="zh-CN" altLang="en-US" dirty="0"/>
              <a:t>所示，从表中可以看出基线模型还有很大提升空间，</a:t>
            </a:r>
            <a:endParaRPr lang="en-US" altLang="zh-CN" dirty="0"/>
          </a:p>
          <a:p>
            <a:r>
              <a:rPr lang="zh-CN" altLang="en-US" dirty="0"/>
              <a:t>从</a:t>
            </a:r>
            <a:r>
              <a:rPr lang="en-US" altLang="zh-CN" dirty="0"/>
              <a:t>Ran</a:t>
            </a:r>
            <a:r>
              <a:rPr lang="zh-CN" altLang="en-US" dirty="0"/>
              <a:t>和</a:t>
            </a:r>
            <a:r>
              <a:rPr lang="en-US" altLang="zh-CN" dirty="0"/>
              <a:t>Sim</a:t>
            </a:r>
            <a:r>
              <a:rPr lang="zh-CN" altLang="en-US" dirty="0"/>
              <a:t>结果可以看出，相似项的辨别是任务的一大难点</a:t>
            </a:r>
            <a:endParaRPr lang="en-US" altLang="zh-CN" dirty="0"/>
          </a:p>
        </p:txBody>
      </p:sp>
      <p:sp>
        <p:nvSpPr>
          <p:cNvPr id="4" name="灯片编号占位符 3"/>
          <p:cNvSpPr>
            <a:spLocks noGrp="1"/>
          </p:cNvSpPr>
          <p:nvPr>
            <p:ph type="sldNum" sz="quarter" idx="5"/>
          </p:nvPr>
        </p:nvSpPr>
        <p:spPr/>
        <p:txBody>
          <a:bodyPr/>
          <a:lstStyle/>
          <a:p>
            <a:fld id="{B32A0055-C590-43E1-937A-06BE9D53B347}" type="slidenum">
              <a:rPr lang="zh-CN" altLang="en-US" smtClean="0"/>
              <a:t>7</a:t>
            </a:fld>
            <a:endParaRPr lang="zh-CN" altLang="en-US"/>
          </a:p>
        </p:txBody>
      </p:sp>
    </p:spTree>
    <p:extLst>
      <p:ext uri="{BB962C8B-B14F-4D97-AF65-F5344CB8AC3E}">
        <p14:creationId xmlns:p14="http://schemas.microsoft.com/office/powerpoint/2010/main" val="3828728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接下来介绍上下文表征，</a:t>
            </a:r>
            <a:endParaRPr lang="en-US" altLang="zh-CN" dirty="0"/>
          </a:p>
          <a:p>
            <a:r>
              <a:rPr lang="zh-CN" altLang="en-US" dirty="0"/>
              <a:t>上下文的形式为现代汉语，其基本语义单元为词，</a:t>
            </a:r>
            <a:endParaRPr lang="en-US" altLang="zh-CN" dirty="0"/>
          </a:p>
          <a:p>
            <a:r>
              <a:rPr lang="zh-CN" altLang="en-US" dirty="0"/>
              <a:t>但是词向量的质量受词频的影响较大，对于出现频率较低的词，其表征质量较低，</a:t>
            </a:r>
            <a:endParaRPr lang="en-US" altLang="zh-CN" dirty="0"/>
          </a:p>
          <a:p>
            <a:r>
              <a:rPr lang="zh-CN" altLang="en-US" dirty="0"/>
              <a:t>而且对于未知词无法进行表征；</a:t>
            </a:r>
            <a:endParaRPr lang="en-US" altLang="zh-CN" dirty="0"/>
          </a:p>
          <a:p>
            <a:r>
              <a:rPr lang="zh-CN" altLang="en-US" dirty="0"/>
              <a:t>单独的字向量不确定性 较高，也就是说每个字的含义较多，字只有组成了词，才会减小这种不确定性。</a:t>
            </a:r>
            <a:endParaRPr lang="en-US" altLang="zh-CN" dirty="0"/>
          </a:p>
          <a:p>
            <a:r>
              <a:rPr lang="zh-CN" altLang="en-US" dirty="0"/>
              <a:t>单独的词向量和字向量都无法有效地表征，本将二者进行有效地融合，以提升表征的质量。</a:t>
            </a:r>
            <a:endParaRPr lang="en-US" altLang="zh-CN" dirty="0"/>
          </a:p>
          <a:p>
            <a:r>
              <a:rPr lang="zh-CN" altLang="en-US" dirty="0"/>
              <a:t>字词融合主要需要解决两个问题：一个是对于同一个词来说，其词向量和字向量的数量不一致问题，也就是对齐问题；</a:t>
            </a:r>
            <a:endParaRPr lang="en-US" altLang="zh-CN" dirty="0"/>
          </a:p>
          <a:p>
            <a:r>
              <a:rPr lang="zh-CN" altLang="en-US" dirty="0"/>
              <a:t>第二个问题是字词向量的信息交互方式。</a:t>
            </a:r>
            <a:endParaRPr lang="en-US" altLang="zh-CN" dirty="0"/>
          </a:p>
          <a:p>
            <a:r>
              <a:rPr lang="zh-CN" altLang="en-US" dirty="0"/>
              <a:t>（翻页）本文提出了两种对齐方式：字向词对齐和词向字对齐，三种交互方式：元素加，元素乘和拼接。</a:t>
            </a:r>
            <a:endParaRPr lang="en-US" altLang="zh-CN" dirty="0"/>
          </a:p>
          <a:p>
            <a:r>
              <a:rPr lang="zh-CN" altLang="en-US" dirty="0"/>
              <a:t>其中元素加和元素乘是对两个向量的每一个维度进行加或者乘，而拼接是将两个向量首尾拼接。</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B32A0055-C590-43E1-937A-06BE9D53B347}" type="slidenum">
              <a:rPr lang="zh-CN" altLang="en-US" smtClean="0"/>
              <a:t>8</a:t>
            </a:fld>
            <a:endParaRPr lang="zh-CN" altLang="en-US"/>
          </a:p>
        </p:txBody>
      </p:sp>
    </p:spTree>
    <p:extLst>
      <p:ext uri="{BB962C8B-B14F-4D97-AF65-F5344CB8AC3E}">
        <p14:creationId xmlns:p14="http://schemas.microsoft.com/office/powerpoint/2010/main" val="3263862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图</a:t>
            </a:r>
            <a:r>
              <a:rPr lang="en-US" altLang="zh-CN" dirty="0"/>
              <a:t>2-2</a:t>
            </a:r>
            <a:r>
              <a:rPr lang="zh-CN" altLang="en-US" dirty="0"/>
              <a:t>和</a:t>
            </a:r>
            <a:r>
              <a:rPr lang="en-US" altLang="zh-CN" dirty="0"/>
              <a:t>2-3</a:t>
            </a:r>
            <a:r>
              <a:rPr lang="zh-CN" altLang="en-US" dirty="0"/>
              <a:t>为两种对齐模型，</a:t>
            </a:r>
            <a:endParaRPr lang="en-US" altLang="zh-CN" dirty="0"/>
          </a:p>
          <a:p>
            <a:r>
              <a:rPr lang="zh-CN" altLang="en-US" dirty="0"/>
              <a:t>以词语“大学生”为例，</a:t>
            </a:r>
            <a:endParaRPr lang="en-US" altLang="zh-CN" dirty="0"/>
          </a:p>
          <a:p>
            <a:r>
              <a:rPr lang="zh-CN" altLang="en-US" dirty="0"/>
              <a:t>字向词对齐模型是三个字向量经过双向</a:t>
            </a:r>
            <a:r>
              <a:rPr lang="en-US" altLang="zh-CN" dirty="0"/>
              <a:t>GRU</a:t>
            </a:r>
            <a:r>
              <a:rPr lang="zh-CN" altLang="en-US" dirty="0"/>
              <a:t>后，取其两个方向最后一个位置的隐状态向量拼接后，与词向量进行融合；</a:t>
            </a:r>
            <a:endParaRPr lang="en-US" altLang="zh-CN" dirty="0"/>
          </a:p>
          <a:p>
            <a:r>
              <a:rPr lang="zh-CN" altLang="en-US" dirty="0"/>
              <a:t>而词向字对其模型是将词向量复制三份后，分别与字向量进行融合。</a:t>
            </a:r>
            <a:endParaRPr lang="en-US" altLang="zh-CN" dirty="0"/>
          </a:p>
          <a:p>
            <a:r>
              <a:rPr lang="zh-CN" altLang="en-US" dirty="0"/>
              <a:t>融合方式如公式所示，</a:t>
            </a:r>
            <a:endParaRPr lang="en-US" altLang="zh-CN" dirty="0"/>
          </a:p>
          <a:p>
            <a:r>
              <a:rPr lang="zh-CN" altLang="en-US" dirty="0"/>
              <a:t>公式中的</a:t>
            </a:r>
            <a:r>
              <a:rPr lang="en-US" altLang="zh-CN" dirty="0"/>
              <a:t>ME</a:t>
            </a:r>
            <a:r>
              <a:rPr lang="zh-CN" altLang="en-US" dirty="0"/>
              <a:t>（</a:t>
            </a:r>
            <a:r>
              <a:rPr lang="en-US" altLang="zh-CN" dirty="0"/>
              <a:t>w</a:t>
            </a:r>
            <a:r>
              <a:rPr lang="zh-CN" altLang="en-US" dirty="0"/>
              <a:t>）表示</a:t>
            </a:r>
            <a:r>
              <a:rPr lang="en-US" altLang="zh-CN" dirty="0"/>
              <a:t>mixed embedding, WE</a:t>
            </a:r>
            <a:r>
              <a:rPr lang="zh-CN" altLang="en-US" dirty="0"/>
              <a:t>和</a:t>
            </a:r>
            <a:r>
              <a:rPr lang="en-US" altLang="zh-CN" dirty="0"/>
              <a:t>CE</a:t>
            </a:r>
            <a:r>
              <a:rPr lang="zh-CN" altLang="en-US" dirty="0"/>
              <a:t>表示</a:t>
            </a:r>
            <a:r>
              <a:rPr lang="en-US" altLang="zh-CN" dirty="0"/>
              <a:t>word embedding</a:t>
            </a:r>
            <a:r>
              <a:rPr lang="zh-CN" altLang="en-US" dirty="0"/>
              <a:t>和</a:t>
            </a:r>
            <a:r>
              <a:rPr lang="en-US" altLang="zh-CN" dirty="0"/>
              <a:t>character embedding</a:t>
            </a:r>
            <a:r>
              <a:rPr lang="zh-CN" altLang="en-US" dirty="0"/>
              <a:t>。</a:t>
            </a:r>
            <a:endParaRPr lang="en-US" altLang="zh-CN" dirty="0"/>
          </a:p>
          <a:p>
            <a:r>
              <a:rPr lang="zh-CN" altLang="en-US" dirty="0"/>
              <a:t>两种对齐模型和三种融合方式一共六种组合。</a:t>
            </a:r>
          </a:p>
        </p:txBody>
      </p:sp>
      <p:sp>
        <p:nvSpPr>
          <p:cNvPr id="4" name="灯片编号占位符 3"/>
          <p:cNvSpPr>
            <a:spLocks noGrp="1"/>
          </p:cNvSpPr>
          <p:nvPr>
            <p:ph type="sldNum" sz="quarter" idx="5"/>
          </p:nvPr>
        </p:nvSpPr>
        <p:spPr/>
        <p:txBody>
          <a:bodyPr/>
          <a:lstStyle/>
          <a:p>
            <a:fld id="{B32A0055-C590-43E1-937A-06BE9D53B347}" type="slidenum">
              <a:rPr lang="zh-CN" altLang="en-US" smtClean="0"/>
              <a:t>9</a:t>
            </a:fld>
            <a:endParaRPr lang="zh-CN" altLang="en-US"/>
          </a:p>
        </p:txBody>
      </p:sp>
    </p:spTree>
    <p:extLst>
      <p:ext uri="{BB962C8B-B14F-4D97-AF65-F5344CB8AC3E}">
        <p14:creationId xmlns:p14="http://schemas.microsoft.com/office/powerpoint/2010/main" val="1793128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502779B-CAF9-4519-A467-3D81F856FE8F}" type="datetimeFigureOut">
              <a:rPr lang="zh-CN" altLang="en-US" smtClean="0"/>
              <a:t>2021/5/21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064B9-01DE-4F7C-B3F8-F83217F2303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502779B-CAF9-4519-A467-3D81F856FE8F}" type="datetimeFigureOut">
              <a:rPr lang="zh-CN" altLang="en-US" smtClean="0"/>
              <a:t>2021/5/21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064B9-01DE-4F7C-B3F8-F83217F2303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502779B-CAF9-4519-A467-3D81F856FE8F}" type="datetimeFigureOut">
              <a:rPr lang="zh-CN" altLang="en-US" smtClean="0"/>
              <a:t>2021/5/21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064B9-01DE-4F7C-B3F8-F83217F2303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502779B-CAF9-4519-A467-3D81F856FE8F}" type="datetimeFigureOut">
              <a:rPr lang="zh-CN" altLang="en-US" smtClean="0"/>
              <a:t>2021/5/21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064B9-01DE-4F7C-B3F8-F83217F2303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502779B-CAF9-4519-A467-3D81F856FE8F}" type="datetimeFigureOut">
              <a:rPr lang="zh-CN" altLang="en-US" smtClean="0"/>
              <a:t>2021/5/21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064B9-01DE-4F7C-B3F8-F83217F2303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8502779B-CAF9-4519-A467-3D81F856FE8F}" type="datetimeFigureOut">
              <a:rPr lang="zh-CN" altLang="en-US" smtClean="0"/>
              <a:t>2021/5/21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D064B9-01DE-4F7C-B3F8-F83217F2303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8502779B-CAF9-4519-A467-3D81F856FE8F}" type="datetimeFigureOut">
              <a:rPr lang="zh-CN" altLang="en-US" smtClean="0"/>
              <a:t>2021/5/21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D064B9-01DE-4F7C-B3F8-F83217F2303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502779B-CAF9-4519-A467-3D81F856FE8F}" type="datetimeFigureOut">
              <a:rPr lang="zh-CN" altLang="en-US" smtClean="0"/>
              <a:t>2021/5/21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D064B9-01DE-4F7C-B3F8-F83217F2303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02779B-CAF9-4519-A467-3D81F856FE8F}" type="datetimeFigureOut">
              <a:rPr lang="zh-CN" altLang="en-US" smtClean="0"/>
              <a:t>2021/5/21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D064B9-01DE-4F7C-B3F8-F83217F2303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502779B-CAF9-4519-A467-3D81F856FE8F}" type="datetimeFigureOut">
              <a:rPr lang="zh-CN" altLang="en-US" smtClean="0"/>
              <a:t>2021/5/21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D064B9-01DE-4F7C-B3F8-F83217F2303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502779B-CAF9-4519-A467-3D81F856FE8F}" type="datetimeFigureOut">
              <a:rPr lang="zh-CN" altLang="en-US" smtClean="0"/>
              <a:t>2021/5/21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D064B9-01DE-4F7C-B3F8-F83217F2303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2779B-CAF9-4519-A467-3D81F856FE8F}" type="datetimeFigureOut">
              <a:rPr lang="zh-CN" altLang="en-US" smtClean="0"/>
              <a:t>2021/5/21</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064B9-01DE-4F7C-B3F8-F83217F230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12360" t="9679" r="27417" b="42174"/>
          <a:stretch>
            <a:fillRect/>
          </a:stretch>
        </p:blipFill>
        <p:spPr>
          <a:xfrm>
            <a:off x="313113" y="346944"/>
            <a:ext cx="5526594" cy="6237256"/>
          </a:xfrm>
          <a:prstGeom prst="rect">
            <a:avLst/>
          </a:prstGeom>
        </p:spPr>
      </p:pic>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2418" y="2735703"/>
            <a:ext cx="2384807" cy="3848497"/>
          </a:xfrm>
          <a:prstGeom prst="rect">
            <a:avLst/>
          </a:prstGeom>
        </p:spPr>
      </p:pic>
      <p:sp>
        <p:nvSpPr>
          <p:cNvPr id="3" name="文本框 2"/>
          <p:cNvSpPr txBox="1"/>
          <p:nvPr/>
        </p:nvSpPr>
        <p:spPr>
          <a:xfrm>
            <a:off x="4217208" y="1576987"/>
            <a:ext cx="6907992" cy="1569660"/>
          </a:xfrm>
          <a:prstGeom prst="rect">
            <a:avLst/>
          </a:prstGeom>
          <a:noFill/>
        </p:spPr>
        <p:txBody>
          <a:bodyPr wrap="square" rtlCol="0">
            <a:spAutoFit/>
          </a:bodyPr>
          <a:lstStyle/>
          <a:p>
            <a:pPr algn="ctr"/>
            <a:r>
              <a:rPr lang="zh-CN" altLang="en-US" sz="4800" b="1" dirty="0">
                <a:latin typeface="黑体" panose="02010609060101010101" pitchFamily="49" charset="-122"/>
                <a:ea typeface="黑体" panose="02010609060101010101" pitchFamily="49" charset="-122"/>
              </a:rPr>
              <a:t>中文成语表征学习及其应用</a:t>
            </a:r>
            <a:endParaRPr lang="en-US" altLang="zh-CN" sz="4800" b="1" dirty="0">
              <a:latin typeface="黑体" panose="02010609060101010101" pitchFamily="49" charset="-122"/>
              <a:ea typeface="黑体" panose="02010609060101010101" pitchFamily="49" charset="-122"/>
            </a:endParaRPr>
          </a:p>
        </p:txBody>
      </p:sp>
      <p:sp>
        <p:nvSpPr>
          <p:cNvPr id="2" name="文本框 1">
            <a:extLst>
              <a:ext uri="{FF2B5EF4-FFF2-40B4-BE49-F238E27FC236}">
                <a16:creationId xmlns:a16="http://schemas.microsoft.com/office/drawing/2014/main" id="{CAA3741F-D9C6-4C95-AA9D-C4ADBBA50681}"/>
              </a:ext>
            </a:extLst>
          </p:cNvPr>
          <p:cNvSpPr txBox="1"/>
          <p:nvPr/>
        </p:nvSpPr>
        <p:spPr>
          <a:xfrm>
            <a:off x="6477441" y="4267200"/>
            <a:ext cx="2403222" cy="1200329"/>
          </a:xfrm>
          <a:prstGeom prst="rect">
            <a:avLst/>
          </a:prstGeom>
          <a:noFill/>
        </p:spPr>
        <p:txBody>
          <a:bodyPr wrap="none" rtlCol="0">
            <a:spAutoFit/>
          </a:bodyPr>
          <a:lstStyle/>
          <a:p>
            <a:r>
              <a:rPr lang="zh-CN" altLang="en-US" sz="2400" dirty="0"/>
              <a:t>姓名：李想</a:t>
            </a:r>
            <a:endParaRPr lang="en-US" altLang="zh-CN" sz="2400" dirty="0"/>
          </a:p>
          <a:p>
            <a:r>
              <a:rPr lang="zh-CN" altLang="en-US" sz="2400" dirty="0"/>
              <a:t>导师：郭宇春</a:t>
            </a:r>
            <a:endParaRPr lang="en-US" altLang="zh-CN" sz="2400" dirty="0"/>
          </a:p>
          <a:p>
            <a:r>
              <a:rPr lang="zh-CN" altLang="en-US" sz="2400" dirty="0"/>
              <a:t>学号：</a:t>
            </a:r>
            <a:r>
              <a:rPr lang="en-US" altLang="zh-CN" sz="2400" dirty="0"/>
              <a:t>18120100</a:t>
            </a:r>
            <a:endParaRPr lang="zh-CN" altLang="en-US" sz="2400" dirty="0"/>
          </a:p>
        </p:txBody>
      </p:sp>
      <p:sp>
        <p:nvSpPr>
          <p:cNvPr id="4" name="文本框 3">
            <a:extLst>
              <a:ext uri="{FF2B5EF4-FFF2-40B4-BE49-F238E27FC236}">
                <a16:creationId xmlns:a16="http://schemas.microsoft.com/office/drawing/2014/main" id="{61580CC3-A27B-4B9F-8713-B844CC325D74}"/>
              </a:ext>
            </a:extLst>
          </p:cNvPr>
          <p:cNvSpPr txBox="1"/>
          <p:nvPr/>
        </p:nvSpPr>
        <p:spPr>
          <a:xfrm>
            <a:off x="6042660" y="6286500"/>
            <a:ext cx="306494" cy="369332"/>
          </a:xfrm>
          <a:prstGeom prst="rect">
            <a:avLst/>
          </a:prstGeom>
          <a:noFill/>
        </p:spPr>
        <p:txBody>
          <a:bodyPr wrap="none" rtlCol="0">
            <a:spAutoFit/>
          </a:bodyPr>
          <a:lstStyle/>
          <a:p>
            <a:r>
              <a:rPr lang="en-US" altLang="zh-CN" dirty="0"/>
              <a:t>1</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请添加标题"/>
          <p:cNvSpPr txBox="1"/>
          <p:nvPr/>
        </p:nvSpPr>
        <p:spPr>
          <a:xfrm>
            <a:off x="1892043" y="592682"/>
            <a:ext cx="3436838" cy="728405"/>
          </a:xfrm>
          <a:prstGeom prst="rect">
            <a:avLst/>
          </a:prstGeom>
          <a:ln w="12700">
            <a:miter lim="400000"/>
          </a:ln>
        </p:spPr>
        <p:txBody>
          <a:bodyPr wrap="none" lIns="25400" tIns="25400" rIns="25400" bIns="25400" anchor="ctr">
            <a:spAutoFit/>
          </a:bodyPr>
          <a:lstStyle>
            <a:lvl1pPr>
              <a:defRPr sz="7200" b="0">
                <a:latin typeface="Source Han Sans CN Medium"/>
                <a:ea typeface="Source Han Sans CN Medium"/>
                <a:cs typeface="Source Han Sans CN Medium"/>
                <a:sym typeface="Source Han Sans CN Medium"/>
              </a:defRPr>
            </a:lvl1pPr>
          </a:lstStyle>
          <a:p>
            <a:pPr algn="ctr" defTabSz="412750" hangingPunct="0"/>
            <a:r>
              <a:rPr lang="zh-CN" altLang="en-US" sz="4400" kern="0" dirty="0">
                <a:solidFill>
                  <a:srgbClr val="000000"/>
                </a:solidFill>
              </a:rPr>
              <a:t>字词融合性能</a:t>
            </a:r>
            <a:endParaRPr sz="4400" kern="0" dirty="0">
              <a:solidFill>
                <a:srgbClr val="000000"/>
              </a:solidFill>
            </a:endParaRPr>
          </a:p>
        </p:txBody>
      </p:sp>
      <p:pic>
        <p:nvPicPr>
          <p:cNvPr id="141" name="桃花.png" descr="桃花.png"/>
          <p:cNvPicPr>
            <a:picLocks noChangeAspect="1"/>
          </p:cNvPicPr>
          <p:nvPr/>
        </p:nvPicPr>
        <p:blipFill>
          <a:blip r:embed="rId3"/>
          <a:stretch>
            <a:fillRect/>
          </a:stretch>
        </p:blipFill>
        <p:spPr>
          <a:xfrm>
            <a:off x="185609" y="2140731"/>
            <a:ext cx="1181622" cy="1181622"/>
          </a:xfrm>
          <a:prstGeom prst="rect">
            <a:avLst/>
          </a:prstGeom>
          <a:ln w="12700">
            <a:miter lim="400000"/>
            <a:headEnd/>
            <a:tailEnd/>
          </a:ln>
        </p:spPr>
      </p:pic>
      <p:pic>
        <p:nvPicPr>
          <p:cNvPr id="142" name="迎春.png" descr="迎春.png"/>
          <p:cNvPicPr>
            <a:picLocks noChangeAspect="1"/>
          </p:cNvPicPr>
          <p:nvPr/>
        </p:nvPicPr>
        <p:blipFill>
          <a:blip r:embed="rId4"/>
          <a:stretch>
            <a:fillRect/>
          </a:stretch>
        </p:blipFill>
        <p:spPr>
          <a:xfrm>
            <a:off x="108575" y="5437210"/>
            <a:ext cx="1553418" cy="1553418"/>
          </a:xfrm>
          <a:prstGeom prst="rect">
            <a:avLst/>
          </a:prstGeom>
          <a:ln w="12700">
            <a:miter lim="400000"/>
            <a:headEnd/>
            <a:tailEnd/>
          </a:ln>
        </p:spPr>
      </p:pic>
      <p:pic>
        <p:nvPicPr>
          <p:cNvPr id="153" name="烟花.png" descr="烟花.png"/>
          <p:cNvPicPr>
            <a:picLocks noChangeAspect="1"/>
          </p:cNvPicPr>
          <p:nvPr/>
        </p:nvPicPr>
        <p:blipFill>
          <a:blip r:embed="rId5"/>
          <a:stretch>
            <a:fillRect/>
          </a:stretch>
        </p:blipFill>
        <p:spPr>
          <a:xfrm>
            <a:off x="9720628" y="208126"/>
            <a:ext cx="2764831" cy="1628316"/>
          </a:xfrm>
          <a:prstGeom prst="rect">
            <a:avLst/>
          </a:prstGeom>
          <a:ln w="12700">
            <a:miter lim="400000"/>
            <a:headEnd/>
            <a:tailEnd/>
          </a:ln>
        </p:spPr>
      </p:pic>
      <p:pic>
        <p:nvPicPr>
          <p:cNvPr id="154" name="丁香.png" descr="丁香.png"/>
          <p:cNvPicPr>
            <a:picLocks noChangeAspect="1"/>
          </p:cNvPicPr>
          <p:nvPr/>
        </p:nvPicPr>
        <p:blipFill>
          <a:blip r:embed="rId6"/>
          <a:stretch>
            <a:fillRect/>
          </a:stretch>
        </p:blipFill>
        <p:spPr>
          <a:xfrm>
            <a:off x="351919" y="224179"/>
            <a:ext cx="1671760" cy="1671760"/>
          </a:xfrm>
          <a:prstGeom prst="rect">
            <a:avLst/>
          </a:prstGeom>
          <a:ln w="12700">
            <a:miter lim="400000"/>
            <a:headEnd/>
            <a:tailEnd/>
          </a:ln>
        </p:spPr>
      </p:pic>
      <p:sp>
        <p:nvSpPr>
          <p:cNvPr id="16" name="文本框 15">
            <a:extLst>
              <a:ext uri="{FF2B5EF4-FFF2-40B4-BE49-F238E27FC236}">
                <a16:creationId xmlns:a16="http://schemas.microsoft.com/office/drawing/2014/main" id="{0AD6C5C9-B7D4-4D5F-8B02-F63FD01070AF}"/>
              </a:ext>
            </a:extLst>
          </p:cNvPr>
          <p:cNvSpPr txBox="1"/>
          <p:nvPr/>
        </p:nvSpPr>
        <p:spPr>
          <a:xfrm>
            <a:off x="7537529" y="5675388"/>
            <a:ext cx="3488987"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000" dirty="0">
                <a:solidFill>
                  <a:srgbClr val="000000"/>
                </a:solidFill>
                <a:latin typeface="Helvetica Neue"/>
                <a:ea typeface="宋体" panose="02010600030101010101" pitchFamily="2" charset="-122"/>
                <a:cs typeface="Helvetica Neue"/>
                <a:sym typeface="Helvetica Neue"/>
              </a:rPr>
              <a:t>表</a:t>
            </a:r>
            <a:r>
              <a:rPr lang="en-US" altLang="zh-CN" sz="2000" dirty="0">
                <a:solidFill>
                  <a:srgbClr val="000000"/>
                </a:solidFill>
                <a:latin typeface="Helvetica Neue"/>
                <a:ea typeface="宋体" panose="02010600030101010101" pitchFamily="2" charset="-122"/>
                <a:cs typeface="Helvetica Neue"/>
                <a:sym typeface="Helvetica Neue"/>
              </a:rPr>
              <a:t>2-3 </a:t>
            </a:r>
            <a:r>
              <a:rPr lang="zh-CN" altLang="en-US" sz="2000" dirty="0">
                <a:solidFill>
                  <a:srgbClr val="000000"/>
                </a:solidFill>
                <a:latin typeface="Helvetica Neue"/>
                <a:ea typeface="宋体" panose="02010600030101010101" pitchFamily="2" charset="-122"/>
                <a:cs typeface="Helvetica Neue"/>
                <a:sym typeface="Helvetica Neue"/>
              </a:rPr>
              <a:t>字词融合实验结果</a:t>
            </a:r>
            <a:endParaRPr kumimoji="0" lang="zh-CN" altLang="en-US" sz="2000" i="0" u="none" strike="noStrike" cap="none" spc="0" normalizeH="0" baseline="0" dirty="0">
              <a:ln>
                <a:noFill/>
              </a:ln>
              <a:solidFill>
                <a:srgbClr val="000000"/>
              </a:solidFill>
              <a:effectLst/>
              <a:uFillTx/>
              <a:latin typeface="Helvetica Neue"/>
              <a:ea typeface="宋体" panose="02010600030101010101" pitchFamily="2" charset="-122"/>
              <a:cs typeface="Helvetica Neue"/>
              <a:sym typeface="Helvetica Neue"/>
            </a:endParaRPr>
          </a:p>
        </p:txBody>
      </p:sp>
      <p:sp>
        <p:nvSpPr>
          <p:cNvPr id="17" name="文本框 16">
            <a:extLst>
              <a:ext uri="{FF2B5EF4-FFF2-40B4-BE49-F238E27FC236}">
                <a16:creationId xmlns:a16="http://schemas.microsoft.com/office/drawing/2014/main" id="{B64A774F-1E56-4C9C-B213-39F6691B476A}"/>
              </a:ext>
            </a:extLst>
          </p:cNvPr>
          <p:cNvSpPr txBox="1"/>
          <p:nvPr/>
        </p:nvSpPr>
        <p:spPr>
          <a:xfrm>
            <a:off x="953509" y="1570552"/>
            <a:ext cx="4871947" cy="318035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defTabSz="825500" hangingPunct="0">
              <a:buFont typeface="Wingdings" panose="05000000000000000000" pitchFamily="2" charset="2"/>
              <a:buChar char="l"/>
            </a:pPr>
            <a:r>
              <a:rPr lang="zh-CN" altLang="en-US" sz="2000" dirty="0">
                <a:solidFill>
                  <a:srgbClr val="000000"/>
                </a:solidFill>
                <a:latin typeface="Helvetica Neue"/>
                <a:ea typeface="Helvetica Neue"/>
                <a:cs typeface="Helvetica Neue"/>
                <a:sym typeface="Helvetica Neue"/>
              </a:rPr>
              <a:t>“字向词对齐</a:t>
            </a:r>
            <a:r>
              <a:rPr lang="en-US" altLang="zh-CN" sz="2000" dirty="0">
                <a:solidFill>
                  <a:srgbClr val="000000"/>
                </a:solidFill>
                <a:latin typeface="Helvetica Neue"/>
                <a:ea typeface="Helvetica Neue"/>
                <a:cs typeface="Helvetica Neue"/>
                <a:sym typeface="Helvetica Neue"/>
              </a:rPr>
              <a:t>+</a:t>
            </a:r>
            <a:r>
              <a:rPr lang="zh-CN" altLang="en-US" sz="2000" dirty="0">
                <a:solidFill>
                  <a:srgbClr val="000000"/>
                </a:solidFill>
                <a:latin typeface="Helvetica Neue"/>
                <a:ea typeface="Helvetica Neue"/>
                <a:cs typeface="Helvetica Neue"/>
                <a:sym typeface="Helvetica Neue"/>
              </a:rPr>
              <a:t>元素乘”效果最好，性能最高提升了</a:t>
            </a:r>
            <a:r>
              <a:rPr lang="en-US" altLang="zh-CN" sz="2000" dirty="0">
                <a:solidFill>
                  <a:srgbClr val="FF0000"/>
                </a:solidFill>
                <a:latin typeface="Helvetica Neue"/>
                <a:ea typeface="Helvetica Neue"/>
                <a:cs typeface="Helvetica Neue"/>
                <a:sym typeface="Helvetica Neue"/>
              </a:rPr>
              <a:t>6.3%</a:t>
            </a:r>
            <a:endParaRPr lang="en-US" altLang="zh-CN" sz="2000" dirty="0">
              <a:solidFill>
                <a:srgbClr val="000000"/>
              </a:solidFill>
              <a:latin typeface="Helvetica Neue"/>
              <a:ea typeface="Helvetica Neue"/>
              <a:cs typeface="Helvetica Neue"/>
              <a:sym typeface="Helvetica Neue"/>
            </a:endParaRPr>
          </a:p>
          <a:p>
            <a:pPr marL="342900" marR="0" indent="-342900" defTabSz="825500" rtl="0" fontAlgn="auto" latinLnBrk="0" hangingPunct="0">
              <a:lnSpc>
                <a:spcPct val="100000"/>
              </a:lnSpc>
              <a:spcBef>
                <a:spcPts val="0"/>
              </a:spcBef>
              <a:spcAft>
                <a:spcPts val="0"/>
              </a:spcAft>
              <a:buClrTx/>
              <a:buSzTx/>
              <a:buFont typeface="Wingdings" panose="05000000000000000000" pitchFamily="2" charset="2"/>
              <a:buChar char="l"/>
            </a:pPr>
            <a:r>
              <a:rPr lang="zh-CN" altLang="en-US" sz="2000" dirty="0">
                <a:solidFill>
                  <a:srgbClr val="000000"/>
                </a:solidFill>
                <a:latin typeface="Helvetica Neue"/>
                <a:ea typeface="Helvetica Neue"/>
                <a:cs typeface="Helvetica Neue"/>
                <a:sym typeface="Helvetica Neue"/>
              </a:rPr>
              <a:t>对齐方式</a:t>
            </a:r>
            <a:endParaRPr lang="en-US" altLang="zh-CN" sz="2000" dirty="0">
              <a:solidFill>
                <a:srgbClr val="000000"/>
              </a:solidFill>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Ø"/>
            </a:pPr>
            <a:r>
              <a:rPr lang="zh-CN" altLang="en-US" sz="2000" dirty="0">
                <a:solidFill>
                  <a:srgbClr val="000000"/>
                </a:solidFill>
                <a:latin typeface="Helvetica Neue"/>
                <a:ea typeface="Helvetica Neue"/>
                <a:cs typeface="Helvetica Neue"/>
                <a:sym typeface="Helvetica Neue"/>
              </a:rPr>
              <a:t>字向词对齐  </a:t>
            </a:r>
            <a:r>
              <a:rPr lang="en-US" altLang="zh-CN" sz="2000" dirty="0">
                <a:solidFill>
                  <a:srgbClr val="000000"/>
                </a:solidFill>
                <a:latin typeface="Helvetica Neue"/>
                <a:ea typeface="Helvetica Neue"/>
                <a:cs typeface="Helvetica Neue"/>
                <a:sym typeface="Helvetica Neue"/>
              </a:rPr>
              <a:t>&gt; </a:t>
            </a:r>
            <a:r>
              <a:rPr lang="zh-CN" altLang="en-US" sz="2000" dirty="0">
                <a:solidFill>
                  <a:srgbClr val="000000"/>
                </a:solidFill>
                <a:latin typeface="Helvetica Neue"/>
                <a:ea typeface="Helvetica Neue"/>
                <a:cs typeface="Helvetica Neue"/>
                <a:sym typeface="Helvetica Neue"/>
              </a:rPr>
              <a:t>词向字对齐</a:t>
            </a:r>
            <a:endParaRPr lang="en-US" altLang="zh-CN" sz="2000" dirty="0">
              <a:solidFill>
                <a:srgbClr val="000000"/>
              </a:solidFill>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Ø"/>
            </a:pPr>
            <a:r>
              <a:rPr lang="zh-CN" altLang="en-US" sz="2000" dirty="0">
                <a:solidFill>
                  <a:srgbClr val="000000"/>
                </a:solidFill>
                <a:latin typeface="Helvetica Neue"/>
                <a:ea typeface="Helvetica Neue"/>
                <a:cs typeface="Helvetica Neue"/>
                <a:sym typeface="Helvetica Neue"/>
              </a:rPr>
              <a:t>中文语义特点</a:t>
            </a:r>
            <a:endParaRPr lang="en-US" altLang="zh-CN" sz="2000" dirty="0">
              <a:solidFill>
                <a:srgbClr val="000000"/>
              </a:solidFill>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Ø"/>
            </a:pPr>
            <a:r>
              <a:rPr lang="zh-CN" altLang="en-US" sz="2000" dirty="0">
                <a:solidFill>
                  <a:srgbClr val="000000"/>
                </a:solidFill>
                <a:latin typeface="Helvetica Neue"/>
                <a:ea typeface="Helvetica Neue"/>
                <a:cs typeface="Helvetica Neue"/>
                <a:sym typeface="Helvetica Neue"/>
              </a:rPr>
              <a:t>分词后的向量列表长度</a:t>
            </a:r>
            <a:endParaRPr lang="en-US" altLang="zh-CN" sz="2000" dirty="0">
              <a:solidFill>
                <a:srgbClr val="000000"/>
              </a:solidFill>
              <a:latin typeface="Helvetica Neue"/>
              <a:ea typeface="Helvetica Neue"/>
              <a:cs typeface="Helvetica Neue"/>
              <a:sym typeface="Helvetica Neue"/>
            </a:endParaRPr>
          </a:p>
          <a:p>
            <a:pPr marL="342900" indent="-342900" defTabSz="825500" hangingPunct="0">
              <a:buFont typeface="Wingdings" panose="05000000000000000000" pitchFamily="2" charset="2"/>
              <a:buChar char="l"/>
            </a:pPr>
            <a:r>
              <a:rPr lang="zh-CN" altLang="en-US" sz="2000" dirty="0">
                <a:solidFill>
                  <a:srgbClr val="000000"/>
                </a:solidFill>
                <a:latin typeface="Helvetica Neue"/>
                <a:ea typeface="Helvetica Neue"/>
                <a:cs typeface="Helvetica Neue"/>
                <a:sym typeface="Helvetica Neue"/>
              </a:rPr>
              <a:t>交互方式</a:t>
            </a:r>
            <a:endParaRPr lang="en-US" altLang="zh-CN" sz="2000" dirty="0">
              <a:solidFill>
                <a:srgbClr val="000000"/>
              </a:solidFill>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Ø"/>
            </a:pPr>
            <a:r>
              <a:rPr lang="zh-CN" altLang="en-US" sz="2000" dirty="0">
                <a:solidFill>
                  <a:srgbClr val="000000"/>
                </a:solidFill>
                <a:latin typeface="Helvetica Neue"/>
                <a:ea typeface="Helvetica Neue"/>
                <a:cs typeface="Helvetica Neue"/>
                <a:sym typeface="Helvetica Neue"/>
              </a:rPr>
              <a:t>元素乘：每一维度，“注意力机制”</a:t>
            </a:r>
            <a:endParaRPr lang="en-US" altLang="zh-CN" sz="2000" dirty="0">
              <a:solidFill>
                <a:srgbClr val="000000"/>
              </a:solidFill>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Ø"/>
            </a:pPr>
            <a:r>
              <a:rPr lang="zh-CN" altLang="en-US" sz="2000" dirty="0">
                <a:solidFill>
                  <a:srgbClr val="000000"/>
                </a:solidFill>
                <a:latin typeface="Helvetica Neue"/>
                <a:ea typeface="Helvetica Neue"/>
                <a:cs typeface="Helvetica Neue"/>
                <a:sym typeface="Helvetica Neue"/>
              </a:rPr>
              <a:t>元素加：求和运算过于简单</a:t>
            </a:r>
            <a:endParaRPr lang="en-US" altLang="zh-CN" sz="2000" dirty="0">
              <a:solidFill>
                <a:srgbClr val="000000"/>
              </a:solidFill>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Ø"/>
            </a:pPr>
            <a:r>
              <a:rPr lang="zh-CN" altLang="en-US" sz="2000" dirty="0">
                <a:solidFill>
                  <a:srgbClr val="000000"/>
                </a:solidFill>
                <a:latin typeface="Helvetica Neue"/>
                <a:ea typeface="Helvetica Neue"/>
                <a:cs typeface="Helvetica Neue"/>
                <a:sym typeface="Helvetica Neue"/>
              </a:rPr>
              <a:t>拼接：无法有效交互</a:t>
            </a:r>
            <a:endParaRPr lang="en-US" altLang="zh-CN" sz="2000" dirty="0">
              <a:solidFill>
                <a:srgbClr val="000000"/>
              </a:solidFill>
              <a:latin typeface="Helvetica Neue"/>
              <a:ea typeface="Helvetica Neue"/>
              <a:cs typeface="Helvetica Neue"/>
              <a:sym typeface="Helvetica Neue"/>
            </a:endParaRPr>
          </a:p>
        </p:txBody>
      </p:sp>
      <p:graphicFrame>
        <p:nvGraphicFramePr>
          <p:cNvPr id="5" name="表格 4">
            <a:extLst>
              <a:ext uri="{FF2B5EF4-FFF2-40B4-BE49-F238E27FC236}">
                <a16:creationId xmlns:a16="http://schemas.microsoft.com/office/drawing/2014/main" id="{6C5F4BA0-FEB3-4922-AC7B-582C72395052}"/>
              </a:ext>
            </a:extLst>
          </p:cNvPr>
          <p:cNvGraphicFramePr>
            <a:graphicFrameLocks noGrp="1"/>
          </p:cNvGraphicFramePr>
          <p:nvPr>
            <p:extLst>
              <p:ext uri="{D42A27DB-BD31-4B8C-83A1-F6EECF244321}">
                <p14:modId xmlns:p14="http://schemas.microsoft.com/office/powerpoint/2010/main" val="2851734779"/>
              </p:ext>
            </p:extLst>
          </p:nvPr>
        </p:nvGraphicFramePr>
        <p:xfrm>
          <a:off x="6120218" y="341388"/>
          <a:ext cx="5719863" cy="5334000"/>
        </p:xfrm>
        <a:graphic>
          <a:graphicData uri="http://schemas.openxmlformats.org/drawingml/2006/table">
            <a:tbl>
              <a:tblPr firstRow="1" firstCol="1" bandRow="1">
                <a:tableStyleId>{5C22544A-7EE6-4342-B048-85BDC9FD1C3A}</a:tableStyleId>
              </a:tblPr>
              <a:tblGrid>
                <a:gridCol w="770038">
                  <a:extLst>
                    <a:ext uri="{9D8B030D-6E8A-4147-A177-3AD203B41FA5}">
                      <a16:colId xmlns:a16="http://schemas.microsoft.com/office/drawing/2014/main" val="4051411526"/>
                    </a:ext>
                  </a:extLst>
                </a:gridCol>
                <a:gridCol w="989965">
                  <a:extLst>
                    <a:ext uri="{9D8B030D-6E8A-4147-A177-3AD203B41FA5}">
                      <a16:colId xmlns:a16="http://schemas.microsoft.com/office/drawing/2014/main" val="125861865"/>
                    </a:ext>
                  </a:extLst>
                </a:gridCol>
                <a:gridCol w="989965">
                  <a:extLst>
                    <a:ext uri="{9D8B030D-6E8A-4147-A177-3AD203B41FA5}">
                      <a16:colId xmlns:a16="http://schemas.microsoft.com/office/drawing/2014/main" val="3504188426"/>
                    </a:ext>
                  </a:extLst>
                </a:gridCol>
                <a:gridCol w="989965">
                  <a:extLst>
                    <a:ext uri="{9D8B030D-6E8A-4147-A177-3AD203B41FA5}">
                      <a16:colId xmlns:a16="http://schemas.microsoft.com/office/drawing/2014/main" val="903668816"/>
                    </a:ext>
                  </a:extLst>
                </a:gridCol>
                <a:gridCol w="989965">
                  <a:extLst>
                    <a:ext uri="{9D8B030D-6E8A-4147-A177-3AD203B41FA5}">
                      <a16:colId xmlns:a16="http://schemas.microsoft.com/office/drawing/2014/main" val="3010861479"/>
                    </a:ext>
                  </a:extLst>
                </a:gridCol>
                <a:gridCol w="989965">
                  <a:extLst>
                    <a:ext uri="{9D8B030D-6E8A-4147-A177-3AD203B41FA5}">
                      <a16:colId xmlns:a16="http://schemas.microsoft.com/office/drawing/2014/main" val="1619894105"/>
                    </a:ext>
                  </a:extLst>
                </a:gridCol>
              </a:tblGrid>
              <a:tr h="150046">
                <a:tc>
                  <a:txBody>
                    <a:bodyPr/>
                    <a:lstStyle/>
                    <a:p>
                      <a:pPr algn="ctr"/>
                      <a:r>
                        <a:rPr lang="en-US" sz="1400" kern="100">
                          <a:effectLst/>
                        </a:rPr>
                        <a:t>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Dev</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Test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Ran</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Sim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Out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1482596112"/>
                  </a:ext>
                </a:extLst>
              </a:tr>
              <a:tr h="150046">
                <a:tc gridSpan="6">
                  <a:txBody>
                    <a:bodyPr/>
                    <a:lstStyle/>
                    <a:p>
                      <a:pPr algn="ctr"/>
                      <a:r>
                        <a:rPr lang="zh-CN" sz="1400" kern="100" dirty="0">
                          <a:effectLst/>
                        </a:rPr>
                        <a:t>字向词对齐</a:t>
                      </a:r>
                      <a:r>
                        <a:rPr lang="en-US" sz="1400" kern="100" dirty="0">
                          <a:effectLst/>
                        </a:rPr>
                        <a:t>+</a:t>
                      </a:r>
                      <a:r>
                        <a:rPr lang="zh-CN" sz="1400" kern="100" dirty="0">
                          <a:effectLst/>
                        </a:rPr>
                        <a:t>元素乘</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25697018"/>
                  </a:ext>
                </a:extLst>
              </a:tr>
              <a:tr h="150046">
                <a:tc>
                  <a:txBody>
                    <a:bodyPr/>
                    <a:lstStyle/>
                    <a:p>
                      <a:pPr algn="ctr"/>
                      <a:r>
                        <a:rPr lang="en-US" sz="1400" kern="100" dirty="0">
                          <a:effectLst/>
                        </a:rPr>
                        <a:t>BiLSTM</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72.9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72.8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80.6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67.1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63.3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2406482173"/>
                  </a:ext>
                </a:extLst>
              </a:tr>
              <a:tr h="150046">
                <a:tc>
                  <a:txBody>
                    <a:bodyPr/>
                    <a:lstStyle/>
                    <a:p>
                      <a:pPr algn="ctr"/>
                      <a:r>
                        <a:rPr lang="en-US" sz="1400" kern="100">
                          <a:effectLst/>
                        </a:rPr>
                        <a:t>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b="1" kern="100" dirty="0">
                          <a:effectLst/>
                        </a:rPr>
                        <a:t>74.2</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b="1" kern="100" dirty="0">
                          <a:effectLst/>
                        </a:rPr>
                        <a:t>73.9</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b="1" kern="100" dirty="0">
                          <a:effectLst/>
                        </a:rPr>
                        <a:t>82.2</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b="1" kern="100" dirty="0">
                          <a:effectLst/>
                        </a:rPr>
                        <a:t>68.6</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b="1" kern="100" dirty="0">
                          <a:effectLst/>
                        </a:rPr>
                        <a:t>64.1</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3603988362"/>
                  </a:ext>
                </a:extLst>
              </a:tr>
              <a:tr h="150046">
                <a:tc>
                  <a:txBody>
                    <a:bodyPr/>
                    <a:lstStyle/>
                    <a:p>
                      <a:pPr algn="ctr"/>
                      <a:r>
                        <a:rPr lang="en-US" sz="1400" kern="100">
                          <a:effectLst/>
                        </a:rPr>
                        <a:t>SAR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73.0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72.6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80.5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67.3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62.9</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4209657794"/>
                  </a:ext>
                </a:extLst>
              </a:tr>
              <a:tr h="150046">
                <a:tc gridSpan="6">
                  <a:txBody>
                    <a:bodyPr/>
                    <a:lstStyle/>
                    <a:p>
                      <a:pPr algn="ctr"/>
                      <a:r>
                        <a:rPr lang="zh-CN" sz="1400" kern="100">
                          <a:effectLst/>
                        </a:rPr>
                        <a:t>字向词对齐</a:t>
                      </a:r>
                      <a:r>
                        <a:rPr lang="en-US" sz="1400" kern="100">
                          <a:effectLst/>
                        </a:rPr>
                        <a:t>+</a:t>
                      </a:r>
                      <a:r>
                        <a:rPr lang="zh-CN" sz="1400" kern="100">
                          <a:effectLst/>
                        </a:rPr>
                        <a:t>元素加</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63650775"/>
                  </a:ext>
                </a:extLst>
              </a:tr>
              <a:tr h="150046">
                <a:tc>
                  <a:txBody>
                    <a:bodyPr/>
                    <a:lstStyle/>
                    <a:p>
                      <a:pPr algn="ctr"/>
                      <a:r>
                        <a:rPr lang="en-US" sz="1400" kern="100">
                          <a:effectLst/>
                        </a:rPr>
                        <a:t>BiLSTM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70.8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70.8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78.9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65.7</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61.8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560691239"/>
                  </a:ext>
                </a:extLst>
              </a:tr>
              <a:tr h="150046">
                <a:tc>
                  <a:txBody>
                    <a:bodyPr/>
                    <a:lstStyle/>
                    <a:p>
                      <a:pPr algn="ctr"/>
                      <a:r>
                        <a:rPr lang="en-US" sz="1400" kern="100" dirty="0">
                          <a:effectLst/>
                        </a:rPr>
                        <a:t>AR</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71.9</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72.1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80.5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66.6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62.7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2183991246"/>
                  </a:ext>
                </a:extLst>
              </a:tr>
              <a:tr h="150046">
                <a:tc>
                  <a:txBody>
                    <a:bodyPr/>
                    <a:lstStyle/>
                    <a:p>
                      <a:pPr algn="ctr"/>
                      <a:r>
                        <a:rPr lang="en-US" sz="1400" kern="100">
                          <a:effectLst/>
                        </a:rPr>
                        <a:t>SAR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71.1</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70.7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79.4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65.5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62.0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1338093325"/>
                  </a:ext>
                </a:extLst>
              </a:tr>
              <a:tr h="150046">
                <a:tc gridSpan="6">
                  <a:txBody>
                    <a:bodyPr/>
                    <a:lstStyle/>
                    <a:p>
                      <a:pPr algn="ctr"/>
                      <a:r>
                        <a:rPr lang="zh-CN" sz="1400" kern="100">
                          <a:effectLst/>
                        </a:rPr>
                        <a:t>字向词对齐</a:t>
                      </a:r>
                      <a:r>
                        <a:rPr lang="en-US" sz="1400" kern="100">
                          <a:effectLst/>
                        </a:rPr>
                        <a:t>+</a:t>
                      </a:r>
                      <a:r>
                        <a:rPr lang="zh-CN" sz="1400" kern="100">
                          <a:effectLst/>
                        </a:rPr>
                        <a:t>拼接</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43107416"/>
                  </a:ext>
                </a:extLst>
              </a:tr>
              <a:tr h="150046">
                <a:tc>
                  <a:txBody>
                    <a:bodyPr/>
                    <a:lstStyle/>
                    <a:p>
                      <a:pPr algn="ctr"/>
                      <a:r>
                        <a:rPr lang="en-US" sz="1400" kern="100">
                          <a:effectLst/>
                        </a:rPr>
                        <a:t>BiLSTM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69.5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69.1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78.4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64.2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60.5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2742730495"/>
                  </a:ext>
                </a:extLst>
              </a:tr>
              <a:tr h="150046">
                <a:tc>
                  <a:txBody>
                    <a:bodyPr/>
                    <a:lstStyle/>
                    <a:p>
                      <a:pPr algn="ctr"/>
                      <a:r>
                        <a:rPr lang="en-US" sz="1400" kern="100">
                          <a:effectLst/>
                        </a:rPr>
                        <a:t>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69.3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70.3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79.7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66.1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61.2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409200426"/>
                  </a:ext>
                </a:extLst>
              </a:tr>
              <a:tr h="150046">
                <a:tc>
                  <a:txBody>
                    <a:bodyPr/>
                    <a:lstStyle/>
                    <a:p>
                      <a:pPr algn="ctr"/>
                      <a:r>
                        <a:rPr lang="en-US" sz="1400" kern="100">
                          <a:effectLst/>
                        </a:rPr>
                        <a:t>SAR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69.7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68.4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78.6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64.6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60.8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1525589308"/>
                  </a:ext>
                </a:extLst>
              </a:tr>
              <a:tr h="150046">
                <a:tc gridSpan="6">
                  <a:txBody>
                    <a:bodyPr/>
                    <a:lstStyle/>
                    <a:p>
                      <a:pPr algn="ctr"/>
                      <a:r>
                        <a:rPr lang="zh-CN" sz="1400" kern="100">
                          <a:effectLst/>
                        </a:rPr>
                        <a:t>词向字对齐</a:t>
                      </a:r>
                      <a:r>
                        <a:rPr lang="en-US" sz="1400" kern="100">
                          <a:effectLst/>
                        </a:rPr>
                        <a:t>+</a:t>
                      </a:r>
                      <a:r>
                        <a:rPr lang="zh-CN" sz="1400" kern="100">
                          <a:effectLst/>
                        </a:rPr>
                        <a:t>元素乘</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558159298"/>
                  </a:ext>
                </a:extLst>
              </a:tr>
              <a:tr h="150046">
                <a:tc>
                  <a:txBody>
                    <a:bodyPr/>
                    <a:lstStyle/>
                    <a:p>
                      <a:pPr algn="ctr"/>
                      <a:r>
                        <a:rPr lang="en-US" sz="1400" kern="100">
                          <a:effectLst/>
                        </a:rPr>
                        <a:t>BiLSTM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71.6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72.0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79.9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66.7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62.8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495375063"/>
                  </a:ext>
                </a:extLst>
              </a:tr>
              <a:tr h="150046">
                <a:tc>
                  <a:txBody>
                    <a:bodyPr/>
                    <a:lstStyle/>
                    <a:p>
                      <a:pPr algn="ctr"/>
                      <a:r>
                        <a:rPr lang="en-US" sz="1400" kern="100">
                          <a:effectLst/>
                        </a:rPr>
                        <a:t>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72.5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72.6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80.8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67.8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63.9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2800840126"/>
                  </a:ext>
                </a:extLst>
              </a:tr>
              <a:tr h="150046">
                <a:tc>
                  <a:txBody>
                    <a:bodyPr/>
                    <a:lstStyle/>
                    <a:p>
                      <a:pPr algn="ctr"/>
                      <a:r>
                        <a:rPr lang="en-US" sz="1400" kern="100">
                          <a:effectLst/>
                        </a:rPr>
                        <a:t>SAR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71.8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72.1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80.2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66.5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62.8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864318147"/>
                  </a:ext>
                </a:extLst>
              </a:tr>
              <a:tr h="150046">
                <a:tc gridSpan="6">
                  <a:txBody>
                    <a:bodyPr/>
                    <a:lstStyle/>
                    <a:p>
                      <a:pPr algn="ctr"/>
                      <a:r>
                        <a:rPr lang="zh-CN" sz="1400" kern="100">
                          <a:effectLst/>
                        </a:rPr>
                        <a:t>词向字对齐</a:t>
                      </a:r>
                      <a:r>
                        <a:rPr lang="en-US" sz="1400" kern="100">
                          <a:effectLst/>
                        </a:rPr>
                        <a:t>+</a:t>
                      </a:r>
                      <a:r>
                        <a:rPr lang="zh-CN" sz="1400" kern="100">
                          <a:effectLst/>
                        </a:rPr>
                        <a:t>元素加</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51667656"/>
                  </a:ext>
                </a:extLst>
              </a:tr>
              <a:tr h="150046">
                <a:tc>
                  <a:txBody>
                    <a:bodyPr/>
                    <a:lstStyle/>
                    <a:p>
                      <a:pPr algn="ctr"/>
                      <a:r>
                        <a:rPr lang="en-US" sz="1400" kern="100">
                          <a:effectLst/>
                        </a:rPr>
                        <a:t>BiLSTM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70.7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71.1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79.6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65.1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61.9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2129621648"/>
                  </a:ext>
                </a:extLst>
              </a:tr>
              <a:tr h="150046">
                <a:tc>
                  <a:txBody>
                    <a:bodyPr/>
                    <a:lstStyle/>
                    <a:p>
                      <a:pPr algn="ctr"/>
                      <a:r>
                        <a:rPr lang="en-US" sz="1400" kern="100">
                          <a:effectLst/>
                        </a:rPr>
                        <a:t>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71.6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71.9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80.3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65.9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62.5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3944811795"/>
                  </a:ext>
                </a:extLst>
              </a:tr>
              <a:tr h="150046">
                <a:tc>
                  <a:txBody>
                    <a:bodyPr/>
                    <a:lstStyle/>
                    <a:p>
                      <a:pPr algn="ctr"/>
                      <a:r>
                        <a:rPr lang="en-US" sz="1400" kern="100">
                          <a:effectLst/>
                        </a:rPr>
                        <a:t>SAR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70.6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71.2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80.1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65.3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61.6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3230001659"/>
                  </a:ext>
                </a:extLst>
              </a:tr>
              <a:tr h="150046">
                <a:tc gridSpan="6">
                  <a:txBody>
                    <a:bodyPr/>
                    <a:lstStyle/>
                    <a:p>
                      <a:pPr algn="ctr"/>
                      <a:r>
                        <a:rPr lang="zh-CN" sz="1400" kern="100">
                          <a:effectLst/>
                        </a:rPr>
                        <a:t>词向字对齐</a:t>
                      </a:r>
                      <a:r>
                        <a:rPr lang="en-US" sz="1400" kern="100">
                          <a:effectLst/>
                        </a:rPr>
                        <a:t>+</a:t>
                      </a:r>
                      <a:r>
                        <a:rPr lang="zh-CN" sz="1400" kern="100">
                          <a:effectLst/>
                        </a:rPr>
                        <a:t>拼接</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71370325"/>
                  </a:ext>
                </a:extLst>
              </a:tr>
              <a:tr h="150046">
                <a:tc>
                  <a:txBody>
                    <a:bodyPr/>
                    <a:lstStyle/>
                    <a:p>
                      <a:pPr algn="ctr"/>
                      <a:r>
                        <a:rPr lang="en-US" sz="1400" kern="100">
                          <a:effectLst/>
                        </a:rPr>
                        <a:t>BiLSTM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68.3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68.5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78.2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64.4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59.9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3094172122"/>
                  </a:ext>
                </a:extLst>
              </a:tr>
              <a:tr h="150046">
                <a:tc>
                  <a:txBody>
                    <a:bodyPr/>
                    <a:lstStyle/>
                    <a:p>
                      <a:pPr algn="ctr"/>
                      <a:r>
                        <a:rPr lang="en-US" sz="1400" kern="100">
                          <a:effectLst/>
                        </a:rPr>
                        <a:t>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69.5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69.8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79.1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66.1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60.7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2907092886"/>
                  </a:ext>
                </a:extLst>
              </a:tr>
              <a:tr h="150046">
                <a:tc>
                  <a:txBody>
                    <a:bodyPr/>
                    <a:lstStyle/>
                    <a:p>
                      <a:pPr algn="ctr"/>
                      <a:r>
                        <a:rPr lang="en-US" sz="1400" kern="100" dirty="0">
                          <a:effectLst/>
                        </a:rPr>
                        <a:t>SAR</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68.4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68.8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77.6</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64.2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59.5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3156916805"/>
                  </a:ext>
                </a:extLst>
              </a:tr>
            </a:tbl>
          </a:graphicData>
        </a:graphic>
      </p:graphicFrame>
      <p:sp>
        <p:nvSpPr>
          <p:cNvPr id="19" name="矩形 18">
            <a:extLst>
              <a:ext uri="{FF2B5EF4-FFF2-40B4-BE49-F238E27FC236}">
                <a16:creationId xmlns:a16="http://schemas.microsoft.com/office/drawing/2014/main" id="{64669F50-88AB-4E26-807D-CA43F5BF8346}"/>
              </a:ext>
            </a:extLst>
          </p:cNvPr>
          <p:cNvSpPr/>
          <p:nvPr/>
        </p:nvSpPr>
        <p:spPr>
          <a:xfrm>
            <a:off x="6096000" y="956885"/>
            <a:ext cx="5789842" cy="285214"/>
          </a:xfrm>
          <a:prstGeom prst="rect">
            <a:avLst/>
          </a:prstGeom>
          <a:noFill/>
          <a:ln w="28575" cap="flat">
            <a:solidFill>
              <a:srgbClr val="FF0000"/>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文本框 19">
            <a:extLst>
              <a:ext uri="{FF2B5EF4-FFF2-40B4-BE49-F238E27FC236}">
                <a16:creationId xmlns:a16="http://schemas.microsoft.com/office/drawing/2014/main" id="{A3037205-839F-4F65-921A-DDDB78191ECA}"/>
              </a:ext>
            </a:extLst>
          </p:cNvPr>
          <p:cNvSpPr txBox="1"/>
          <p:nvPr/>
        </p:nvSpPr>
        <p:spPr>
          <a:xfrm>
            <a:off x="6042660" y="6286500"/>
            <a:ext cx="428322" cy="369332"/>
          </a:xfrm>
          <a:prstGeom prst="rect">
            <a:avLst/>
          </a:prstGeom>
          <a:noFill/>
        </p:spPr>
        <p:txBody>
          <a:bodyPr wrap="none" rtlCol="0">
            <a:spAutoFit/>
          </a:bodyPr>
          <a:lstStyle/>
          <a:p>
            <a:r>
              <a:rPr lang="en-US" altLang="zh-CN" dirty="0"/>
              <a:t>10</a:t>
            </a:r>
            <a:endParaRPr lang="zh-CN" altLang="en-US" dirty="0"/>
          </a:p>
        </p:txBody>
      </p:sp>
    </p:spTree>
    <p:extLst>
      <p:ext uri="{BB962C8B-B14F-4D97-AF65-F5344CB8AC3E}">
        <p14:creationId xmlns:p14="http://schemas.microsoft.com/office/powerpoint/2010/main" val="2191770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请添加标题"/>
          <p:cNvSpPr txBox="1"/>
          <p:nvPr/>
        </p:nvSpPr>
        <p:spPr>
          <a:xfrm>
            <a:off x="1764246" y="467949"/>
            <a:ext cx="4278414" cy="728405"/>
          </a:xfrm>
          <a:prstGeom prst="rect">
            <a:avLst/>
          </a:prstGeom>
          <a:ln w="12700">
            <a:miter lim="400000"/>
          </a:ln>
        </p:spPr>
        <p:txBody>
          <a:bodyPr wrap="none" lIns="25400" tIns="25400" rIns="25400" bIns="25400" anchor="ctr">
            <a:spAutoFit/>
          </a:bodyPr>
          <a:lstStyle>
            <a:lvl1pPr>
              <a:defRPr sz="7200" b="0">
                <a:latin typeface="Source Han Sans CN Medium"/>
                <a:ea typeface="Source Han Sans CN Medium"/>
                <a:cs typeface="Source Han Sans CN Medium"/>
                <a:sym typeface="Source Han Sans CN Medium"/>
              </a:defRPr>
            </a:lvl1pPr>
          </a:lstStyle>
          <a:p>
            <a:pPr algn="ctr" defTabSz="412750" hangingPunct="0"/>
            <a:r>
              <a:rPr lang="en-US" altLang="zh-CN" sz="4400" kern="0" dirty="0">
                <a:solidFill>
                  <a:srgbClr val="000000"/>
                </a:solidFill>
              </a:rPr>
              <a:t>2.4 </a:t>
            </a:r>
            <a:r>
              <a:rPr lang="zh-CN" altLang="en-US" sz="4400" kern="0" dirty="0">
                <a:solidFill>
                  <a:srgbClr val="000000"/>
                </a:solidFill>
              </a:rPr>
              <a:t>成语释义增强</a:t>
            </a:r>
            <a:endParaRPr sz="4400" kern="0" dirty="0">
              <a:solidFill>
                <a:srgbClr val="000000"/>
              </a:solidFill>
            </a:endParaRPr>
          </a:p>
        </p:txBody>
      </p:sp>
      <p:pic>
        <p:nvPicPr>
          <p:cNvPr id="141" name="桃花.png" descr="桃花.png"/>
          <p:cNvPicPr>
            <a:picLocks noChangeAspect="1"/>
          </p:cNvPicPr>
          <p:nvPr/>
        </p:nvPicPr>
        <p:blipFill>
          <a:blip r:embed="rId3"/>
          <a:stretch>
            <a:fillRect/>
          </a:stretch>
        </p:blipFill>
        <p:spPr>
          <a:xfrm>
            <a:off x="185609" y="2140731"/>
            <a:ext cx="1181622" cy="1181622"/>
          </a:xfrm>
          <a:prstGeom prst="rect">
            <a:avLst/>
          </a:prstGeom>
          <a:ln w="12700">
            <a:miter lim="400000"/>
            <a:headEnd/>
            <a:tailEnd/>
          </a:ln>
        </p:spPr>
      </p:pic>
      <p:pic>
        <p:nvPicPr>
          <p:cNvPr id="142" name="迎春.png" descr="迎春.png"/>
          <p:cNvPicPr>
            <a:picLocks noChangeAspect="1"/>
          </p:cNvPicPr>
          <p:nvPr/>
        </p:nvPicPr>
        <p:blipFill>
          <a:blip r:embed="rId4"/>
          <a:stretch>
            <a:fillRect/>
          </a:stretch>
        </p:blipFill>
        <p:spPr>
          <a:xfrm>
            <a:off x="108575" y="5437210"/>
            <a:ext cx="1553418" cy="1553418"/>
          </a:xfrm>
          <a:prstGeom prst="rect">
            <a:avLst/>
          </a:prstGeom>
          <a:ln w="12700">
            <a:miter lim="400000"/>
            <a:headEnd/>
            <a:tailEnd/>
          </a:ln>
        </p:spPr>
      </p:pic>
      <p:pic>
        <p:nvPicPr>
          <p:cNvPr id="153" name="烟花.png" descr="烟花.png"/>
          <p:cNvPicPr>
            <a:picLocks noChangeAspect="1"/>
          </p:cNvPicPr>
          <p:nvPr/>
        </p:nvPicPr>
        <p:blipFill>
          <a:blip r:embed="rId5"/>
          <a:stretch>
            <a:fillRect/>
          </a:stretch>
        </p:blipFill>
        <p:spPr>
          <a:xfrm>
            <a:off x="9720628" y="208126"/>
            <a:ext cx="2764831" cy="1628316"/>
          </a:xfrm>
          <a:prstGeom prst="rect">
            <a:avLst/>
          </a:prstGeom>
          <a:ln w="12700">
            <a:miter lim="400000"/>
            <a:headEnd/>
            <a:tailEnd/>
          </a:ln>
        </p:spPr>
      </p:pic>
      <p:pic>
        <p:nvPicPr>
          <p:cNvPr id="154" name="丁香.png" descr="丁香.png"/>
          <p:cNvPicPr>
            <a:picLocks noChangeAspect="1"/>
          </p:cNvPicPr>
          <p:nvPr/>
        </p:nvPicPr>
        <p:blipFill>
          <a:blip r:embed="rId6"/>
          <a:stretch>
            <a:fillRect/>
          </a:stretch>
        </p:blipFill>
        <p:spPr>
          <a:xfrm>
            <a:off x="351919" y="224179"/>
            <a:ext cx="1671760" cy="1671760"/>
          </a:xfrm>
          <a:prstGeom prst="rect">
            <a:avLst/>
          </a:prstGeom>
          <a:ln w="12700">
            <a:miter lim="400000"/>
            <a:headEnd/>
            <a:tailEnd/>
          </a:ln>
        </p:spPr>
      </p:pic>
      <p:sp>
        <p:nvSpPr>
          <p:cNvPr id="11" name="文本框 10">
            <a:extLst>
              <a:ext uri="{FF2B5EF4-FFF2-40B4-BE49-F238E27FC236}">
                <a16:creationId xmlns:a16="http://schemas.microsoft.com/office/drawing/2014/main" id="{38EF6CEC-F1C3-4999-A9E0-6F4B82E6DD6D}"/>
              </a:ext>
            </a:extLst>
          </p:cNvPr>
          <p:cNvSpPr txBox="1"/>
          <p:nvPr/>
        </p:nvSpPr>
        <p:spPr>
          <a:xfrm>
            <a:off x="1350535" y="2099357"/>
            <a:ext cx="4406430" cy="2872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defTabSz="825500" rtl="0" fontAlgn="auto" latinLnBrk="0" hangingPunct="0">
              <a:lnSpc>
                <a:spcPct val="100000"/>
              </a:lnSpc>
              <a:spcBef>
                <a:spcPts val="0"/>
              </a:spcBef>
              <a:spcAft>
                <a:spcPts val="0"/>
              </a:spcAft>
              <a:buClrTx/>
              <a:buSzTx/>
            </a:pPr>
            <a:r>
              <a:rPr kumimoji="0" lang="zh-CN" altLang="en-US" sz="2000" i="0" u="none" strike="noStrike" cap="none" spc="0" normalizeH="0" baseline="0" dirty="0">
                <a:ln>
                  <a:noFill/>
                </a:ln>
                <a:solidFill>
                  <a:srgbClr val="000000"/>
                </a:solidFill>
                <a:effectLst/>
                <a:uFillTx/>
                <a:latin typeface="Helvetica Neue"/>
                <a:ea typeface="Helvetica Neue"/>
                <a:cs typeface="Helvetica Neue"/>
                <a:sym typeface="Helvetica Neue"/>
              </a:rPr>
              <a:t>基本思想：</a:t>
            </a:r>
            <a:endParaRPr kumimoji="0" lang="en-US" altLang="zh-CN" sz="200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l"/>
            </a:pPr>
            <a:r>
              <a:rPr lang="en-US" altLang="zh-CN" sz="2000" dirty="0">
                <a:solidFill>
                  <a:srgbClr val="000000"/>
                </a:solidFill>
                <a:latin typeface="Helvetica Neue"/>
                <a:ea typeface="Helvetica Neue"/>
                <a:cs typeface="Helvetica Neue"/>
                <a:sym typeface="Helvetica Neue"/>
              </a:rPr>
              <a:t>	</a:t>
            </a:r>
            <a:r>
              <a:rPr lang="zh-CN" altLang="en-US" sz="2000" dirty="0">
                <a:solidFill>
                  <a:srgbClr val="000000"/>
                </a:solidFill>
                <a:latin typeface="Helvetica Neue"/>
                <a:ea typeface="Helvetica Neue"/>
                <a:cs typeface="Helvetica Neue"/>
                <a:sym typeface="Helvetica Neue"/>
              </a:rPr>
              <a:t>成语词向量表征能力不足</a:t>
            </a:r>
            <a:endParaRPr lang="en-US" altLang="zh-CN" sz="2000" dirty="0">
              <a:solidFill>
                <a:srgbClr val="000000"/>
              </a:solidFill>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l"/>
            </a:pPr>
            <a:r>
              <a:rPr lang="zh-CN" altLang="en-US" sz="2000" dirty="0">
                <a:solidFill>
                  <a:srgbClr val="000000"/>
                </a:solidFill>
                <a:latin typeface="Helvetica Neue"/>
                <a:ea typeface="Helvetica Neue"/>
                <a:cs typeface="Helvetica Neue"/>
                <a:sym typeface="Helvetica Neue"/>
              </a:rPr>
              <a:t>非语义合成性导致字信息无效</a:t>
            </a:r>
            <a:endParaRPr lang="en-US" altLang="zh-CN" sz="2000" dirty="0">
              <a:solidFill>
                <a:srgbClr val="000000"/>
              </a:solidFill>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l"/>
            </a:pPr>
            <a:r>
              <a:rPr kumimoji="0" lang="zh-CN" altLang="en-US" sz="2000" i="0" u="none" strike="noStrike" cap="none" spc="0" normalizeH="0" baseline="0" dirty="0">
                <a:ln>
                  <a:noFill/>
                </a:ln>
                <a:solidFill>
                  <a:srgbClr val="000000"/>
                </a:solidFill>
                <a:effectLst/>
                <a:uFillTx/>
                <a:latin typeface="Helvetica Neue"/>
                <a:ea typeface="Helvetica Neue"/>
                <a:cs typeface="Helvetica Neue"/>
                <a:sym typeface="Helvetica Neue"/>
              </a:rPr>
              <a:t>引入成语释义</a:t>
            </a:r>
            <a:endParaRPr kumimoji="0" lang="en-US" altLang="zh-CN" sz="200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R="0" defTabSz="825500" rtl="0" fontAlgn="auto" latinLnBrk="0" hangingPunct="0">
              <a:lnSpc>
                <a:spcPct val="100000"/>
              </a:lnSpc>
              <a:spcBef>
                <a:spcPts val="0"/>
              </a:spcBef>
              <a:spcAft>
                <a:spcPts val="0"/>
              </a:spcAft>
              <a:buClrTx/>
              <a:buSzTx/>
            </a:pPr>
            <a:r>
              <a:rPr lang="en-US" altLang="zh-CN" sz="2000" dirty="0">
                <a:solidFill>
                  <a:srgbClr val="000000"/>
                </a:solidFill>
                <a:latin typeface="Helvetica Neue"/>
                <a:ea typeface="Helvetica Neue"/>
                <a:cs typeface="Helvetica Neue"/>
                <a:sym typeface="Helvetica Neue"/>
              </a:rPr>
              <a:t>	</a:t>
            </a:r>
          </a:p>
          <a:p>
            <a:pPr defTabSz="825500" hangingPunct="0"/>
            <a:r>
              <a:rPr lang="zh-CN" altLang="en-US" sz="2000" dirty="0">
                <a:solidFill>
                  <a:srgbClr val="000000"/>
                </a:solidFill>
                <a:latin typeface="Helvetica Neue"/>
                <a:ea typeface="Helvetica Neue"/>
                <a:cs typeface="Helvetica Neue"/>
                <a:sym typeface="Helvetica Neue"/>
              </a:rPr>
              <a:t>词信息和释义信息的结合方法</a:t>
            </a:r>
            <a:endParaRPr lang="en-US" altLang="zh-CN" sz="2000" dirty="0">
              <a:solidFill>
                <a:srgbClr val="000000"/>
              </a:solidFill>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l"/>
            </a:pPr>
            <a:r>
              <a:rPr lang="zh-CN" altLang="en-US" sz="2000" dirty="0">
                <a:solidFill>
                  <a:srgbClr val="000000"/>
                </a:solidFill>
                <a:latin typeface="Helvetica Neue"/>
                <a:ea typeface="Helvetica Neue"/>
                <a:cs typeface="Helvetica Neue"/>
                <a:sym typeface="Helvetica Neue"/>
              </a:rPr>
              <a:t>注意力机制实现有效筛选</a:t>
            </a:r>
            <a:endParaRPr lang="en-US" altLang="zh-CN" sz="2000" dirty="0">
              <a:solidFill>
                <a:srgbClr val="000000"/>
              </a:solidFill>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l"/>
            </a:pPr>
            <a:r>
              <a:rPr lang="en-US" altLang="zh-CN" sz="2000" dirty="0">
                <a:solidFill>
                  <a:srgbClr val="000000"/>
                </a:solidFill>
                <a:latin typeface="Helvetica Neue"/>
                <a:ea typeface="Helvetica Neue"/>
                <a:cs typeface="Helvetica Neue"/>
                <a:sym typeface="Helvetica Neue"/>
              </a:rPr>
              <a:t>Query</a:t>
            </a:r>
            <a:r>
              <a:rPr lang="zh-CN" altLang="en-US" sz="2000" dirty="0">
                <a:solidFill>
                  <a:srgbClr val="000000"/>
                </a:solidFill>
                <a:latin typeface="Helvetica Neue"/>
                <a:ea typeface="Helvetica Neue"/>
                <a:cs typeface="Helvetica Neue"/>
                <a:sym typeface="Helvetica Neue"/>
              </a:rPr>
              <a:t>：成语词向量</a:t>
            </a:r>
            <a:endParaRPr lang="en-US" altLang="zh-CN" sz="2000" dirty="0">
              <a:solidFill>
                <a:srgbClr val="000000"/>
              </a:solidFill>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l"/>
            </a:pPr>
            <a:r>
              <a:rPr lang="en-US" altLang="zh-CN" sz="2000" dirty="0">
                <a:solidFill>
                  <a:srgbClr val="000000"/>
                </a:solidFill>
                <a:latin typeface="Helvetica Neue"/>
                <a:ea typeface="Helvetica Neue"/>
                <a:cs typeface="Helvetica Neue"/>
                <a:sym typeface="Helvetica Neue"/>
              </a:rPr>
              <a:t>Key</a:t>
            </a:r>
            <a:r>
              <a:rPr lang="zh-CN" altLang="en-US" sz="2000" dirty="0">
                <a:solidFill>
                  <a:srgbClr val="000000"/>
                </a:solidFill>
                <a:latin typeface="Helvetica Neue"/>
                <a:ea typeface="Helvetica Neue"/>
                <a:cs typeface="Helvetica Neue"/>
                <a:sym typeface="Helvetica Neue"/>
              </a:rPr>
              <a:t>：释义</a:t>
            </a:r>
            <a:endParaRPr lang="en-US" altLang="zh-CN" sz="2000" dirty="0">
              <a:solidFill>
                <a:srgbClr val="000000"/>
              </a:solidFill>
              <a:latin typeface="Helvetica Neue"/>
              <a:ea typeface="Helvetica Neue"/>
              <a:cs typeface="Helvetica Neue"/>
              <a:sym typeface="Helvetica Neue"/>
            </a:endParaRPr>
          </a:p>
        </p:txBody>
      </p:sp>
      <p:pic>
        <p:nvPicPr>
          <p:cNvPr id="13" name="图片 12">
            <a:extLst>
              <a:ext uri="{FF2B5EF4-FFF2-40B4-BE49-F238E27FC236}">
                <a16:creationId xmlns:a16="http://schemas.microsoft.com/office/drawing/2014/main" id="{F2D78C8B-636C-4526-9FB8-F4CDA5375479}"/>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6656751" y="994672"/>
            <a:ext cx="3927475" cy="3516630"/>
          </a:xfrm>
          <a:prstGeom prst="rect">
            <a:avLst/>
          </a:prstGeom>
        </p:spPr>
      </p:pic>
      <p:sp>
        <p:nvSpPr>
          <p:cNvPr id="14" name="矩形 13">
            <a:extLst>
              <a:ext uri="{FF2B5EF4-FFF2-40B4-BE49-F238E27FC236}">
                <a16:creationId xmlns:a16="http://schemas.microsoft.com/office/drawing/2014/main" id="{B6161645-F4C4-455B-8C75-B82651224594}"/>
              </a:ext>
            </a:extLst>
          </p:cNvPr>
          <p:cNvSpPr/>
          <p:nvPr/>
        </p:nvSpPr>
        <p:spPr>
          <a:xfrm>
            <a:off x="6609792" y="1318925"/>
            <a:ext cx="4027728" cy="3175635"/>
          </a:xfrm>
          <a:prstGeom prst="rect">
            <a:avLst/>
          </a:prstGeom>
          <a:noFill/>
          <a:ln w="12700" cap="flat">
            <a:solidFill>
              <a:schemeClr val="tx1"/>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文本框 9">
            <a:extLst>
              <a:ext uri="{FF2B5EF4-FFF2-40B4-BE49-F238E27FC236}">
                <a16:creationId xmlns:a16="http://schemas.microsoft.com/office/drawing/2014/main" id="{500AED84-E643-4802-8DB9-BA089B9CC259}"/>
              </a:ext>
            </a:extLst>
          </p:cNvPr>
          <p:cNvSpPr txBox="1"/>
          <p:nvPr/>
        </p:nvSpPr>
        <p:spPr>
          <a:xfrm>
            <a:off x="7402224" y="4630370"/>
            <a:ext cx="3112079"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000" dirty="0">
                <a:solidFill>
                  <a:srgbClr val="000000"/>
                </a:solidFill>
                <a:latin typeface="Helvetica Neue"/>
                <a:ea typeface="Helvetica Neue"/>
                <a:cs typeface="Helvetica Neue"/>
                <a:sym typeface="Helvetica Neue"/>
              </a:rPr>
              <a:t>图</a:t>
            </a:r>
            <a:r>
              <a:rPr lang="en-US" altLang="zh-CN" sz="2000" dirty="0">
                <a:solidFill>
                  <a:srgbClr val="000000"/>
                </a:solidFill>
                <a:latin typeface="Helvetica Neue"/>
                <a:ea typeface="Helvetica Neue"/>
                <a:cs typeface="Helvetica Neue"/>
                <a:sym typeface="Helvetica Neue"/>
              </a:rPr>
              <a:t>2-4 </a:t>
            </a:r>
            <a:r>
              <a:rPr lang="zh-CN" altLang="en-US" sz="2000" dirty="0">
                <a:solidFill>
                  <a:srgbClr val="000000"/>
                </a:solidFill>
                <a:latin typeface="Helvetica Neue"/>
                <a:ea typeface="Helvetica Neue"/>
                <a:cs typeface="Helvetica Neue"/>
                <a:sym typeface="Helvetica Neue"/>
              </a:rPr>
              <a:t>成语释义增强</a:t>
            </a:r>
            <a:r>
              <a:rPr kumimoji="0" lang="zh-CN" altLang="en-US" sz="2000" i="0" u="none" strike="noStrike" cap="none" spc="0" normalizeH="0" baseline="0" dirty="0">
                <a:ln>
                  <a:noFill/>
                </a:ln>
                <a:solidFill>
                  <a:srgbClr val="000000"/>
                </a:solidFill>
                <a:effectLst/>
                <a:uFillTx/>
                <a:latin typeface="Helvetica Neue"/>
                <a:ea typeface="Helvetica Neue"/>
                <a:cs typeface="Helvetica Neue"/>
                <a:sym typeface="Helvetica Neue"/>
              </a:rPr>
              <a:t>模型</a:t>
            </a:r>
          </a:p>
        </p:txBody>
      </p:sp>
      <p:sp>
        <p:nvSpPr>
          <p:cNvPr id="12" name="文本框 11">
            <a:extLst>
              <a:ext uri="{FF2B5EF4-FFF2-40B4-BE49-F238E27FC236}">
                <a16:creationId xmlns:a16="http://schemas.microsoft.com/office/drawing/2014/main" id="{ABDB380E-8F40-4622-8EE3-1976F6747B6B}"/>
              </a:ext>
            </a:extLst>
          </p:cNvPr>
          <p:cNvSpPr txBox="1"/>
          <p:nvPr/>
        </p:nvSpPr>
        <p:spPr>
          <a:xfrm>
            <a:off x="6042660" y="6286500"/>
            <a:ext cx="428322" cy="369332"/>
          </a:xfrm>
          <a:prstGeom prst="rect">
            <a:avLst/>
          </a:prstGeom>
          <a:noFill/>
        </p:spPr>
        <p:txBody>
          <a:bodyPr wrap="none" rtlCol="0">
            <a:spAutoFit/>
          </a:bodyPr>
          <a:lstStyle/>
          <a:p>
            <a:r>
              <a:rPr lang="en-US" altLang="zh-CN" dirty="0"/>
              <a:t>11</a:t>
            </a:r>
            <a:endParaRPr lang="zh-CN" altLang="en-US" dirty="0"/>
          </a:p>
        </p:txBody>
      </p:sp>
    </p:spTree>
    <p:extLst>
      <p:ext uri="{BB962C8B-B14F-4D97-AF65-F5344CB8AC3E}">
        <p14:creationId xmlns:p14="http://schemas.microsoft.com/office/powerpoint/2010/main" val="3028890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请添加标题"/>
          <p:cNvSpPr txBox="1"/>
          <p:nvPr/>
        </p:nvSpPr>
        <p:spPr>
          <a:xfrm>
            <a:off x="1661993" y="261239"/>
            <a:ext cx="4278414" cy="728405"/>
          </a:xfrm>
          <a:prstGeom prst="rect">
            <a:avLst/>
          </a:prstGeom>
          <a:ln w="12700">
            <a:miter lim="400000"/>
          </a:ln>
        </p:spPr>
        <p:txBody>
          <a:bodyPr wrap="none" lIns="25400" tIns="25400" rIns="25400" bIns="25400" anchor="ctr">
            <a:spAutoFit/>
          </a:bodyPr>
          <a:lstStyle>
            <a:lvl1pPr>
              <a:defRPr sz="7200" b="0">
                <a:latin typeface="Source Han Sans CN Medium"/>
                <a:ea typeface="Source Han Sans CN Medium"/>
                <a:cs typeface="Source Han Sans CN Medium"/>
                <a:sym typeface="Source Han Sans CN Medium"/>
              </a:defRPr>
            </a:lvl1pPr>
          </a:lstStyle>
          <a:p>
            <a:pPr algn="ctr" defTabSz="412750" hangingPunct="0"/>
            <a:r>
              <a:rPr lang="en-US" altLang="zh-CN" sz="4400" kern="0" dirty="0">
                <a:solidFill>
                  <a:srgbClr val="000000"/>
                </a:solidFill>
              </a:rPr>
              <a:t>2.4 </a:t>
            </a:r>
            <a:r>
              <a:rPr lang="zh-CN" altLang="en-US" sz="4400" kern="0" dirty="0">
                <a:solidFill>
                  <a:srgbClr val="000000"/>
                </a:solidFill>
              </a:rPr>
              <a:t>成语释义增强</a:t>
            </a:r>
            <a:endParaRPr sz="4400" kern="0" dirty="0">
              <a:solidFill>
                <a:srgbClr val="000000"/>
              </a:solidFill>
            </a:endParaRPr>
          </a:p>
        </p:txBody>
      </p:sp>
      <p:pic>
        <p:nvPicPr>
          <p:cNvPr id="141" name="桃花.png" descr="桃花.png"/>
          <p:cNvPicPr>
            <a:picLocks noChangeAspect="1"/>
          </p:cNvPicPr>
          <p:nvPr/>
        </p:nvPicPr>
        <p:blipFill>
          <a:blip r:embed="rId3"/>
          <a:stretch>
            <a:fillRect/>
          </a:stretch>
        </p:blipFill>
        <p:spPr>
          <a:xfrm>
            <a:off x="185609" y="2140731"/>
            <a:ext cx="1181622" cy="1181622"/>
          </a:xfrm>
          <a:prstGeom prst="rect">
            <a:avLst/>
          </a:prstGeom>
          <a:ln w="12700">
            <a:miter lim="400000"/>
            <a:headEnd/>
            <a:tailEnd/>
          </a:ln>
        </p:spPr>
      </p:pic>
      <p:pic>
        <p:nvPicPr>
          <p:cNvPr id="142" name="迎春.png" descr="迎春.png"/>
          <p:cNvPicPr>
            <a:picLocks noChangeAspect="1"/>
          </p:cNvPicPr>
          <p:nvPr/>
        </p:nvPicPr>
        <p:blipFill>
          <a:blip r:embed="rId4"/>
          <a:stretch>
            <a:fillRect/>
          </a:stretch>
        </p:blipFill>
        <p:spPr>
          <a:xfrm>
            <a:off x="108575" y="5437210"/>
            <a:ext cx="1553418" cy="1553418"/>
          </a:xfrm>
          <a:prstGeom prst="rect">
            <a:avLst/>
          </a:prstGeom>
          <a:ln w="12700">
            <a:miter lim="400000"/>
            <a:headEnd/>
            <a:tailEnd/>
          </a:ln>
        </p:spPr>
      </p:pic>
      <p:pic>
        <p:nvPicPr>
          <p:cNvPr id="153" name="烟花.png" descr="烟花.png"/>
          <p:cNvPicPr>
            <a:picLocks noChangeAspect="1"/>
          </p:cNvPicPr>
          <p:nvPr/>
        </p:nvPicPr>
        <p:blipFill>
          <a:blip r:embed="rId5"/>
          <a:stretch>
            <a:fillRect/>
          </a:stretch>
        </p:blipFill>
        <p:spPr>
          <a:xfrm>
            <a:off x="9720628" y="208126"/>
            <a:ext cx="2764831" cy="1628316"/>
          </a:xfrm>
          <a:prstGeom prst="rect">
            <a:avLst/>
          </a:prstGeom>
          <a:ln w="12700">
            <a:miter lim="400000"/>
            <a:headEnd/>
            <a:tailEnd/>
          </a:ln>
        </p:spPr>
      </p:pic>
      <p:pic>
        <p:nvPicPr>
          <p:cNvPr id="154" name="丁香.png" descr="丁香.png"/>
          <p:cNvPicPr>
            <a:picLocks noChangeAspect="1"/>
          </p:cNvPicPr>
          <p:nvPr/>
        </p:nvPicPr>
        <p:blipFill>
          <a:blip r:embed="rId6"/>
          <a:stretch>
            <a:fillRect/>
          </a:stretch>
        </p:blipFill>
        <p:spPr>
          <a:xfrm>
            <a:off x="351919" y="224179"/>
            <a:ext cx="1671760" cy="1671760"/>
          </a:xfrm>
          <a:prstGeom prst="rect">
            <a:avLst/>
          </a:prstGeom>
          <a:ln w="12700">
            <a:miter lim="400000"/>
            <a:headEnd/>
            <a:tailEnd/>
          </a:ln>
        </p:spPr>
      </p:pic>
      <p:pic>
        <p:nvPicPr>
          <p:cNvPr id="13" name="图片 12">
            <a:extLst>
              <a:ext uri="{FF2B5EF4-FFF2-40B4-BE49-F238E27FC236}">
                <a16:creationId xmlns:a16="http://schemas.microsoft.com/office/drawing/2014/main" id="{F2D78C8B-636C-4526-9FB8-F4CDA5375479}"/>
              </a:ext>
            </a:extLst>
          </p:cNvPr>
          <p:cNvPicPr/>
          <p:nvPr/>
        </p:nvPicPr>
        <p:blipFill>
          <a:blip r:embed="rId7" cstate="print">
            <a:extLst>
              <a:ext uri="{28A0092B-C50C-407E-A947-70E740481C1C}">
                <a14:useLocalDpi xmlns:a14="http://schemas.microsoft.com/office/drawing/2010/main" val="0"/>
              </a:ext>
            </a:extLst>
          </a:blip>
          <a:srcRect/>
          <a:stretch/>
        </p:blipFill>
        <p:spPr>
          <a:xfrm>
            <a:off x="3131949" y="894650"/>
            <a:ext cx="5717541" cy="4916498"/>
          </a:xfrm>
          <a:prstGeom prst="rect">
            <a:avLst/>
          </a:prstGeom>
        </p:spPr>
      </p:pic>
      <p:sp>
        <p:nvSpPr>
          <p:cNvPr id="14" name="矩形 13">
            <a:extLst>
              <a:ext uri="{FF2B5EF4-FFF2-40B4-BE49-F238E27FC236}">
                <a16:creationId xmlns:a16="http://schemas.microsoft.com/office/drawing/2014/main" id="{B6161645-F4C4-455B-8C75-B82651224594}"/>
              </a:ext>
            </a:extLst>
          </p:cNvPr>
          <p:cNvSpPr/>
          <p:nvPr/>
        </p:nvSpPr>
        <p:spPr>
          <a:xfrm>
            <a:off x="2673249" y="918343"/>
            <a:ext cx="6845502" cy="4921190"/>
          </a:xfrm>
          <a:prstGeom prst="rect">
            <a:avLst/>
          </a:prstGeom>
          <a:noFill/>
          <a:ln w="12700" cap="flat">
            <a:solidFill>
              <a:schemeClr val="tx1"/>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矩形 9">
            <a:extLst>
              <a:ext uri="{FF2B5EF4-FFF2-40B4-BE49-F238E27FC236}">
                <a16:creationId xmlns:a16="http://schemas.microsoft.com/office/drawing/2014/main" id="{9EB0B613-DBA0-4389-A044-80E4D3E24E10}"/>
              </a:ext>
            </a:extLst>
          </p:cNvPr>
          <p:cNvSpPr/>
          <p:nvPr/>
        </p:nvSpPr>
        <p:spPr>
          <a:xfrm>
            <a:off x="5579848" y="3920615"/>
            <a:ext cx="3324504" cy="1843950"/>
          </a:xfrm>
          <a:prstGeom prst="rect">
            <a:avLst/>
          </a:prstGeom>
          <a:noFill/>
          <a:ln w="28575" cap="flat">
            <a:solidFill>
              <a:srgbClr val="FF0000"/>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文本框 10">
            <a:extLst>
              <a:ext uri="{FF2B5EF4-FFF2-40B4-BE49-F238E27FC236}">
                <a16:creationId xmlns:a16="http://schemas.microsoft.com/office/drawing/2014/main" id="{E8F6BC05-A13C-4D41-B6E0-0C41630B6EFD}"/>
              </a:ext>
            </a:extLst>
          </p:cNvPr>
          <p:cNvSpPr txBox="1"/>
          <p:nvPr/>
        </p:nvSpPr>
        <p:spPr>
          <a:xfrm>
            <a:off x="4786457" y="5863226"/>
            <a:ext cx="3188417" cy="369332"/>
          </a:xfrm>
          <a:prstGeom prst="rect">
            <a:avLst/>
          </a:prstGeom>
          <a:noFill/>
        </p:spPr>
        <p:txBody>
          <a:bodyPr wrap="square">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1800" dirty="0">
                <a:solidFill>
                  <a:srgbClr val="000000"/>
                </a:solidFill>
                <a:latin typeface="Helvetica Neue"/>
                <a:ea typeface="Helvetica Neue"/>
                <a:cs typeface="Helvetica Neue"/>
                <a:sym typeface="Helvetica Neue"/>
              </a:rPr>
              <a:t>图</a:t>
            </a:r>
            <a:r>
              <a:rPr lang="en-US" altLang="zh-CN" sz="1800" dirty="0">
                <a:solidFill>
                  <a:srgbClr val="000000"/>
                </a:solidFill>
                <a:latin typeface="Helvetica Neue"/>
                <a:ea typeface="Helvetica Neue"/>
                <a:cs typeface="Helvetica Neue"/>
                <a:sym typeface="Helvetica Neue"/>
              </a:rPr>
              <a:t>2-5 </a:t>
            </a:r>
            <a:r>
              <a:rPr lang="zh-CN" altLang="en-US" sz="1800" dirty="0">
                <a:solidFill>
                  <a:srgbClr val="000000"/>
                </a:solidFill>
                <a:latin typeface="Helvetica Neue"/>
                <a:ea typeface="Helvetica Neue"/>
                <a:cs typeface="Helvetica Neue"/>
                <a:sym typeface="Helvetica Neue"/>
              </a:rPr>
              <a:t>成语释义增强</a:t>
            </a:r>
            <a:r>
              <a:rPr lang="zh-CN" altLang="en-US" dirty="0">
                <a:solidFill>
                  <a:srgbClr val="000000"/>
                </a:solidFill>
                <a:latin typeface="Helvetica Neue"/>
                <a:ea typeface="Helvetica Neue"/>
                <a:cs typeface="Helvetica Neue"/>
                <a:sym typeface="Helvetica Neue"/>
              </a:rPr>
              <a:t>模型框架</a:t>
            </a:r>
            <a:endParaRPr kumimoji="0" lang="zh-CN" altLang="en-US" sz="18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6" name="文本框 15">
            <a:extLst>
              <a:ext uri="{FF2B5EF4-FFF2-40B4-BE49-F238E27FC236}">
                <a16:creationId xmlns:a16="http://schemas.microsoft.com/office/drawing/2014/main" id="{1B31E8EE-6B52-428D-9C3B-2C290347FDD6}"/>
              </a:ext>
            </a:extLst>
          </p:cNvPr>
          <p:cNvSpPr txBox="1"/>
          <p:nvPr/>
        </p:nvSpPr>
        <p:spPr>
          <a:xfrm>
            <a:off x="6042660" y="6286500"/>
            <a:ext cx="428322" cy="369332"/>
          </a:xfrm>
          <a:prstGeom prst="rect">
            <a:avLst/>
          </a:prstGeom>
          <a:noFill/>
        </p:spPr>
        <p:txBody>
          <a:bodyPr wrap="none" rtlCol="0">
            <a:spAutoFit/>
          </a:bodyPr>
          <a:lstStyle/>
          <a:p>
            <a:r>
              <a:rPr lang="en-US" altLang="zh-CN" dirty="0"/>
              <a:t>12</a:t>
            </a:r>
            <a:endParaRPr lang="zh-CN" altLang="en-US" dirty="0"/>
          </a:p>
        </p:txBody>
      </p:sp>
      <p:sp>
        <p:nvSpPr>
          <p:cNvPr id="18" name="矩形 17">
            <a:extLst>
              <a:ext uri="{FF2B5EF4-FFF2-40B4-BE49-F238E27FC236}">
                <a16:creationId xmlns:a16="http://schemas.microsoft.com/office/drawing/2014/main" id="{A22B1EBA-B99D-4EBA-AC44-4C55C7533638}"/>
              </a:ext>
            </a:extLst>
          </p:cNvPr>
          <p:cNvSpPr/>
          <p:nvPr/>
        </p:nvSpPr>
        <p:spPr>
          <a:xfrm>
            <a:off x="3205457" y="3938789"/>
            <a:ext cx="2300884" cy="1843950"/>
          </a:xfrm>
          <a:prstGeom prst="rect">
            <a:avLst/>
          </a:prstGeom>
          <a:noFill/>
          <a:ln w="28575" cap="flat">
            <a:solidFill>
              <a:srgbClr val="FF0000"/>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905501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请添加标题"/>
          <p:cNvSpPr txBox="1"/>
          <p:nvPr/>
        </p:nvSpPr>
        <p:spPr>
          <a:xfrm>
            <a:off x="1948818" y="521641"/>
            <a:ext cx="3744615" cy="605294"/>
          </a:xfrm>
          <a:prstGeom prst="rect">
            <a:avLst/>
          </a:prstGeom>
          <a:ln w="12700">
            <a:miter lim="400000"/>
          </a:ln>
        </p:spPr>
        <p:txBody>
          <a:bodyPr wrap="none" lIns="25400" tIns="25400" rIns="25400" bIns="25400" anchor="ctr">
            <a:spAutoFit/>
          </a:bodyPr>
          <a:lstStyle>
            <a:lvl1pPr>
              <a:defRPr sz="7200" b="0">
                <a:latin typeface="Source Han Sans CN Medium"/>
                <a:ea typeface="Source Han Sans CN Medium"/>
                <a:cs typeface="Source Han Sans CN Medium"/>
                <a:sym typeface="Source Han Sans CN Medium"/>
              </a:defRPr>
            </a:lvl1pPr>
          </a:lstStyle>
          <a:p>
            <a:pPr algn="ctr" defTabSz="412750" hangingPunct="0"/>
            <a:r>
              <a:rPr lang="zh-CN" altLang="en-US" sz="3600" kern="0" dirty="0">
                <a:solidFill>
                  <a:srgbClr val="000000"/>
                </a:solidFill>
              </a:rPr>
              <a:t>成语释义增强性能</a:t>
            </a:r>
            <a:endParaRPr sz="3600" kern="0" dirty="0">
              <a:solidFill>
                <a:srgbClr val="000000"/>
              </a:solidFill>
            </a:endParaRPr>
          </a:p>
        </p:txBody>
      </p:sp>
      <p:pic>
        <p:nvPicPr>
          <p:cNvPr id="141" name="桃花.png" descr="桃花.png"/>
          <p:cNvPicPr>
            <a:picLocks noChangeAspect="1"/>
          </p:cNvPicPr>
          <p:nvPr/>
        </p:nvPicPr>
        <p:blipFill>
          <a:blip r:embed="rId3"/>
          <a:stretch>
            <a:fillRect/>
          </a:stretch>
        </p:blipFill>
        <p:spPr>
          <a:xfrm>
            <a:off x="185609" y="2140731"/>
            <a:ext cx="1181622" cy="1181622"/>
          </a:xfrm>
          <a:prstGeom prst="rect">
            <a:avLst/>
          </a:prstGeom>
          <a:ln w="12700">
            <a:miter lim="400000"/>
            <a:headEnd/>
            <a:tailEnd/>
          </a:ln>
        </p:spPr>
      </p:pic>
      <p:pic>
        <p:nvPicPr>
          <p:cNvPr id="142" name="迎春.png" descr="迎春.png"/>
          <p:cNvPicPr>
            <a:picLocks noChangeAspect="1"/>
          </p:cNvPicPr>
          <p:nvPr/>
        </p:nvPicPr>
        <p:blipFill>
          <a:blip r:embed="rId4"/>
          <a:stretch>
            <a:fillRect/>
          </a:stretch>
        </p:blipFill>
        <p:spPr>
          <a:xfrm>
            <a:off x="108575" y="5437210"/>
            <a:ext cx="1553418" cy="1553418"/>
          </a:xfrm>
          <a:prstGeom prst="rect">
            <a:avLst/>
          </a:prstGeom>
          <a:ln w="12700">
            <a:miter lim="400000"/>
            <a:headEnd/>
            <a:tailEnd/>
          </a:ln>
        </p:spPr>
      </p:pic>
      <p:pic>
        <p:nvPicPr>
          <p:cNvPr id="153" name="烟花.png" descr="烟花.png"/>
          <p:cNvPicPr>
            <a:picLocks noChangeAspect="1"/>
          </p:cNvPicPr>
          <p:nvPr/>
        </p:nvPicPr>
        <p:blipFill>
          <a:blip r:embed="rId5"/>
          <a:stretch>
            <a:fillRect/>
          </a:stretch>
        </p:blipFill>
        <p:spPr>
          <a:xfrm>
            <a:off x="9720628" y="208126"/>
            <a:ext cx="2764831" cy="1628316"/>
          </a:xfrm>
          <a:prstGeom prst="rect">
            <a:avLst/>
          </a:prstGeom>
          <a:ln w="12700">
            <a:miter lim="400000"/>
            <a:headEnd/>
            <a:tailEnd/>
          </a:ln>
        </p:spPr>
      </p:pic>
      <p:pic>
        <p:nvPicPr>
          <p:cNvPr id="154" name="丁香.png" descr="丁香.png"/>
          <p:cNvPicPr>
            <a:picLocks noChangeAspect="1"/>
          </p:cNvPicPr>
          <p:nvPr/>
        </p:nvPicPr>
        <p:blipFill>
          <a:blip r:embed="rId6"/>
          <a:stretch>
            <a:fillRect/>
          </a:stretch>
        </p:blipFill>
        <p:spPr>
          <a:xfrm>
            <a:off x="351919" y="224179"/>
            <a:ext cx="1671760" cy="1671760"/>
          </a:xfrm>
          <a:prstGeom prst="rect">
            <a:avLst/>
          </a:prstGeom>
          <a:ln w="12700">
            <a:miter lim="400000"/>
            <a:headEnd/>
            <a:tailEnd/>
          </a:ln>
        </p:spPr>
      </p:pic>
      <p:sp>
        <p:nvSpPr>
          <p:cNvPr id="11" name="文本框 10">
            <a:extLst>
              <a:ext uri="{FF2B5EF4-FFF2-40B4-BE49-F238E27FC236}">
                <a16:creationId xmlns:a16="http://schemas.microsoft.com/office/drawing/2014/main" id="{38EF6CEC-F1C3-4999-A9E0-6F4B82E6DD6D}"/>
              </a:ext>
            </a:extLst>
          </p:cNvPr>
          <p:cNvSpPr txBox="1"/>
          <p:nvPr/>
        </p:nvSpPr>
        <p:spPr>
          <a:xfrm>
            <a:off x="1235500" y="1793729"/>
            <a:ext cx="5029361" cy="305724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1" defTabSz="825500" hangingPunct="0"/>
            <a:endParaRPr kumimoji="0" lang="en-US" altLang="zh-CN" sz="2400" i="0" u="none" strike="noStrike" cap="none" spc="0" normalizeH="0" baseline="0" dirty="0">
              <a:ln>
                <a:noFill/>
              </a:ln>
              <a:solidFill>
                <a:srgbClr val="FF0000"/>
              </a:solidFill>
              <a:effectLst/>
              <a:uFillTx/>
              <a:latin typeface="Helvetica Neue"/>
              <a:ea typeface="Helvetica Neue"/>
              <a:cs typeface="Helvetica Neue"/>
              <a:sym typeface="Helvetica Neue"/>
            </a:endParaRPr>
          </a:p>
          <a:p>
            <a:pPr defTabSz="825500" hangingPunct="0"/>
            <a:r>
              <a:rPr kumimoji="0" lang="zh-CN" altLang="en-US" sz="2400" i="0" u="none" strike="noStrike" cap="none" spc="0" normalizeH="0" baseline="0" dirty="0">
                <a:ln>
                  <a:noFill/>
                </a:ln>
                <a:solidFill>
                  <a:srgbClr val="000000"/>
                </a:solidFill>
                <a:effectLst/>
                <a:uFillTx/>
                <a:latin typeface="Helvetica Neue"/>
                <a:ea typeface="Helvetica Neue"/>
                <a:cs typeface="Helvetica Neue"/>
                <a:sym typeface="Helvetica Neue"/>
              </a:rPr>
              <a:t>通过注意力机制，释义信息能够有效增强成语词信息</a:t>
            </a:r>
            <a:r>
              <a:rPr lang="zh-CN" altLang="en-US" sz="2400" dirty="0">
                <a:solidFill>
                  <a:srgbClr val="000000"/>
                </a:solidFill>
                <a:latin typeface="Helvetica Neue"/>
                <a:ea typeface="Helvetica Neue"/>
                <a:cs typeface="Helvetica Neue"/>
                <a:sym typeface="Helvetica Neue"/>
              </a:rPr>
              <a:t>，</a:t>
            </a:r>
            <a:r>
              <a:rPr kumimoji="0" lang="zh-CN" altLang="en-US" sz="2400" i="0" u="none" strike="noStrike" cap="none" spc="0" normalizeH="0" baseline="0" dirty="0">
                <a:ln>
                  <a:noFill/>
                </a:ln>
                <a:solidFill>
                  <a:srgbClr val="000000"/>
                </a:solidFill>
                <a:effectLst/>
                <a:uFillTx/>
                <a:latin typeface="Helvetica Neue"/>
                <a:ea typeface="Helvetica Neue"/>
                <a:cs typeface="Helvetica Neue"/>
                <a:sym typeface="Helvetica Neue"/>
              </a:rPr>
              <a:t>提升</a:t>
            </a:r>
            <a:r>
              <a:rPr kumimoji="0" lang="en-US" altLang="zh-CN" sz="2400" i="0" u="none" strike="noStrike" cap="none" spc="0" normalizeH="0" baseline="0" dirty="0">
                <a:ln>
                  <a:noFill/>
                </a:ln>
                <a:solidFill>
                  <a:srgbClr val="FF0000"/>
                </a:solidFill>
                <a:effectLst/>
                <a:uFillTx/>
                <a:latin typeface="Helvetica Neue"/>
                <a:ea typeface="Helvetica Neue"/>
                <a:cs typeface="Helvetica Neue"/>
                <a:sym typeface="Helvetica Neue"/>
              </a:rPr>
              <a:t>4.5%-9.5%</a:t>
            </a:r>
            <a:endParaRPr kumimoji="0" lang="en-US" altLang="zh-CN" sz="240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Ø"/>
            </a:pPr>
            <a:r>
              <a:rPr lang="zh-CN" altLang="en-US" sz="2400" dirty="0">
                <a:solidFill>
                  <a:srgbClr val="000000"/>
                </a:solidFill>
                <a:latin typeface="Helvetica Neue"/>
                <a:ea typeface="Helvetica Neue"/>
                <a:cs typeface="Helvetica Neue"/>
                <a:sym typeface="Helvetica Neue"/>
              </a:rPr>
              <a:t>单独使用释义信息表现较差</a:t>
            </a:r>
            <a:endParaRPr kumimoji="0" lang="en-US" altLang="zh-CN" sz="240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Ø"/>
            </a:pPr>
            <a:r>
              <a:rPr kumimoji="0" lang="zh-CN" altLang="en-US" sz="2400" i="0" u="none" strike="noStrike" cap="none" spc="0" normalizeH="0" baseline="0" dirty="0">
                <a:ln>
                  <a:noFill/>
                </a:ln>
                <a:solidFill>
                  <a:srgbClr val="000000"/>
                </a:solidFill>
                <a:effectLst/>
                <a:uFillTx/>
                <a:latin typeface="Helvetica Neue"/>
                <a:ea typeface="Helvetica Neue"/>
                <a:cs typeface="Helvetica Neue"/>
                <a:sym typeface="Helvetica Neue"/>
              </a:rPr>
              <a:t>释义信息需要选择性地引入</a:t>
            </a:r>
            <a:endParaRPr kumimoji="0" lang="en-US" altLang="zh-CN" sz="240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Ø"/>
            </a:pPr>
            <a:r>
              <a:rPr lang="zh-CN" altLang="en-US" sz="2400" dirty="0">
                <a:solidFill>
                  <a:srgbClr val="000000"/>
                </a:solidFill>
                <a:latin typeface="Helvetica Neue"/>
                <a:ea typeface="Helvetica Neue"/>
                <a:cs typeface="Helvetica Neue"/>
                <a:sym typeface="Helvetica Neue"/>
              </a:rPr>
              <a:t>释义细粒度信息</a:t>
            </a:r>
            <a:r>
              <a:rPr kumimoji="0" lang="zh-CN" altLang="en-US" sz="2400" i="0" u="none" strike="noStrike" cap="none" spc="0" normalizeH="0" baseline="0" dirty="0">
                <a:ln>
                  <a:noFill/>
                </a:ln>
                <a:solidFill>
                  <a:srgbClr val="000000"/>
                </a:solidFill>
                <a:effectLst/>
                <a:uFillTx/>
                <a:latin typeface="Helvetica Neue"/>
                <a:ea typeface="Helvetica Neue"/>
                <a:cs typeface="Helvetica Neue"/>
                <a:sym typeface="Helvetica Neue"/>
              </a:rPr>
              <a:t>“锦上添花”的作用</a:t>
            </a:r>
            <a:endParaRPr kumimoji="0" lang="en-US" altLang="zh-CN" sz="240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R="0" defTabSz="825500" rtl="0" fontAlgn="auto" latinLnBrk="0" hangingPunct="0">
              <a:lnSpc>
                <a:spcPct val="100000"/>
              </a:lnSpc>
              <a:spcBef>
                <a:spcPts val="0"/>
              </a:spcBef>
              <a:spcAft>
                <a:spcPts val="0"/>
              </a:spcAft>
              <a:buClrTx/>
              <a:buSzTx/>
            </a:pPr>
            <a:endParaRPr kumimoji="0" lang="en-US" altLang="zh-CN" sz="24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graphicFrame>
        <p:nvGraphicFramePr>
          <p:cNvPr id="4" name="表格 3">
            <a:extLst>
              <a:ext uri="{FF2B5EF4-FFF2-40B4-BE49-F238E27FC236}">
                <a16:creationId xmlns:a16="http://schemas.microsoft.com/office/drawing/2014/main" id="{E5E1E455-5539-4B05-BA0A-455EDADD743C}"/>
              </a:ext>
            </a:extLst>
          </p:cNvPr>
          <p:cNvGraphicFramePr>
            <a:graphicFrameLocks noGrp="1"/>
          </p:cNvGraphicFramePr>
          <p:nvPr>
            <p:extLst>
              <p:ext uri="{D42A27DB-BD31-4B8C-83A1-F6EECF244321}">
                <p14:modId xmlns:p14="http://schemas.microsoft.com/office/powerpoint/2010/main" val="2837486452"/>
              </p:ext>
            </p:extLst>
          </p:nvPr>
        </p:nvGraphicFramePr>
        <p:xfrm>
          <a:off x="6921310" y="431003"/>
          <a:ext cx="4691793" cy="5334000"/>
        </p:xfrm>
        <a:graphic>
          <a:graphicData uri="http://schemas.openxmlformats.org/drawingml/2006/table">
            <a:tbl>
              <a:tblPr firstRow="1" firstCol="1" bandRow="1">
                <a:tableStyleId>{5C22544A-7EE6-4342-B048-85BDC9FD1C3A}</a:tableStyleId>
              </a:tblPr>
              <a:tblGrid>
                <a:gridCol w="781353">
                  <a:extLst>
                    <a:ext uri="{9D8B030D-6E8A-4147-A177-3AD203B41FA5}">
                      <a16:colId xmlns:a16="http://schemas.microsoft.com/office/drawing/2014/main" val="4189857849"/>
                    </a:ext>
                  </a:extLst>
                </a:gridCol>
                <a:gridCol w="782088">
                  <a:extLst>
                    <a:ext uri="{9D8B030D-6E8A-4147-A177-3AD203B41FA5}">
                      <a16:colId xmlns:a16="http://schemas.microsoft.com/office/drawing/2014/main" val="2686779415"/>
                    </a:ext>
                  </a:extLst>
                </a:gridCol>
                <a:gridCol w="782088">
                  <a:extLst>
                    <a:ext uri="{9D8B030D-6E8A-4147-A177-3AD203B41FA5}">
                      <a16:colId xmlns:a16="http://schemas.microsoft.com/office/drawing/2014/main" val="4038285494"/>
                    </a:ext>
                  </a:extLst>
                </a:gridCol>
                <a:gridCol w="782088">
                  <a:extLst>
                    <a:ext uri="{9D8B030D-6E8A-4147-A177-3AD203B41FA5}">
                      <a16:colId xmlns:a16="http://schemas.microsoft.com/office/drawing/2014/main" val="1328806784"/>
                    </a:ext>
                  </a:extLst>
                </a:gridCol>
                <a:gridCol w="782088">
                  <a:extLst>
                    <a:ext uri="{9D8B030D-6E8A-4147-A177-3AD203B41FA5}">
                      <a16:colId xmlns:a16="http://schemas.microsoft.com/office/drawing/2014/main" val="3863750254"/>
                    </a:ext>
                  </a:extLst>
                </a:gridCol>
                <a:gridCol w="782088">
                  <a:extLst>
                    <a:ext uri="{9D8B030D-6E8A-4147-A177-3AD203B41FA5}">
                      <a16:colId xmlns:a16="http://schemas.microsoft.com/office/drawing/2014/main" val="2223428333"/>
                    </a:ext>
                  </a:extLst>
                </a:gridCol>
              </a:tblGrid>
              <a:tr h="0">
                <a:tc>
                  <a:txBody>
                    <a:bodyPr/>
                    <a:lstStyle/>
                    <a:p>
                      <a:pPr algn="ctr"/>
                      <a:r>
                        <a:rPr lang="en-US" sz="1400" kern="100" dirty="0">
                          <a:effectLst/>
                        </a:rPr>
                        <a:t>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Dev</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Test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Ran</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Sim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Out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124004536"/>
                  </a:ext>
                </a:extLst>
              </a:tr>
              <a:tr h="150046">
                <a:tc gridSpan="6">
                  <a:txBody>
                    <a:bodyPr/>
                    <a:lstStyle/>
                    <a:p>
                      <a:pPr algn="ctr"/>
                      <a:r>
                        <a:rPr lang="zh-CN" sz="1400" kern="100" dirty="0">
                          <a:effectLst/>
                        </a:rPr>
                        <a:t>词</a:t>
                      </a:r>
                      <a:r>
                        <a:rPr lang="en-US" sz="1400" kern="100" dirty="0">
                          <a:effectLst/>
                        </a:rPr>
                        <a:t>+</a:t>
                      </a:r>
                      <a:r>
                        <a:rPr lang="zh-CN" sz="1400" kern="100" dirty="0">
                          <a:effectLst/>
                        </a:rPr>
                        <a:t>释义增强</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970647686"/>
                  </a:ext>
                </a:extLst>
              </a:tr>
              <a:tr h="150046">
                <a:tc>
                  <a:txBody>
                    <a:bodyPr/>
                    <a:lstStyle/>
                    <a:p>
                      <a:pPr algn="ctr"/>
                      <a:r>
                        <a:rPr lang="en-US" sz="1400" kern="100">
                          <a:effectLst/>
                        </a:rPr>
                        <a:t>BiLSTM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73.1</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73.2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79.6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66.5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62.9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3193876279"/>
                  </a:ext>
                </a:extLst>
              </a:tr>
              <a:tr h="150046">
                <a:tc>
                  <a:txBody>
                    <a:bodyPr/>
                    <a:lstStyle/>
                    <a:p>
                      <a:pPr algn="ctr"/>
                      <a:r>
                        <a:rPr lang="en-US" sz="1400" kern="100">
                          <a:effectLst/>
                        </a:rPr>
                        <a:t>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74.7</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74.7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81.5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68.6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64.9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1550542508"/>
                  </a:ext>
                </a:extLst>
              </a:tr>
              <a:tr h="150046">
                <a:tc>
                  <a:txBody>
                    <a:bodyPr/>
                    <a:lstStyle/>
                    <a:p>
                      <a:pPr algn="ctr"/>
                      <a:r>
                        <a:rPr lang="en-US" sz="1400" kern="100">
                          <a:effectLst/>
                        </a:rPr>
                        <a:t>SAR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73.2</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73.5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80.2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67.1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63.3</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548868591"/>
                  </a:ext>
                </a:extLst>
              </a:tr>
              <a:tr h="150046">
                <a:tc gridSpan="6">
                  <a:txBody>
                    <a:bodyPr/>
                    <a:lstStyle/>
                    <a:p>
                      <a:pPr algn="ctr"/>
                      <a:r>
                        <a:rPr lang="zh-CN" sz="1400" kern="100">
                          <a:effectLst/>
                        </a:rPr>
                        <a:t>字词融合</a:t>
                      </a:r>
                      <a:r>
                        <a:rPr lang="en-US" sz="1400" kern="100">
                          <a:effectLst/>
                        </a:rPr>
                        <a:t>+</a:t>
                      </a:r>
                      <a:r>
                        <a:rPr lang="zh-CN" sz="1400" kern="100">
                          <a:effectLst/>
                        </a:rPr>
                        <a:t>释义增强</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623858774"/>
                  </a:ext>
                </a:extLst>
              </a:tr>
              <a:tr h="150046">
                <a:tc>
                  <a:txBody>
                    <a:bodyPr/>
                    <a:lstStyle/>
                    <a:p>
                      <a:pPr algn="ctr"/>
                      <a:r>
                        <a:rPr lang="en-US" sz="1400" kern="100">
                          <a:effectLst/>
                        </a:rPr>
                        <a:t>BiLSTM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74.5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74.5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81.4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67.8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63.5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3242697291"/>
                  </a:ext>
                </a:extLst>
              </a:tr>
              <a:tr h="150046">
                <a:tc>
                  <a:txBody>
                    <a:bodyPr/>
                    <a:lstStyle/>
                    <a:p>
                      <a:pPr algn="ctr"/>
                      <a:r>
                        <a:rPr lang="en-US" sz="1400" kern="100">
                          <a:effectLst/>
                        </a:rPr>
                        <a:t>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b="1" kern="100" dirty="0">
                          <a:effectLst/>
                        </a:rPr>
                        <a:t>76.1</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b="1" kern="100" dirty="0">
                          <a:effectLst/>
                        </a:rPr>
                        <a:t>76.2</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b="1" kern="100" dirty="0">
                          <a:effectLst/>
                        </a:rPr>
                        <a:t>83.8</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b="1" kern="100" dirty="0">
                          <a:effectLst/>
                        </a:rPr>
                        <a:t>69.9</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b="1" kern="100" dirty="0">
                          <a:effectLst/>
                        </a:rPr>
                        <a:t>64.9</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1897097969"/>
                  </a:ext>
                </a:extLst>
              </a:tr>
              <a:tr h="150046">
                <a:tc>
                  <a:txBody>
                    <a:bodyPr/>
                    <a:lstStyle/>
                    <a:p>
                      <a:pPr algn="ctr"/>
                      <a:r>
                        <a:rPr lang="en-US" sz="1400" kern="100">
                          <a:effectLst/>
                        </a:rPr>
                        <a:t>SAR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75.2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75.1</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82.6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68.1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63.7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3720039117"/>
                  </a:ext>
                </a:extLst>
              </a:tr>
              <a:tr h="150046">
                <a:tc gridSpan="6">
                  <a:txBody>
                    <a:bodyPr/>
                    <a:lstStyle/>
                    <a:p>
                      <a:pPr algn="ctr"/>
                      <a:r>
                        <a:rPr lang="zh-CN" sz="1400" kern="100">
                          <a:effectLst/>
                        </a:rPr>
                        <a:t>词</a:t>
                      </a:r>
                      <a:r>
                        <a:rPr lang="en-US" sz="1400" kern="100">
                          <a:effectLst/>
                        </a:rPr>
                        <a:t>+</a:t>
                      </a:r>
                      <a:r>
                        <a:rPr lang="zh-CN" sz="1400" kern="100">
                          <a:effectLst/>
                        </a:rPr>
                        <a:t>对照组</a:t>
                      </a:r>
                      <a:r>
                        <a:rPr lang="en-US" sz="1400" kern="100">
                          <a:effectLst/>
                        </a:rPr>
                        <a:t>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54013211"/>
                  </a:ext>
                </a:extLst>
              </a:tr>
              <a:tr h="150046">
                <a:tc>
                  <a:txBody>
                    <a:bodyPr/>
                    <a:lstStyle/>
                    <a:p>
                      <a:pPr algn="ctr"/>
                      <a:r>
                        <a:rPr lang="en-US" sz="1400" kern="100">
                          <a:effectLst/>
                        </a:rPr>
                        <a:t>BiLSTM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68.9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68.8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77.1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62.1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58.1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522138787"/>
                  </a:ext>
                </a:extLst>
              </a:tr>
              <a:tr h="150046">
                <a:tc>
                  <a:txBody>
                    <a:bodyPr/>
                    <a:lstStyle/>
                    <a:p>
                      <a:pPr algn="ctr"/>
                      <a:r>
                        <a:rPr lang="en-US" sz="1400" kern="100">
                          <a:effectLst/>
                        </a:rPr>
                        <a:t>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69.5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69.6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78.7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63.4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58.9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2994251046"/>
                  </a:ext>
                </a:extLst>
              </a:tr>
              <a:tr h="150046">
                <a:tc>
                  <a:txBody>
                    <a:bodyPr/>
                    <a:lstStyle/>
                    <a:p>
                      <a:pPr algn="ctr"/>
                      <a:r>
                        <a:rPr lang="en-US" sz="1400" kern="100">
                          <a:effectLst/>
                        </a:rPr>
                        <a:t>SAR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69.0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68.9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77.5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62.2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57.9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2195172661"/>
                  </a:ext>
                </a:extLst>
              </a:tr>
              <a:tr h="150046">
                <a:tc gridSpan="6">
                  <a:txBody>
                    <a:bodyPr/>
                    <a:lstStyle/>
                    <a:p>
                      <a:pPr algn="ctr"/>
                      <a:r>
                        <a:rPr lang="zh-CN" sz="1400" kern="100">
                          <a:effectLst/>
                        </a:rPr>
                        <a:t>字词融合</a:t>
                      </a:r>
                      <a:r>
                        <a:rPr lang="en-US" sz="1400" kern="100">
                          <a:effectLst/>
                        </a:rPr>
                        <a:t>+</a:t>
                      </a:r>
                      <a:r>
                        <a:rPr lang="zh-CN" sz="1400" kern="100">
                          <a:effectLst/>
                        </a:rPr>
                        <a:t>对照组</a:t>
                      </a:r>
                      <a:r>
                        <a:rPr lang="en-US" sz="1400" kern="100">
                          <a:effectLst/>
                        </a:rPr>
                        <a:t>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381189571"/>
                  </a:ext>
                </a:extLst>
              </a:tr>
              <a:tr h="150046">
                <a:tc>
                  <a:txBody>
                    <a:bodyPr/>
                    <a:lstStyle/>
                    <a:p>
                      <a:pPr algn="ctr"/>
                      <a:r>
                        <a:rPr lang="en-US" sz="1400" kern="100">
                          <a:effectLst/>
                        </a:rPr>
                        <a:t>BiLSTM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67.8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67.6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76.7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62.2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56.2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2308015533"/>
                  </a:ext>
                </a:extLst>
              </a:tr>
              <a:tr h="150046">
                <a:tc>
                  <a:txBody>
                    <a:bodyPr/>
                    <a:lstStyle/>
                    <a:p>
                      <a:pPr algn="ctr"/>
                      <a:r>
                        <a:rPr lang="en-US" sz="1400" kern="100">
                          <a:effectLst/>
                        </a:rPr>
                        <a:t>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68.2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68.2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77.5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63.7</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56.8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3107035574"/>
                  </a:ext>
                </a:extLst>
              </a:tr>
              <a:tr h="150046">
                <a:tc>
                  <a:txBody>
                    <a:bodyPr/>
                    <a:lstStyle/>
                    <a:p>
                      <a:pPr algn="ctr"/>
                      <a:r>
                        <a:rPr lang="en-US" sz="1400" kern="100">
                          <a:effectLst/>
                        </a:rPr>
                        <a:t>SAR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68.1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68.0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76.3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63.1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55.6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3838618410"/>
                  </a:ext>
                </a:extLst>
              </a:tr>
              <a:tr h="150046">
                <a:tc gridSpan="6">
                  <a:txBody>
                    <a:bodyPr/>
                    <a:lstStyle/>
                    <a:p>
                      <a:pPr algn="ctr"/>
                      <a:r>
                        <a:rPr lang="zh-CN" sz="1400" kern="100">
                          <a:effectLst/>
                        </a:rPr>
                        <a:t>词</a:t>
                      </a:r>
                      <a:r>
                        <a:rPr lang="en-US" sz="1400" kern="100">
                          <a:effectLst/>
                        </a:rPr>
                        <a:t>+</a:t>
                      </a:r>
                      <a:r>
                        <a:rPr lang="zh-CN" sz="1400" kern="100">
                          <a:effectLst/>
                        </a:rPr>
                        <a:t>对照组</a:t>
                      </a:r>
                      <a:r>
                        <a:rPr lang="en-US" sz="1400" kern="100">
                          <a:effectLst/>
                        </a:rPr>
                        <a:t>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93542742"/>
                  </a:ext>
                </a:extLst>
              </a:tr>
              <a:tr h="150046">
                <a:tc>
                  <a:txBody>
                    <a:bodyPr/>
                    <a:lstStyle/>
                    <a:p>
                      <a:pPr algn="ctr"/>
                      <a:r>
                        <a:rPr lang="en-US" sz="1400" kern="100">
                          <a:effectLst/>
                        </a:rPr>
                        <a:t>BiLSTM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65.2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65.3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73.5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60.3</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55.1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3730426763"/>
                  </a:ext>
                </a:extLst>
              </a:tr>
              <a:tr h="150046">
                <a:tc>
                  <a:txBody>
                    <a:bodyPr/>
                    <a:lstStyle/>
                    <a:p>
                      <a:pPr algn="ctr"/>
                      <a:r>
                        <a:rPr lang="en-US" sz="1400" kern="100">
                          <a:effectLst/>
                        </a:rPr>
                        <a:t>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66.3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66.4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74.3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61.1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57.2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3263092989"/>
                  </a:ext>
                </a:extLst>
              </a:tr>
              <a:tr h="150046">
                <a:tc>
                  <a:txBody>
                    <a:bodyPr/>
                    <a:lstStyle/>
                    <a:p>
                      <a:pPr algn="ctr"/>
                      <a:r>
                        <a:rPr lang="en-US" sz="1400" kern="100">
                          <a:effectLst/>
                        </a:rPr>
                        <a:t>SAR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64.7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63.3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73.4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59.3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55.4</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2398561473"/>
                  </a:ext>
                </a:extLst>
              </a:tr>
              <a:tr h="150046">
                <a:tc gridSpan="6">
                  <a:txBody>
                    <a:bodyPr/>
                    <a:lstStyle/>
                    <a:p>
                      <a:pPr algn="ctr"/>
                      <a:r>
                        <a:rPr lang="zh-CN" sz="1400" kern="100">
                          <a:effectLst/>
                        </a:rPr>
                        <a:t>字词融合</a:t>
                      </a:r>
                      <a:r>
                        <a:rPr lang="en-US" sz="1400" kern="100">
                          <a:effectLst/>
                        </a:rPr>
                        <a:t>+</a:t>
                      </a:r>
                      <a:r>
                        <a:rPr lang="zh-CN" sz="1400" kern="100">
                          <a:effectLst/>
                        </a:rPr>
                        <a:t>对照组</a:t>
                      </a:r>
                      <a:r>
                        <a:rPr lang="en-US" sz="1400" kern="100">
                          <a:effectLst/>
                        </a:rPr>
                        <a:t>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56762829"/>
                  </a:ext>
                </a:extLst>
              </a:tr>
              <a:tr h="150046">
                <a:tc>
                  <a:txBody>
                    <a:bodyPr/>
                    <a:lstStyle/>
                    <a:p>
                      <a:pPr algn="ctr"/>
                      <a:r>
                        <a:rPr lang="en-US" sz="1400" kern="100">
                          <a:effectLst/>
                        </a:rPr>
                        <a:t>BiLSTM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64.1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64.3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71.1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58.3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53.2</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3268157600"/>
                  </a:ext>
                </a:extLst>
              </a:tr>
              <a:tr h="150046">
                <a:tc>
                  <a:txBody>
                    <a:bodyPr/>
                    <a:lstStyle/>
                    <a:p>
                      <a:pPr algn="ctr"/>
                      <a:r>
                        <a:rPr lang="en-US" sz="1400" kern="100">
                          <a:effectLst/>
                        </a:rPr>
                        <a:t>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65.8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65.7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72.9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59.2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54.7</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366645466"/>
                  </a:ext>
                </a:extLst>
              </a:tr>
              <a:tr h="150046">
                <a:tc>
                  <a:txBody>
                    <a:bodyPr/>
                    <a:lstStyle/>
                    <a:p>
                      <a:pPr algn="ctr"/>
                      <a:r>
                        <a:rPr lang="en-US" sz="1400" kern="100">
                          <a:effectLst/>
                        </a:rPr>
                        <a:t>SAR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64.6</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63.9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71.4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a:effectLst/>
                        </a:rPr>
                        <a:t>59.1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tc>
                  <a:txBody>
                    <a:bodyPr/>
                    <a:lstStyle/>
                    <a:p>
                      <a:pPr algn="ctr"/>
                      <a:r>
                        <a:rPr lang="en-US" sz="1400" kern="100" dirty="0">
                          <a:effectLst/>
                        </a:rPr>
                        <a:t>54.1</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tc>
                <a:extLst>
                  <a:ext uri="{0D108BD9-81ED-4DB2-BD59-A6C34878D82A}">
                    <a16:rowId xmlns:a16="http://schemas.microsoft.com/office/drawing/2014/main" val="2449886759"/>
                  </a:ext>
                </a:extLst>
              </a:tr>
            </a:tbl>
          </a:graphicData>
        </a:graphic>
      </p:graphicFrame>
      <p:sp>
        <p:nvSpPr>
          <p:cNvPr id="20" name="文本框 19">
            <a:extLst>
              <a:ext uri="{FF2B5EF4-FFF2-40B4-BE49-F238E27FC236}">
                <a16:creationId xmlns:a16="http://schemas.microsoft.com/office/drawing/2014/main" id="{1A58930D-D0EB-45D2-99CD-B3E058C3F746}"/>
              </a:ext>
            </a:extLst>
          </p:cNvPr>
          <p:cNvSpPr txBox="1"/>
          <p:nvPr/>
        </p:nvSpPr>
        <p:spPr>
          <a:xfrm>
            <a:off x="7613629" y="5765003"/>
            <a:ext cx="3488987"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000" dirty="0">
                <a:solidFill>
                  <a:srgbClr val="000000"/>
                </a:solidFill>
                <a:latin typeface="Helvetica Neue"/>
                <a:ea typeface="宋体" panose="02010600030101010101" pitchFamily="2" charset="-122"/>
                <a:cs typeface="Helvetica Neue"/>
                <a:sym typeface="Helvetica Neue"/>
              </a:rPr>
              <a:t>表</a:t>
            </a:r>
            <a:r>
              <a:rPr lang="en-US" altLang="zh-CN" sz="2000" dirty="0">
                <a:solidFill>
                  <a:srgbClr val="000000"/>
                </a:solidFill>
                <a:latin typeface="Helvetica Neue"/>
                <a:ea typeface="宋体" panose="02010600030101010101" pitchFamily="2" charset="-122"/>
                <a:cs typeface="Helvetica Neue"/>
                <a:sym typeface="Helvetica Neue"/>
              </a:rPr>
              <a:t>2-4 </a:t>
            </a:r>
            <a:r>
              <a:rPr lang="zh-CN" altLang="en-US" sz="2000" dirty="0">
                <a:solidFill>
                  <a:srgbClr val="000000"/>
                </a:solidFill>
                <a:latin typeface="Helvetica Neue"/>
                <a:ea typeface="宋体" panose="02010600030101010101" pitchFamily="2" charset="-122"/>
                <a:cs typeface="Helvetica Neue"/>
                <a:sym typeface="Helvetica Neue"/>
              </a:rPr>
              <a:t>成语释义增强实验结果</a:t>
            </a:r>
            <a:endParaRPr kumimoji="0" lang="zh-CN" altLang="en-US" sz="2000" i="0" u="none" strike="noStrike" cap="none" spc="0" normalizeH="0" baseline="0" dirty="0">
              <a:ln>
                <a:noFill/>
              </a:ln>
              <a:solidFill>
                <a:srgbClr val="000000"/>
              </a:solidFill>
              <a:effectLst/>
              <a:uFillTx/>
              <a:latin typeface="Helvetica Neue"/>
              <a:ea typeface="宋体" panose="02010600030101010101" pitchFamily="2" charset="-122"/>
              <a:cs typeface="Helvetica Neue"/>
              <a:sym typeface="Helvetica Neue"/>
            </a:endParaRPr>
          </a:p>
        </p:txBody>
      </p:sp>
      <p:sp>
        <p:nvSpPr>
          <p:cNvPr id="21" name="文本框 20">
            <a:extLst>
              <a:ext uri="{FF2B5EF4-FFF2-40B4-BE49-F238E27FC236}">
                <a16:creationId xmlns:a16="http://schemas.microsoft.com/office/drawing/2014/main" id="{459D1441-1847-4E0D-B895-017DC024825B}"/>
              </a:ext>
            </a:extLst>
          </p:cNvPr>
          <p:cNvSpPr txBox="1"/>
          <p:nvPr/>
        </p:nvSpPr>
        <p:spPr>
          <a:xfrm>
            <a:off x="6042660" y="6286500"/>
            <a:ext cx="428322" cy="369332"/>
          </a:xfrm>
          <a:prstGeom prst="rect">
            <a:avLst/>
          </a:prstGeom>
          <a:noFill/>
        </p:spPr>
        <p:txBody>
          <a:bodyPr wrap="none" rtlCol="0">
            <a:spAutoFit/>
          </a:bodyPr>
          <a:lstStyle/>
          <a:p>
            <a:r>
              <a:rPr lang="en-US" altLang="zh-CN" dirty="0"/>
              <a:t>13</a:t>
            </a:r>
            <a:endParaRPr lang="zh-CN" altLang="en-US" dirty="0"/>
          </a:p>
        </p:txBody>
      </p:sp>
      <p:sp>
        <p:nvSpPr>
          <p:cNvPr id="5" name="矩形 4">
            <a:extLst>
              <a:ext uri="{FF2B5EF4-FFF2-40B4-BE49-F238E27FC236}">
                <a16:creationId xmlns:a16="http://schemas.microsoft.com/office/drawing/2014/main" id="{E19987AD-EE2E-47DE-AA22-5FCCE9C09002}"/>
              </a:ext>
            </a:extLst>
          </p:cNvPr>
          <p:cNvSpPr/>
          <p:nvPr/>
        </p:nvSpPr>
        <p:spPr>
          <a:xfrm>
            <a:off x="6921310" y="1476118"/>
            <a:ext cx="4691793" cy="839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657551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请添加标题"/>
          <p:cNvSpPr txBox="1"/>
          <p:nvPr/>
        </p:nvSpPr>
        <p:spPr>
          <a:xfrm>
            <a:off x="1822825" y="496302"/>
            <a:ext cx="3278141" cy="728405"/>
          </a:xfrm>
          <a:prstGeom prst="rect">
            <a:avLst/>
          </a:prstGeom>
          <a:ln w="12700">
            <a:miter lim="400000"/>
          </a:ln>
        </p:spPr>
        <p:txBody>
          <a:bodyPr wrap="none" lIns="25400" tIns="25400" rIns="25400" bIns="25400" anchor="ctr">
            <a:spAutoFit/>
          </a:bodyPr>
          <a:lstStyle>
            <a:lvl1pPr>
              <a:defRPr sz="7200" b="0">
                <a:latin typeface="Source Han Sans CN Medium"/>
                <a:ea typeface="Source Han Sans CN Medium"/>
                <a:cs typeface="Source Han Sans CN Medium"/>
                <a:sym typeface="Source Han Sans CN Medium"/>
              </a:defRPr>
            </a:lvl1pPr>
          </a:lstStyle>
          <a:p>
            <a:pPr algn="ctr" defTabSz="412750" hangingPunct="0"/>
            <a:r>
              <a:rPr lang="en-US" altLang="zh-CN" sz="4400" kern="0" dirty="0">
                <a:solidFill>
                  <a:srgbClr val="000000"/>
                </a:solidFill>
              </a:rPr>
              <a:t>2.5 </a:t>
            </a:r>
            <a:r>
              <a:rPr lang="zh-CN" altLang="en-US" sz="4400" kern="0" dirty="0">
                <a:solidFill>
                  <a:srgbClr val="000000"/>
                </a:solidFill>
              </a:rPr>
              <a:t>性能评估</a:t>
            </a:r>
            <a:r>
              <a:rPr lang="en-US" altLang="zh-CN" sz="4400" kern="0" dirty="0">
                <a:solidFill>
                  <a:srgbClr val="000000"/>
                </a:solidFill>
              </a:rPr>
              <a:t> </a:t>
            </a:r>
            <a:endParaRPr sz="4400" kern="0" dirty="0">
              <a:solidFill>
                <a:srgbClr val="000000"/>
              </a:solidFill>
            </a:endParaRPr>
          </a:p>
        </p:txBody>
      </p:sp>
      <p:pic>
        <p:nvPicPr>
          <p:cNvPr id="141" name="桃花.png" descr="桃花.png"/>
          <p:cNvPicPr>
            <a:picLocks noChangeAspect="1"/>
          </p:cNvPicPr>
          <p:nvPr/>
        </p:nvPicPr>
        <p:blipFill>
          <a:blip r:embed="rId3"/>
          <a:stretch>
            <a:fillRect/>
          </a:stretch>
        </p:blipFill>
        <p:spPr>
          <a:xfrm>
            <a:off x="185609" y="2140731"/>
            <a:ext cx="1181622" cy="1181622"/>
          </a:xfrm>
          <a:prstGeom prst="rect">
            <a:avLst/>
          </a:prstGeom>
          <a:ln w="12700">
            <a:miter lim="400000"/>
            <a:headEnd/>
            <a:tailEnd/>
          </a:ln>
        </p:spPr>
      </p:pic>
      <p:pic>
        <p:nvPicPr>
          <p:cNvPr id="142" name="迎春.png" descr="迎春.png"/>
          <p:cNvPicPr>
            <a:picLocks noChangeAspect="1"/>
          </p:cNvPicPr>
          <p:nvPr/>
        </p:nvPicPr>
        <p:blipFill>
          <a:blip r:embed="rId4"/>
          <a:stretch>
            <a:fillRect/>
          </a:stretch>
        </p:blipFill>
        <p:spPr>
          <a:xfrm>
            <a:off x="108575" y="5437210"/>
            <a:ext cx="1553418" cy="1553418"/>
          </a:xfrm>
          <a:prstGeom prst="rect">
            <a:avLst/>
          </a:prstGeom>
          <a:ln w="12700">
            <a:miter lim="400000"/>
            <a:headEnd/>
            <a:tailEnd/>
          </a:ln>
        </p:spPr>
      </p:pic>
      <p:pic>
        <p:nvPicPr>
          <p:cNvPr id="153" name="烟花.png" descr="烟花.png"/>
          <p:cNvPicPr>
            <a:picLocks noChangeAspect="1"/>
          </p:cNvPicPr>
          <p:nvPr/>
        </p:nvPicPr>
        <p:blipFill>
          <a:blip r:embed="rId5"/>
          <a:stretch>
            <a:fillRect/>
          </a:stretch>
        </p:blipFill>
        <p:spPr>
          <a:xfrm>
            <a:off x="9720628" y="208126"/>
            <a:ext cx="2764831" cy="1628316"/>
          </a:xfrm>
          <a:prstGeom prst="rect">
            <a:avLst/>
          </a:prstGeom>
          <a:ln w="12700">
            <a:miter lim="400000"/>
            <a:headEnd/>
            <a:tailEnd/>
          </a:ln>
        </p:spPr>
      </p:pic>
      <p:pic>
        <p:nvPicPr>
          <p:cNvPr id="154" name="丁香.png" descr="丁香.png"/>
          <p:cNvPicPr>
            <a:picLocks noChangeAspect="1"/>
          </p:cNvPicPr>
          <p:nvPr/>
        </p:nvPicPr>
        <p:blipFill>
          <a:blip r:embed="rId6"/>
          <a:stretch>
            <a:fillRect/>
          </a:stretch>
        </p:blipFill>
        <p:spPr>
          <a:xfrm>
            <a:off x="351919" y="224179"/>
            <a:ext cx="1671760" cy="1671760"/>
          </a:xfrm>
          <a:prstGeom prst="rect">
            <a:avLst/>
          </a:prstGeom>
          <a:ln w="12700">
            <a:miter lim="400000"/>
            <a:headEnd/>
            <a:tailEnd/>
          </a:ln>
        </p:spPr>
      </p:pic>
      <p:pic>
        <p:nvPicPr>
          <p:cNvPr id="10" name="图片 9">
            <a:extLst>
              <a:ext uri="{FF2B5EF4-FFF2-40B4-BE49-F238E27FC236}">
                <a16:creationId xmlns:a16="http://schemas.microsoft.com/office/drawing/2014/main" id="{B08E812E-B39C-422A-A694-42794A988DF4}"/>
              </a:ext>
            </a:extLst>
          </p:cNvPr>
          <p:cNvPicPr/>
          <p:nvPr/>
        </p:nvPicPr>
        <p:blipFill rotWithShape="1">
          <a:blip r:embed="rId7" cstate="print">
            <a:extLst>
              <a:ext uri="{28A0092B-C50C-407E-A947-70E740481C1C}">
                <a14:useLocalDpi xmlns:a14="http://schemas.microsoft.com/office/drawing/2010/main" val="0"/>
              </a:ext>
            </a:extLst>
          </a:blip>
          <a:srcRect l="-723" r="3325"/>
          <a:stretch/>
        </p:blipFill>
        <p:spPr bwMode="auto">
          <a:xfrm>
            <a:off x="5684073" y="1869476"/>
            <a:ext cx="5797684" cy="381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a:extLst>
              <a:ext uri="{FF2B5EF4-FFF2-40B4-BE49-F238E27FC236}">
                <a16:creationId xmlns:a16="http://schemas.microsoft.com/office/drawing/2014/main" id="{BCF8FF83-0823-4B07-85E4-224E36EF4BDC}"/>
              </a:ext>
            </a:extLst>
          </p:cNvPr>
          <p:cNvSpPr/>
          <p:nvPr/>
        </p:nvSpPr>
        <p:spPr>
          <a:xfrm>
            <a:off x="5625978" y="1728116"/>
            <a:ext cx="5913875" cy="4096248"/>
          </a:xfrm>
          <a:prstGeom prst="rect">
            <a:avLst/>
          </a:prstGeom>
          <a:noFill/>
          <a:ln w="12700" cap="flat">
            <a:solidFill>
              <a:schemeClr val="tx1"/>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文本框 12">
            <a:extLst>
              <a:ext uri="{FF2B5EF4-FFF2-40B4-BE49-F238E27FC236}">
                <a16:creationId xmlns:a16="http://schemas.microsoft.com/office/drawing/2014/main" id="{E044BD07-7994-4D7D-BE1E-33ED22823E0C}"/>
              </a:ext>
            </a:extLst>
          </p:cNvPr>
          <p:cNvSpPr txBox="1"/>
          <p:nvPr/>
        </p:nvSpPr>
        <p:spPr>
          <a:xfrm>
            <a:off x="7294341" y="6141231"/>
            <a:ext cx="2903095" cy="369332"/>
          </a:xfrm>
          <a:prstGeom prst="rect">
            <a:avLst/>
          </a:prstGeom>
          <a:noFill/>
        </p:spPr>
        <p:txBody>
          <a:bodyPr wrap="square">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1800" dirty="0">
                <a:solidFill>
                  <a:srgbClr val="000000"/>
                </a:solidFill>
                <a:latin typeface="Helvetica Neue"/>
                <a:ea typeface="Helvetica Neue"/>
                <a:cs typeface="Helvetica Neue"/>
                <a:sym typeface="Helvetica Neue"/>
              </a:rPr>
              <a:t>图</a:t>
            </a:r>
            <a:r>
              <a:rPr lang="en-US" altLang="zh-CN" sz="1800" dirty="0">
                <a:solidFill>
                  <a:srgbClr val="000000"/>
                </a:solidFill>
                <a:latin typeface="Helvetica Neue"/>
                <a:ea typeface="Helvetica Neue"/>
                <a:cs typeface="Helvetica Neue"/>
                <a:sym typeface="Helvetica Neue"/>
              </a:rPr>
              <a:t>2-6 </a:t>
            </a:r>
            <a:r>
              <a:rPr lang="zh-CN" altLang="en-US" sz="1800" dirty="0">
                <a:solidFill>
                  <a:srgbClr val="000000"/>
                </a:solidFill>
                <a:latin typeface="Helvetica Neue"/>
                <a:ea typeface="Helvetica Neue"/>
                <a:cs typeface="Helvetica Neue"/>
                <a:sym typeface="Helvetica Neue"/>
              </a:rPr>
              <a:t>成语释义</a:t>
            </a:r>
            <a:r>
              <a:rPr lang="zh-CN" altLang="en-US" dirty="0">
                <a:solidFill>
                  <a:srgbClr val="000000"/>
                </a:solidFill>
                <a:latin typeface="Helvetica Neue"/>
                <a:ea typeface="Helvetica Neue"/>
                <a:cs typeface="Helvetica Neue"/>
                <a:sym typeface="Helvetica Neue"/>
              </a:rPr>
              <a:t>可视化</a:t>
            </a:r>
            <a:r>
              <a:rPr lang="zh-CN" altLang="en-US" sz="1800" dirty="0">
                <a:solidFill>
                  <a:srgbClr val="000000"/>
                </a:solidFill>
                <a:latin typeface="Helvetica Neue"/>
                <a:ea typeface="Helvetica Neue"/>
                <a:cs typeface="Helvetica Neue"/>
                <a:sym typeface="Helvetica Neue"/>
              </a:rPr>
              <a:t>分析</a:t>
            </a:r>
            <a:endParaRPr kumimoji="0" lang="zh-CN" altLang="en-US" sz="18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4" name="文本框 13">
            <a:extLst>
              <a:ext uri="{FF2B5EF4-FFF2-40B4-BE49-F238E27FC236}">
                <a16:creationId xmlns:a16="http://schemas.microsoft.com/office/drawing/2014/main" id="{A7848CE2-46C9-496A-8DDE-B1E867D59F65}"/>
              </a:ext>
            </a:extLst>
          </p:cNvPr>
          <p:cNvSpPr txBox="1"/>
          <p:nvPr/>
        </p:nvSpPr>
        <p:spPr>
          <a:xfrm>
            <a:off x="6042660" y="6286500"/>
            <a:ext cx="428322" cy="369332"/>
          </a:xfrm>
          <a:prstGeom prst="rect">
            <a:avLst/>
          </a:prstGeom>
          <a:noFill/>
        </p:spPr>
        <p:txBody>
          <a:bodyPr wrap="none" rtlCol="0">
            <a:spAutoFit/>
          </a:bodyPr>
          <a:lstStyle/>
          <a:p>
            <a:r>
              <a:rPr lang="en-US" altLang="zh-CN" dirty="0"/>
              <a:t>14</a:t>
            </a:r>
            <a:endParaRPr lang="zh-CN" altLang="en-US" dirty="0"/>
          </a:p>
        </p:txBody>
      </p:sp>
      <p:sp>
        <p:nvSpPr>
          <p:cNvPr id="16" name="文本框 15">
            <a:extLst>
              <a:ext uri="{FF2B5EF4-FFF2-40B4-BE49-F238E27FC236}">
                <a16:creationId xmlns:a16="http://schemas.microsoft.com/office/drawing/2014/main" id="{389CDE13-8E97-44E5-836B-D15F26F783AF}"/>
              </a:ext>
            </a:extLst>
          </p:cNvPr>
          <p:cNvSpPr txBox="1"/>
          <p:nvPr/>
        </p:nvSpPr>
        <p:spPr>
          <a:xfrm>
            <a:off x="1018815" y="1844896"/>
            <a:ext cx="3090807" cy="646331"/>
          </a:xfrm>
          <a:prstGeom prst="rect">
            <a:avLst/>
          </a:prstGeom>
          <a:noFill/>
        </p:spPr>
        <p:txBody>
          <a:bodyPr wrap="square">
            <a:spAutoFit/>
          </a:bodyPr>
          <a:lstStyle/>
          <a:p>
            <a:pPr lvl="1" defTabSz="825500" hangingPunct="0"/>
            <a:r>
              <a:rPr kumimoji="0" lang="zh-CN" altLang="en-US" sz="1800" i="0" u="none" strike="noStrike" cap="none" spc="0" normalizeH="0" baseline="0" dirty="0">
                <a:ln>
                  <a:noFill/>
                </a:ln>
                <a:solidFill>
                  <a:srgbClr val="000000"/>
                </a:solidFill>
                <a:effectLst/>
                <a:uFillTx/>
                <a:latin typeface="Helvetica Neue"/>
                <a:ea typeface="Helvetica Neue"/>
                <a:cs typeface="Helvetica Neue"/>
                <a:sym typeface="Helvetica Neue"/>
              </a:rPr>
              <a:t>注意力机制能够实现有效的信息筛选</a:t>
            </a:r>
            <a:endParaRPr kumimoji="0" lang="en-US" altLang="zh-CN" sz="18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516881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请添加标题"/>
          <p:cNvSpPr txBox="1"/>
          <p:nvPr/>
        </p:nvSpPr>
        <p:spPr>
          <a:xfrm>
            <a:off x="1886944" y="496302"/>
            <a:ext cx="3149901" cy="728405"/>
          </a:xfrm>
          <a:prstGeom prst="rect">
            <a:avLst/>
          </a:prstGeom>
          <a:ln w="12700">
            <a:miter lim="400000"/>
          </a:ln>
        </p:spPr>
        <p:txBody>
          <a:bodyPr wrap="none" lIns="25400" tIns="25400" rIns="25400" bIns="25400" anchor="ctr">
            <a:spAutoFit/>
          </a:bodyPr>
          <a:lstStyle>
            <a:lvl1pPr>
              <a:defRPr sz="7200" b="0">
                <a:latin typeface="Source Han Sans CN Medium"/>
                <a:ea typeface="Source Han Sans CN Medium"/>
                <a:cs typeface="Source Han Sans CN Medium"/>
                <a:sym typeface="Source Han Sans CN Medium"/>
              </a:defRPr>
            </a:lvl1pPr>
          </a:lstStyle>
          <a:p>
            <a:pPr algn="ctr" defTabSz="412750" hangingPunct="0"/>
            <a:r>
              <a:rPr lang="en-US" altLang="zh-CN" sz="4400" kern="0" dirty="0">
                <a:solidFill>
                  <a:srgbClr val="000000"/>
                </a:solidFill>
              </a:rPr>
              <a:t>2.5 </a:t>
            </a:r>
            <a:r>
              <a:rPr lang="zh-CN" altLang="en-US" sz="4400" kern="0" dirty="0">
                <a:solidFill>
                  <a:srgbClr val="000000"/>
                </a:solidFill>
              </a:rPr>
              <a:t>性能评估</a:t>
            </a:r>
            <a:endParaRPr sz="4400" kern="0" dirty="0">
              <a:solidFill>
                <a:srgbClr val="000000"/>
              </a:solidFill>
            </a:endParaRPr>
          </a:p>
        </p:txBody>
      </p:sp>
      <p:pic>
        <p:nvPicPr>
          <p:cNvPr id="153" name="烟花.png" descr="烟花.png"/>
          <p:cNvPicPr>
            <a:picLocks noChangeAspect="1"/>
          </p:cNvPicPr>
          <p:nvPr/>
        </p:nvPicPr>
        <p:blipFill>
          <a:blip r:embed="rId3"/>
          <a:stretch>
            <a:fillRect/>
          </a:stretch>
        </p:blipFill>
        <p:spPr>
          <a:xfrm>
            <a:off x="9720628" y="208126"/>
            <a:ext cx="2764831" cy="1628316"/>
          </a:xfrm>
          <a:prstGeom prst="rect">
            <a:avLst/>
          </a:prstGeom>
          <a:ln w="12700">
            <a:miter lim="400000"/>
            <a:headEnd/>
            <a:tailEnd/>
          </a:ln>
        </p:spPr>
      </p:pic>
      <p:pic>
        <p:nvPicPr>
          <p:cNvPr id="154" name="丁香.png" descr="丁香.png"/>
          <p:cNvPicPr>
            <a:picLocks noChangeAspect="1"/>
          </p:cNvPicPr>
          <p:nvPr/>
        </p:nvPicPr>
        <p:blipFill>
          <a:blip r:embed="rId4"/>
          <a:stretch>
            <a:fillRect/>
          </a:stretch>
        </p:blipFill>
        <p:spPr>
          <a:xfrm>
            <a:off x="351919" y="224179"/>
            <a:ext cx="1671760" cy="1671760"/>
          </a:xfrm>
          <a:prstGeom prst="rect">
            <a:avLst/>
          </a:prstGeom>
          <a:ln w="12700">
            <a:miter lim="400000"/>
            <a:headEnd/>
            <a:tailEnd/>
          </a:ln>
        </p:spPr>
      </p:pic>
      <p:sp>
        <p:nvSpPr>
          <p:cNvPr id="14" name="文本框 13">
            <a:extLst>
              <a:ext uri="{FF2B5EF4-FFF2-40B4-BE49-F238E27FC236}">
                <a16:creationId xmlns:a16="http://schemas.microsoft.com/office/drawing/2014/main" id="{A7848CE2-46C9-496A-8DDE-B1E867D59F65}"/>
              </a:ext>
            </a:extLst>
          </p:cNvPr>
          <p:cNvSpPr txBox="1"/>
          <p:nvPr/>
        </p:nvSpPr>
        <p:spPr>
          <a:xfrm>
            <a:off x="6042660" y="6286500"/>
            <a:ext cx="428322" cy="369332"/>
          </a:xfrm>
          <a:prstGeom prst="rect">
            <a:avLst/>
          </a:prstGeom>
          <a:noFill/>
        </p:spPr>
        <p:txBody>
          <a:bodyPr wrap="none" rtlCol="0">
            <a:spAutoFit/>
          </a:bodyPr>
          <a:lstStyle/>
          <a:p>
            <a:r>
              <a:rPr lang="en-US" altLang="zh-CN" dirty="0"/>
              <a:t>15</a:t>
            </a:r>
            <a:endParaRPr lang="zh-CN" altLang="en-US" dirty="0"/>
          </a:p>
        </p:txBody>
      </p:sp>
      <p:graphicFrame>
        <p:nvGraphicFramePr>
          <p:cNvPr id="16" name="表格 15">
            <a:extLst>
              <a:ext uri="{FF2B5EF4-FFF2-40B4-BE49-F238E27FC236}">
                <a16:creationId xmlns:a16="http://schemas.microsoft.com/office/drawing/2014/main" id="{7264E1B5-0F80-4780-B42F-649EAE2E8A77}"/>
              </a:ext>
            </a:extLst>
          </p:cNvPr>
          <p:cNvGraphicFramePr>
            <a:graphicFrameLocks noGrp="1"/>
          </p:cNvGraphicFramePr>
          <p:nvPr>
            <p:extLst>
              <p:ext uri="{D42A27DB-BD31-4B8C-83A1-F6EECF244321}">
                <p14:modId xmlns:p14="http://schemas.microsoft.com/office/powerpoint/2010/main" val="1734303589"/>
              </p:ext>
            </p:extLst>
          </p:nvPr>
        </p:nvGraphicFramePr>
        <p:xfrm>
          <a:off x="484029" y="2221888"/>
          <a:ext cx="5483968" cy="3200400"/>
        </p:xfrm>
        <a:graphic>
          <a:graphicData uri="http://schemas.openxmlformats.org/drawingml/2006/table">
            <a:tbl>
              <a:tblPr>
                <a:tableStyleId>{5C22544A-7EE6-4342-B048-85BDC9FD1C3A}</a:tableStyleId>
              </a:tblPr>
              <a:tblGrid>
                <a:gridCol w="963005">
                  <a:extLst>
                    <a:ext uri="{9D8B030D-6E8A-4147-A177-3AD203B41FA5}">
                      <a16:colId xmlns:a16="http://schemas.microsoft.com/office/drawing/2014/main" val="887542589"/>
                    </a:ext>
                  </a:extLst>
                </a:gridCol>
                <a:gridCol w="4520963">
                  <a:extLst>
                    <a:ext uri="{9D8B030D-6E8A-4147-A177-3AD203B41FA5}">
                      <a16:colId xmlns:a16="http://schemas.microsoft.com/office/drawing/2014/main" val="3628668168"/>
                    </a:ext>
                  </a:extLst>
                </a:gridCol>
              </a:tblGrid>
              <a:tr h="0">
                <a:tc>
                  <a:txBody>
                    <a:bodyPr/>
                    <a:lstStyle/>
                    <a:p>
                      <a:pPr algn="ctr"/>
                      <a:r>
                        <a:rPr lang="zh-CN" sz="1400" kern="100" dirty="0">
                          <a:effectLst/>
                        </a:rPr>
                        <a:t>列名</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zh-CN" sz="1400" kern="100" dirty="0">
                          <a:effectLst/>
                        </a:rPr>
                        <a:t>数据</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74337280"/>
                  </a:ext>
                </a:extLst>
              </a:tr>
              <a:tr h="47770">
                <a:tc>
                  <a:txBody>
                    <a:bodyPr/>
                    <a:lstStyle/>
                    <a:p>
                      <a:pPr algn="ctr"/>
                      <a:r>
                        <a:rPr lang="en-US" sz="1400" kern="100" dirty="0">
                          <a:effectLst/>
                        </a:rPr>
                        <a:t>content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l"/>
                      <a:r>
                        <a:rPr lang="en-US" sz="1400" kern="100" dirty="0">
                          <a:effectLst/>
                        </a:rPr>
                        <a:t>"</a:t>
                      </a:r>
                      <a:r>
                        <a:rPr lang="zh-CN" sz="1400" kern="100" dirty="0">
                          <a:effectLst/>
                        </a:rPr>
                        <a:t>我扭过头，看见萧珊的杯子空了。我知道她是吞下去了的，一时</a:t>
                      </a:r>
                      <a:r>
                        <a:rPr lang="en-US" sz="1400" kern="100" dirty="0">
                          <a:solidFill>
                            <a:srgbClr val="FF0000"/>
                          </a:solidFill>
                          <a:effectLst/>
                        </a:rPr>
                        <a:t>#idiom#</a:t>
                      </a:r>
                      <a:r>
                        <a:rPr lang="zh-CN" sz="1400" kern="100" dirty="0">
                          <a:effectLst/>
                        </a:rPr>
                        <a:t>。本来我对她不做任何要求的。我知道北方的风俗，对女性多有约束</a:t>
                      </a:r>
                      <a:r>
                        <a:rPr lang="en-US" sz="1400" kern="100" dirty="0">
                          <a:effectLst/>
                        </a:rPr>
                        <a:t>——</a:t>
                      </a:r>
                      <a:r>
                        <a:rPr lang="zh-CN" sz="1400" kern="100" dirty="0">
                          <a:effectLst/>
                        </a:rPr>
                        <a:t>就是在也是这样。譬如我有石家庄两口子老同学</a:t>
                      </a:r>
                      <a:r>
                        <a:rPr lang="en-US" sz="1400" kern="100" dirty="0">
                          <a:effectLst/>
                        </a:rPr>
                        <a:t>——</a:t>
                      </a:r>
                      <a:r>
                        <a:rPr lang="zh-CN" sz="1400" kern="100" dirty="0">
                          <a:effectLst/>
                        </a:rPr>
                        <a:t>两口子都是我的大学同班同学，几年前我出差去那里，吃饭的时候，作为妻子的女同学居然就是不上桌，端个碗在旁边走来走去的答腔，把我急得要死。我说你们在学校的时候不是这个样子啊！男同学哈哈大笑，说你不要为难她了，她要坐上来更难受的。</a:t>
                      </a:r>
                      <a:r>
                        <a:rPr lang="en-US" sz="1400" kern="100" dirty="0">
                          <a:effectLst/>
                        </a:rPr>
                        <a: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889733374"/>
                  </a:ext>
                </a:extLst>
              </a:tr>
              <a:tr h="0">
                <a:tc>
                  <a:txBody>
                    <a:bodyPr/>
                    <a:lstStyle/>
                    <a:p>
                      <a:pPr algn="ctr"/>
                      <a:r>
                        <a:rPr lang="en-US" sz="1400" kern="100">
                          <a:effectLst/>
                        </a:rPr>
                        <a:t>candidates</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l"/>
                      <a:r>
                        <a:rPr lang="en-US" sz="1400" kern="100" dirty="0">
                          <a:effectLst/>
                        </a:rPr>
                        <a:t>[["</a:t>
                      </a:r>
                      <a:r>
                        <a:rPr lang="zh-CN" altLang="en-US" sz="1400" kern="1200" dirty="0">
                          <a:solidFill>
                            <a:srgbClr val="FF6600"/>
                          </a:solidFill>
                        </a:rPr>
                        <a:t>心悦诚服</a:t>
                      </a:r>
                      <a:r>
                        <a:rPr lang="en-US" sz="1400" kern="100" dirty="0">
                          <a:effectLst/>
                        </a:rPr>
                        <a:t>", "</a:t>
                      </a:r>
                      <a:r>
                        <a:rPr lang="zh-CN" sz="1400" kern="100" dirty="0">
                          <a:effectLst/>
                        </a:rPr>
                        <a:t>男女老幼</a:t>
                      </a:r>
                      <a:r>
                        <a:rPr lang="en-US" sz="1400" kern="100" dirty="0">
                          <a:effectLst/>
                        </a:rPr>
                        <a:t>", "</a:t>
                      </a:r>
                      <a:r>
                        <a:rPr lang="zh-CN" sz="1400" kern="100" dirty="0">
                          <a:solidFill>
                            <a:srgbClr val="FF0000"/>
                          </a:solidFill>
                          <a:effectLst/>
                        </a:rPr>
                        <a:t>肃然起敬</a:t>
                      </a:r>
                      <a:r>
                        <a:rPr lang="en-US" sz="1400" kern="100" dirty="0">
                          <a:effectLst/>
                        </a:rPr>
                        <a:t>", "</a:t>
                      </a:r>
                      <a:r>
                        <a:rPr lang="zh-CN" sz="1400" kern="100" dirty="0">
                          <a:effectLst/>
                        </a:rPr>
                        <a:t>秋高气爽</a:t>
                      </a:r>
                      <a:r>
                        <a:rPr lang="en-US" sz="1400" kern="100" dirty="0">
                          <a:effectLst/>
                        </a:rPr>
                        <a:t>", "</a:t>
                      </a:r>
                      <a:r>
                        <a:rPr lang="zh-CN" altLang="en-US" sz="1400" kern="1200" dirty="0">
                          <a:solidFill>
                            <a:srgbClr val="FF6600"/>
                          </a:solidFill>
                        </a:rPr>
                        <a:t>顶礼膜拜</a:t>
                      </a:r>
                      <a:r>
                        <a:rPr lang="en-US" sz="1400" kern="100" dirty="0">
                          <a:effectLst/>
                        </a:rPr>
                        <a:t>", "</a:t>
                      </a:r>
                      <a:r>
                        <a:rPr lang="zh-CN" altLang="en-US" sz="1400" kern="1200" dirty="0">
                          <a:solidFill>
                            <a:srgbClr val="FF6600"/>
                          </a:solidFill>
                        </a:rPr>
                        <a:t>叹为观止</a:t>
                      </a:r>
                      <a:r>
                        <a:rPr lang="en-US" sz="1400" kern="100" dirty="0">
                          <a:effectLst/>
                        </a:rPr>
                        <a:t>", "</a:t>
                      </a:r>
                      <a:r>
                        <a:rPr lang="zh-CN" sz="1400" kern="100" dirty="0">
                          <a:effectLst/>
                        </a:rPr>
                        <a:t>张三李四</a:t>
                      </a:r>
                      <a:r>
                        <a:rPr lang="en-US" sz="1400" kern="100" dirty="0">
                          <a:effectLst/>
                        </a:rPr>
                        <a: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87802886"/>
                  </a:ext>
                </a:extLst>
              </a:tr>
              <a:tr h="0">
                <a:tc>
                  <a:txBody>
                    <a:bodyPr/>
                    <a:lstStyle/>
                    <a:p>
                      <a:pPr algn="ctr"/>
                      <a:r>
                        <a:rPr lang="en-US" sz="1400" kern="100">
                          <a:effectLst/>
                        </a:rPr>
                        <a:t>groundTruth</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l"/>
                      <a:r>
                        <a:rPr lang="en-US" sz="1400" kern="100" dirty="0">
                          <a:effectLst/>
                        </a:rPr>
                        <a:t>["</a:t>
                      </a:r>
                      <a:r>
                        <a:rPr lang="zh-CN" sz="1400" kern="100" dirty="0">
                          <a:effectLst/>
                        </a:rPr>
                        <a:t>肃然起敬</a:t>
                      </a:r>
                      <a:r>
                        <a:rPr lang="en-US" sz="1400" kern="100" dirty="0">
                          <a:effectLst/>
                        </a:rPr>
                        <a: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97241534"/>
                  </a:ext>
                </a:extLst>
              </a:tr>
              <a:tr h="0">
                <a:tc>
                  <a:txBody>
                    <a:bodyPr/>
                    <a:lstStyle/>
                    <a:p>
                      <a:pPr algn="ctr"/>
                      <a:r>
                        <a:rPr lang="en-US" sz="1400" kern="100">
                          <a:effectLst/>
                        </a:rPr>
                        <a:t>realCount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l"/>
                      <a:r>
                        <a:rPr lang="en-US" sz="1400" kern="100" dirty="0">
                          <a:effectLst/>
                        </a:rPr>
                        <a:t>1</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54251270"/>
                  </a:ext>
                </a:extLst>
              </a:tr>
            </a:tbl>
          </a:graphicData>
        </a:graphic>
      </p:graphicFrame>
      <p:graphicFrame>
        <p:nvGraphicFramePr>
          <p:cNvPr id="17" name="表格 16">
            <a:extLst>
              <a:ext uri="{FF2B5EF4-FFF2-40B4-BE49-F238E27FC236}">
                <a16:creationId xmlns:a16="http://schemas.microsoft.com/office/drawing/2014/main" id="{3637BB31-C1BE-4811-85B5-2CFC1A3929F9}"/>
              </a:ext>
            </a:extLst>
          </p:cNvPr>
          <p:cNvGraphicFramePr>
            <a:graphicFrameLocks noGrp="1"/>
          </p:cNvGraphicFramePr>
          <p:nvPr>
            <p:extLst>
              <p:ext uri="{D42A27DB-BD31-4B8C-83A1-F6EECF244321}">
                <p14:modId xmlns:p14="http://schemas.microsoft.com/office/powerpoint/2010/main" val="1533952941"/>
              </p:ext>
            </p:extLst>
          </p:nvPr>
        </p:nvGraphicFramePr>
        <p:xfrm>
          <a:off x="6122126" y="3715408"/>
          <a:ext cx="5677969" cy="1706880"/>
        </p:xfrm>
        <a:graphic>
          <a:graphicData uri="http://schemas.openxmlformats.org/drawingml/2006/table">
            <a:tbl>
              <a:tblPr firstRow="1" firstCol="1" bandRow="1">
                <a:tableStyleId>{5C22544A-7EE6-4342-B048-85BDC9FD1C3A}</a:tableStyleId>
              </a:tblPr>
              <a:tblGrid>
                <a:gridCol w="1042690">
                  <a:extLst>
                    <a:ext uri="{9D8B030D-6E8A-4147-A177-3AD203B41FA5}">
                      <a16:colId xmlns:a16="http://schemas.microsoft.com/office/drawing/2014/main" val="2946796381"/>
                    </a:ext>
                  </a:extLst>
                </a:gridCol>
                <a:gridCol w="757867">
                  <a:extLst>
                    <a:ext uri="{9D8B030D-6E8A-4147-A177-3AD203B41FA5}">
                      <a16:colId xmlns:a16="http://schemas.microsoft.com/office/drawing/2014/main" val="881780786"/>
                    </a:ext>
                  </a:extLst>
                </a:gridCol>
                <a:gridCol w="757867">
                  <a:extLst>
                    <a:ext uri="{9D8B030D-6E8A-4147-A177-3AD203B41FA5}">
                      <a16:colId xmlns:a16="http://schemas.microsoft.com/office/drawing/2014/main" val="1991583407"/>
                    </a:ext>
                  </a:extLst>
                </a:gridCol>
                <a:gridCol w="757867">
                  <a:extLst>
                    <a:ext uri="{9D8B030D-6E8A-4147-A177-3AD203B41FA5}">
                      <a16:colId xmlns:a16="http://schemas.microsoft.com/office/drawing/2014/main" val="714583683"/>
                    </a:ext>
                  </a:extLst>
                </a:gridCol>
                <a:gridCol w="852336">
                  <a:extLst>
                    <a:ext uri="{9D8B030D-6E8A-4147-A177-3AD203B41FA5}">
                      <a16:colId xmlns:a16="http://schemas.microsoft.com/office/drawing/2014/main" val="3758092267"/>
                    </a:ext>
                  </a:extLst>
                </a:gridCol>
                <a:gridCol w="757867">
                  <a:extLst>
                    <a:ext uri="{9D8B030D-6E8A-4147-A177-3AD203B41FA5}">
                      <a16:colId xmlns:a16="http://schemas.microsoft.com/office/drawing/2014/main" val="3880938081"/>
                    </a:ext>
                  </a:extLst>
                </a:gridCol>
                <a:gridCol w="751475">
                  <a:extLst>
                    <a:ext uri="{9D8B030D-6E8A-4147-A177-3AD203B41FA5}">
                      <a16:colId xmlns:a16="http://schemas.microsoft.com/office/drawing/2014/main" val="2610933787"/>
                    </a:ext>
                  </a:extLst>
                </a:gridCol>
              </a:tblGrid>
              <a:tr h="201295">
                <a:tc>
                  <a:txBody>
                    <a:bodyPr/>
                    <a:lstStyle/>
                    <a:p>
                      <a:pPr algn="ctr"/>
                      <a:r>
                        <a:rPr lang="en-US" sz="1400" kern="100" dirty="0">
                          <a:effectLst/>
                        </a:rPr>
                        <a:t>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zh-CN" altLang="en-US" sz="1400" kern="1200" dirty="0">
                          <a:solidFill>
                            <a:srgbClr val="FF6600"/>
                          </a:solidFill>
                          <a:latin typeface="+mn-lt"/>
                          <a:ea typeface="+mn-ea"/>
                          <a:cs typeface="+mn-cs"/>
                        </a:rPr>
                        <a:t>心悦诚服</a:t>
                      </a:r>
                    </a:p>
                  </a:txBody>
                  <a:tcPr marL="68580" marR="68580" marT="0" marB="0"/>
                </a:tc>
                <a:tc>
                  <a:txBody>
                    <a:bodyPr/>
                    <a:lstStyle/>
                    <a:p>
                      <a:pPr algn="ctr"/>
                      <a:r>
                        <a:rPr lang="zh-CN" sz="1400" kern="100">
                          <a:effectLst/>
                        </a:rPr>
                        <a:t>男女老幼</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zh-CN" sz="1400" kern="100" dirty="0">
                          <a:effectLst/>
                        </a:rPr>
                        <a:t>秋高气爽</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r>
                        <a:rPr lang="zh-CN" altLang="en-US" sz="1400" b="1" kern="1200" dirty="0">
                          <a:solidFill>
                            <a:srgbClr val="FF6600"/>
                          </a:solidFill>
                          <a:latin typeface="+mn-lt"/>
                          <a:ea typeface="+mn-ea"/>
                          <a:cs typeface="+mn-cs"/>
                        </a:rPr>
                        <a:t>顶礼膜拜</a:t>
                      </a:r>
                    </a:p>
                  </a:txBody>
                  <a:tcPr marL="68580" marR="68580" marT="0" marB="0"/>
                </a:tc>
                <a:tc>
                  <a:txBody>
                    <a:bodyPr/>
                    <a:lstStyle/>
                    <a:p>
                      <a:pPr marL="0" algn="ctr" defTabSz="914400" rtl="0" eaLnBrk="1" latinLnBrk="0" hangingPunct="1"/>
                      <a:r>
                        <a:rPr lang="zh-CN" altLang="en-US" sz="1400" b="1" kern="1200" dirty="0">
                          <a:solidFill>
                            <a:srgbClr val="FF6600"/>
                          </a:solidFill>
                          <a:latin typeface="+mn-lt"/>
                          <a:ea typeface="+mn-ea"/>
                          <a:cs typeface="+mn-cs"/>
                        </a:rPr>
                        <a:t>叹为观止</a:t>
                      </a:r>
                    </a:p>
                  </a:txBody>
                  <a:tcPr marL="68580" marR="68580" marT="0" marB="0"/>
                </a:tc>
                <a:tc>
                  <a:txBody>
                    <a:bodyPr/>
                    <a:lstStyle/>
                    <a:p>
                      <a:pPr algn="ctr"/>
                      <a:r>
                        <a:rPr lang="zh-CN" sz="1400" kern="100">
                          <a:effectLst/>
                        </a:rPr>
                        <a:t>张三李四</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9152713"/>
                  </a:ext>
                </a:extLst>
              </a:tr>
              <a:tr h="196850">
                <a:tc gridSpan="7">
                  <a:txBody>
                    <a:bodyPr/>
                    <a:lstStyle/>
                    <a:p>
                      <a:pPr algn="ctr"/>
                      <a:r>
                        <a:rPr lang="zh-CN" sz="1400" kern="100" dirty="0">
                          <a:effectLst/>
                        </a:rPr>
                        <a:t>成语词表征</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414694295"/>
                  </a:ext>
                </a:extLst>
              </a:tr>
              <a:tr h="201295">
                <a:tc>
                  <a:txBody>
                    <a:bodyPr/>
                    <a:lstStyle/>
                    <a:p>
                      <a:pPr algn="just"/>
                      <a:r>
                        <a:rPr lang="zh-CN" sz="1400" kern="100" dirty="0">
                          <a:effectLst/>
                        </a:rPr>
                        <a:t>欧式距离</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b="1" kern="100" dirty="0">
                          <a:effectLst/>
                        </a:rPr>
                        <a:t>2.85</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dirty="0">
                          <a:effectLst/>
                        </a:rPr>
                        <a:t>3.90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a:effectLst/>
                        </a:rPr>
                        <a:t>4.37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b="1" kern="100" dirty="0">
                          <a:effectLst/>
                        </a:rPr>
                        <a:t>2.92</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b="1" kern="100">
                          <a:effectLst/>
                        </a:rPr>
                        <a:t>2.94</a:t>
                      </a:r>
                      <a:endParaRPr lang="zh-CN" sz="1400" b="1"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a:effectLst/>
                        </a:rPr>
                        <a:t>3.85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46219490"/>
                  </a:ext>
                </a:extLst>
              </a:tr>
              <a:tr h="201295">
                <a:tc>
                  <a:txBody>
                    <a:bodyPr/>
                    <a:lstStyle/>
                    <a:p>
                      <a:pPr algn="just"/>
                      <a:r>
                        <a:rPr lang="zh-CN" sz="1400" kern="100" dirty="0">
                          <a:effectLst/>
                        </a:rPr>
                        <a:t>余弦相似度</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b="1" kern="100" dirty="0">
                          <a:effectLst/>
                        </a:rPr>
                        <a:t>0.69</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a:effectLst/>
                        </a:rPr>
                        <a:t>0.41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dirty="0">
                          <a:effectLst/>
                        </a:rPr>
                        <a:t>0.32</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b="1" kern="100" dirty="0">
                          <a:effectLst/>
                        </a:rPr>
                        <a:t>0.66</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b="1" kern="100" dirty="0">
                          <a:effectLst/>
                        </a:rPr>
                        <a:t>0.66</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a:effectLst/>
                        </a:rPr>
                        <a:t>0.45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90221279"/>
                  </a:ext>
                </a:extLst>
              </a:tr>
              <a:tr h="196850">
                <a:tc gridSpan="7">
                  <a:txBody>
                    <a:bodyPr/>
                    <a:lstStyle/>
                    <a:p>
                      <a:pPr algn="ctr"/>
                      <a:r>
                        <a:rPr lang="zh-CN" sz="1400" kern="100" dirty="0">
                          <a:effectLst/>
                        </a:rPr>
                        <a:t>成语释义增强</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893446904"/>
                  </a:ext>
                </a:extLst>
              </a:tr>
              <a:tr h="201295">
                <a:tc>
                  <a:txBody>
                    <a:bodyPr/>
                    <a:lstStyle/>
                    <a:p>
                      <a:pPr algn="just"/>
                      <a:r>
                        <a:rPr lang="zh-CN" sz="1400" kern="100" dirty="0">
                          <a:effectLst/>
                        </a:rPr>
                        <a:t>欧式距离</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b="1" kern="100" dirty="0">
                          <a:effectLst/>
                        </a:rPr>
                        <a:t>2.91</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a:effectLst/>
                        </a:rPr>
                        <a:t>3.92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a:effectLst/>
                        </a:rPr>
                        <a:t>4.35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b="1" kern="100" dirty="0">
                          <a:effectLst/>
                        </a:rPr>
                        <a:t>3.01</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b="1" kern="100" dirty="0">
                          <a:effectLst/>
                        </a:rPr>
                        <a:t>2.97</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a:effectLst/>
                        </a:rPr>
                        <a:t>3.91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14843478"/>
                  </a:ext>
                </a:extLst>
              </a:tr>
              <a:tr h="201295">
                <a:tc>
                  <a:txBody>
                    <a:bodyPr/>
                    <a:lstStyle/>
                    <a:p>
                      <a:pPr algn="just"/>
                      <a:r>
                        <a:rPr lang="zh-CN" sz="1400" kern="100" dirty="0">
                          <a:effectLst/>
                        </a:rPr>
                        <a:t>余弦相似度</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b="1" kern="100" dirty="0">
                          <a:effectLst/>
                        </a:rPr>
                        <a:t>0.61</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a:effectLst/>
                        </a:rPr>
                        <a:t>0.42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dirty="0">
                          <a:effectLst/>
                        </a:rPr>
                        <a:t>0.34</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b="1" kern="100">
                          <a:effectLst/>
                        </a:rPr>
                        <a:t>0.62</a:t>
                      </a:r>
                      <a:endParaRPr lang="zh-CN" sz="1400" b="1"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b="1" kern="100" dirty="0">
                          <a:effectLst/>
                        </a:rPr>
                        <a:t>0.61</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dirty="0">
                          <a:effectLst/>
                        </a:rPr>
                        <a:t>0.44</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685003660"/>
                  </a:ext>
                </a:extLst>
              </a:tr>
            </a:tbl>
          </a:graphicData>
        </a:graphic>
      </p:graphicFrame>
      <p:sp>
        <p:nvSpPr>
          <p:cNvPr id="18" name="文本框 17">
            <a:extLst>
              <a:ext uri="{FF2B5EF4-FFF2-40B4-BE49-F238E27FC236}">
                <a16:creationId xmlns:a16="http://schemas.microsoft.com/office/drawing/2014/main" id="{852E23AC-C554-4DAC-8C23-0AA6FACFED97}"/>
              </a:ext>
            </a:extLst>
          </p:cNvPr>
          <p:cNvSpPr txBox="1"/>
          <p:nvPr/>
        </p:nvSpPr>
        <p:spPr>
          <a:xfrm>
            <a:off x="1153228" y="5643330"/>
            <a:ext cx="3488987"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000" dirty="0">
                <a:solidFill>
                  <a:srgbClr val="000000"/>
                </a:solidFill>
                <a:latin typeface="Helvetica Neue"/>
                <a:ea typeface="宋体" panose="02010600030101010101" pitchFamily="2" charset="-122"/>
                <a:cs typeface="Helvetica Neue"/>
                <a:sym typeface="Helvetica Neue"/>
              </a:rPr>
              <a:t>表</a:t>
            </a:r>
            <a:r>
              <a:rPr lang="en-US" altLang="zh-CN" sz="2000" dirty="0">
                <a:solidFill>
                  <a:srgbClr val="000000"/>
                </a:solidFill>
                <a:latin typeface="Helvetica Neue"/>
                <a:ea typeface="宋体" panose="02010600030101010101" pitchFamily="2" charset="-122"/>
                <a:cs typeface="Helvetica Neue"/>
                <a:sym typeface="Helvetica Neue"/>
              </a:rPr>
              <a:t>2-5 </a:t>
            </a:r>
            <a:r>
              <a:rPr lang="zh-CN" altLang="en-US" sz="2000" dirty="0">
                <a:solidFill>
                  <a:srgbClr val="000000"/>
                </a:solidFill>
                <a:latin typeface="Helvetica Neue"/>
                <a:ea typeface="宋体" panose="02010600030101010101" pitchFamily="2" charset="-122"/>
                <a:cs typeface="Helvetica Neue"/>
                <a:sym typeface="Helvetica Neue"/>
              </a:rPr>
              <a:t>案例分析示例</a:t>
            </a:r>
            <a:r>
              <a:rPr lang="en-US" altLang="zh-CN" sz="2000" dirty="0">
                <a:solidFill>
                  <a:srgbClr val="000000"/>
                </a:solidFill>
                <a:latin typeface="Helvetica Neue"/>
                <a:ea typeface="宋体" panose="02010600030101010101" pitchFamily="2" charset="-122"/>
                <a:cs typeface="Helvetica Neue"/>
                <a:sym typeface="Helvetica Neue"/>
              </a:rPr>
              <a:t> </a:t>
            </a:r>
            <a:endParaRPr kumimoji="0" lang="zh-CN" altLang="en-US" sz="2000" i="0" u="none" strike="noStrike" cap="none" spc="0" normalizeH="0" baseline="0" dirty="0">
              <a:ln>
                <a:noFill/>
              </a:ln>
              <a:solidFill>
                <a:srgbClr val="000000"/>
              </a:solidFill>
              <a:effectLst/>
              <a:uFillTx/>
              <a:latin typeface="Helvetica Neue"/>
              <a:ea typeface="宋体" panose="02010600030101010101" pitchFamily="2" charset="-122"/>
              <a:cs typeface="Helvetica Neue"/>
              <a:sym typeface="Helvetica Neue"/>
            </a:endParaRPr>
          </a:p>
        </p:txBody>
      </p:sp>
      <p:sp>
        <p:nvSpPr>
          <p:cNvPr id="19" name="文本框 18">
            <a:extLst>
              <a:ext uri="{FF2B5EF4-FFF2-40B4-BE49-F238E27FC236}">
                <a16:creationId xmlns:a16="http://schemas.microsoft.com/office/drawing/2014/main" id="{7BF500FA-856D-4866-99A2-715C709B454D}"/>
              </a:ext>
            </a:extLst>
          </p:cNvPr>
          <p:cNvSpPr txBox="1"/>
          <p:nvPr/>
        </p:nvSpPr>
        <p:spPr>
          <a:xfrm>
            <a:off x="7553558" y="5612530"/>
            <a:ext cx="3488987"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000" dirty="0">
                <a:solidFill>
                  <a:srgbClr val="000000"/>
                </a:solidFill>
                <a:latin typeface="Helvetica Neue"/>
                <a:ea typeface="宋体" panose="02010600030101010101" pitchFamily="2" charset="-122"/>
                <a:cs typeface="Helvetica Neue"/>
                <a:sym typeface="Helvetica Neue"/>
              </a:rPr>
              <a:t>表</a:t>
            </a:r>
            <a:r>
              <a:rPr lang="en-US" altLang="zh-CN" sz="2000" dirty="0">
                <a:solidFill>
                  <a:srgbClr val="000000"/>
                </a:solidFill>
                <a:latin typeface="Helvetica Neue"/>
                <a:ea typeface="宋体" panose="02010600030101010101" pitchFamily="2" charset="-122"/>
                <a:cs typeface="Helvetica Neue"/>
                <a:sym typeface="Helvetica Neue"/>
              </a:rPr>
              <a:t>2-6 </a:t>
            </a:r>
            <a:r>
              <a:rPr lang="zh-CN" altLang="en-US" sz="2000" dirty="0">
                <a:solidFill>
                  <a:srgbClr val="000000"/>
                </a:solidFill>
                <a:latin typeface="Helvetica Neue"/>
                <a:ea typeface="宋体" panose="02010600030101010101" pitchFamily="2" charset="-122"/>
                <a:cs typeface="Helvetica Neue"/>
                <a:sym typeface="Helvetica Neue"/>
              </a:rPr>
              <a:t>候选成语量化分析</a:t>
            </a:r>
            <a:endParaRPr kumimoji="0" lang="zh-CN" altLang="en-US" sz="2000" i="0" u="none" strike="noStrike" cap="none" spc="0" normalizeH="0" baseline="0" dirty="0">
              <a:ln>
                <a:noFill/>
              </a:ln>
              <a:solidFill>
                <a:srgbClr val="000000"/>
              </a:solidFill>
              <a:effectLst/>
              <a:uFillTx/>
              <a:latin typeface="Helvetica Neue"/>
              <a:ea typeface="宋体" panose="02010600030101010101" pitchFamily="2" charset="-122"/>
              <a:cs typeface="Helvetica Neue"/>
              <a:sym typeface="Helvetica Neue"/>
            </a:endParaRPr>
          </a:p>
        </p:txBody>
      </p:sp>
      <p:sp>
        <p:nvSpPr>
          <p:cNvPr id="21" name="矩形 20">
            <a:extLst>
              <a:ext uri="{FF2B5EF4-FFF2-40B4-BE49-F238E27FC236}">
                <a16:creationId xmlns:a16="http://schemas.microsoft.com/office/drawing/2014/main" id="{A91FBF88-EA48-401F-8315-12E33CA1423F}"/>
              </a:ext>
            </a:extLst>
          </p:cNvPr>
          <p:cNvSpPr/>
          <p:nvPr/>
        </p:nvSpPr>
        <p:spPr>
          <a:xfrm>
            <a:off x="351919" y="1969823"/>
            <a:ext cx="5677970" cy="4096248"/>
          </a:xfrm>
          <a:prstGeom prst="rect">
            <a:avLst/>
          </a:prstGeom>
          <a:noFill/>
          <a:ln w="12700" cap="flat">
            <a:solidFill>
              <a:schemeClr val="tx1"/>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矩形 21">
            <a:extLst>
              <a:ext uri="{FF2B5EF4-FFF2-40B4-BE49-F238E27FC236}">
                <a16:creationId xmlns:a16="http://schemas.microsoft.com/office/drawing/2014/main" id="{EC5CBE6A-03E2-4BB6-9597-866C7A4DF7C8}"/>
              </a:ext>
            </a:extLst>
          </p:cNvPr>
          <p:cNvSpPr/>
          <p:nvPr/>
        </p:nvSpPr>
        <p:spPr>
          <a:xfrm>
            <a:off x="6068786" y="3575950"/>
            <a:ext cx="5885438" cy="2483078"/>
          </a:xfrm>
          <a:prstGeom prst="rect">
            <a:avLst/>
          </a:prstGeom>
          <a:noFill/>
          <a:ln w="12700" cap="flat">
            <a:solidFill>
              <a:schemeClr val="tx1"/>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文本框 22">
            <a:extLst>
              <a:ext uri="{FF2B5EF4-FFF2-40B4-BE49-F238E27FC236}">
                <a16:creationId xmlns:a16="http://schemas.microsoft.com/office/drawing/2014/main" id="{3B45F28A-732D-46B9-B6F0-68D78E4D7A49}"/>
              </a:ext>
            </a:extLst>
          </p:cNvPr>
          <p:cNvSpPr txBox="1"/>
          <p:nvPr/>
        </p:nvSpPr>
        <p:spPr>
          <a:xfrm>
            <a:off x="6394388" y="1707003"/>
            <a:ext cx="4379808" cy="164147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defTabSz="825500" rtl="0" fontAlgn="auto" latinLnBrk="0" hangingPunct="0">
              <a:lnSpc>
                <a:spcPct val="100000"/>
              </a:lnSpc>
              <a:spcBef>
                <a:spcPts val="0"/>
              </a:spcBef>
              <a:spcAft>
                <a:spcPts val="0"/>
              </a:spcAft>
              <a:buClrTx/>
              <a:buSzTx/>
            </a:pPr>
            <a:endParaRPr lang="en-US" altLang="zh-CN" sz="2000" dirty="0">
              <a:latin typeface="Cambria Math" panose="02040503050406030204" pitchFamily="18" charset="0"/>
              <a:ea typeface="宋体" panose="02010600030101010101" pitchFamily="2" charset="-122"/>
              <a:cs typeface="Times New Roman" panose="02020603050405020304" pitchFamily="18" charset="0"/>
              <a:sym typeface="Helvetica Neue"/>
            </a:endParaRPr>
          </a:p>
          <a:p>
            <a:pPr marL="285750" marR="0" indent="-285750" defTabSz="825500" rtl="0" fontAlgn="auto" latinLnBrk="0" hangingPunct="0">
              <a:lnSpc>
                <a:spcPct val="100000"/>
              </a:lnSpc>
              <a:spcBef>
                <a:spcPts val="0"/>
              </a:spcBef>
              <a:spcAft>
                <a:spcPts val="0"/>
              </a:spcAft>
              <a:buClrTx/>
              <a:buSzTx/>
              <a:buFont typeface="Wingdings" panose="05000000000000000000" pitchFamily="2" charset="2"/>
              <a:buChar char="l"/>
            </a:pPr>
            <a:r>
              <a:rPr lang="zh-CN" altLang="en-US" sz="2000" dirty="0">
                <a:latin typeface="Cambria Math" panose="02040503050406030204" pitchFamily="18" charset="0"/>
                <a:ea typeface="宋体" panose="02010600030101010101" pitchFamily="2" charset="-122"/>
                <a:cs typeface="Times New Roman" panose="02020603050405020304" pitchFamily="18" charset="0"/>
                <a:sym typeface="Helvetica Neue"/>
              </a:rPr>
              <a:t>相似成语与正确答案：</a:t>
            </a:r>
            <a:endParaRPr lang="en-US" altLang="zh-CN" sz="2000" dirty="0">
              <a:latin typeface="Cambria Math" panose="02040503050406030204" pitchFamily="18" charset="0"/>
              <a:ea typeface="宋体" panose="02010600030101010101" pitchFamily="2" charset="-122"/>
              <a:cs typeface="Times New Roman" panose="02020603050405020304" pitchFamily="18" charset="0"/>
              <a:sym typeface="Helvetica Neue"/>
            </a:endParaRPr>
          </a:p>
          <a:p>
            <a:pPr marL="742950" lvl="1" indent="-285750" defTabSz="825500" hangingPunct="0">
              <a:buFont typeface="Wingdings" panose="05000000000000000000" pitchFamily="2" charset="2"/>
              <a:buChar char="Ø"/>
            </a:pPr>
            <a:r>
              <a:rPr lang="zh-CN" altLang="en-US" sz="2000" b="1" dirty="0">
                <a:latin typeface="Cambria Math" panose="02040503050406030204" pitchFamily="18" charset="0"/>
                <a:ea typeface="宋体" panose="02010600030101010101" pitchFamily="2" charset="-122"/>
                <a:cs typeface="Times New Roman" panose="02020603050405020304" pitchFamily="18" charset="0"/>
                <a:sym typeface="Helvetica Neue"/>
              </a:rPr>
              <a:t>欧式距离更大</a:t>
            </a:r>
            <a:endParaRPr lang="en-US" altLang="zh-CN" sz="2000" b="1" dirty="0">
              <a:latin typeface="Cambria Math" panose="02040503050406030204" pitchFamily="18" charset="0"/>
              <a:ea typeface="宋体" panose="02010600030101010101" pitchFamily="2" charset="-122"/>
              <a:cs typeface="Times New Roman" panose="02020603050405020304" pitchFamily="18" charset="0"/>
              <a:sym typeface="Helvetica Neue"/>
            </a:endParaRPr>
          </a:p>
          <a:p>
            <a:pPr marL="742950" lvl="1" indent="-285750" defTabSz="825500" hangingPunct="0">
              <a:buFont typeface="Wingdings" panose="05000000000000000000" pitchFamily="2" charset="2"/>
              <a:buChar char="Ø"/>
            </a:pPr>
            <a:r>
              <a:rPr lang="zh-CN" altLang="en-US" sz="2000" dirty="0">
                <a:latin typeface="Cambria Math" panose="02040503050406030204" pitchFamily="18" charset="0"/>
                <a:ea typeface="宋体" panose="02010600030101010101" pitchFamily="2" charset="-122"/>
                <a:cs typeface="Times New Roman" panose="02020603050405020304" pitchFamily="18" charset="0"/>
                <a:sym typeface="Helvetica Neue"/>
              </a:rPr>
              <a:t>余弦相似度更小（</a:t>
            </a:r>
            <a:r>
              <a:rPr lang="zh-CN" altLang="en-US" sz="2000" b="1" dirty="0">
                <a:latin typeface="Cambria Math" panose="02040503050406030204" pitchFamily="18" charset="0"/>
                <a:ea typeface="宋体" panose="02010600030101010101" pitchFamily="2" charset="-122"/>
                <a:cs typeface="Times New Roman" panose="02020603050405020304" pitchFamily="18" charset="0"/>
                <a:sym typeface="Helvetica Neue"/>
              </a:rPr>
              <a:t>夹角更大</a:t>
            </a:r>
            <a:r>
              <a:rPr lang="zh-CN" altLang="en-US" sz="2000" dirty="0">
                <a:latin typeface="Cambria Math" panose="02040503050406030204" pitchFamily="18" charset="0"/>
                <a:ea typeface="宋体" panose="02010600030101010101" pitchFamily="2" charset="-122"/>
                <a:cs typeface="Times New Roman" panose="02020603050405020304" pitchFamily="18" charset="0"/>
                <a:sym typeface="Helvetica Neue"/>
              </a:rPr>
              <a:t>）</a:t>
            </a:r>
            <a:endParaRPr lang="en-US" altLang="zh-CN" sz="2000" dirty="0">
              <a:latin typeface="Cambria Math" panose="02040503050406030204" pitchFamily="18" charset="0"/>
              <a:ea typeface="宋体" panose="02010600030101010101" pitchFamily="2" charset="-122"/>
              <a:cs typeface="Times New Roman" panose="02020603050405020304" pitchFamily="18" charset="0"/>
              <a:sym typeface="Helvetica Neue"/>
            </a:endParaRPr>
          </a:p>
          <a:p>
            <a:pPr marL="285750" indent="-285750" defTabSz="825500" hangingPunct="0">
              <a:buFont typeface="Wingdings" panose="05000000000000000000" pitchFamily="2" charset="2"/>
              <a:buChar char="l"/>
            </a:pPr>
            <a:r>
              <a:rPr lang="zh-CN" altLang="en-US" sz="2000" dirty="0">
                <a:latin typeface="Cambria Math" panose="02040503050406030204" pitchFamily="18" charset="0"/>
                <a:ea typeface="宋体" panose="02010600030101010101" pitchFamily="2" charset="-122"/>
                <a:cs typeface="Times New Roman" panose="02020603050405020304" pitchFamily="18" charset="0"/>
                <a:sym typeface="Helvetica Neue"/>
              </a:rPr>
              <a:t>辨别相似成语能力更强</a:t>
            </a:r>
            <a:endParaRPr lang="en-US" altLang="zh-CN" sz="2000" dirty="0">
              <a:latin typeface="Cambria Math" panose="02040503050406030204" pitchFamily="18" charset="0"/>
              <a:ea typeface="宋体" panose="02010600030101010101" pitchFamily="2" charset="-122"/>
              <a:cs typeface="Times New Roman" panose="02020603050405020304" pitchFamily="18" charset="0"/>
              <a:sym typeface="Helvetica Neue"/>
            </a:endParaRPr>
          </a:p>
        </p:txBody>
      </p:sp>
    </p:spTree>
    <p:extLst>
      <p:ext uri="{BB962C8B-B14F-4D97-AF65-F5344CB8AC3E}">
        <p14:creationId xmlns:p14="http://schemas.microsoft.com/office/powerpoint/2010/main" val="3877793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2F0F0"/>
        </a:solidFill>
        <a:effectLst/>
      </p:bgPr>
    </p:bg>
    <p:spTree>
      <p:nvGrpSpPr>
        <p:cNvPr id="1" name=""/>
        <p:cNvGrpSpPr/>
        <p:nvPr/>
      </p:nvGrpSpPr>
      <p:grpSpPr>
        <a:xfrm>
          <a:off x="0" y="0"/>
          <a:ext cx="0" cy="0"/>
          <a:chOff x="0" y="0"/>
          <a:chExt cx="0" cy="0"/>
        </a:xfrm>
      </p:grpSpPr>
      <p:cxnSp>
        <p:nvCxnSpPr>
          <p:cNvPr id="11" name="直接连接符 10"/>
          <p:cNvCxnSpPr/>
          <p:nvPr/>
        </p:nvCxnSpPr>
        <p:spPr>
          <a:xfrm>
            <a:off x="117984" y="81571"/>
            <a:ext cx="0" cy="6614197"/>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986" y="113981"/>
            <a:ext cx="11956028" cy="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7987" y="6695768"/>
            <a:ext cx="11956026" cy="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2064181" y="81571"/>
            <a:ext cx="0" cy="6614197"/>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7437">
            <a:off x="-461459" y="-125052"/>
            <a:ext cx="2078100" cy="2078100"/>
          </a:xfrm>
          <a:prstGeom prst="rect">
            <a:avLst/>
          </a:prstGeom>
        </p:spPr>
      </p:pic>
      <p:graphicFrame>
        <p:nvGraphicFramePr>
          <p:cNvPr id="2" name="表格 1">
            <a:extLst>
              <a:ext uri="{FF2B5EF4-FFF2-40B4-BE49-F238E27FC236}">
                <a16:creationId xmlns:a16="http://schemas.microsoft.com/office/drawing/2014/main" id="{AD605D51-37BC-4EF9-94DF-CE8F78A7816D}"/>
              </a:ext>
            </a:extLst>
          </p:cNvPr>
          <p:cNvGraphicFramePr>
            <a:graphicFrameLocks noGrp="1"/>
          </p:cNvGraphicFramePr>
          <p:nvPr>
            <p:extLst>
              <p:ext uri="{D42A27DB-BD31-4B8C-83A1-F6EECF244321}">
                <p14:modId xmlns:p14="http://schemas.microsoft.com/office/powerpoint/2010/main" val="1004226594"/>
              </p:ext>
            </p:extLst>
          </p:nvPr>
        </p:nvGraphicFramePr>
        <p:xfrm>
          <a:off x="6701390" y="457435"/>
          <a:ext cx="5238132" cy="2797289"/>
        </p:xfrm>
        <a:graphic>
          <a:graphicData uri="http://schemas.openxmlformats.org/drawingml/2006/table">
            <a:tbl>
              <a:tblPr firstRow="1" firstCol="1" bandRow="1">
                <a:tableStyleId>{3B4B98B0-60AC-42C2-AFA5-B58CD77FA1E5}</a:tableStyleId>
              </a:tblPr>
              <a:tblGrid>
                <a:gridCol w="5238132">
                  <a:extLst>
                    <a:ext uri="{9D8B030D-6E8A-4147-A177-3AD203B41FA5}">
                      <a16:colId xmlns:a16="http://schemas.microsoft.com/office/drawing/2014/main" val="2705156941"/>
                    </a:ext>
                  </a:extLst>
                </a:gridCol>
              </a:tblGrid>
              <a:tr h="155405">
                <a:tc>
                  <a:txBody>
                    <a:bodyPr/>
                    <a:lstStyle/>
                    <a:p>
                      <a:pPr algn="ctr"/>
                      <a:r>
                        <a:rPr lang="en-US" sz="1000" kern="100" dirty="0">
                          <a:effectLst/>
                        </a:rPr>
                        <a:t>2020</a:t>
                      </a:r>
                      <a:r>
                        <a:rPr lang="zh-CN" sz="1000" kern="100" dirty="0">
                          <a:effectLst/>
                        </a:rPr>
                        <a:t>年全国卷Ⅰ</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6602" marR="66602" marT="0" marB="0"/>
                </a:tc>
                <a:extLst>
                  <a:ext uri="{0D108BD9-81ED-4DB2-BD59-A6C34878D82A}">
                    <a16:rowId xmlns:a16="http://schemas.microsoft.com/office/drawing/2014/main" val="1792674174"/>
                  </a:ext>
                </a:extLst>
              </a:tr>
              <a:tr h="2641884">
                <a:tc>
                  <a:txBody>
                    <a:bodyPr/>
                    <a:lstStyle/>
                    <a:p>
                      <a:pPr algn="l"/>
                      <a:r>
                        <a:rPr lang="zh-CN" sz="1000" kern="100" dirty="0">
                          <a:effectLst/>
                        </a:rPr>
                        <a:t>阅读下面的文字，完成下面小题。 </a:t>
                      </a:r>
                    </a:p>
                    <a:p>
                      <a:pPr algn="l"/>
                      <a:r>
                        <a:rPr lang="zh-CN" sz="1000" kern="100" dirty="0">
                          <a:solidFill>
                            <a:schemeClr val="accent1"/>
                          </a:solidFill>
                          <a:effectLst/>
                        </a:rPr>
                        <a:t>在中国各种艺术形式中，篆刻是一个</a:t>
                      </a:r>
                      <a:r>
                        <a:rPr lang="en-US" sz="1000" kern="100" dirty="0">
                          <a:solidFill>
                            <a:schemeClr val="accent1"/>
                          </a:solidFill>
                          <a:effectLst/>
                        </a:rPr>
                        <a:t>___________</a:t>
                      </a:r>
                      <a:r>
                        <a:rPr lang="zh-CN" sz="1000" kern="100" dirty="0">
                          <a:solidFill>
                            <a:schemeClr val="accent1"/>
                          </a:solidFill>
                          <a:effectLst/>
                        </a:rPr>
                        <a:t>的门类。篆刻是从实用印章的应用中发展而来的，中国的印章最初用在制陶工艺方面，上面镌刻的是图案、花纹或族徽，到春秋战国时期，刻有官职名或人名的文字印章得到普遍使用，唐宋以后，由于文人士大夫参与到印章的创作中，这门从前主要由工匠承揽的技艺，增加了人文意味，印章不再局限于用来昭示身份与权力，而是通过镌刻人名字号，斋馆名称、成语警句等来表达情趣志向，印章也就超越实用功能，成为文人表达自己审美追求的独特方式。</a:t>
                      </a:r>
                      <a:r>
                        <a:rPr lang="zh-CN" sz="1000" kern="100" dirty="0">
                          <a:solidFill>
                            <a:srgbClr val="FF0000"/>
                          </a:solidFill>
                          <a:effectLst/>
                        </a:rPr>
                        <a:t>中国印章艺术由此实现了一次完美的升华</a:t>
                      </a:r>
                      <a:r>
                        <a:rPr lang="en-US" sz="1000" kern="100" dirty="0">
                          <a:solidFill>
                            <a:srgbClr val="FF0000"/>
                          </a:solidFill>
                          <a:effectLst/>
                        </a:rPr>
                        <a:t>——</a:t>
                      </a:r>
                      <a:r>
                        <a:rPr lang="zh-CN" sz="1000" kern="100" dirty="0">
                          <a:solidFill>
                            <a:srgbClr val="FF0000"/>
                          </a:solidFill>
                          <a:effectLst/>
                        </a:rPr>
                        <a:t>演变为中国文化特有的篆刻艺术。明清时期，众多</a:t>
                      </a:r>
                      <a:r>
                        <a:rPr lang="en-US" sz="1000" kern="100" dirty="0">
                          <a:solidFill>
                            <a:srgbClr val="FF0000"/>
                          </a:solidFill>
                          <a:effectLst/>
                        </a:rPr>
                        <a:t>_______</a:t>
                      </a:r>
                      <a:r>
                        <a:rPr lang="zh-CN" sz="1000" kern="100" dirty="0">
                          <a:solidFill>
                            <a:srgbClr val="FF0000"/>
                          </a:solidFill>
                          <a:effectLst/>
                        </a:rPr>
                        <a:t>的艺木家在篆刻上融入了对汉字形体的研究和理解，再加上他们对印面布局的精心设计</a:t>
                      </a:r>
                      <a:r>
                        <a:rPr lang="en-US" sz="1000" kern="100" dirty="0">
                          <a:solidFill>
                            <a:srgbClr val="FF0000"/>
                          </a:solidFill>
                          <a:effectLst/>
                        </a:rPr>
                        <a:t>,</a:t>
                      </a:r>
                      <a:r>
                        <a:rPr lang="zh-CN" sz="1000" kern="100" dirty="0">
                          <a:solidFill>
                            <a:srgbClr val="FF0000"/>
                          </a:solidFill>
                          <a:effectLst/>
                        </a:rPr>
                        <a:t>对各种刀法的熟练掌握</a:t>
                      </a:r>
                      <a:r>
                        <a:rPr lang="en-US" sz="1000" kern="100" dirty="0">
                          <a:solidFill>
                            <a:srgbClr val="FF0000"/>
                          </a:solidFill>
                          <a:effectLst/>
                        </a:rPr>
                        <a:t>,</a:t>
                      </a:r>
                      <a:r>
                        <a:rPr lang="zh-CN" sz="1000" kern="100" dirty="0">
                          <a:solidFill>
                            <a:srgbClr val="FF0000"/>
                          </a:solidFill>
                          <a:effectLst/>
                        </a:rPr>
                        <a:t>篆刻艺术迅速走向成熟并孕育出</a:t>
                      </a:r>
                      <a:r>
                        <a:rPr lang="en-US" sz="1000" kern="100" dirty="0">
                          <a:solidFill>
                            <a:srgbClr val="FF0000"/>
                          </a:solidFill>
                          <a:effectLst/>
                        </a:rPr>
                        <a:t>_______</a:t>
                      </a:r>
                      <a:r>
                        <a:rPr lang="zh-CN" sz="1000" kern="100" dirty="0">
                          <a:solidFill>
                            <a:srgbClr val="FF0000"/>
                          </a:solidFill>
                          <a:effectLst/>
                        </a:rPr>
                        <a:t>的流派风格。</a:t>
                      </a:r>
                      <a:r>
                        <a:rPr lang="zh-CN" sz="1000" kern="100" dirty="0">
                          <a:effectLst/>
                        </a:rPr>
                        <a:t>篆刻艺术的发展及成就，使印章成为与中国画、中国书法紧密结合的艺术形式，同时也是中国画和书法作品中</a:t>
                      </a:r>
                      <a:r>
                        <a:rPr lang="en-US" sz="1000" kern="100" dirty="0">
                          <a:effectLst/>
                        </a:rPr>
                        <a:t>_______</a:t>
                      </a:r>
                      <a:r>
                        <a:rPr lang="zh-CN" sz="1000" kern="100" dirty="0">
                          <a:effectLst/>
                        </a:rPr>
                        <a:t>的组成部分。 </a:t>
                      </a:r>
                    </a:p>
                    <a:p>
                      <a:pPr algn="just"/>
                      <a:r>
                        <a:rPr lang="en-US" sz="1000" kern="100" dirty="0">
                          <a:effectLst/>
                        </a:rPr>
                        <a:t>17.</a:t>
                      </a:r>
                      <a:r>
                        <a:rPr lang="zh-CN" sz="1000" kern="100" dirty="0">
                          <a:effectLst/>
                        </a:rPr>
                        <a:t>一次填入文中横线上的词语，全部恰当的一项是（ ） </a:t>
                      </a:r>
                    </a:p>
                    <a:p>
                      <a:pPr algn="just"/>
                      <a:r>
                        <a:rPr lang="en-US" sz="1000" kern="100" dirty="0">
                          <a:effectLst/>
                        </a:rPr>
                        <a:t>A.</a:t>
                      </a:r>
                      <a:r>
                        <a:rPr lang="zh-CN" sz="1000" kern="100" dirty="0">
                          <a:solidFill>
                            <a:schemeClr val="accent1"/>
                          </a:solidFill>
                          <a:effectLst/>
                        </a:rPr>
                        <a:t>别具匠心</a:t>
                      </a:r>
                      <a:r>
                        <a:rPr lang="zh-CN" sz="1000" kern="100" dirty="0">
                          <a:effectLst/>
                        </a:rPr>
                        <a:t> </a:t>
                      </a:r>
                      <a:r>
                        <a:rPr lang="zh-CN" sz="1000" kern="100" dirty="0">
                          <a:solidFill>
                            <a:srgbClr val="FF0000"/>
                          </a:solidFill>
                          <a:effectLst/>
                        </a:rPr>
                        <a:t>才思敏捷 异彩纷呈 </a:t>
                      </a:r>
                      <a:r>
                        <a:rPr lang="zh-CN" sz="1000" kern="100" dirty="0">
                          <a:effectLst/>
                        </a:rPr>
                        <a:t>弥足珍贵 </a:t>
                      </a:r>
                    </a:p>
                    <a:p>
                      <a:pPr algn="just"/>
                      <a:r>
                        <a:rPr lang="en-US" sz="1000" kern="100" dirty="0">
                          <a:effectLst/>
                        </a:rPr>
                        <a:t>B.</a:t>
                      </a:r>
                      <a:r>
                        <a:rPr lang="zh-CN" sz="1000" kern="100" dirty="0">
                          <a:solidFill>
                            <a:schemeClr val="accent1"/>
                          </a:solidFill>
                          <a:effectLst/>
                        </a:rPr>
                        <a:t>别具匠心</a:t>
                      </a:r>
                      <a:r>
                        <a:rPr lang="zh-CN" sz="1000" kern="100" dirty="0">
                          <a:effectLst/>
                        </a:rPr>
                        <a:t> </a:t>
                      </a:r>
                      <a:r>
                        <a:rPr lang="zh-CN" sz="1000" kern="100" dirty="0">
                          <a:solidFill>
                            <a:srgbClr val="FF0000"/>
                          </a:solidFill>
                          <a:effectLst/>
                        </a:rPr>
                        <a:t>才华横溢 奇光异彩 </a:t>
                      </a:r>
                      <a:r>
                        <a:rPr lang="zh-CN" sz="1000" kern="100" dirty="0">
                          <a:effectLst/>
                        </a:rPr>
                        <a:t>不可或缺 </a:t>
                      </a:r>
                    </a:p>
                    <a:p>
                      <a:pPr algn="just"/>
                      <a:r>
                        <a:rPr lang="en-US" sz="1000" kern="100" dirty="0">
                          <a:effectLst/>
                        </a:rPr>
                        <a:t>C.</a:t>
                      </a:r>
                      <a:r>
                        <a:rPr lang="zh-CN" sz="1000" kern="100" dirty="0">
                          <a:solidFill>
                            <a:schemeClr val="accent1"/>
                          </a:solidFill>
                          <a:effectLst/>
                        </a:rPr>
                        <a:t>十分独特 </a:t>
                      </a:r>
                      <a:r>
                        <a:rPr lang="zh-CN" sz="1000" kern="100" dirty="0">
                          <a:solidFill>
                            <a:srgbClr val="FF0000"/>
                          </a:solidFill>
                          <a:effectLst/>
                        </a:rPr>
                        <a:t>才华横溢 异彩纷呈 </a:t>
                      </a:r>
                      <a:r>
                        <a:rPr lang="zh-CN" sz="1000" kern="100" dirty="0">
                          <a:effectLst/>
                        </a:rPr>
                        <a:t>不可或缺 </a:t>
                      </a:r>
                    </a:p>
                    <a:p>
                      <a:pPr algn="just"/>
                      <a:r>
                        <a:rPr lang="en-US" sz="1000" kern="100" dirty="0">
                          <a:effectLst/>
                        </a:rPr>
                        <a:t>D.</a:t>
                      </a:r>
                      <a:r>
                        <a:rPr lang="zh-CN" sz="1000" kern="100" dirty="0">
                          <a:solidFill>
                            <a:schemeClr val="accent1"/>
                          </a:solidFill>
                          <a:effectLst/>
                        </a:rPr>
                        <a:t>十分独特 </a:t>
                      </a:r>
                      <a:r>
                        <a:rPr lang="zh-CN" sz="1000" kern="100" dirty="0">
                          <a:solidFill>
                            <a:srgbClr val="FF0000"/>
                          </a:solidFill>
                          <a:effectLst/>
                        </a:rPr>
                        <a:t>才思敏捷 奇光异彩 </a:t>
                      </a:r>
                      <a:r>
                        <a:rPr lang="zh-CN" sz="1000" kern="100" dirty="0">
                          <a:effectLst/>
                        </a:rPr>
                        <a:t>弥足珍贵</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6602" marR="66602" marT="0" marB="0">
                    <a:solidFill>
                      <a:schemeClr val="bg1">
                        <a:alpha val="20000"/>
                      </a:schemeClr>
                    </a:solidFill>
                  </a:tcPr>
                </a:tc>
                <a:extLst>
                  <a:ext uri="{0D108BD9-81ED-4DB2-BD59-A6C34878D82A}">
                    <a16:rowId xmlns:a16="http://schemas.microsoft.com/office/drawing/2014/main" val="393606916"/>
                  </a:ext>
                </a:extLst>
              </a:tr>
            </a:tbl>
          </a:graphicData>
        </a:graphic>
      </p:graphicFrame>
      <p:graphicFrame>
        <p:nvGraphicFramePr>
          <p:cNvPr id="3" name="表格 2">
            <a:extLst>
              <a:ext uri="{FF2B5EF4-FFF2-40B4-BE49-F238E27FC236}">
                <a16:creationId xmlns:a16="http://schemas.microsoft.com/office/drawing/2014/main" id="{4A434A5F-7721-43A3-94F5-5253D4DEEA11}"/>
              </a:ext>
            </a:extLst>
          </p:cNvPr>
          <p:cNvGraphicFramePr>
            <a:graphicFrameLocks noGrp="1"/>
          </p:cNvGraphicFramePr>
          <p:nvPr>
            <p:extLst>
              <p:ext uri="{D42A27DB-BD31-4B8C-83A1-F6EECF244321}">
                <p14:modId xmlns:p14="http://schemas.microsoft.com/office/powerpoint/2010/main" val="1839165497"/>
              </p:ext>
            </p:extLst>
          </p:nvPr>
        </p:nvGraphicFramePr>
        <p:xfrm>
          <a:off x="6670623" y="4367349"/>
          <a:ext cx="5238130" cy="1066800"/>
        </p:xfrm>
        <a:graphic>
          <a:graphicData uri="http://schemas.openxmlformats.org/drawingml/2006/table">
            <a:tbl>
              <a:tblPr firstRow="1" firstCol="1" bandRow="1">
                <a:tableStyleId>{5C22544A-7EE6-4342-B048-85BDC9FD1C3A}</a:tableStyleId>
              </a:tblPr>
              <a:tblGrid>
                <a:gridCol w="747700">
                  <a:extLst>
                    <a:ext uri="{9D8B030D-6E8A-4147-A177-3AD203B41FA5}">
                      <a16:colId xmlns:a16="http://schemas.microsoft.com/office/drawing/2014/main" val="2526946902"/>
                    </a:ext>
                  </a:extLst>
                </a:gridCol>
                <a:gridCol w="748405">
                  <a:extLst>
                    <a:ext uri="{9D8B030D-6E8A-4147-A177-3AD203B41FA5}">
                      <a16:colId xmlns:a16="http://schemas.microsoft.com/office/drawing/2014/main" val="374405201"/>
                    </a:ext>
                  </a:extLst>
                </a:gridCol>
                <a:gridCol w="748405">
                  <a:extLst>
                    <a:ext uri="{9D8B030D-6E8A-4147-A177-3AD203B41FA5}">
                      <a16:colId xmlns:a16="http://schemas.microsoft.com/office/drawing/2014/main" val="266583149"/>
                    </a:ext>
                  </a:extLst>
                </a:gridCol>
                <a:gridCol w="748405">
                  <a:extLst>
                    <a:ext uri="{9D8B030D-6E8A-4147-A177-3AD203B41FA5}">
                      <a16:colId xmlns:a16="http://schemas.microsoft.com/office/drawing/2014/main" val="2211719641"/>
                    </a:ext>
                  </a:extLst>
                </a:gridCol>
                <a:gridCol w="748405">
                  <a:extLst>
                    <a:ext uri="{9D8B030D-6E8A-4147-A177-3AD203B41FA5}">
                      <a16:colId xmlns:a16="http://schemas.microsoft.com/office/drawing/2014/main" val="982867557"/>
                    </a:ext>
                  </a:extLst>
                </a:gridCol>
                <a:gridCol w="748405">
                  <a:extLst>
                    <a:ext uri="{9D8B030D-6E8A-4147-A177-3AD203B41FA5}">
                      <a16:colId xmlns:a16="http://schemas.microsoft.com/office/drawing/2014/main" val="3811381183"/>
                    </a:ext>
                  </a:extLst>
                </a:gridCol>
                <a:gridCol w="748405">
                  <a:extLst>
                    <a:ext uri="{9D8B030D-6E8A-4147-A177-3AD203B41FA5}">
                      <a16:colId xmlns:a16="http://schemas.microsoft.com/office/drawing/2014/main" val="3980257063"/>
                    </a:ext>
                  </a:extLst>
                </a:gridCol>
              </a:tblGrid>
              <a:tr h="0">
                <a:tc>
                  <a:txBody>
                    <a:bodyPr/>
                    <a:lstStyle/>
                    <a:p>
                      <a:pPr algn="ctr"/>
                      <a:r>
                        <a:rPr lang="en-US" sz="1400" kern="100" dirty="0">
                          <a:effectLst/>
                        </a:rPr>
                        <a:t>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dirty="0">
                          <a:effectLst/>
                        </a:rPr>
                        <a:t>Dev</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a:effectLst/>
                        </a:rPr>
                        <a:t>Test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dirty="0">
                          <a:effectLst/>
                        </a:rPr>
                        <a:t>Ran</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dirty="0">
                          <a:effectLst/>
                        </a:rPr>
                        <a:t>Sim</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dirty="0">
                          <a:effectLst/>
                        </a:rPr>
                        <a:t>Out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zh-CN" sz="1400" kern="100">
                          <a:effectLst/>
                        </a:rPr>
                        <a:t>高考</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676673675"/>
                  </a:ext>
                </a:extLst>
              </a:tr>
              <a:tr h="0">
                <a:tc gridSpan="7">
                  <a:txBody>
                    <a:bodyPr/>
                    <a:lstStyle/>
                    <a:p>
                      <a:pPr algn="ctr"/>
                      <a:r>
                        <a:rPr lang="zh-CN" sz="1400" kern="100" dirty="0">
                          <a:effectLst/>
                        </a:rPr>
                        <a:t>字词融合</a:t>
                      </a:r>
                      <a:r>
                        <a:rPr lang="en-US" sz="1400" kern="100" dirty="0">
                          <a:effectLst/>
                        </a:rPr>
                        <a:t>+</a:t>
                      </a:r>
                      <a:r>
                        <a:rPr lang="zh-CN" sz="1400" kern="100" dirty="0">
                          <a:effectLst/>
                        </a:rPr>
                        <a:t>释义增强</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160137517"/>
                  </a:ext>
                </a:extLst>
              </a:tr>
              <a:tr h="0">
                <a:tc>
                  <a:txBody>
                    <a:bodyPr/>
                    <a:lstStyle/>
                    <a:p>
                      <a:pPr algn="ctr"/>
                      <a:r>
                        <a:rPr lang="en-US" sz="1400" kern="100">
                          <a:effectLst/>
                        </a:rPr>
                        <a:t>BiLSTM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a:effectLst/>
                        </a:rPr>
                        <a:t>76.5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a:effectLst/>
                        </a:rPr>
                        <a:t>76.5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dirty="0">
                          <a:effectLst/>
                        </a:rPr>
                        <a:t>83.4</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a:effectLst/>
                        </a:rPr>
                        <a:t>69.8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a:effectLst/>
                        </a:rPr>
                        <a:t>65.5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r>
                        <a:rPr lang="en-US" sz="1400" kern="100" dirty="0">
                          <a:solidFill>
                            <a:schemeClr val="dk1"/>
                          </a:solidFill>
                          <a:effectLst/>
                          <a:latin typeface="+mn-lt"/>
                          <a:ea typeface="+mn-ea"/>
                          <a:cs typeface="+mn-cs"/>
                        </a:rPr>
                        <a:t>74.1</a:t>
                      </a:r>
                      <a:endParaRPr lang="zh-CN" altLang="en-US" sz="14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361875283"/>
                  </a:ext>
                </a:extLst>
              </a:tr>
              <a:tr h="0">
                <a:tc>
                  <a:txBody>
                    <a:bodyPr/>
                    <a:lstStyle/>
                    <a:p>
                      <a:pPr algn="ctr"/>
                      <a:r>
                        <a:rPr lang="en-US" sz="1400" kern="100">
                          <a:effectLst/>
                        </a:rPr>
                        <a:t>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a:effectLst/>
                        </a:rPr>
                        <a:t>78.1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a:effectLst/>
                        </a:rPr>
                        <a:t>78.2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a:effectLst/>
                        </a:rPr>
                        <a:t>85.8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dirty="0">
                          <a:effectLst/>
                        </a:rPr>
                        <a:t>71.9</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dirty="0">
                          <a:effectLst/>
                        </a:rPr>
                        <a:t>66.9</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r>
                        <a:rPr lang="en-US" sz="1400" kern="100" dirty="0">
                          <a:solidFill>
                            <a:schemeClr val="dk1"/>
                          </a:solidFill>
                          <a:effectLst/>
                          <a:latin typeface="+mn-lt"/>
                          <a:ea typeface="+mn-ea"/>
                          <a:cs typeface="+mn-cs"/>
                        </a:rPr>
                        <a:t>75.9</a:t>
                      </a:r>
                      <a:endParaRPr lang="zh-CN" altLang="en-US" sz="14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414269723"/>
                  </a:ext>
                </a:extLst>
              </a:tr>
              <a:tr h="0">
                <a:tc>
                  <a:txBody>
                    <a:bodyPr/>
                    <a:lstStyle/>
                    <a:p>
                      <a:pPr algn="ctr"/>
                      <a:r>
                        <a:rPr lang="en-US" sz="1400" kern="100">
                          <a:effectLst/>
                        </a:rPr>
                        <a:t>SAR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a:effectLst/>
                        </a:rPr>
                        <a:t>77.2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a:effectLst/>
                        </a:rPr>
                        <a:t>77.1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a:effectLst/>
                        </a:rPr>
                        <a:t>84.6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dirty="0">
                          <a:effectLst/>
                        </a:rPr>
                        <a:t>70.1</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400" kern="100">
                          <a:effectLst/>
                        </a:rPr>
                        <a:t>65.7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r>
                        <a:rPr lang="en-US" sz="1400" kern="100" dirty="0">
                          <a:solidFill>
                            <a:schemeClr val="dk1"/>
                          </a:solidFill>
                          <a:effectLst/>
                          <a:latin typeface="+mn-lt"/>
                          <a:ea typeface="+mn-ea"/>
                          <a:cs typeface="+mn-cs"/>
                        </a:rPr>
                        <a:t>74.5</a:t>
                      </a:r>
                      <a:endParaRPr lang="zh-CN" altLang="en-US" sz="14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975717989"/>
                  </a:ext>
                </a:extLst>
              </a:tr>
            </a:tbl>
          </a:graphicData>
        </a:graphic>
      </p:graphicFrame>
      <p:sp>
        <p:nvSpPr>
          <p:cNvPr id="6" name="矩形 5">
            <a:extLst>
              <a:ext uri="{FF2B5EF4-FFF2-40B4-BE49-F238E27FC236}">
                <a16:creationId xmlns:a16="http://schemas.microsoft.com/office/drawing/2014/main" id="{395D50FF-EA9C-4DC0-9B2E-EA9E7F63E572}"/>
              </a:ext>
            </a:extLst>
          </p:cNvPr>
          <p:cNvSpPr/>
          <p:nvPr/>
        </p:nvSpPr>
        <p:spPr>
          <a:xfrm>
            <a:off x="11170640" y="4355201"/>
            <a:ext cx="768882" cy="1091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012B1E74-476A-4FAE-8BA7-4CDA0BEF23C9}"/>
              </a:ext>
            </a:extLst>
          </p:cNvPr>
          <p:cNvSpPr txBox="1"/>
          <p:nvPr/>
        </p:nvSpPr>
        <p:spPr>
          <a:xfrm>
            <a:off x="1437278" y="4160058"/>
            <a:ext cx="3549160" cy="148758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indent="-285750" defTabSz="825500" rtl="0" fontAlgn="auto" latinLnBrk="0" hangingPunct="0">
              <a:lnSpc>
                <a:spcPct val="100000"/>
              </a:lnSpc>
              <a:spcBef>
                <a:spcPts val="0"/>
              </a:spcBef>
              <a:spcAft>
                <a:spcPts val="0"/>
              </a:spcAft>
              <a:buClrTx/>
              <a:buSzTx/>
              <a:buFont typeface="Wingdings" panose="05000000000000000000" pitchFamily="2" charset="2"/>
              <a:buChar char="l"/>
            </a:pPr>
            <a:r>
              <a:rPr lang="zh-CN" altLang="zh-CN" sz="1800" dirty="0">
                <a:effectLst/>
                <a:latin typeface="Cambria Math" panose="02040503050406030204" pitchFamily="18" charset="0"/>
                <a:ea typeface="宋体" panose="02010600030101010101" pitchFamily="2" charset="-122"/>
                <a:cs typeface="Times New Roman" panose="02020603050405020304" pitchFamily="18" charset="0"/>
              </a:rPr>
              <a:t>准确率最高达到了</a:t>
            </a:r>
            <a:r>
              <a:rPr lang="en-US" altLang="zh-CN" dirty="0">
                <a:solidFill>
                  <a:srgbClr val="FF0000"/>
                </a:solidFill>
                <a:latin typeface="Cambria Math" panose="02040503050406030204" pitchFamily="18" charset="0"/>
                <a:ea typeface="宋体" panose="02010600030101010101" pitchFamily="2" charset="-122"/>
                <a:cs typeface="Times New Roman" panose="02020603050405020304" pitchFamily="18" charset="0"/>
              </a:rPr>
              <a:t>75</a:t>
            </a:r>
            <a:r>
              <a:rPr lang="en-US" altLang="zh-CN" sz="1800" dirty="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a:t>.9%</a:t>
            </a:r>
          </a:p>
          <a:p>
            <a:pPr marL="285750" marR="0" indent="-285750" defTabSz="825500" rtl="0" fontAlgn="auto" latinLnBrk="0" hangingPunct="0">
              <a:lnSpc>
                <a:spcPct val="100000"/>
              </a:lnSpc>
              <a:spcBef>
                <a:spcPts val="0"/>
              </a:spcBef>
              <a:spcAft>
                <a:spcPts val="0"/>
              </a:spcAft>
              <a:buClrTx/>
              <a:buSzTx/>
              <a:buFont typeface="Wingdings" panose="05000000000000000000" pitchFamily="2" charset="2"/>
              <a:buChar char="l"/>
            </a:pPr>
            <a:r>
              <a:rPr lang="zh-CN" altLang="en-US" dirty="0">
                <a:latin typeface="Cambria Math" panose="02040503050406030204" pitchFamily="18" charset="0"/>
                <a:ea typeface="宋体" panose="02010600030101010101" pitchFamily="2" charset="-122"/>
                <a:cs typeface="Times New Roman" panose="02020603050405020304" pitchFamily="18" charset="0"/>
                <a:sym typeface="Helvetica Neue"/>
              </a:rPr>
              <a:t>历年语文平均分约为</a:t>
            </a:r>
            <a:r>
              <a:rPr lang="en-US" altLang="zh-CN" dirty="0">
                <a:latin typeface="Cambria Math" panose="02040503050406030204" pitchFamily="18" charset="0"/>
                <a:ea typeface="宋体" panose="02010600030101010101" pitchFamily="2" charset="-122"/>
                <a:cs typeface="Times New Roman" panose="02020603050405020304" pitchFamily="18" charset="0"/>
                <a:sym typeface="Helvetica Neue"/>
              </a:rPr>
              <a:t>100</a:t>
            </a:r>
            <a:r>
              <a:rPr lang="zh-CN" altLang="en-US" dirty="0">
                <a:latin typeface="Cambria Math" panose="02040503050406030204" pitchFamily="18" charset="0"/>
                <a:ea typeface="宋体" panose="02010600030101010101" pitchFamily="2" charset="-122"/>
                <a:cs typeface="Times New Roman" panose="02020603050405020304" pitchFamily="18" charset="0"/>
                <a:sym typeface="Helvetica Neue"/>
              </a:rPr>
              <a:t>分</a:t>
            </a:r>
            <a:r>
              <a:rPr lang="en-US" altLang="zh-CN" dirty="0">
                <a:latin typeface="Cambria Math" panose="02040503050406030204" pitchFamily="18" charset="0"/>
                <a:ea typeface="宋体" panose="02010600030101010101" pitchFamily="2" charset="-122"/>
                <a:cs typeface="Times New Roman" panose="02020603050405020304" pitchFamily="18" charset="0"/>
                <a:sym typeface="Helvetica Neue"/>
              </a:rPr>
              <a:t>[1]</a:t>
            </a:r>
            <a:r>
              <a:rPr lang="zh-CN" altLang="en-US" dirty="0">
                <a:latin typeface="Cambria Math" panose="02040503050406030204" pitchFamily="18" charset="0"/>
                <a:ea typeface="宋体" panose="02010600030101010101" pitchFamily="2" charset="-122"/>
                <a:cs typeface="Times New Roman" panose="02020603050405020304" pitchFamily="18" charset="0"/>
                <a:sym typeface="Helvetica Neue"/>
              </a:rPr>
              <a:t>（满分</a:t>
            </a:r>
            <a:r>
              <a:rPr lang="en-US" altLang="zh-CN" dirty="0">
                <a:latin typeface="Cambria Math" panose="02040503050406030204" pitchFamily="18" charset="0"/>
                <a:ea typeface="宋体" panose="02010600030101010101" pitchFamily="2" charset="-122"/>
                <a:cs typeface="Times New Roman" panose="02020603050405020304" pitchFamily="18" charset="0"/>
                <a:sym typeface="Helvetica Neue"/>
              </a:rPr>
              <a:t>150</a:t>
            </a:r>
            <a:r>
              <a:rPr lang="zh-CN" altLang="en-US" dirty="0">
                <a:latin typeface="Cambria Math" panose="02040503050406030204" pitchFamily="18" charset="0"/>
                <a:ea typeface="宋体" panose="02010600030101010101" pitchFamily="2" charset="-122"/>
                <a:cs typeface="Times New Roman" panose="02020603050405020304" pitchFamily="18" charset="0"/>
                <a:sym typeface="Helvetica Neue"/>
              </a:rPr>
              <a:t>），以</a:t>
            </a:r>
            <a:r>
              <a:rPr lang="en-US" altLang="zh-CN" dirty="0">
                <a:latin typeface="Cambria Math" panose="02040503050406030204" pitchFamily="18" charset="0"/>
                <a:ea typeface="宋体" panose="02010600030101010101" pitchFamily="2" charset="-122"/>
                <a:cs typeface="Times New Roman" panose="02020603050405020304" pitchFamily="18" charset="0"/>
                <a:sym typeface="Helvetica Neue"/>
              </a:rPr>
              <a:t>66.7%</a:t>
            </a:r>
            <a:r>
              <a:rPr lang="zh-CN" altLang="en-US" dirty="0">
                <a:latin typeface="Cambria Math" panose="02040503050406030204" pitchFamily="18" charset="0"/>
                <a:ea typeface="宋体" panose="02010600030101010101" pitchFamily="2" charset="-122"/>
                <a:cs typeface="Times New Roman" panose="02020603050405020304" pitchFamily="18" charset="0"/>
                <a:sym typeface="Helvetica Neue"/>
              </a:rPr>
              <a:t>正确率作为参考值，高于考生平均水平</a:t>
            </a:r>
            <a:endParaRPr lang="en-US" altLang="zh-CN" dirty="0">
              <a:latin typeface="Cambria Math" panose="02040503050406030204" pitchFamily="18" charset="0"/>
              <a:ea typeface="宋体" panose="02010600030101010101" pitchFamily="2" charset="-122"/>
              <a:cs typeface="Times New Roman" panose="02020603050405020304" pitchFamily="18" charset="0"/>
              <a:sym typeface="Helvetica Neue"/>
            </a:endParaRPr>
          </a:p>
        </p:txBody>
      </p:sp>
      <p:sp>
        <p:nvSpPr>
          <p:cNvPr id="14" name="文本框 13">
            <a:extLst>
              <a:ext uri="{FF2B5EF4-FFF2-40B4-BE49-F238E27FC236}">
                <a16:creationId xmlns:a16="http://schemas.microsoft.com/office/drawing/2014/main" id="{1C52E35A-89E9-4F2D-9245-76A5819EC9A4}"/>
              </a:ext>
            </a:extLst>
          </p:cNvPr>
          <p:cNvSpPr txBox="1"/>
          <p:nvPr/>
        </p:nvSpPr>
        <p:spPr>
          <a:xfrm>
            <a:off x="7484035" y="3280859"/>
            <a:ext cx="3488987"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000" dirty="0">
                <a:solidFill>
                  <a:srgbClr val="000000"/>
                </a:solidFill>
                <a:latin typeface="Helvetica Neue"/>
                <a:ea typeface="宋体" panose="02010600030101010101" pitchFamily="2" charset="-122"/>
                <a:cs typeface="Helvetica Neue"/>
                <a:sym typeface="Helvetica Neue"/>
              </a:rPr>
              <a:t>表</a:t>
            </a:r>
            <a:r>
              <a:rPr lang="en-US" altLang="zh-CN" sz="2000" dirty="0">
                <a:solidFill>
                  <a:srgbClr val="000000"/>
                </a:solidFill>
                <a:latin typeface="Helvetica Neue"/>
                <a:ea typeface="宋体" panose="02010600030101010101" pitchFamily="2" charset="-122"/>
                <a:cs typeface="Helvetica Neue"/>
                <a:sym typeface="Helvetica Neue"/>
              </a:rPr>
              <a:t>3-1 </a:t>
            </a:r>
            <a:r>
              <a:rPr lang="zh-CN" altLang="en-US" sz="2000" dirty="0">
                <a:solidFill>
                  <a:srgbClr val="000000"/>
                </a:solidFill>
                <a:latin typeface="Helvetica Neue"/>
                <a:ea typeface="宋体" panose="02010600030101010101" pitchFamily="2" charset="-122"/>
                <a:cs typeface="Helvetica Neue"/>
                <a:sym typeface="Helvetica Neue"/>
              </a:rPr>
              <a:t>高考成语试题示例</a:t>
            </a:r>
            <a:r>
              <a:rPr lang="en-US" altLang="zh-CN" sz="2000" dirty="0">
                <a:solidFill>
                  <a:srgbClr val="000000"/>
                </a:solidFill>
                <a:latin typeface="Helvetica Neue"/>
                <a:ea typeface="宋体" panose="02010600030101010101" pitchFamily="2" charset="-122"/>
                <a:cs typeface="Helvetica Neue"/>
                <a:sym typeface="Helvetica Neue"/>
              </a:rPr>
              <a:t> </a:t>
            </a:r>
            <a:endParaRPr kumimoji="0" lang="zh-CN" altLang="en-US" sz="2000" i="0" u="none" strike="noStrike" cap="none" spc="0" normalizeH="0" baseline="0" dirty="0">
              <a:ln>
                <a:noFill/>
              </a:ln>
              <a:solidFill>
                <a:srgbClr val="000000"/>
              </a:solidFill>
              <a:effectLst/>
              <a:uFillTx/>
              <a:latin typeface="Helvetica Neue"/>
              <a:ea typeface="宋体" panose="02010600030101010101" pitchFamily="2" charset="-122"/>
              <a:cs typeface="Helvetica Neue"/>
              <a:sym typeface="Helvetica Neue"/>
            </a:endParaRPr>
          </a:p>
        </p:txBody>
      </p:sp>
      <p:sp>
        <p:nvSpPr>
          <p:cNvPr id="18" name="文本框 17">
            <a:extLst>
              <a:ext uri="{FF2B5EF4-FFF2-40B4-BE49-F238E27FC236}">
                <a16:creationId xmlns:a16="http://schemas.microsoft.com/office/drawing/2014/main" id="{7F2A7BA5-7E75-4A95-8A67-E2842FB4DAD0}"/>
              </a:ext>
            </a:extLst>
          </p:cNvPr>
          <p:cNvSpPr txBox="1"/>
          <p:nvPr/>
        </p:nvSpPr>
        <p:spPr>
          <a:xfrm>
            <a:off x="7473700" y="5421056"/>
            <a:ext cx="3488987"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000" dirty="0">
                <a:solidFill>
                  <a:srgbClr val="000000"/>
                </a:solidFill>
                <a:latin typeface="Helvetica Neue"/>
                <a:ea typeface="宋体" panose="02010600030101010101" pitchFamily="2" charset="-122"/>
                <a:cs typeface="Helvetica Neue"/>
                <a:sym typeface="Helvetica Neue"/>
              </a:rPr>
              <a:t>表</a:t>
            </a:r>
            <a:r>
              <a:rPr lang="en-US" altLang="zh-CN" sz="2000" dirty="0">
                <a:solidFill>
                  <a:srgbClr val="000000"/>
                </a:solidFill>
                <a:latin typeface="Helvetica Neue"/>
                <a:ea typeface="宋体" panose="02010600030101010101" pitchFamily="2" charset="-122"/>
                <a:cs typeface="Helvetica Neue"/>
                <a:sym typeface="Helvetica Neue"/>
              </a:rPr>
              <a:t>3-2 </a:t>
            </a:r>
            <a:r>
              <a:rPr lang="zh-CN" altLang="en-US" sz="2000" dirty="0">
                <a:solidFill>
                  <a:srgbClr val="000000"/>
                </a:solidFill>
                <a:latin typeface="Helvetica Neue"/>
                <a:ea typeface="宋体" panose="02010600030101010101" pitchFamily="2" charset="-122"/>
                <a:cs typeface="Helvetica Neue"/>
                <a:sym typeface="Helvetica Neue"/>
              </a:rPr>
              <a:t>高考测试集表现</a:t>
            </a:r>
            <a:endParaRPr kumimoji="0" lang="zh-CN" altLang="en-US" sz="2000" i="0" u="none" strike="noStrike" cap="none" spc="0" normalizeH="0" baseline="0" dirty="0">
              <a:ln>
                <a:noFill/>
              </a:ln>
              <a:solidFill>
                <a:srgbClr val="000000"/>
              </a:solidFill>
              <a:effectLst/>
              <a:uFillTx/>
              <a:latin typeface="Helvetica Neue"/>
              <a:ea typeface="宋体" panose="02010600030101010101" pitchFamily="2" charset="-122"/>
              <a:cs typeface="Helvetica Neue"/>
              <a:sym typeface="Helvetica Neue"/>
            </a:endParaRPr>
          </a:p>
        </p:txBody>
      </p:sp>
      <p:sp>
        <p:nvSpPr>
          <p:cNvPr id="19" name="文本框 18">
            <a:extLst>
              <a:ext uri="{FF2B5EF4-FFF2-40B4-BE49-F238E27FC236}">
                <a16:creationId xmlns:a16="http://schemas.microsoft.com/office/drawing/2014/main" id="{088545A1-A200-4046-9487-5143171DFE73}"/>
              </a:ext>
            </a:extLst>
          </p:cNvPr>
          <p:cNvSpPr txBox="1"/>
          <p:nvPr/>
        </p:nvSpPr>
        <p:spPr>
          <a:xfrm>
            <a:off x="1445741" y="1801539"/>
            <a:ext cx="3870842" cy="231858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indent="-285750" defTabSz="825500" rtl="0" fontAlgn="auto" latinLnBrk="0" hangingPunct="0">
              <a:lnSpc>
                <a:spcPct val="100000"/>
              </a:lnSpc>
              <a:spcBef>
                <a:spcPts val="0"/>
              </a:spcBef>
              <a:spcAft>
                <a:spcPts val="0"/>
              </a:spcAft>
              <a:buClrTx/>
              <a:buSzTx/>
              <a:buFont typeface="Wingdings" panose="05000000000000000000" pitchFamily="2" charset="2"/>
              <a:buChar char="l"/>
            </a:pPr>
            <a:r>
              <a:rPr lang="zh-CN" altLang="en-US" sz="1800" dirty="0">
                <a:effectLst/>
                <a:latin typeface="Cambria Math" panose="02040503050406030204" pitchFamily="18" charset="0"/>
                <a:ea typeface="宋体" panose="02010600030101010101" pitchFamily="2" charset="-122"/>
                <a:cs typeface="Times New Roman" panose="02020603050405020304" pitchFamily="18" charset="0"/>
              </a:rPr>
              <a:t>数据预处理</a:t>
            </a:r>
            <a:endParaRPr lang="en-US" altLang="zh-CN" sz="1800" dirty="0">
              <a:effectLst/>
              <a:latin typeface="Cambria Math" panose="02040503050406030204" pitchFamily="18" charset="0"/>
              <a:ea typeface="宋体" panose="02010600030101010101" pitchFamily="2" charset="-122"/>
              <a:cs typeface="Times New Roman" panose="02020603050405020304" pitchFamily="18" charset="0"/>
            </a:endParaRPr>
          </a:p>
          <a:p>
            <a:pPr marL="742950" lvl="1" indent="-285750" defTabSz="825500" hangingPunct="0">
              <a:buFont typeface="Wingdings" panose="05000000000000000000" pitchFamily="2" charset="2"/>
              <a:buChar char="Ø"/>
            </a:pPr>
            <a:r>
              <a:rPr lang="zh-CN" altLang="en-US" dirty="0">
                <a:effectLst/>
                <a:latin typeface="Cambria Math" panose="02040503050406030204" pitchFamily="18" charset="0"/>
                <a:ea typeface="宋体" panose="02010600030101010101" pitchFamily="2" charset="-122"/>
                <a:cs typeface="Times New Roman" panose="02020603050405020304" pitchFamily="18" charset="0"/>
              </a:rPr>
              <a:t>试题切割</a:t>
            </a:r>
            <a:endParaRPr lang="en-US" altLang="zh-CN" dirty="0">
              <a:effectLst/>
              <a:latin typeface="Cambria Math" panose="02040503050406030204" pitchFamily="18" charset="0"/>
              <a:ea typeface="宋体" panose="02010600030101010101" pitchFamily="2" charset="-122"/>
              <a:cs typeface="Times New Roman" panose="02020603050405020304" pitchFamily="18" charset="0"/>
            </a:endParaRPr>
          </a:p>
          <a:p>
            <a:pPr marL="742950" lvl="1" indent="-285750" defTabSz="825500" hangingPunct="0">
              <a:buFont typeface="Wingdings" panose="05000000000000000000" pitchFamily="2" charset="2"/>
              <a:buChar char="Ø"/>
            </a:pPr>
            <a:r>
              <a:rPr lang="zh-CN" altLang="en-US" dirty="0">
                <a:latin typeface="Cambria Math" panose="02040503050406030204" pitchFamily="18" charset="0"/>
                <a:ea typeface="宋体" panose="02010600030101010101" pitchFamily="2" charset="-122"/>
                <a:cs typeface="Times New Roman" panose="02020603050405020304" pitchFamily="18" charset="0"/>
              </a:rPr>
              <a:t>添加随机项</a:t>
            </a:r>
            <a:endParaRPr lang="en-US" altLang="zh-CN" dirty="0">
              <a:effectLst/>
              <a:latin typeface="Cambria Math" panose="02040503050406030204" pitchFamily="18" charset="0"/>
              <a:ea typeface="宋体" panose="02010600030101010101" pitchFamily="2" charset="-122"/>
              <a:cs typeface="Times New Roman" panose="02020603050405020304" pitchFamily="18" charset="0"/>
            </a:endParaRPr>
          </a:p>
          <a:p>
            <a:pPr marL="285750" marR="0" indent="-285750" defTabSz="825500" rtl="0" fontAlgn="auto" latinLnBrk="0" hangingPunct="0">
              <a:lnSpc>
                <a:spcPct val="100000"/>
              </a:lnSpc>
              <a:spcBef>
                <a:spcPts val="0"/>
              </a:spcBef>
              <a:spcAft>
                <a:spcPts val="0"/>
              </a:spcAft>
              <a:buClrTx/>
              <a:buSzTx/>
              <a:buFont typeface="Wingdings" panose="05000000000000000000" pitchFamily="2" charset="2"/>
              <a:buChar char="l"/>
            </a:pPr>
            <a:r>
              <a:rPr lang="zh-CN" altLang="en-US" dirty="0">
                <a:latin typeface="Cambria Math" panose="02040503050406030204" pitchFamily="18" charset="0"/>
                <a:ea typeface="宋体" panose="02010600030101010101" pitchFamily="2" charset="-122"/>
                <a:cs typeface="Times New Roman" panose="02020603050405020304" pitchFamily="18" charset="0"/>
                <a:sym typeface="Helvetica Neue"/>
              </a:rPr>
              <a:t>难度比较</a:t>
            </a:r>
            <a:endParaRPr lang="en-US" altLang="zh-CN" dirty="0">
              <a:latin typeface="Cambria Math" panose="02040503050406030204" pitchFamily="18" charset="0"/>
              <a:ea typeface="宋体" panose="02010600030101010101" pitchFamily="2" charset="-122"/>
              <a:cs typeface="Times New Roman" panose="02020603050405020304" pitchFamily="18" charset="0"/>
              <a:sym typeface="Helvetica Neue"/>
            </a:endParaRPr>
          </a:p>
          <a:p>
            <a:pPr marL="742950" lvl="1" indent="-285750" defTabSz="825500" hangingPunct="0">
              <a:buFont typeface="Wingdings" panose="05000000000000000000" pitchFamily="2" charset="2"/>
              <a:buChar char="Ø"/>
            </a:pPr>
            <a:r>
              <a:rPr lang="zh-CN" altLang="en-US" dirty="0">
                <a:latin typeface="Cambria Math" panose="02040503050406030204" pitchFamily="18" charset="0"/>
                <a:ea typeface="宋体" panose="02010600030101010101" pitchFamily="2" charset="-122"/>
                <a:cs typeface="Times New Roman" panose="02020603050405020304" pitchFamily="18" charset="0"/>
                <a:sym typeface="Helvetica Neue"/>
              </a:rPr>
              <a:t>相似项少</a:t>
            </a:r>
            <a:endParaRPr lang="en-US" altLang="zh-CN" dirty="0">
              <a:latin typeface="Cambria Math" panose="02040503050406030204" pitchFamily="18" charset="0"/>
              <a:ea typeface="宋体" panose="02010600030101010101" pitchFamily="2" charset="-122"/>
              <a:cs typeface="Times New Roman" panose="02020603050405020304" pitchFamily="18" charset="0"/>
              <a:sym typeface="Helvetica Neue"/>
            </a:endParaRPr>
          </a:p>
          <a:p>
            <a:pPr marL="742950" lvl="1" indent="-285750" defTabSz="825500" hangingPunct="0">
              <a:buFont typeface="Wingdings" panose="05000000000000000000" pitchFamily="2" charset="2"/>
              <a:buChar char="Ø"/>
            </a:pPr>
            <a:r>
              <a:rPr lang="zh-CN" altLang="en-US" dirty="0">
                <a:latin typeface="Cambria Math" panose="02040503050406030204" pitchFamily="18" charset="0"/>
                <a:ea typeface="宋体" panose="02010600030101010101" pitchFamily="2" charset="-122"/>
                <a:cs typeface="Times New Roman" panose="02020603050405020304" pitchFamily="18" charset="0"/>
                <a:sym typeface="Helvetica Neue"/>
              </a:rPr>
              <a:t>领域覆盖广泛</a:t>
            </a:r>
            <a:endParaRPr lang="en-US" altLang="zh-CN" dirty="0">
              <a:latin typeface="Cambria Math" panose="02040503050406030204" pitchFamily="18" charset="0"/>
              <a:ea typeface="宋体" panose="02010600030101010101" pitchFamily="2" charset="-122"/>
              <a:cs typeface="Times New Roman" panose="02020603050405020304" pitchFamily="18" charset="0"/>
              <a:sym typeface="Helvetica Neue"/>
            </a:endParaRPr>
          </a:p>
          <a:p>
            <a:pPr marL="285750" indent="-285750" defTabSz="825500" hangingPunct="0">
              <a:buFont typeface="Wingdings" panose="05000000000000000000" pitchFamily="2" charset="2"/>
              <a:buChar char="l"/>
            </a:pPr>
            <a:r>
              <a:rPr lang="en-US" altLang="zh-CN" dirty="0">
                <a:latin typeface="Cambria Math" panose="02040503050406030204" pitchFamily="18" charset="0"/>
                <a:ea typeface="宋体" panose="02010600030101010101" pitchFamily="2" charset="-122"/>
                <a:cs typeface="Times New Roman" panose="02020603050405020304" pitchFamily="18" charset="0"/>
                <a:sym typeface="Helvetica Neue"/>
              </a:rPr>
              <a:t>1000</a:t>
            </a:r>
            <a:r>
              <a:rPr lang="zh-CN" altLang="en-US" dirty="0">
                <a:latin typeface="Cambria Math" panose="02040503050406030204" pitchFamily="18" charset="0"/>
                <a:ea typeface="宋体" panose="02010600030101010101" pitchFamily="2" charset="-122"/>
                <a:cs typeface="Times New Roman" panose="02020603050405020304" pitchFamily="18" charset="0"/>
                <a:sym typeface="Helvetica Neue"/>
              </a:rPr>
              <a:t>条数据，</a:t>
            </a:r>
            <a:r>
              <a:rPr lang="en-US" altLang="zh-CN" dirty="0">
                <a:latin typeface="Cambria Math" panose="02040503050406030204" pitchFamily="18" charset="0"/>
                <a:ea typeface="宋体" panose="02010600030101010101" pitchFamily="2" charset="-122"/>
                <a:cs typeface="Times New Roman" panose="02020603050405020304" pitchFamily="18" charset="0"/>
                <a:sym typeface="Helvetica Neue"/>
              </a:rPr>
              <a:t>800</a:t>
            </a:r>
            <a:r>
              <a:rPr lang="zh-CN" altLang="en-US" dirty="0">
                <a:latin typeface="Cambria Math" panose="02040503050406030204" pitchFamily="18" charset="0"/>
                <a:ea typeface="宋体" panose="02010600030101010101" pitchFamily="2" charset="-122"/>
                <a:cs typeface="Times New Roman" panose="02020603050405020304" pitchFamily="18" charset="0"/>
                <a:sym typeface="Helvetica Neue"/>
              </a:rPr>
              <a:t>微调，</a:t>
            </a:r>
            <a:r>
              <a:rPr lang="en-US" altLang="zh-CN" dirty="0">
                <a:latin typeface="Cambria Math" panose="02040503050406030204" pitchFamily="18" charset="0"/>
                <a:ea typeface="宋体" panose="02010600030101010101" pitchFamily="2" charset="-122"/>
                <a:cs typeface="Times New Roman" panose="02020603050405020304" pitchFamily="18" charset="0"/>
                <a:sym typeface="Helvetica Neue"/>
              </a:rPr>
              <a:t>200</a:t>
            </a:r>
            <a:r>
              <a:rPr lang="zh-CN" altLang="en-US" dirty="0">
                <a:latin typeface="Cambria Math" panose="02040503050406030204" pitchFamily="18" charset="0"/>
                <a:ea typeface="宋体" panose="02010600030101010101" pitchFamily="2" charset="-122"/>
                <a:cs typeface="Times New Roman" panose="02020603050405020304" pitchFamily="18" charset="0"/>
                <a:sym typeface="Helvetica Neue"/>
              </a:rPr>
              <a:t>测试，测试</a:t>
            </a:r>
            <a:r>
              <a:rPr lang="en-US" altLang="zh-CN" dirty="0">
                <a:latin typeface="Cambria Math" panose="02040503050406030204" pitchFamily="18" charset="0"/>
                <a:ea typeface="宋体" panose="02010600030101010101" pitchFamily="2" charset="-122"/>
                <a:cs typeface="Times New Roman" panose="02020603050405020304" pitchFamily="18" charset="0"/>
                <a:sym typeface="Helvetica Neue"/>
              </a:rPr>
              <a:t>10</a:t>
            </a:r>
            <a:r>
              <a:rPr lang="zh-CN" altLang="en-US" dirty="0">
                <a:latin typeface="Cambria Math" panose="02040503050406030204" pitchFamily="18" charset="0"/>
                <a:ea typeface="宋体" panose="02010600030101010101" pitchFamily="2" charset="-122"/>
                <a:cs typeface="Times New Roman" panose="02020603050405020304" pitchFamily="18" charset="0"/>
                <a:sym typeface="Helvetica Neue"/>
              </a:rPr>
              <a:t>次取平均值</a:t>
            </a:r>
            <a:endParaRPr lang="en-US" altLang="zh-CN" dirty="0">
              <a:latin typeface="Cambria Math" panose="02040503050406030204" pitchFamily="18" charset="0"/>
              <a:ea typeface="宋体" panose="02010600030101010101" pitchFamily="2" charset="-122"/>
              <a:cs typeface="Times New Roman" panose="02020603050405020304" pitchFamily="18" charset="0"/>
              <a:sym typeface="Helvetica Neue"/>
            </a:endParaRPr>
          </a:p>
        </p:txBody>
      </p:sp>
      <p:sp>
        <p:nvSpPr>
          <p:cNvPr id="22" name="文本框 21">
            <a:extLst>
              <a:ext uri="{FF2B5EF4-FFF2-40B4-BE49-F238E27FC236}">
                <a16:creationId xmlns:a16="http://schemas.microsoft.com/office/drawing/2014/main" id="{94BA8C45-699D-497A-B73E-87C7039588B5}"/>
              </a:ext>
            </a:extLst>
          </p:cNvPr>
          <p:cNvSpPr txBox="1"/>
          <p:nvPr/>
        </p:nvSpPr>
        <p:spPr>
          <a:xfrm>
            <a:off x="6042660" y="6286500"/>
            <a:ext cx="428322" cy="369332"/>
          </a:xfrm>
          <a:prstGeom prst="rect">
            <a:avLst/>
          </a:prstGeom>
          <a:noFill/>
        </p:spPr>
        <p:txBody>
          <a:bodyPr wrap="none" rtlCol="0">
            <a:spAutoFit/>
          </a:bodyPr>
          <a:lstStyle/>
          <a:p>
            <a:r>
              <a:rPr lang="en-US" altLang="zh-CN" dirty="0"/>
              <a:t>16</a:t>
            </a:r>
            <a:endParaRPr lang="zh-CN" altLang="en-US" dirty="0"/>
          </a:p>
        </p:txBody>
      </p:sp>
      <p:sp>
        <p:nvSpPr>
          <p:cNvPr id="23" name="文本框 22">
            <a:extLst>
              <a:ext uri="{FF2B5EF4-FFF2-40B4-BE49-F238E27FC236}">
                <a16:creationId xmlns:a16="http://schemas.microsoft.com/office/drawing/2014/main" id="{372EA77B-6201-44E7-8B4B-C8D6280D5D8A}"/>
              </a:ext>
            </a:extLst>
          </p:cNvPr>
          <p:cNvSpPr txBox="1"/>
          <p:nvPr/>
        </p:nvSpPr>
        <p:spPr>
          <a:xfrm>
            <a:off x="230437" y="6044075"/>
            <a:ext cx="9953672" cy="303225"/>
          </a:xfrm>
          <a:prstGeom prst="rect">
            <a:avLst/>
          </a:prstGeom>
          <a:noFill/>
        </p:spPr>
        <p:txBody>
          <a:bodyPr wrap="square">
            <a:spAutoFit/>
          </a:bodyPr>
          <a:lstStyle/>
          <a:p>
            <a:pPr lvl="0" algn="just">
              <a:lnSpc>
                <a:spcPts val="1600"/>
              </a:lnSpc>
              <a:buSzPts val="1050"/>
            </a:pPr>
            <a:r>
              <a:rPr lang="en-US" altLang="zh-CN" sz="1800" dirty="0"/>
              <a:t>[1] </a:t>
            </a:r>
            <a:r>
              <a:rPr lang="en-US" altLang="zh-CN" sz="1800" dirty="0">
                <a:solidFill>
                  <a:srgbClr val="333333"/>
                </a:solidFill>
                <a:effectLst/>
                <a:latin typeface="Times New Roman" panose="02020603050405020304" pitchFamily="18" charset="0"/>
                <a:ea typeface="宋体" panose="02010600030101010101" pitchFamily="2" charset="-122"/>
                <a:cs typeface="宋体" panose="02010600030101010101" pitchFamily="2" charset="-122"/>
              </a:rPr>
              <a:t>https://www.sohu.com/a/409551819_120068693?trans_=000014_bdss_dkqgad</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24" name="矩形 23">
            <a:extLst>
              <a:ext uri="{FF2B5EF4-FFF2-40B4-BE49-F238E27FC236}">
                <a16:creationId xmlns:a16="http://schemas.microsoft.com/office/drawing/2014/main" id="{9A292868-61CC-4980-8BAC-45ACCCC82DB0}"/>
              </a:ext>
            </a:extLst>
          </p:cNvPr>
          <p:cNvSpPr/>
          <p:nvPr/>
        </p:nvSpPr>
        <p:spPr>
          <a:xfrm>
            <a:off x="6585657" y="311428"/>
            <a:ext cx="5366072" cy="3339755"/>
          </a:xfrm>
          <a:prstGeom prst="rect">
            <a:avLst/>
          </a:prstGeom>
          <a:noFill/>
          <a:ln w="12700" cap="flat">
            <a:solidFill>
              <a:schemeClr val="tx1"/>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矩形 25">
            <a:extLst>
              <a:ext uri="{FF2B5EF4-FFF2-40B4-BE49-F238E27FC236}">
                <a16:creationId xmlns:a16="http://schemas.microsoft.com/office/drawing/2014/main" id="{B17893D7-50B6-4CCD-A64A-26215EEF7929}"/>
              </a:ext>
            </a:extLst>
          </p:cNvPr>
          <p:cNvSpPr/>
          <p:nvPr/>
        </p:nvSpPr>
        <p:spPr>
          <a:xfrm>
            <a:off x="6585657" y="4272962"/>
            <a:ext cx="5387066" cy="1481286"/>
          </a:xfrm>
          <a:prstGeom prst="rect">
            <a:avLst/>
          </a:prstGeom>
          <a:noFill/>
          <a:ln w="12700" cap="flat">
            <a:solidFill>
              <a:schemeClr val="tx1"/>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请添加标题">
            <a:extLst>
              <a:ext uri="{FF2B5EF4-FFF2-40B4-BE49-F238E27FC236}">
                <a16:creationId xmlns:a16="http://schemas.microsoft.com/office/drawing/2014/main" id="{873D10F5-1A8F-428D-B0AF-2CB33CB31EA5}"/>
              </a:ext>
            </a:extLst>
          </p:cNvPr>
          <p:cNvSpPr txBox="1"/>
          <p:nvPr/>
        </p:nvSpPr>
        <p:spPr>
          <a:xfrm>
            <a:off x="1202887" y="531353"/>
            <a:ext cx="2721899" cy="728405"/>
          </a:xfrm>
          <a:prstGeom prst="rect">
            <a:avLst/>
          </a:prstGeom>
          <a:ln w="12700">
            <a:miter lim="400000"/>
          </a:ln>
        </p:spPr>
        <p:txBody>
          <a:bodyPr wrap="none" lIns="25400" tIns="25400" rIns="25400" bIns="25400" anchor="ctr">
            <a:spAutoFit/>
          </a:bodyPr>
          <a:lstStyle>
            <a:lvl1pPr>
              <a:defRPr sz="7200" b="0">
                <a:latin typeface="Source Han Sans CN Medium"/>
                <a:ea typeface="Source Han Sans CN Medium"/>
                <a:cs typeface="Source Han Sans CN Medium"/>
                <a:sym typeface="Source Han Sans CN Medium"/>
              </a:defRPr>
            </a:lvl1pPr>
          </a:lstStyle>
          <a:p>
            <a:pPr algn="ctr" defTabSz="412750" hangingPunct="0"/>
            <a:r>
              <a:rPr lang="en-US" altLang="zh-CN" sz="4400" kern="0" dirty="0">
                <a:solidFill>
                  <a:srgbClr val="000000"/>
                </a:solidFill>
              </a:rPr>
              <a:t>3 </a:t>
            </a:r>
            <a:r>
              <a:rPr lang="zh-CN" altLang="en-US" sz="4400" kern="0" dirty="0">
                <a:solidFill>
                  <a:srgbClr val="000000"/>
                </a:solidFill>
              </a:rPr>
              <a:t>应用分析</a:t>
            </a:r>
            <a:endParaRPr sz="4400" kern="0" dirty="0">
              <a:solidFill>
                <a:srgbClr val="000000"/>
              </a:solidFill>
            </a:endParaRPr>
          </a:p>
        </p:txBody>
      </p:sp>
    </p:spTree>
    <p:extLst>
      <p:ext uri="{BB962C8B-B14F-4D97-AF65-F5344CB8AC3E}">
        <p14:creationId xmlns:p14="http://schemas.microsoft.com/office/powerpoint/2010/main" val="1689777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灯笼.png" descr="灯笼.png"/>
          <p:cNvPicPr>
            <a:picLocks noChangeAspect="1"/>
          </p:cNvPicPr>
          <p:nvPr/>
        </p:nvPicPr>
        <p:blipFill>
          <a:blip r:embed="rId3">
            <a:alphaModFix amt="50250"/>
          </a:blip>
          <a:srcRect l="44177" b="10085"/>
          <a:stretch>
            <a:fillRect/>
          </a:stretch>
        </p:blipFill>
        <p:spPr>
          <a:xfrm>
            <a:off x="10648313" y="-23402"/>
            <a:ext cx="1573517" cy="4502740"/>
          </a:xfrm>
          <a:prstGeom prst="rect">
            <a:avLst/>
          </a:prstGeom>
          <a:ln w="12700">
            <a:miter lim="400000"/>
            <a:headEnd/>
            <a:tailEnd/>
          </a:ln>
        </p:spPr>
      </p:pic>
      <p:pic>
        <p:nvPicPr>
          <p:cNvPr id="126" name="WechatIMG643.png" descr="WechatIMG643.png"/>
          <p:cNvPicPr>
            <a:picLocks noChangeAspect="1"/>
          </p:cNvPicPr>
          <p:nvPr/>
        </p:nvPicPr>
        <p:blipFill>
          <a:blip r:embed="rId4"/>
          <a:srcRect l="30684" t="31561" r="18427" b="39559"/>
          <a:stretch>
            <a:fillRect/>
          </a:stretch>
        </p:blipFill>
        <p:spPr>
          <a:xfrm>
            <a:off x="527072" y="3435667"/>
            <a:ext cx="607776" cy="644116"/>
          </a:xfrm>
          <a:prstGeom prst="rect">
            <a:avLst/>
          </a:prstGeom>
          <a:ln w="12700">
            <a:miter lim="400000"/>
            <a:headEnd/>
            <a:tailEnd/>
          </a:ln>
        </p:spPr>
      </p:pic>
      <p:pic>
        <p:nvPicPr>
          <p:cNvPr id="127" name="WechatIMG643.png" descr="WechatIMG643.png"/>
          <p:cNvPicPr>
            <a:picLocks noChangeAspect="1"/>
          </p:cNvPicPr>
          <p:nvPr/>
        </p:nvPicPr>
        <p:blipFill>
          <a:blip r:embed="rId4"/>
          <a:srcRect l="30684" t="31561" r="18427" b="39559"/>
          <a:stretch>
            <a:fillRect/>
          </a:stretch>
        </p:blipFill>
        <p:spPr>
          <a:xfrm>
            <a:off x="553013" y="2115630"/>
            <a:ext cx="607776" cy="644116"/>
          </a:xfrm>
          <a:prstGeom prst="rect">
            <a:avLst/>
          </a:prstGeom>
          <a:ln w="12700">
            <a:miter lim="400000"/>
            <a:headEnd/>
            <a:tailEnd/>
          </a:ln>
        </p:spPr>
      </p:pic>
      <p:pic>
        <p:nvPicPr>
          <p:cNvPr id="128" name="WechatIMG643.png" descr="WechatIMG643.png"/>
          <p:cNvPicPr>
            <a:picLocks noChangeAspect="1"/>
          </p:cNvPicPr>
          <p:nvPr/>
        </p:nvPicPr>
        <p:blipFill>
          <a:blip r:embed="rId4"/>
          <a:srcRect l="30684" t="31561" r="18427" b="39559"/>
          <a:stretch>
            <a:fillRect/>
          </a:stretch>
        </p:blipFill>
        <p:spPr>
          <a:xfrm>
            <a:off x="527072" y="4755704"/>
            <a:ext cx="607776" cy="644116"/>
          </a:xfrm>
          <a:prstGeom prst="rect">
            <a:avLst/>
          </a:prstGeom>
          <a:ln w="12700">
            <a:miter lim="400000"/>
            <a:headEnd/>
            <a:tailEnd/>
          </a:ln>
        </p:spPr>
      </p:pic>
      <p:pic>
        <p:nvPicPr>
          <p:cNvPr id="129" name="WechatIMG643.png" descr="WechatIMG643.png"/>
          <p:cNvPicPr>
            <a:picLocks noChangeAspect="1"/>
          </p:cNvPicPr>
          <p:nvPr/>
        </p:nvPicPr>
        <p:blipFill>
          <a:blip r:embed="rId4"/>
          <a:srcRect l="30684" t="31561" r="18427" b="39559"/>
          <a:stretch>
            <a:fillRect/>
          </a:stretch>
        </p:blipFill>
        <p:spPr>
          <a:xfrm>
            <a:off x="10423435" y="2259774"/>
            <a:ext cx="607776" cy="644115"/>
          </a:xfrm>
          <a:prstGeom prst="rect">
            <a:avLst/>
          </a:prstGeom>
          <a:ln w="12700">
            <a:miter lim="400000"/>
            <a:headEnd/>
            <a:tailEnd/>
          </a:ln>
        </p:spPr>
      </p:pic>
      <p:pic>
        <p:nvPicPr>
          <p:cNvPr id="130" name="WechatIMG643.png" descr="WechatIMG643.png"/>
          <p:cNvPicPr>
            <a:picLocks noChangeAspect="1"/>
          </p:cNvPicPr>
          <p:nvPr/>
        </p:nvPicPr>
        <p:blipFill>
          <a:blip r:embed="rId4"/>
          <a:srcRect l="30684" t="31561" r="18427" b="39559"/>
          <a:stretch>
            <a:fillRect/>
          </a:stretch>
        </p:blipFill>
        <p:spPr>
          <a:xfrm>
            <a:off x="10437708" y="3701770"/>
            <a:ext cx="607776" cy="644116"/>
          </a:xfrm>
          <a:prstGeom prst="rect">
            <a:avLst/>
          </a:prstGeom>
          <a:ln w="12700">
            <a:miter lim="400000"/>
            <a:headEnd/>
            <a:tailEnd/>
          </a:ln>
        </p:spPr>
      </p:pic>
      <p:pic>
        <p:nvPicPr>
          <p:cNvPr id="131" name="WechatIMG643.png" descr="WechatIMG643.png"/>
          <p:cNvPicPr>
            <a:picLocks noChangeAspect="1"/>
          </p:cNvPicPr>
          <p:nvPr/>
        </p:nvPicPr>
        <p:blipFill>
          <a:blip r:embed="rId4"/>
          <a:srcRect l="30684" t="31561" r="18427" b="39559"/>
          <a:stretch>
            <a:fillRect/>
          </a:stretch>
        </p:blipFill>
        <p:spPr>
          <a:xfrm>
            <a:off x="10421693" y="5168859"/>
            <a:ext cx="607776" cy="644116"/>
          </a:xfrm>
          <a:prstGeom prst="rect">
            <a:avLst/>
          </a:prstGeom>
          <a:ln w="12700">
            <a:miter lim="400000"/>
            <a:headEnd/>
            <a:tailEnd/>
          </a:ln>
        </p:spPr>
      </p:pic>
      <p:sp>
        <p:nvSpPr>
          <p:cNvPr id="132" name="请添加标题"/>
          <p:cNvSpPr txBox="1"/>
          <p:nvPr/>
        </p:nvSpPr>
        <p:spPr>
          <a:xfrm>
            <a:off x="1695645" y="519219"/>
            <a:ext cx="1593385" cy="728405"/>
          </a:xfrm>
          <a:prstGeom prst="rect">
            <a:avLst/>
          </a:prstGeom>
          <a:ln w="12700">
            <a:miter lim="400000"/>
          </a:ln>
        </p:spPr>
        <p:txBody>
          <a:bodyPr wrap="none" lIns="25400" tIns="25400" rIns="25400" bIns="25400" anchor="ctr">
            <a:spAutoFit/>
          </a:bodyPr>
          <a:lstStyle>
            <a:lvl1pPr>
              <a:defRPr sz="7200" b="0">
                <a:latin typeface="Source Han Sans CN Medium"/>
                <a:ea typeface="Source Han Sans CN Medium"/>
                <a:cs typeface="Source Han Sans CN Medium"/>
                <a:sym typeface="Source Han Sans CN Medium"/>
              </a:defRPr>
            </a:lvl1pPr>
          </a:lstStyle>
          <a:p>
            <a:pPr algn="ctr" defTabSz="412750" hangingPunct="0"/>
            <a:r>
              <a:rPr lang="en-US" altLang="zh-CN" sz="4400" kern="0" dirty="0">
                <a:solidFill>
                  <a:srgbClr val="000000"/>
                </a:solidFill>
              </a:rPr>
              <a:t>4 </a:t>
            </a:r>
            <a:r>
              <a:rPr lang="zh-CN" altLang="en-US" sz="4400" kern="0" dirty="0">
                <a:solidFill>
                  <a:srgbClr val="000000"/>
                </a:solidFill>
              </a:rPr>
              <a:t>总结</a:t>
            </a:r>
            <a:endParaRPr sz="4400" kern="0" dirty="0">
              <a:solidFill>
                <a:srgbClr val="000000"/>
              </a:solidFill>
            </a:endParaRPr>
          </a:p>
        </p:txBody>
      </p:sp>
      <p:pic>
        <p:nvPicPr>
          <p:cNvPr id="133" name="丁香.png" descr="丁香.png"/>
          <p:cNvPicPr>
            <a:picLocks noChangeAspect="1"/>
          </p:cNvPicPr>
          <p:nvPr/>
        </p:nvPicPr>
        <p:blipFill>
          <a:blip r:embed="rId5"/>
          <a:srcRect r="3163" b="19468"/>
          <a:stretch>
            <a:fillRect/>
          </a:stretch>
        </p:blipFill>
        <p:spPr>
          <a:xfrm>
            <a:off x="-59460" y="310289"/>
            <a:ext cx="1618879" cy="1346292"/>
          </a:xfrm>
          <a:prstGeom prst="rect">
            <a:avLst/>
          </a:prstGeom>
          <a:ln w="12700">
            <a:miter lim="400000"/>
            <a:headEnd/>
            <a:tailEnd/>
          </a:ln>
        </p:spPr>
      </p:pic>
      <p:pic>
        <p:nvPicPr>
          <p:cNvPr id="134" name="校门.png" descr="校门.png"/>
          <p:cNvPicPr>
            <a:picLocks noChangeAspect="1"/>
          </p:cNvPicPr>
          <p:nvPr/>
        </p:nvPicPr>
        <p:blipFill>
          <a:blip r:embed="rId6">
            <a:alphaModFix amt="59598"/>
          </a:blip>
          <a:srcRect l="23460" r="23399" b="3689"/>
          <a:stretch>
            <a:fillRect/>
          </a:stretch>
        </p:blipFill>
        <p:spPr>
          <a:xfrm>
            <a:off x="8547203" y="3304418"/>
            <a:ext cx="2583018" cy="2615517"/>
          </a:xfrm>
          <a:prstGeom prst="rect">
            <a:avLst/>
          </a:prstGeom>
          <a:ln w="12700">
            <a:miter lim="400000"/>
            <a:headEnd/>
            <a:tailEnd/>
          </a:ln>
        </p:spPr>
      </p:pic>
      <p:pic>
        <p:nvPicPr>
          <p:cNvPr id="135" name="通通毕业 (2).png" descr="通通毕业 (2).png"/>
          <p:cNvPicPr>
            <a:picLocks noChangeAspect="1"/>
          </p:cNvPicPr>
          <p:nvPr/>
        </p:nvPicPr>
        <p:blipFill>
          <a:blip r:embed="rId7"/>
          <a:srcRect l="6984" t="11498" r="13433" b="13201"/>
          <a:stretch>
            <a:fillRect/>
          </a:stretch>
        </p:blipFill>
        <p:spPr>
          <a:xfrm>
            <a:off x="8348810" y="4014985"/>
            <a:ext cx="2696674" cy="2624720"/>
          </a:xfrm>
          <a:prstGeom prst="rect">
            <a:avLst/>
          </a:prstGeom>
          <a:ln w="12700">
            <a:miter lim="400000"/>
            <a:headEnd/>
            <a:tailEnd/>
          </a:ln>
        </p:spPr>
      </p:pic>
      <p:sp>
        <p:nvSpPr>
          <p:cNvPr id="20" name="文本框 19">
            <a:extLst>
              <a:ext uri="{FF2B5EF4-FFF2-40B4-BE49-F238E27FC236}">
                <a16:creationId xmlns:a16="http://schemas.microsoft.com/office/drawing/2014/main" id="{53A22405-A00B-4810-9FC4-D8D5B041B228}"/>
              </a:ext>
            </a:extLst>
          </p:cNvPr>
          <p:cNvSpPr txBox="1"/>
          <p:nvPr/>
        </p:nvSpPr>
        <p:spPr>
          <a:xfrm>
            <a:off x="1835908" y="1186068"/>
            <a:ext cx="6251925" cy="48423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indent="-285750" defTabSz="825500" rtl="0" fontAlgn="auto" latinLnBrk="0" hangingPunct="0">
              <a:lnSpc>
                <a:spcPct val="100000"/>
              </a:lnSpc>
              <a:spcBef>
                <a:spcPts val="0"/>
              </a:spcBef>
              <a:spcAft>
                <a:spcPts val="0"/>
              </a:spcAft>
              <a:buClrTx/>
              <a:buSzTx/>
              <a:buFont typeface="Wingdings" panose="05000000000000000000" pitchFamily="2" charset="2"/>
              <a:buChar char="l"/>
            </a:pPr>
            <a:r>
              <a:rPr lang="zh-CN" altLang="en-US" sz="2800" dirty="0">
                <a:latin typeface="Cambria Math" panose="02040503050406030204" pitchFamily="18" charset="0"/>
                <a:ea typeface="宋体" panose="02010600030101010101" pitchFamily="2" charset="-122"/>
                <a:cs typeface="Times New Roman" panose="02020603050405020304" pitchFamily="18" charset="0"/>
                <a:sym typeface="Helvetica Neue"/>
              </a:rPr>
              <a:t>中文成语表征</a:t>
            </a:r>
            <a:endParaRPr lang="en-US" altLang="zh-CN" sz="2800" dirty="0">
              <a:latin typeface="Cambria Math" panose="02040503050406030204" pitchFamily="18" charset="0"/>
              <a:ea typeface="宋体" panose="02010600030101010101" pitchFamily="2" charset="-122"/>
              <a:cs typeface="Times New Roman" panose="02020603050405020304" pitchFamily="18" charset="0"/>
              <a:sym typeface="Helvetica Neue"/>
            </a:endParaRPr>
          </a:p>
          <a:p>
            <a:pPr marL="285750" marR="0" indent="-285750" defTabSz="825500" rtl="0" fontAlgn="auto" latinLnBrk="0" hangingPunct="0">
              <a:lnSpc>
                <a:spcPct val="100000"/>
              </a:lnSpc>
              <a:spcBef>
                <a:spcPts val="0"/>
              </a:spcBef>
              <a:spcAft>
                <a:spcPts val="0"/>
              </a:spcAft>
              <a:buClrTx/>
              <a:buSzTx/>
              <a:buFont typeface="Wingdings" panose="05000000000000000000" pitchFamily="2" charset="2"/>
              <a:buChar char="l"/>
            </a:pPr>
            <a:r>
              <a:rPr lang="zh-CN" altLang="en-US" sz="2800" dirty="0">
                <a:latin typeface="Cambria Math" panose="02040503050406030204" pitchFamily="18" charset="0"/>
                <a:ea typeface="宋体" panose="02010600030101010101" pitchFamily="2" charset="-122"/>
                <a:cs typeface="Times New Roman" panose="02020603050405020304" pitchFamily="18" charset="0"/>
                <a:sym typeface="Helvetica Neue"/>
              </a:rPr>
              <a:t>提出两种表征模型</a:t>
            </a:r>
            <a:endParaRPr lang="en-US" altLang="zh-CN" sz="2800" dirty="0">
              <a:latin typeface="Cambria Math" panose="02040503050406030204" pitchFamily="18" charset="0"/>
              <a:ea typeface="宋体" panose="02010600030101010101" pitchFamily="2" charset="-122"/>
              <a:cs typeface="Times New Roman" panose="02020603050405020304" pitchFamily="18" charset="0"/>
              <a:sym typeface="Helvetica Neue"/>
            </a:endParaRPr>
          </a:p>
          <a:p>
            <a:pPr marL="914400" lvl="1" indent="-457200" defTabSz="825500" hangingPunct="0">
              <a:buFont typeface="Wingdings" panose="05000000000000000000" pitchFamily="2" charset="2"/>
              <a:buChar char="Ø"/>
            </a:pPr>
            <a:r>
              <a:rPr lang="zh-CN" altLang="en-US" sz="2800" dirty="0">
                <a:latin typeface="Cambria Math" panose="02040503050406030204" pitchFamily="18" charset="0"/>
                <a:ea typeface="宋体" panose="02010600030101010101" pitchFamily="2" charset="-122"/>
                <a:cs typeface="Times New Roman" panose="02020603050405020304" pitchFamily="18" charset="0"/>
                <a:sym typeface="Helvetica Neue"/>
              </a:rPr>
              <a:t>上下文、成语释义：字词融合</a:t>
            </a:r>
            <a:endParaRPr lang="en-US" altLang="zh-CN" sz="2800" dirty="0">
              <a:latin typeface="Cambria Math" panose="02040503050406030204" pitchFamily="18" charset="0"/>
              <a:ea typeface="宋体" panose="02010600030101010101" pitchFamily="2" charset="-122"/>
              <a:cs typeface="Times New Roman" panose="02020603050405020304" pitchFamily="18" charset="0"/>
              <a:sym typeface="Helvetica Neue"/>
            </a:endParaRPr>
          </a:p>
          <a:p>
            <a:pPr marL="914400" lvl="1" indent="-457200" defTabSz="825500" hangingPunct="0">
              <a:buFont typeface="Wingdings" panose="05000000000000000000" pitchFamily="2" charset="2"/>
              <a:buChar char="Ø"/>
            </a:pPr>
            <a:r>
              <a:rPr lang="zh-CN" altLang="en-US" sz="2800" dirty="0">
                <a:latin typeface="Cambria Math" panose="02040503050406030204" pitchFamily="18" charset="0"/>
                <a:ea typeface="宋体" panose="02010600030101010101" pitchFamily="2" charset="-122"/>
                <a:cs typeface="Times New Roman" panose="02020603050405020304" pitchFamily="18" charset="0"/>
                <a:sym typeface="Helvetica Neue"/>
              </a:rPr>
              <a:t>成语：成语释义增强</a:t>
            </a:r>
            <a:endParaRPr lang="en-US" altLang="zh-CN" sz="2800" dirty="0">
              <a:latin typeface="Cambria Math" panose="02040503050406030204" pitchFamily="18" charset="0"/>
              <a:ea typeface="宋体" panose="02010600030101010101" pitchFamily="2" charset="-122"/>
              <a:cs typeface="Times New Roman" panose="02020603050405020304" pitchFamily="18" charset="0"/>
              <a:sym typeface="Helvetica Neue"/>
            </a:endParaRPr>
          </a:p>
          <a:p>
            <a:pPr marL="285750" indent="-285750" defTabSz="825500" hangingPunct="0">
              <a:buFont typeface="Wingdings" panose="05000000000000000000" pitchFamily="2" charset="2"/>
              <a:buChar char="l"/>
            </a:pPr>
            <a:r>
              <a:rPr lang="zh-CN" altLang="en-US" sz="2800" dirty="0">
                <a:latin typeface="Cambria Math" panose="02040503050406030204" pitchFamily="18" charset="0"/>
                <a:ea typeface="宋体" panose="02010600030101010101" pitchFamily="2" charset="-122"/>
                <a:cs typeface="Times New Roman" panose="02020603050405020304" pitchFamily="18" charset="0"/>
                <a:sym typeface="Helvetica Neue"/>
              </a:rPr>
              <a:t>性能评估</a:t>
            </a:r>
            <a:endParaRPr lang="en-US" altLang="zh-CN" sz="2800" dirty="0">
              <a:latin typeface="Cambria Math" panose="02040503050406030204" pitchFamily="18" charset="0"/>
              <a:ea typeface="宋体" panose="02010600030101010101" pitchFamily="2" charset="-122"/>
              <a:cs typeface="Times New Roman" panose="02020603050405020304" pitchFamily="18" charset="0"/>
              <a:sym typeface="Helvetica Neue"/>
            </a:endParaRPr>
          </a:p>
          <a:p>
            <a:pPr marL="914400" lvl="1" indent="-457200" defTabSz="825500" hangingPunct="0">
              <a:buFont typeface="Wingdings" panose="05000000000000000000" pitchFamily="2" charset="2"/>
              <a:buChar char="Ø"/>
            </a:pPr>
            <a:r>
              <a:rPr lang="zh-CN" altLang="en-US" sz="2800" dirty="0">
                <a:latin typeface="Cambria Math" panose="02040503050406030204" pitchFamily="18" charset="0"/>
                <a:ea typeface="宋体" panose="02010600030101010101" pitchFamily="2" charset="-122"/>
                <a:cs typeface="Times New Roman" panose="02020603050405020304" pitchFamily="18" charset="0"/>
                <a:sym typeface="Helvetica Neue"/>
              </a:rPr>
              <a:t>完形填空准确率性能提升</a:t>
            </a:r>
            <a:r>
              <a:rPr lang="en-US" altLang="zh-CN" sz="2800" dirty="0">
                <a:latin typeface="Cambria Math" panose="02040503050406030204" pitchFamily="18" charset="0"/>
                <a:ea typeface="宋体" panose="02010600030101010101" pitchFamily="2" charset="-122"/>
                <a:cs typeface="Times New Roman" panose="02020603050405020304" pitchFamily="18" charset="0"/>
                <a:sym typeface="Helvetica Neue"/>
              </a:rPr>
              <a:t>4.5%-9.5%</a:t>
            </a:r>
          </a:p>
          <a:p>
            <a:pPr marL="914400" lvl="1" indent="-457200" defTabSz="825500" hangingPunct="0">
              <a:buFont typeface="Wingdings" panose="05000000000000000000" pitchFamily="2" charset="2"/>
              <a:buChar char="Ø"/>
            </a:pPr>
            <a:r>
              <a:rPr lang="zh-CN" altLang="en-US" sz="2800" dirty="0">
                <a:latin typeface="Cambria Math" panose="02040503050406030204" pitchFamily="18" charset="0"/>
                <a:ea typeface="宋体" panose="02010600030101010101" pitchFamily="2" charset="-122"/>
                <a:cs typeface="Times New Roman" panose="02020603050405020304" pitchFamily="18" charset="0"/>
                <a:sym typeface="Helvetica Neue"/>
              </a:rPr>
              <a:t>可视化分析，量化分析，具有更强的相似成语辨别能力</a:t>
            </a:r>
            <a:endParaRPr lang="en-US" altLang="zh-CN" sz="2800" dirty="0">
              <a:latin typeface="Cambria Math" panose="02040503050406030204" pitchFamily="18" charset="0"/>
              <a:ea typeface="宋体" panose="02010600030101010101" pitchFamily="2" charset="-122"/>
              <a:cs typeface="Times New Roman" panose="02020603050405020304" pitchFamily="18" charset="0"/>
              <a:sym typeface="Helvetica Neue"/>
            </a:endParaRPr>
          </a:p>
          <a:p>
            <a:pPr marL="914400" lvl="1" indent="-457200" defTabSz="825500" hangingPunct="0">
              <a:buFont typeface="Wingdings" panose="05000000000000000000" pitchFamily="2" charset="2"/>
              <a:buChar char="Ø"/>
            </a:pPr>
            <a:r>
              <a:rPr lang="zh-CN" altLang="en-US" sz="2800" dirty="0">
                <a:latin typeface="Cambria Math" panose="02040503050406030204" pitchFamily="18" charset="0"/>
                <a:ea typeface="宋体" panose="02010600030101010101" pitchFamily="2" charset="-122"/>
                <a:cs typeface="Times New Roman" panose="02020603050405020304" pitchFamily="18" charset="0"/>
                <a:sym typeface="Helvetica Neue"/>
              </a:rPr>
              <a:t>应用到高考测试集，准确率</a:t>
            </a:r>
            <a:r>
              <a:rPr lang="en-US" altLang="zh-CN" sz="2800" dirty="0">
                <a:latin typeface="Cambria Math" panose="02040503050406030204" pitchFamily="18" charset="0"/>
                <a:ea typeface="宋体" panose="02010600030101010101" pitchFamily="2" charset="-122"/>
                <a:cs typeface="Times New Roman" panose="02020603050405020304" pitchFamily="18" charset="0"/>
                <a:sym typeface="Helvetica Neue"/>
              </a:rPr>
              <a:t>75.9%</a:t>
            </a:r>
            <a:r>
              <a:rPr lang="zh-CN" altLang="en-US" sz="2800" dirty="0">
                <a:latin typeface="Cambria Math" panose="02040503050406030204" pitchFamily="18" charset="0"/>
                <a:ea typeface="宋体" panose="02010600030101010101" pitchFamily="2" charset="-122"/>
                <a:cs typeface="Times New Roman" panose="02020603050405020304" pitchFamily="18" charset="0"/>
                <a:sym typeface="Helvetica Neue"/>
              </a:rPr>
              <a:t>，好于考生平均水平</a:t>
            </a:r>
            <a:endParaRPr lang="en-US" altLang="zh-CN" sz="2800" dirty="0">
              <a:latin typeface="Cambria Math" panose="02040503050406030204" pitchFamily="18" charset="0"/>
              <a:ea typeface="宋体" panose="02010600030101010101" pitchFamily="2" charset="-122"/>
              <a:cs typeface="Times New Roman" panose="02020603050405020304" pitchFamily="18" charset="0"/>
              <a:sym typeface="Helvetica Neue"/>
            </a:endParaRPr>
          </a:p>
        </p:txBody>
      </p:sp>
      <p:sp>
        <p:nvSpPr>
          <p:cNvPr id="21" name="文本框 20">
            <a:extLst>
              <a:ext uri="{FF2B5EF4-FFF2-40B4-BE49-F238E27FC236}">
                <a16:creationId xmlns:a16="http://schemas.microsoft.com/office/drawing/2014/main" id="{BCA37D97-E4DB-4BEE-81EE-280830E50211}"/>
              </a:ext>
            </a:extLst>
          </p:cNvPr>
          <p:cNvSpPr txBox="1"/>
          <p:nvPr/>
        </p:nvSpPr>
        <p:spPr>
          <a:xfrm>
            <a:off x="6042660" y="6286500"/>
            <a:ext cx="428322" cy="369332"/>
          </a:xfrm>
          <a:prstGeom prst="rect">
            <a:avLst/>
          </a:prstGeom>
          <a:noFill/>
        </p:spPr>
        <p:txBody>
          <a:bodyPr wrap="none" rtlCol="0">
            <a:spAutoFit/>
          </a:bodyPr>
          <a:lstStyle/>
          <a:p>
            <a:r>
              <a:rPr lang="en-US" altLang="zh-CN" dirty="0"/>
              <a:t>17</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F0F0"/>
        </a:solidFill>
        <a:effectLst/>
      </p:bgPr>
    </p:bg>
    <p:spTree>
      <p:nvGrpSpPr>
        <p:cNvPr id="1" name=""/>
        <p:cNvGrpSpPr/>
        <p:nvPr/>
      </p:nvGrpSpPr>
      <p:grpSpPr>
        <a:xfrm>
          <a:off x="0" y="0"/>
          <a:ext cx="0" cy="0"/>
          <a:chOff x="0" y="0"/>
          <a:chExt cx="0" cy="0"/>
        </a:xfrm>
      </p:grpSpPr>
      <p:sp>
        <p:nvSpPr>
          <p:cNvPr id="4" name="椭圆 3"/>
          <p:cNvSpPr/>
          <p:nvPr/>
        </p:nvSpPr>
        <p:spPr>
          <a:xfrm>
            <a:off x="3852909" y="781235"/>
            <a:ext cx="1322773" cy="1251751"/>
          </a:xfrm>
          <a:prstGeom prst="ellipse">
            <a:avLst/>
          </a:prstGeom>
          <a:solidFill>
            <a:srgbClr val="82C0BA"/>
          </a:solidFill>
          <a:ln>
            <a:solidFill>
              <a:srgbClr val="82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pic>
        <p:nvPicPr>
          <p:cNvPr id="9" name="图片 8"/>
          <p:cNvPicPr>
            <a:picLocks noChangeAspect="1"/>
          </p:cNvPicPr>
          <p:nvPr/>
        </p:nvPicPr>
        <p:blipFill>
          <a:blip r:embed="rId3"/>
          <a:stretch>
            <a:fillRect/>
          </a:stretch>
        </p:blipFill>
        <p:spPr>
          <a:xfrm>
            <a:off x="5013904" y="2262332"/>
            <a:ext cx="1335140" cy="1261981"/>
          </a:xfrm>
          <a:prstGeom prst="rect">
            <a:avLst/>
          </a:prstGeom>
        </p:spPr>
      </p:pic>
      <p:cxnSp>
        <p:nvCxnSpPr>
          <p:cNvPr id="11" name="直接连接符 10"/>
          <p:cNvCxnSpPr/>
          <p:nvPr/>
        </p:nvCxnSpPr>
        <p:spPr>
          <a:xfrm>
            <a:off x="117984" y="81571"/>
            <a:ext cx="0" cy="6614197"/>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986" y="113981"/>
            <a:ext cx="11956028" cy="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7987" y="6695768"/>
            <a:ext cx="11956026" cy="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2064181" y="81571"/>
            <a:ext cx="0" cy="6614197"/>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4035014" y="1610718"/>
            <a:ext cx="1731643" cy="1322342"/>
          </a:xfrm>
          <a:prstGeom prst="line">
            <a:avLst/>
          </a:prstGeom>
          <a:ln w="31750">
            <a:solidFill>
              <a:srgbClr val="82C0BA"/>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5681474" y="1071453"/>
            <a:ext cx="1156606" cy="894735"/>
          </a:xfrm>
          <a:prstGeom prst="line">
            <a:avLst/>
          </a:prstGeom>
          <a:ln w="31750">
            <a:solidFill>
              <a:srgbClr val="82C0BA"/>
            </a:solidFill>
          </a:ln>
        </p:spPr>
        <p:style>
          <a:lnRef idx="1">
            <a:schemeClr val="accent1"/>
          </a:lnRef>
          <a:fillRef idx="0">
            <a:schemeClr val="accent1"/>
          </a:fillRef>
          <a:effectRef idx="0">
            <a:schemeClr val="accent1"/>
          </a:effectRef>
          <a:fontRef idx="minor">
            <a:schemeClr val="tx1"/>
          </a:fontRef>
        </p:style>
      </p:cxnSp>
      <p:pic>
        <p:nvPicPr>
          <p:cNvPr id="36" name="图片 35"/>
          <p:cNvPicPr>
            <a:picLocks noChangeAspect="1"/>
          </p:cNvPicPr>
          <p:nvPr/>
        </p:nvPicPr>
        <p:blipFill>
          <a:blip r:embed="rId4"/>
          <a:stretch>
            <a:fillRect/>
          </a:stretch>
        </p:blipFill>
        <p:spPr>
          <a:xfrm>
            <a:off x="4203759" y="3630050"/>
            <a:ext cx="1761897" cy="1353429"/>
          </a:xfrm>
          <a:prstGeom prst="rect">
            <a:avLst/>
          </a:prstGeom>
        </p:spPr>
      </p:pic>
      <p:pic>
        <p:nvPicPr>
          <p:cNvPr id="37" name="图片 36"/>
          <p:cNvPicPr>
            <a:picLocks noChangeAspect="1"/>
          </p:cNvPicPr>
          <p:nvPr/>
        </p:nvPicPr>
        <p:blipFill>
          <a:blip r:embed="rId5"/>
          <a:stretch>
            <a:fillRect/>
          </a:stretch>
        </p:blipFill>
        <p:spPr>
          <a:xfrm>
            <a:off x="3834853" y="4645349"/>
            <a:ext cx="1182727" cy="926672"/>
          </a:xfrm>
          <a:prstGeom prst="rect">
            <a:avLst/>
          </a:prstGeom>
        </p:spPr>
      </p:pic>
      <p:sp>
        <p:nvSpPr>
          <p:cNvPr id="38" name="椭圆 37"/>
          <p:cNvSpPr/>
          <p:nvPr/>
        </p:nvSpPr>
        <p:spPr>
          <a:xfrm>
            <a:off x="5515897" y="540774"/>
            <a:ext cx="304798" cy="301333"/>
          </a:xfrm>
          <a:prstGeom prst="ellipse">
            <a:avLst/>
          </a:prstGeom>
          <a:solidFill>
            <a:schemeClr val="accent1">
              <a:alpha val="0"/>
            </a:schemeClr>
          </a:solidFill>
          <a:ln w="31750">
            <a:solidFill>
              <a:srgbClr val="82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3" name="椭圆 42"/>
          <p:cNvSpPr/>
          <p:nvPr/>
        </p:nvSpPr>
        <p:spPr>
          <a:xfrm>
            <a:off x="1986704" y="1732553"/>
            <a:ext cx="520510" cy="499369"/>
          </a:xfrm>
          <a:prstGeom prst="ellipse">
            <a:avLst/>
          </a:prstGeom>
          <a:solidFill>
            <a:schemeClr val="accent1">
              <a:alpha val="0"/>
            </a:schemeClr>
          </a:solidFill>
          <a:ln w="31750">
            <a:solidFill>
              <a:srgbClr val="82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4" name="椭圆 43"/>
          <p:cNvSpPr/>
          <p:nvPr/>
        </p:nvSpPr>
        <p:spPr>
          <a:xfrm>
            <a:off x="5320248" y="4393608"/>
            <a:ext cx="595848" cy="584444"/>
          </a:xfrm>
          <a:prstGeom prst="ellipse">
            <a:avLst/>
          </a:prstGeom>
          <a:solidFill>
            <a:schemeClr val="accent1">
              <a:alpha val="0"/>
            </a:schemeClr>
          </a:solidFill>
          <a:ln w="31750">
            <a:solidFill>
              <a:srgbClr val="82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5" name="椭圆 44"/>
          <p:cNvSpPr/>
          <p:nvPr/>
        </p:nvSpPr>
        <p:spPr>
          <a:xfrm>
            <a:off x="1868129" y="2462772"/>
            <a:ext cx="118546" cy="123112"/>
          </a:xfrm>
          <a:prstGeom prst="ellipse">
            <a:avLst/>
          </a:prstGeom>
          <a:solidFill>
            <a:srgbClr val="82C0BA"/>
          </a:solidFill>
          <a:ln>
            <a:solidFill>
              <a:srgbClr val="82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46" name="图片 45"/>
          <p:cNvPicPr>
            <a:picLocks noChangeAspect="1"/>
          </p:cNvPicPr>
          <p:nvPr/>
        </p:nvPicPr>
        <p:blipFill>
          <a:blip r:embed="rId6"/>
          <a:stretch>
            <a:fillRect/>
          </a:stretch>
        </p:blipFill>
        <p:spPr>
          <a:xfrm>
            <a:off x="6028938" y="4284058"/>
            <a:ext cx="134124" cy="134124"/>
          </a:xfrm>
          <a:prstGeom prst="rect">
            <a:avLst/>
          </a:prstGeom>
        </p:spPr>
      </p:pic>
      <p:pic>
        <p:nvPicPr>
          <p:cNvPr id="47" name="图片 46"/>
          <p:cNvPicPr>
            <a:picLocks noChangeAspect="1"/>
          </p:cNvPicPr>
          <p:nvPr/>
        </p:nvPicPr>
        <p:blipFill>
          <a:blip r:embed="rId6"/>
          <a:stretch>
            <a:fillRect/>
          </a:stretch>
        </p:blipFill>
        <p:spPr>
          <a:xfrm>
            <a:off x="10580504" y="2072359"/>
            <a:ext cx="134124" cy="134124"/>
          </a:xfrm>
          <a:prstGeom prst="rect">
            <a:avLst/>
          </a:prstGeom>
        </p:spPr>
      </p:pic>
      <p:pic>
        <p:nvPicPr>
          <p:cNvPr id="48" name="图片 47"/>
          <p:cNvPicPr>
            <a:picLocks noChangeAspect="1"/>
          </p:cNvPicPr>
          <p:nvPr/>
        </p:nvPicPr>
        <p:blipFill>
          <a:blip r:embed="rId7"/>
          <a:stretch>
            <a:fillRect/>
          </a:stretch>
        </p:blipFill>
        <p:spPr>
          <a:xfrm>
            <a:off x="10175799" y="1549898"/>
            <a:ext cx="335309" cy="329213"/>
          </a:xfrm>
          <a:prstGeom prst="rect">
            <a:avLst/>
          </a:prstGeom>
        </p:spPr>
      </p:pic>
      <p:sp>
        <p:nvSpPr>
          <p:cNvPr id="2" name="文本框 1"/>
          <p:cNvSpPr txBox="1"/>
          <p:nvPr/>
        </p:nvSpPr>
        <p:spPr>
          <a:xfrm>
            <a:off x="5292880" y="2477823"/>
            <a:ext cx="8621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谢</a:t>
            </a:r>
          </a:p>
        </p:txBody>
      </p:sp>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57308" y="1097269"/>
            <a:ext cx="3236982" cy="5760731"/>
          </a:xfrm>
          <a:prstGeom prst="rect">
            <a:avLst/>
          </a:prstGeom>
        </p:spPr>
      </p:pic>
      <p:pic>
        <p:nvPicPr>
          <p:cNvPr id="28" name="图片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8535" y="2639096"/>
            <a:ext cx="4910988" cy="5051775"/>
          </a:xfrm>
          <a:prstGeom prst="rect">
            <a:avLst/>
          </a:prstGeom>
        </p:spPr>
      </p:pic>
      <p:pic>
        <p:nvPicPr>
          <p:cNvPr id="6" name="图片 5"/>
          <p:cNvPicPr>
            <a:picLocks noChangeAspect="1"/>
          </p:cNvPicPr>
          <p:nvPr/>
        </p:nvPicPr>
        <p:blipFill>
          <a:blip r:embed="rId10"/>
          <a:stretch>
            <a:fillRect/>
          </a:stretch>
        </p:blipFill>
        <p:spPr>
          <a:xfrm>
            <a:off x="3816634" y="814522"/>
            <a:ext cx="1347333" cy="1286367"/>
          </a:xfrm>
          <a:prstGeom prst="rect">
            <a:avLst/>
          </a:prstGeom>
        </p:spPr>
      </p:pic>
      <p:sp>
        <p:nvSpPr>
          <p:cNvPr id="23" name="文本框 22">
            <a:extLst>
              <a:ext uri="{FF2B5EF4-FFF2-40B4-BE49-F238E27FC236}">
                <a16:creationId xmlns:a16="http://schemas.microsoft.com/office/drawing/2014/main" id="{65E8F3BD-0C70-4C27-9EDE-A1AB49DF063F}"/>
              </a:ext>
            </a:extLst>
          </p:cNvPr>
          <p:cNvSpPr txBox="1"/>
          <p:nvPr/>
        </p:nvSpPr>
        <p:spPr>
          <a:xfrm>
            <a:off x="6042660" y="6286500"/>
            <a:ext cx="428322" cy="369332"/>
          </a:xfrm>
          <a:prstGeom prst="rect">
            <a:avLst/>
          </a:prstGeom>
          <a:noFill/>
        </p:spPr>
        <p:txBody>
          <a:bodyPr wrap="none" rtlCol="0">
            <a:spAutoFit/>
          </a:bodyPr>
          <a:lstStyle/>
          <a:p>
            <a:r>
              <a:rPr lang="en-US" altLang="zh-CN" dirty="0"/>
              <a:t>18</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请添加标题"/>
          <p:cNvSpPr txBox="1"/>
          <p:nvPr/>
        </p:nvSpPr>
        <p:spPr>
          <a:xfrm>
            <a:off x="2589859" y="496302"/>
            <a:ext cx="1744068" cy="728405"/>
          </a:xfrm>
          <a:prstGeom prst="rect">
            <a:avLst/>
          </a:prstGeom>
          <a:ln w="12700">
            <a:miter lim="400000"/>
          </a:ln>
        </p:spPr>
        <p:txBody>
          <a:bodyPr wrap="none" lIns="25400" tIns="25400" rIns="25400" bIns="25400" anchor="ctr">
            <a:spAutoFit/>
          </a:bodyPr>
          <a:lstStyle>
            <a:lvl1pPr>
              <a:defRPr sz="7200" b="0">
                <a:latin typeface="Source Han Sans CN Medium"/>
                <a:ea typeface="Source Han Sans CN Medium"/>
                <a:cs typeface="Source Han Sans CN Medium"/>
                <a:sym typeface="Source Han Sans CN Medium"/>
              </a:defRPr>
            </a:lvl1pPr>
          </a:lstStyle>
          <a:p>
            <a:pPr algn="ctr" defTabSz="412750" hangingPunct="0"/>
            <a:r>
              <a:rPr lang="zh-CN" altLang="en-US" sz="4400" kern="0" dirty="0">
                <a:solidFill>
                  <a:srgbClr val="000000"/>
                </a:solidFill>
              </a:rPr>
              <a:t>对照组</a:t>
            </a:r>
            <a:endParaRPr sz="4400" kern="0" dirty="0">
              <a:solidFill>
                <a:srgbClr val="000000"/>
              </a:solidFill>
            </a:endParaRPr>
          </a:p>
        </p:txBody>
      </p:sp>
      <p:pic>
        <p:nvPicPr>
          <p:cNvPr id="141" name="桃花.png" descr="桃花.png"/>
          <p:cNvPicPr>
            <a:picLocks noChangeAspect="1"/>
          </p:cNvPicPr>
          <p:nvPr/>
        </p:nvPicPr>
        <p:blipFill>
          <a:blip r:embed="rId3"/>
          <a:stretch>
            <a:fillRect/>
          </a:stretch>
        </p:blipFill>
        <p:spPr>
          <a:xfrm>
            <a:off x="351919" y="4514420"/>
            <a:ext cx="1181622" cy="1181622"/>
          </a:xfrm>
          <a:prstGeom prst="rect">
            <a:avLst/>
          </a:prstGeom>
          <a:ln w="12700">
            <a:miter lim="400000"/>
            <a:headEnd/>
            <a:tailEnd/>
          </a:ln>
        </p:spPr>
      </p:pic>
      <p:pic>
        <p:nvPicPr>
          <p:cNvPr id="142" name="迎春.png" descr="迎春.png"/>
          <p:cNvPicPr>
            <a:picLocks noChangeAspect="1"/>
          </p:cNvPicPr>
          <p:nvPr/>
        </p:nvPicPr>
        <p:blipFill>
          <a:blip r:embed="rId4"/>
          <a:stretch>
            <a:fillRect/>
          </a:stretch>
        </p:blipFill>
        <p:spPr>
          <a:xfrm>
            <a:off x="108575" y="5437210"/>
            <a:ext cx="1553418" cy="1553418"/>
          </a:xfrm>
          <a:prstGeom prst="rect">
            <a:avLst/>
          </a:prstGeom>
          <a:ln w="12700">
            <a:miter lim="400000"/>
            <a:headEnd/>
            <a:tailEnd/>
          </a:ln>
        </p:spPr>
      </p:pic>
      <p:pic>
        <p:nvPicPr>
          <p:cNvPr id="153" name="烟花.png" descr="烟花.png"/>
          <p:cNvPicPr>
            <a:picLocks noChangeAspect="1"/>
          </p:cNvPicPr>
          <p:nvPr/>
        </p:nvPicPr>
        <p:blipFill>
          <a:blip r:embed="rId5"/>
          <a:stretch>
            <a:fillRect/>
          </a:stretch>
        </p:blipFill>
        <p:spPr>
          <a:xfrm>
            <a:off x="9720628" y="208126"/>
            <a:ext cx="2764831" cy="1628316"/>
          </a:xfrm>
          <a:prstGeom prst="rect">
            <a:avLst/>
          </a:prstGeom>
          <a:ln w="12700">
            <a:miter lim="400000"/>
            <a:headEnd/>
            <a:tailEnd/>
          </a:ln>
        </p:spPr>
      </p:pic>
      <p:pic>
        <p:nvPicPr>
          <p:cNvPr id="154" name="丁香.png" descr="丁香.png"/>
          <p:cNvPicPr>
            <a:picLocks noChangeAspect="1"/>
          </p:cNvPicPr>
          <p:nvPr/>
        </p:nvPicPr>
        <p:blipFill>
          <a:blip r:embed="rId6"/>
          <a:stretch>
            <a:fillRect/>
          </a:stretch>
        </p:blipFill>
        <p:spPr>
          <a:xfrm>
            <a:off x="351919" y="224179"/>
            <a:ext cx="1671760" cy="1671760"/>
          </a:xfrm>
          <a:prstGeom prst="rect">
            <a:avLst/>
          </a:prstGeom>
          <a:ln w="12700">
            <a:miter lim="400000"/>
            <a:headEnd/>
            <a:tailEnd/>
          </a:ln>
        </p:spPr>
      </p:pic>
      <p:sp>
        <p:nvSpPr>
          <p:cNvPr id="11" name="文本框 10">
            <a:extLst>
              <a:ext uri="{FF2B5EF4-FFF2-40B4-BE49-F238E27FC236}">
                <a16:creationId xmlns:a16="http://schemas.microsoft.com/office/drawing/2014/main" id="{38EF6CEC-F1C3-4999-A9E0-6F4B82E6DD6D}"/>
              </a:ext>
            </a:extLst>
          </p:cNvPr>
          <p:cNvSpPr txBox="1"/>
          <p:nvPr/>
        </p:nvSpPr>
        <p:spPr>
          <a:xfrm>
            <a:off x="544061" y="1994082"/>
            <a:ext cx="4406430" cy="201080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defTabSz="825500" rtl="0" fontAlgn="auto" latinLnBrk="0" hangingPunct="0">
              <a:lnSpc>
                <a:spcPct val="100000"/>
              </a:lnSpc>
              <a:spcBef>
                <a:spcPts val="0"/>
              </a:spcBef>
              <a:spcAft>
                <a:spcPts val="0"/>
              </a:spcAft>
              <a:buClrTx/>
              <a:buSzTx/>
            </a:pPr>
            <a:r>
              <a:rPr lang="zh-CN" altLang="en-US" sz="2000" dirty="0">
                <a:solidFill>
                  <a:srgbClr val="000000"/>
                </a:solidFill>
                <a:latin typeface="Helvetica Neue"/>
                <a:ea typeface="Helvetica Neue"/>
                <a:cs typeface="Helvetica Neue"/>
                <a:sym typeface="Helvetica Neue"/>
              </a:rPr>
              <a:t>对照组</a:t>
            </a:r>
            <a:endParaRPr lang="en-US" altLang="zh-CN" sz="2000" dirty="0">
              <a:solidFill>
                <a:srgbClr val="000000"/>
              </a:solidFill>
              <a:latin typeface="Helvetica Neue"/>
              <a:ea typeface="Helvetica Neue"/>
              <a:cs typeface="Helvetica Neue"/>
              <a:sym typeface="Helvetica Neue"/>
            </a:endParaRPr>
          </a:p>
          <a:p>
            <a:pPr marL="342900" marR="0" indent="-342900" defTabSz="825500" rtl="0" fontAlgn="auto" latinLnBrk="0" hangingPunct="0">
              <a:lnSpc>
                <a:spcPct val="100000"/>
              </a:lnSpc>
              <a:spcBef>
                <a:spcPts val="0"/>
              </a:spcBef>
              <a:spcAft>
                <a:spcPts val="0"/>
              </a:spcAft>
              <a:buClrTx/>
              <a:buSzTx/>
              <a:buFont typeface="Wingdings" panose="05000000000000000000" pitchFamily="2" charset="2"/>
              <a:buChar char="l"/>
            </a:pPr>
            <a:r>
              <a:rPr kumimoji="0" lang="zh-CN" altLang="en-US" sz="2000" i="0" u="none" strike="noStrike" cap="none" spc="0" normalizeH="0" baseline="0" dirty="0">
                <a:ln>
                  <a:noFill/>
                </a:ln>
                <a:solidFill>
                  <a:srgbClr val="000000"/>
                </a:solidFill>
                <a:effectLst/>
                <a:uFillTx/>
                <a:latin typeface="Helvetica Neue"/>
                <a:ea typeface="Helvetica Neue"/>
                <a:cs typeface="Helvetica Neue"/>
                <a:sym typeface="Helvetica Neue"/>
              </a:rPr>
              <a:t>注意力机制的有效性</a:t>
            </a:r>
            <a:endParaRPr kumimoji="0" lang="en-US" altLang="zh-CN" sz="200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342900" marR="0" indent="-342900" defTabSz="825500" rtl="0" fontAlgn="auto" latinLnBrk="0" hangingPunct="0">
              <a:lnSpc>
                <a:spcPct val="100000"/>
              </a:lnSpc>
              <a:spcBef>
                <a:spcPts val="0"/>
              </a:spcBef>
              <a:spcAft>
                <a:spcPts val="0"/>
              </a:spcAft>
              <a:buClrTx/>
              <a:buSzTx/>
              <a:buFont typeface="Wingdings" panose="05000000000000000000" pitchFamily="2" charset="2"/>
              <a:buChar char="l"/>
            </a:pPr>
            <a:r>
              <a:rPr kumimoji="0" lang="zh-CN" altLang="en-US" sz="2000" i="0" u="none" strike="noStrike" cap="none" spc="0" normalizeH="0" baseline="0" dirty="0">
                <a:ln>
                  <a:noFill/>
                </a:ln>
                <a:solidFill>
                  <a:srgbClr val="000000"/>
                </a:solidFill>
                <a:effectLst/>
                <a:uFillTx/>
                <a:latin typeface="Helvetica Neue"/>
                <a:ea typeface="Helvetica Neue"/>
                <a:cs typeface="Helvetica Neue"/>
                <a:sym typeface="Helvetica Neue"/>
              </a:rPr>
              <a:t>单独使用释义信息的表征效果</a:t>
            </a:r>
            <a:endParaRPr kumimoji="0" lang="en-US" altLang="zh-CN" sz="200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342900" marR="0" indent="-342900" defTabSz="825500" rtl="0" fontAlgn="auto" latinLnBrk="0" hangingPunct="0">
              <a:lnSpc>
                <a:spcPct val="100000"/>
              </a:lnSpc>
              <a:spcBef>
                <a:spcPts val="0"/>
              </a:spcBef>
              <a:spcAft>
                <a:spcPts val="0"/>
              </a:spcAft>
              <a:buClrTx/>
              <a:buSzTx/>
              <a:buFont typeface="Wingdings" panose="05000000000000000000" pitchFamily="2" charset="2"/>
              <a:buChar char="l"/>
            </a:pPr>
            <a:r>
              <a:rPr lang="zh-CN" altLang="en-US" sz="2000" dirty="0">
                <a:solidFill>
                  <a:srgbClr val="000000"/>
                </a:solidFill>
                <a:latin typeface="Helvetica Neue"/>
                <a:ea typeface="Helvetica Neue"/>
                <a:cs typeface="Helvetica Neue"/>
                <a:sym typeface="Helvetica Neue"/>
              </a:rPr>
              <a:t>对照组</a:t>
            </a:r>
            <a:r>
              <a:rPr lang="en-US" altLang="zh-CN" sz="2000" dirty="0">
                <a:solidFill>
                  <a:srgbClr val="000000"/>
                </a:solidFill>
                <a:latin typeface="Helvetica Neue"/>
                <a:ea typeface="Helvetica Neue"/>
                <a:cs typeface="Helvetica Neue"/>
                <a:sym typeface="Helvetica Neue"/>
              </a:rPr>
              <a:t>1</a:t>
            </a:r>
            <a:r>
              <a:rPr lang="zh-CN" altLang="en-US" sz="2000" dirty="0">
                <a:solidFill>
                  <a:srgbClr val="000000"/>
                </a:solidFill>
                <a:latin typeface="Helvetica Neue"/>
                <a:ea typeface="Helvetica Neue"/>
                <a:cs typeface="Helvetica Neue"/>
                <a:sym typeface="Helvetica Neue"/>
              </a:rPr>
              <a:t>：双向隐状态拼接</a:t>
            </a:r>
            <a:endParaRPr lang="en-US" altLang="zh-CN" sz="2000" dirty="0">
              <a:solidFill>
                <a:srgbClr val="000000"/>
              </a:solidFill>
              <a:latin typeface="Helvetica Neue"/>
              <a:ea typeface="Helvetica Neue"/>
              <a:cs typeface="Helvetica Neue"/>
              <a:sym typeface="Helvetica Neue"/>
            </a:endParaRPr>
          </a:p>
          <a:p>
            <a:pPr marL="342900" marR="0" indent="-342900" defTabSz="825500" rtl="0" fontAlgn="auto" latinLnBrk="0" hangingPunct="0">
              <a:lnSpc>
                <a:spcPct val="100000"/>
              </a:lnSpc>
              <a:spcBef>
                <a:spcPts val="0"/>
              </a:spcBef>
              <a:spcAft>
                <a:spcPts val="0"/>
              </a:spcAft>
              <a:buClrTx/>
              <a:buSzTx/>
              <a:buFont typeface="Wingdings" panose="05000000000000000000" pitchFamily="2" charset="2"/>
              <a:buChar char="l"/>
            </a:pPr>
            <a:r>
              <a:rPr kumimoji="0" lang="zh-CN" altLang="en-US" sz="2000" i="0" u="none" strike="noStrike" cap="none" spc="0" normalizeH="0" baseline="0" dirty="0">
                <a:ln>
                  <a:noFill/>
                </a:ln>
                <a:solidFill>
                  <a:srgbClr val="000000"/>
                </a:solidFill>
                <a:effectLst/>
                <a:uFillTx/>
                <a:latin typeface="Helvetica Neue"/>
                <a:ea typeface="Helvetica Neue"/>
                <a:cs typeface="Helvetica Neue"/>
                <a:sym typeface="Helvetica Neue"/>
              </a:rPr>
              <a:t>对照组</a:t>
            </a:r>
            <a:r>
              <a:rPr kumimoji="0" lang="en-US" altLang="zh-CN" sz="2000" i="0" u="none" strike="noStrike" cap="none" spc="0" normalizeH="0" baseline="0" dirty="0">
                <a:ln>
                  <a:noFill/>
                </a:ln>
                <a:solidFill>
                  <a:srgbClr val="000000"/>
                </a:solidFill>
                <a:effectLst/>
                <a:uFillTx/>
                <a:latin typeface="Helvetica Neue"/>
                <a:ea typeface="Helvetica Neue"/>
                <a:cs typeface="Helvetica Neue"/>
                <a:sym typeface="Helvetica Neue"/>
              </a:rPr>
              <a:t>2</a:t>
            </a:r>
            <a:r>
              <a:rPr kumimoji="0" lang="zh-CN" altLang="en-US" sz="2000" i="0" u="none" strike="noStrike" cap="none" spc="0" normalizeH="0" baseline="0" dirty="0">
                <a:ln>
                  <a:noFill/>
                </a:ln>
                <a:solidFill>
                  <a:srgbClr val="000000"/>
                </a:solidFill>
                <a:effectLst/>
                <a:uFillTx/>
                <a:latin typeface="Helvetica Neue"/>
                <a:ea typeface="Helvetica Neue"/>
                <a:cs typeface="Helvetica Neue"/>
                <a:sym typeface="Helvetica Neue"/>
              </a:rPr>
              <a:t>：平均</a:t>
            </a:r>
            <a:r>
              <a:rPr kumimoji="0" lang="en-US" altLang="zh-CN" sz="2000" i="0" u="none" strike="noStrike" cap="none" spc="0" normalizeH="0" baseline="0" dirty="0">
                <a:ln>
                  <a:noFill/>
                </a:ln>
                <a:solidFill>
                  <a:srgbClr val="000000"/>
                </a:solidFill>
                <a:effectLst/>
                <a:uFillTx/>
                <a:latin typeface="Helvetica Neue"/>
                <a:ea typeface="Helvetica Neue"/>
                <a:cs typeface="Helvetica Neue"/>
                <a:sym typeface="Helvetica Neue"/>
              </a:rPr>
              <a:t>	</a:t>
            </a:r>
          </a:p>
          <a:p>
            <a:pPr marR="0" defTabSz="825500" rtl="0" fontAlgn="auto" latinLnBrk="0" hangingPunct="0">
              <a:lnSpc>
                <a:spcPct val="100000"/>
              </a:lnSpc>
              <a:spcBef>
                <a:spcPts val="0"/>
              </a:spcBef>
              <a:spcAft>
                <a:spcPts val="0"/>
              </a:spcAft>
              <a:buClrTx/>
              <a:buSzTx/>
            </a:pPr>
            <a:r>
              <a:rPr lang="en-US" altLang="zh-CN" sz="2400" dirty="0">
                <a:solidFill>
                  <a:srgbClr val="000000"/>
                </a:solidFill>
                <a:latin typeface="Helvetica Neue"/>
                <a:ea typeface="Helvetica Neue"/>
                <a:cs typeface="Helvetica Neue"/>
                <a:sym typeface="Helvetica Neue"/>
              </a:rPr>
              <a:t>	</a:t>
            </a:r>
          </a:p>
        </p:txBody>
      </p:sp>
      <p:pic>
        <p:nvPicPr>
          <p:cNvPr id="12" name="图片 11">
            <a:extLst>
              <a:ext uri="{FF2B5EF4-FFF2-40B4-BE49-F238E27FC236}">
                <a16:creationId xmlns:a16="http://schemas.microsoft.com/office/drawing/2014/main" id="{9CD64A32-69A1-4D61-BC8B-2FEFC9749B17}"/>
              </a:ext>
            </a:extLst>
          </p:cNvPr>
          <p:cNvPicPr/>
          <p:nvPr/>
        </p:nvPicPr>
        <p:blipFill rotWithShape="1">
          <a:blip r:embed="rId7" cstate="print">
            <a:extLst>
              <a:ext uri="{28A0092B-C50C-407E-A947-70E740481C1C}">
                <a14:useLocalDpi xmlns:a14="http://schemas.microsoft.com/office/drawing/2010/main" val="0"/>
              </a:ext>
            </a:extLst>
          </a:blip>
          <a:srcRect l="-270" r="-344" b="14"/>
          <a:stretch/>
        </p:blipFill>
        <p:spPr bwMode="auto">
          <a:xfrm>
            <a:off x="4171215" y="2539117"/>
            <a:ext cx="3599054" cy="273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a:extLst>
              <a:ext uri="{FF2B5EF4-FFF2-40B4-BE49-F238E27FC236}">
                <a16:creationId xmlns:a16="http://schemas.microsoft.com/office/drawing/2014/main" id="{77F3A6A6-18D7-4A7E-B0BD-FA887B32CD15}"/>
              </a:ext>
            </a:extLst>
          </p:cNvPr>
          <p:cNvPicPr/>
          <p:nvPr/>
        </p:nvPicPr>
        <p:blipFill rotWithShape="1">
          <a:blip r:embed="rId8" cstate="print">
            <a:extLst>
              <a:ext uri="{28A0092B-C50C-407E-A947-70E740481C1C}">
                <a14:useLocalDpi xmlns:a14="http://schemas.microsoft.com/office/drawing/2010/main" val="0"/>
              </a:ext>
            </a:extLst>
          </a:blip>
          <a:srcRect l="-545" t="1" r="414" b="5"/>
          <a:stretch/>
        </p:blipFill>
        <p:spPr bwMode="auto">
          <a:xfrm>
            <a:off x="8294809" y="2491760"/>
            <a:ext cx="3083898" cy="302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a:extLst>
              <a:ext uri="{FF2B5EF4-FFF2-40B4-BE49-F238E27FC236}">
                <a16:creationId xmlns:a16="http://schemas.microsoft.com/office/drawing/2014/main" id="{94223790-240E-4907-A35F-CCBC34FD0936}"/>
              </a:ext>
            </a:extLst>
          </p:cNvPr>
          <p:cNvSpPr/>
          <p:nvPr/>
        </p:nvSpPr>
        <p:spPr>
          <a:xfrm>
            <a:off x="4562774" y="2417072"/>
            <a:ext cx="3599054" cy="3175635"/>
          </a:xfrm>
          <a:prstGeom prst="rect">
            <a:avLst/>
          </a:prstGeom>
          <a:noFill/>
          <a:ln w="12700" cap="flat">
            <a:solidFill>
              <a:schemeClr val="tx1"/>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矩形 16">
            <a:extLst>
              <a:ext uri="{FF2B5EF4-FFF2-40B4-BE49-F238E27FC236}">
                <a16:creationId xmlns:a16="http://schemas.microsoft.com/office/drawing/2014/main" id="{211B6FCD-F9D9-4969-A935-486A11A0D9F5}"/>
              </a:ext>
            </a:extLst>
          </p:cNvPr>
          <p:cNvSpPr/>
          <p:nvPr/>
        </p:nvSpPr>
        <p:spPr>
          <a:xfrm>
            <a:off x="8375561" y="2417072"/>
            <a:ext cx="3323309" cy="3175635"/>
          </a:xfrm>
          <a:prstGeom prst="rect">
            <a:avLst/>
          </a:prstGeom>
          <a:noFill/>
          <a:ln w="12700" cap="flat">
            <a:solidFill>
              <a:schemeClr val="tx1"/>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文本框 17">
            <a:extLst>
              <a:ext uri="{FF2B5EF4-FFF2-40B4-BE49-F238E27FC236}">
                <a16:creationId xmlns:a16="http://schemas.microsoft.com/office/drawing/2014/main" id="{5422EDB9-70AA-4B1D-A15C-2FE5BD544D2C}"/>
              </a:ext>
            </a:extLst>
          </p:cNvPr>
          <p:cNvSpPr txBox="1"/>
          <p:nvPr/>
        </p:nvSpPr>
        <p:spPr>
          <a:xfrm>
            <a:off x="5199035" y="5714752"/>
            <a:ext cx="2326532" cy="369332"/>
          </a:xfrm>
          <a:prstGeom prst="rect">
            <a:avLst/>
          </a:prstGeom>
          <a:noFill/>
        </p:spPr>
        <p:txBody>
          <a:bodyPr wrap="square">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1800" dirty="0">
                <a:solidFill>
                  <a:srgbClr val="000000"/>
                </a:solidFill>
                <a:latin typeface="Helvetica Neue"/>
                <a:ea typeface="Helvetica Neue"/>
                <a:cs typeface="Helvetica Neue"/>
                <a:sym typeface="Helvetica Neue"/>
              </a:rPr>
              <a:t>图</a:t>
            </a:r>
            <a:r>
              <a:rPr lang="en-US" altLang="zh-CN" sz="1800" dirty="0">
                <a:solidFill>
                  <a:srgbClr val="000000"/>
                </a:solidFill>
                <a:latin typeface="Helvetica Neue"/>
                <a:ea typeface="Helvetica Neue"/>
                <a:cs typeface="Helvetica Neue"/>
                <a:sym typeface="Helvetica Neue"/>
              </a:rPr>
              <a:t>2-5 </a:t>
            </a:r>
            <a:r>
              <a:rPr lang="zh-CN" altLang="en-US" sz="1800" dirty="0">
                <a:solidFill>
                  <a:srgbClr val="000000"/>
                </a:solidFill>
                <a:latin typeface="Helvetica Neue"/>
                <a:ea typeface="Helvetica Neue"/>
                <a:cs typeface="Helvetica Neue"/>
                <a:sym typeface="Helvetica Neue"/>
              </a:rPr>
              <a:t>对照组</a:t>
            </a:r>
            <a:r>
              <a:rPr lang="en-US" altLang="zh-CN" sz="1800" dirty="0">
                <a:solidFill>
                  <a:srgbClr val="000000"/>
                </a:solidFill>
                <a:latin typeface="Helvetica Neue"/>
                <a:ea typeface="Helvetica Neue"/>
                <a:cs typeface="Helvetica Neue"/>
                <a:sym typeface="Helvetica Neue"/>
              </a:rPr>
              <a:t>1</a:t>
            </a:r>
            <a:r>
              <a:rPr lang="zh-CN" altLang="en-US" sz="1800" dirty="0">
                <a:solidFill>
                  <a:srgbClr val="000000"/>
                </a:solidFill>
                <a:latin typeface="Helvetica Neue"/>
                <a:ea typeface="Helvetica Neue"/>
                <a:cs typeface="Helvetica Neue"/>
                <a:sym typeface="Helvetica Neue"/>
              </a:rPr>
              <a:t>模型</a:t>
            </a:r>
            <a:endParaRPr kumimoji="0" lang="zh-CN" altLang="en-US" sz="18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9" name="文本框 18">
            <a:extLst>
              <a:ext uri="{FF2B5EF4-FFF2-40B4-BE49-F238E27FC236}">
                <a16:creationId xmlns:a16="http://schemas.microsoft.com/office/drawing/2014/main" id="{6470E865-D96B-451C-AFB2-0AD20FAAC122}"/>
              </a:ext>
            </a:extLst>
          </p:cNvPr>
          <p:cNvSpPr txBox="1"/>
          <p:nvPr/>
        </p:nvSpPr>
        <p:spPr>
          <a:xfrm>
            <a:off x="8962727" y="5699626"/>
            <a:ext cx="2326532" cy="369332"/>
          </a:xfrm>
          <a:prstGeom prst="rect">
            <a:avLst/>
          </a:prstGeom>
          <a:noFill/>
        </p:spPr>
        <p:txBody>
          <a:bodyPr wrap="square">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1800" dirty="0">
                <a:solidFill>
                  <a:srgbClr val="000000"/>
                </a:solidFill>
                <a:latin typeface="Helvetica Neue"/>
                <a:ea typeface="Helvetica Neue"/>
                <a:cs typeface="Helvetica Neue"/>
                <a:sym typeface="Helvetica Neue"/>
              </a:rPr>
              <a:t>图</a:t>
            </a:r>
            <a:r>
              <a:rPr lang="en-US" altLang="zh-CN" sz="1800" dirty="0">
                <a:solidFill>
                  <a:srgbClr val="000000"/>
                </a:solidFill>
                <a:latin typeface="Helvetica Neue"/>
                <a:ea typeface="Helvetica Neue"/>
                <a:cs typeface="Helvetica Neue"/>
                <a:sym typeface="Helvetica Neue"/>
              </a:rPr>
              <a:t>2-6 </a:t>
            </a:r>
            <a:r>
              <a:rPr lang="zh-CN" altLang="en-US" sz="1800" dirty="0">
                <a:solidFill>
                  <a:srgbClr val="000000"/>
                </a:solidFill>
                <a:latin typeface="Helvetica Neue"/>
                <a:ea typeface="Helvetica Neue"/>
                <a:cs typeface="Helvetica Neue"/>
                <a:sym typeface="Helvetica Neue"/>
              </a:rPr>
              <a:t>对照组</a:t>
            </a:r>
            <a:r>
              <a:rPr lang="en-US" altLang="zh-CN" dirty="0">
                <a:solidFill>
                  <a:srgbClr val="000000"/>
                </a:solidFill>
                <a:latin typeface="Helvetica Neue"/>
                <a:ea typeface="Helvetica Neue"/>
                <a:cs typeface="Helvetica Neue"/>
                <a:sym typeface="Helvetica Neue"/>
              </a:rPr>
              <a:t>2</a:t>
            </a:r>
            <a:r>
              <a:rPr lang="zh-CN" altLang="en-US" sz="1800" dirty="0">
                <a:solidFill>
                  <a:srgbClr val="000000"/>
                </a:solidFill>
                <a:latin typeface="Helvetica Neue"/>
                <a:ea typeface="Helvetica Neue"/>
                <a:cs typeface="Helvetica Neue"/>
                <a:sym typeface="Helvetica Neue"/>
              </a:rPr>
              <a:t>模型</a:t>
            </a:r>
            <a:endParaRPr kumimoji="0" lang="zh-CN" altLang="en-US" sz="18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0" name="文本框 19">
            <a:extLst>
              <a:ext uri="{FF2B5EF4-FFF2-40B4-BE49-F238E27FC236}">
                <a16:creationId xmlns:a16="http://schemas.microsoft.com/office/drawing/2014/main" id="{8BCDFCED-E6D4-418E-BB12-F0B3E25C6014}"/>
              </a:ext>
            </a:extLst>
          </p:cNvPr>
          <p:cNvSpPr txBox="1"/>
          <p:nvPr/>
        </p:nvSpPr>
        <p:spPr>
          <a:xfrm>
            <a:off x="6042660" y="6286500"/>
            <a:ext cx="428322" cy="369332"/>
          </a:xfrm>
          <a:prstGeom prst="rect">
            <a:avLst/>
          </a:prstGeom>
          <a:noFill/>
        </p:spPr>
        <p:txBody>
          <a:bodyPr wrap="none" rtlCol="0">
            <a:spAutoFit/>
          </a:bodyPr>
          <a:lstStyle/>
          <a:p>
            <a:r>
              <a:rPr lang="en-US" altLang="zh-CN" dirty="0"/>
              <a:t>19</a:t>
            </a:r>
            <a:endParaRPr lang="zh-CN" altLang="en-US" dirty="0"/>
          </a:p>
        </p:txBody>
      </p:sp>
    </p:spTree>
    <p:extLst>
      <p:ext uri="{BB962C8B-B14F-4D97-AF65-F5344CB8AC3E}">
        <p14:creationId xmlns:p14="http://schemas.microsoft.com/office/powerpoint/2010/main" val="329065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56" y="84106"/>
            <a:ext cx="1679773" cy="1679773"/>
          </a:xfrm>
          <a:prstGeom prst="rect">
            <a:avLst/>
          </a:prstGeom>
        </p:spPr>
      </p:pic>
      <p:sp>
        <p:nvSpPr>
          <p:cNvPr id="6" name="文本框 5"/>
          <p:cNvSpPr txBox="1"/>
          <p:nvPr/>
        </p:nvSpPr>
        <p:spPr>
          <a:xfrm>
            <a:off x="1959428" y="539141"/>
            <a:ext cx="5558195" cy="769441"/>
          </a:xfrm>
          <a:prstGeom prst="rect">
            <a:avLst/>
          </a:prstGeom>
          <a:noFill/>
        </p:spPr>
        <p:txBody>
          <a:bodyPr wrap="square" rtlCol="0">
            <a:spAutoFit/>
          </a:bodyPr>
          <a:lstStyle/>
          <a:p>
            <a:r>
              <a:rPr lang="en-US" altLang="zh-CN" sz="4400" dirty="0">
                <a:latin typeface="黑体" panose="02010609060101010101" pitchFamily="49" charset="-122"/>
                <a:ea typeface="黑体" panose="02010609060101010101" pitchFamily="49" charset="-122"/>
              </a:rPr>
              <a:t>1.1 </a:t>
            </a:r>
            <a:r>
              <a:rPr lang="zh-CN" altLang="en-US" sz="4400" dirty="0">
                <a:latin typeface="黑体" panose="02010609060101010101" pitchFamily="49" charset="-122"/>
                <a:ea typeface="黑体" panose="02010609060101010101" pitchFamily="49" charset="-122"/>
              </a:rPr>
              <a:t>研究背景</a:t>
            </a:r>
          </a:p>
        </p:txBody>
      </p:sp>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b="2011"/>
          <a:stretch>
            <a:fillRect/>
          </a:stretch>
        </p:blipFill>
        <p:spPr>
          <a:xfrm>
            <a:off x="8387035" y="933193"/>
            <a:ext cx="3236982" cy="5644890"/>
          </a:xfrm>
          <a:prstGeom prst="rect">
            <a:avLst/>
          </a:prstGeom>
        </p:spPr>
      </p:pic>
      <p:sp>
        <p:nvSpPr>
          <p:cNvPr id="13" name="文本框 12"/>
          <p:cNvSpPr txBox="1"/>
          <p:nvPr/>
        </p:nvSpPr>
        <p:spPr>
          <a:xfrm>
            <a:off x="529142" y="1169685"/>
            <a:ext cx="9476384" cy="6924973"/>
          </a:xfrm>
          <a:prstGeom prst="rect">
            <a:avLst/>
          </a:prstGeom>
          <a:noFill/>
          <a:ln>
            <a:noFill/>
          </a:ln>
        </p:spPr>
        <p:txBody>
          <a:bodyPr wrap="square" rtlCol="0">
            <a:spAutoFit/>
          </a:bodyPr>
          <a:lstStyle/>
          <a:p>
            <a:pPr marL="285750" indent="-285750">
              <a:lnSpc>
                <a:spcPct val="150000"/>
              </a:lnSpc>
              <a:buFont typeface="Wingdings" panose="05000000000000000000" pitchFamily="2" charset="2"/>
              <a:buChar char="l"/>
            </a:pPr>
            <a:r>
              <a:rPr lang="zh-CN" altLang="en-US" sz="2400" dirty="0"/>
              <a:t>成语是中文独特的语言现象</a:t>
            </a:r>
            <a:endParaRPr lang="en-US" altLang="zh-CN" sz="2400" dirty="0"/>
          </a:p>
          <a:p>
            <a:pPr marL="285750" indent="-285750">
              <a:lnSpc>
                <a:spcPct val="150000"/>
              </a:lnSpc>
              <a:buFont typeface="Wingdings" panose="05000000000000000000" pitchFamily="2" charset="2"/>
              <a:buChar char="l"/>
            </a:pPr>
            <a:r>
              <a:rPr lang="zh-CN" altLang="en-US" sz="2400" dirty="0"/>
              <a:t>中文成语的特点</a:t>
            </a:r>
            <a:endParaRPr lang="en-US" altLang="zh-CN" sz="2400" dirty="0"/>
          </a:p>
          <a:p>
            <a:pPr marL="742950" lvl="1" indent="-285750">
              <a:lnSpc>
                <a:spcPct val="150000"/>
              </a:lnSpc>
              <a:buFont typeface="Wingdings" panose="05000000000000000000" pitchFamily="2" charset="2"/>
              <a:buChar char="Ø"/>
            </a:pPr>
            <a:r>
              <a:rPr lang="zh-CN" altLang="en-US" sz="2400" dirty="0"/>
              <a:t>四字结构，含义丰富，源于典故，意义整体性，如亡羊补牢</a:t>
            </a:r>
            <a:endParaRPr lang="en-US" altLang="zh-CN" sz="2400" dirty="0"/>
          </a:p>
          <a:p>
            <a:pPr marL="742950" lvl="1" indent="-285750">
              <a:lnSpc>
                <a:spcPct val="150000"/>
              </a:lnSpc>
              <a:buFont typeface="Wingdings" panose="05000000000000000000" pitchFamily="2" charset="2"/>
              <a:buChar char="Ø"/>
            </a:pPr>
            <a:r>
              <a:rPr lang="zh-CN" altLang="en-US" sz="2400" dirty="0"/>
              <a:t>非语义合成性：“望文生义”</a:t>
            </a:r>
            <a:r>
              <a:rPr lang="en-US" altLang="zh-CN" sz="2400" dirty="0"/>
              <a:t>[1]</a:t>
            </a:r>
            <a:r>
              <a:rPr lang="zh-CN" altLang="en-US" sz="2400" dirty="0"/>
              <a:t>，如七月流火</a:t>
            </a:r>
            <a:r>
              <a:rPr lang="en-US" altLang="zh-CN" sz="2400" dirty="0"/>
              <a:t>[2]</a:t>
            </a:r>
          </a:p>
          <a:p>
            <a:pPr marL="285750" indent="-285750">
              <a:lnSpc>
                <a:spcPct val="150000"/>
              </a:lnSpc>
              <a:buFont typeface="Wingdings" panose="05000000000000000000" pitchFamily="2" charset="2"/>
              <a:buChar char="l"/>
            </a:pPr>
            <a:r>
              <a:rPr lang="zh-CN" altLang="en-US" sz="2400" dirty="0"/>
              <a:t>中文成语的</a:t>
            </a:r>
            <a:r>
              <a:rPr lang="zh-CN" altLang="en-US" sz="2400" b="1" dirty="0">
                <a:solidFill>
                  <a:srgbClr val="FF0000"/>
                </a:solidFill>
              </a:rPr>
              <a:t>深度表征</a:t>
            </a:r>
            <a:r>
              <a:rPr lang="zh-CN" altLang="en-US" sz="2400" dirty="0"/>
              <a:t>是一个基本而重要的任务，是各种中文自然语言处理下游任务的基础</a:t>
            </a:r>
            <a:r>
              <a:rPr lang="zh-CN" altLang="en-US" sz="2400" b="1" dirty="0"/>
              <a:t>编码层</a:t>
            </a:r>
            <a:endParaRPr lang="en-US" altLang="zh-CN" sz="2400" b="1" dirty="0"/>
          </a:p>
          <a:p>
            <a:pPr marL="742950" lvl="1" indent="-285750">
              <a:lnSpc>
                <a:spcPct val="150000"/>
              </a:lnSpc>
              <a:buFont typeface="Wingdings" panose="05000000000000000000" pitchFamily="2" charset="2"/>
              <a:buChar char="Ø"/>
            </a:pPr>
            <a:r>
              <a:rPr lang="zh-CN" altLang="en-US" sz="2400" dirty="0"/>
              <a:t>在线教育</a:t>
            </a:r>
            <a:endParaRPr lang="en-US" altLang="zh-CN" sz="2400" dirty="0"/>
          </a:p>
          <a:p>
            <a:pPr marL="742950" lvl="1" indent="-285750">
              <a:lnSpc>
                <a:spcPct val="150000"/>
              </a:lnSpc>
              <a:buFont typeface="Wingdings" panose="05000000000000000000" pitchFamily="2" charset="2"/>
              <a:buChar char="Ø"/>
            </a:pPr>
            <a:r>
              <a:rPr lang="zh-CN" altLang="en-US" sz="2400" dirty="0"/>
              <a:t>舆情分析</a:t>
            </a:r>
            <a:endParaRPr lang="en-US" altLang="zh-CN" sz="2400" dirty="0"/>
          </a:p>
          <a:p>
            <a:pPr marL="742950" lvl="1" indent="-285750">
              <a:lnSpc>
                <a:spcPct val="150000"/>
              </a:lnSpc>
              <a:buFont typeface="Wingdings" panose="05000000000000000000" pitchFamily="2" charset="2"/>
              <a:buChar char="Ø"/>
            </a:pPr>
            <a:r>
              <a:rPr lang="zh-CN" altLang="en-US" sz="2400" dirty="0"/>
              <a:t>写作校对</a:t>
            </a:r>
            <a:endParaRPr lang="en-US" altLang="zh-CN" sz="2400" dirty="0"/>
          </a:p>
          <a:p>
            <a:pPr marL="285750" indent="-285750">
              <a:buFont typeface="Wingdings" panose="05000000000000000000" pitchFamily="2" charset="2"/>
              <a:buChar char="l"/>
            </a:pPr>
            <a:endParaRPr lang="en-US" altLang="zh-CN" sz="2400" dirty="0"/>
          </a:p>
          <a:p>
            <a:pPr marL="285750" indent="-285750">
              <a:buFont typeface="Wingdings" panose="05000000000000000000" pitchFamily="2" charset="2"/>
              <a:buChar char="l"/>
            </a:pPr>
            <a:endParaRPr lang="en-US" altLang="zh-CN" sz="2400" dirty="0"/>
          </a:p>
          <a:p>
            <a:pPr marL="285750" indent="-285750">
              <a:buFont typeface="Wingdings" panose="05000000000000000000" pitchFamily="2" charset="2"/>
              <a:buChar char="l"/>
            </a:pPr>
            <a:endParaRPr lang="en-US" altLang="zh-CN" sz="2400" dirty="0"/>
          </a:p>
          <a:p>
            <a:endParaRPr lang="en-US" altLang="zh-CN" sz="2400" dirty="0"/>
          </a:p>
          <a:p>
            <a:pPr lvl="1"/>
            <a:endParaRPr lang="en-US" altLang="zh-CN" sz="2400" dirty="0"/>
          </a:p>
        </p:txBody>
      </p:sp>
      <p:sp>
        <p:nvSpPr>
          <p:cNvPr id="10" name="文本框 9">
            <a:extLst>
              <a:ext uri="{FF2B5EF4-FFF2-40B4-BE49-F238E27FC236}">
                <a16:creationId xmlns:a16="http://schemas.microsoft.com/office/drawing/2014/main" id="{7901ADE6-50BD-4CBC-AA9F-16AE59C326CB}"/>
              </a:ext>
            </a:extLst>
          </p:cNvPr>
          <p:cNvSpPr txBox="1"/>
          <p:nvPr/>
        </p:nvSpPr>
        <p:spPr>
          <a:xfrm>
            <a:off x="6034925" y="6539982"/>
            <a:ext cx="306494" cy="369332"/>
          </a:xfrm>
          <a:prstGeom prst="rect">
            <a:avLst/>
          </a:prstGeom>
          <a:noFill/>
        </p:spPr>
        <p:txBody>
          <a:bodyPr wrap="none" rtlCol="0">
            <a:spAutoFit/>
          </a:bodyPr>
          <a:lstStyle/>
          <a:p>
            <a:r>
              <a:rPr lang="en-US" altLang="zh-CN" dirty="0"/>
              <a:t>2</a:t>
            </a:r>
            <a:endParaRPr lang="zh-CN" altLang="en-US" dirty="0"/>
          </a:p>
        </p:txBody>
      </p:sp>
      <p:sp>
        <p:nvSpPr>
          <p:cNvPr id="11" name="文本框 10">
            <a:extLst>
              <a:ext uri="{FF2B5EF4-FFF2-40B4-BE49-F238E27FC236}">
                <a16:creationId xmlns:a16="http://schemas.microsoft.com/office/drawing/2014/main" id="{6FE9DF80-DF9E-44BE-8066-F0E34D5AD6C5}"/>
              </a:ext>
            </a:extLst>
          </p:cNvPr>
          <p:cNvSpPr txBox="1"/>
          <p:nvPr/>
        </p:nvSpPr>
        <p:spPr>
          <a:xfrm>
            <a:off x="529142" y="6050617"/>
            <a:ext cx="7094793" cy="489365"/>
          </a:xfrm>
          <a:prstGeom prst="rect">
            <a:avLst/>
          </a:prstGeom>
          <a:noFill/>
        </p:spPr>
        <p:txBody>
          <a:bodyPr wrap="square">
            <a:spAutoFit/>
          </a:bodyPr>
          <a:lstStyle/>
          <a:p>
            <a:pPr lvl="0" algn="just">
              <a:lnSpc>
                <a:spcPts val="1600"/>
              </a:lnSpc>
              <a:buSzPts val="1050"/>
            </a:pPr>
            <a:r>
              <a:rPr lang="en-US" altLang="zh-CN" sz="1200" dirty="0"/>
              <a:t>[1] </a:t>
            </a:r>
            <a:r>
              <a:rPr lang="zh-CN" altLang="en-US" sz="1200" dirty="0"/>
              <a:t>望文生义：</a:t>
            </a:r>
            <a:r>
              <a:rPr lang="zh-CN" altLang="en-US" sz="1200" b="0" i="0" dirty="0">
                <a:solidFill>
                  <a:srgbClr val="333333"/>
                </a:solidFill>
                <a:effectLst/>
                <a:latin typeface="arial" panose="020B0604020202020204" pitchFamily="34" charset="0"/>
              </a:rPr>
              <a:t>指不了解某一词句的确切涵义或来源缘由，光从字面上去牵强附会，做出不确切的解释。</a:t>
            </a:r>
            <a:endParaRPr lang="en-US" altLang="zh-CN" sz="1200" b="0" i="0" dirty="0">
              <a:solidFill>
                <a:srgbClr val="333333"/>
              </a:solidFill>
              <a:effectLst/>
              <a:latin typeface="arial" panose="020B0604020202020204" pitchFamily="34" charset="0"/>
            </a:endParaRPr>
          </a:p>
          <a:p>
            <a:pPr lvl="0" algn="just">
              <a:lnSpc>
                <a:spcPts val="1600"/>
              </a:lnSpc>
              <a:buSzPts val="1050"/>
            </a:pPr>
            <a:r>
              <a:rPr lang="en-US" altLang="zh-CN" sz="1200" dirty="0"/>
              <a:t>[2]  </a:t>
            </a:r>
            <a:r>
              <a:rPr lang="zh-CN" altLang="en-US" sz="1200" dirty="0"/>
              <a:t>七月流火：指农历七月天气转凉，天刚擦黑的时候，可以看见大火星从西方落下。</a:t>
            </a:r>
            <a:endParaRPr lang="zh-CN" altLang="zh-CN" sz="1200" dirty="0">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56" y="84106"/>
            <a:ext cx="1679773" cy="1679773"/>
          </a:xfrm>
          <a:prstGeom prst="rect">
            <a:avLst/>
          </a:prstGeom>
        </p:spPr>
      </p:pic>
      <p:sp>
        <p:nvSpPr>
          <p:cNvPr id="6" name="文本框 5"/>
          <p:cNvSpPr txBox="1"/>
          <p:nvPr/>
        </p:nvSpPr>
        <p:spPr>
          <a:xfrm>
            <a:off x="1959428" y="539141"/>
            <a:ext cx="5558195" cy="769441"/>
          </a:xfrm>
          <a:prstGeom prst="rect">
            <a:avLst/>
          </a:prstGeom>
          <a:noFill/>
        </p:spPr>
        <p:txBody>
          <a:bodyPr wrap="square" rtlCol="0">
            <a:spAutoFit/>
          </a:bodyPr>
          <a:lstStyle/>
          <a:p>
            <a:r>
              <a:rPr lang="en-US" altLang="zh-CN" sz="4400" dirty="0">
                <a:latin typeface="黑体" panose="02010609060101010101" pitchFamily="49" charset="-122"/>
                <a:ea typeface="黑体" panose="02010609060101010101" pitchFamily="49" charset="-122"/>
              </a:rPr>
              <a:t>1.2 </a:t>
            </a:r>
            <a:r>
              <a:rPr lang="zh-CN" altLang="en-US" sz="4400" dirty="0">
                <a:latin typeface="黑体" panose="02010609060101010101" pitchFamily="49" charset="-122"/>
                <a:ea typeface="黑体" panose="02010609060101010101" pitchFamily="49" charset="-122"/>
              </a:rPr>
              <a:t>研究内容</a:t>
            </a:r>
          </a:p>
        </p:txBody>
      </p:sp>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b="2011"/>
          <a:stretch>
            <a:fillRect/>
          </a:stretch>
        </p:blipFill>
        <p:spPr>
          <a:xfrm>
            <a:off x="8387035" y="933193"/>
            <a:ext cx="3236982" cy="5644890"/>
          </a:xfrm>
          <a:prstGeom prst="rect">
            <a:avLst/>
          </a:prstGeom>
        </p:spPr>
      </p:pic>
      <p:sp>
        <p:nvSpPr>
          <p:cNvPr id="8" name="文本框 7">
            <a:extLst>
              <a:ext uri="{FF2B5EF4-FFF2-40B4-BE49-F238E27FC236}">
                <a16:creationId xmlns:a16="http://schemas.microsoft.com/office/drawing/2014/main" id="{CA65FB41-57A1-4F23-BF62-46B3F4426C12}"/>
              </a:ext>
            </a:extLst>
          </p:cNvPr>
          <p:cNvSpPr txBox="1"/>
          <p:nvPr/>
        </p:nvSpPr>
        <p:spPr>
          <a:xfrm>
            <a:off x="978883" y="1905693"/>
            <a:ext cx="6096000" cy="1698029"/>
          </a:xfrm>
          <a:prstGeom prst="rect">
            <a:avLst/>
          </a:prstGeom>
          <a:noFill/>
        </p:spPr>
        <p:txBody>
          <a:bodyPr wrap="square">
            <a:spAutoFit/>
          </a:bodyPr>
          <a:lstStyle/>
          <a:p>
            <a:pPr marL="285750" indent="-285750">
              <a:lnSpc>
                <a:spcPct val="150000"/>
              </a:lnSpc>
              <a:buFont typeface="Wingdings" panose="05000000000000000000" pitchFamily="2" charset="2"/>
              <a:buChar char="l"/>
            </a:pPr>
            <a:r>
              <a:rPr lang="zh-CN" altLang="en-US" sz="2400" dirty="0"/>
              <a:t>本文探究</a:t>
            </a:r>
            <a:r>
              <a:rPr lang="zh-CN" altLang="en-US" sz="2400" b="1" dirty="0"/>
              <a:t>中文成语的表征</a:t>
            </a:r>
            <a:r>
              <a:rPr lang="zh-CN" altLang="en-US" sz="2400" dirty="0"/>
              <a:t>问题</a:t>
            </a:r>
            <a:endParaRPr lang="en-US" altLang="zh-CN" sz="2400" dirty="0"/>
          </a:p>
          <a:p>
            <a:pPr marL="285750" indent="-285750">
              <a:lnSpc>
                <a:spcPct val="150000"/>
              </a:lnSpc>
              <a:buFont typeface="Wingdings" panose="05000000000000000000" pitchFamily="2" charset="2"/>
              <a:buChar char="l"/>
            </a:pPr>
            <a:r>
              <a:rPr lang="zh-CN" altLang="en-US" sz="2400" dirty="0"/>
              <a:t>基于</a:t>
            </a:r>
            <a:r>
              <a:rPr lang="zh-CN" altLang="en-US" sz="2400" b="1" dirty="0"/>
              <a:t>完形填空形式</a:t>
            </a:r>
            <a:r>
              <a:rPr lang="zh-CN" altLang="en-US" sz="2400" dirty="0"/>
              <a:t>的机器阅读理解任务，验证表征的效果</a:t>
            </a:r>
            <a:endParaRPr lang="en-US" altLang="zh-CN" sz="2400" dirty="0"/>
          </a:p>
        </p:txBody>
      </p:sp>
      <p:sp>
        <p:nvSpPr>
          <p:cNvPr id="10" name="文本框 9">
            <a:extLst>
              <a:ext uri="{FF2B5EF4-FFF2-40B4-BE49-F238E27FC236}">
                <a16:creationId xmlns:a16="http://schemas.microsoft.com/office/drawing/2014/main" id="{7901ADE6-50BD-4CBC-AA9F-16AE59C326CB}"/>
              </a:ext>
            </a:extLst>
          </p:cNvPr>
          <p:cNvSpPr txBox="1"/>
          <p:nvPr/>
        </p:nvSpPr>
        <p:spPr>
          <a:xfrm>
            <a:off x="6034925" y="6539982"/>
            <a:ext cx="306494" cy="369332"/>
          </a:xfrm>
          <a:prstGeom prst="rect">
            <a:avLst/>
          </a:prstGeom>
          <a:noFill/>
        </p:spPr>
        <p:txBody>
          <a:bodyPr wrap="none" rtlCol="0">
            <a:spAutoFit/>
          </a:bodyPr>
          <a:lstStyle/>
          <a:p>
            <a:r>
              <a:rPr lang="en-US" altLang="zh-CN" dirty="0"/>
              <a:t>3</a:t>
            </a:r>
            <a:endParaRPr lang="zh-CN" altLang="en-US" dirty="0"/>
          </a:p>
        </p:txBody>
      </p:sp>
    </p:spTree>
    <p:extLst>
      <p:ext uri="{BB962C8B-B14F-4D97-AF65-F5344CB8AC3E}">
        <p14:creationId xmlns:p14="http://schemas.microsoft.com/office/powerpoint/2010/main" val="564739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56" y="84106"/>
            <a:ext cx="1679773" cy="1679773"/>
          </a:xfrm>
          <a:prstGeom prst="rect">
            <a:avLst/>
          </a:prstGeom>
        </p:spPr>
      </p:pic>
      <p:sp>
        <p:nvSpPr>
          <p:cNvPr id="6" name="文本框 5"/>
          <p:cNvSpPr txBox="1"/>
          <p:nvPr/>
        </p:nvSpPr>
        <p:spPr>
          <a:xfrm>
            <a:off x="1959429" y="539141"/>
            <a:ext cx="4236098" cy="769441"/>
          </a:xfrm>
          <a:prstGeom prst="rect">
            <a:avLst/>
          </a:prstGeom>
          <a:noFill/>
        </p:spPr>
        <p:txBody>
          <a:bodyPr wrap="square" rtlCol="0">
            <a:spAutoFit/>
          </a:bodyPr>
          <a:lstStyle/>
          <a:p>
            <a:r>
              <a:rPr lang="en-US" altLang="zh-CN" sz="4400" dirty="0">
                <a:latin typeface="黑体" panose="02010609060101010101" pitchFamily="49" charset="-122"/>
                <a:ea typeface="黑体" panose="02010609060101010101" pitchFamily="49" charset="-122"/>
              </a:rPr>
              <a:t>2.1 </a:t>
            </a:r>
            <a:r>
              <a:rPr lang="zh-CN" altLang="en-US" sz="4400" dirty="0">
                <a:latin typeface="黑体" panose="02010609060101010101" pitchFamily="49" charset="-122"/>
                <a:ea typeface="黑体" panose="02010609060101010101" pitchFamily="49" charset="-122"/>
              </a:rPr>
              <a:t>问题介绍</a:t>
            </a:r>
          </a:p>
        </p:txBody>
      </p:sp>
      <p:sp>
        <p:nvSpPr>
          <p:cNvPr id="7" name="矩形 6"/>
          <p:cNvSpPr/>
          <p:nvPr/>
        </p:nvSpPr>
        <p:spPr>
          <a:xfrm>
            <a:off x="567982" y="1501378"/>
            <a:ext cx="8848243" cy="4312778"/>
          </a:xfrm>
          <a:prstGeom prst="rect">
            <a:avLst/>
          </a:prstGeom>
          <a:noFill/>
          <a:ln w="57150">
            <a:solidFill>
              <a:srgbClr val="84B4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b="2011"/>
          <a:stretch>
            <a:fillRect/>
          </a:stretch>
        </p:blipFill>
        <p:spPr>
          <a:xfrm>
            <a:off x="8387035" y="933193"/>
            <a:ext cx="3236982" cy="5644890"/>
          </a:xfrm>
          <a:prstGeom prst="rect">
            <a:avLst/>
          </a:prstGeom>
        </p:spPr>
      </p:pic>
      <p:sp>
        <p:nvSpPr>
          <p:cNvPr id="8" name="文本框 7">
            <a:extLst>
              <a:ext uri="{FF2B5EF4-FFF2-40B4-BE49-F238E27FC236}">
                <a16:creationId xmlns:a16="http://schemas.microsoft.com/office/drawing/2014/main" id="{093CFDF4-A62C-4D39-80D1-3EECC912D336}"/>
              </a:ext>
            </a:extLst>
          </p:cNvPr>
          <p:cNvSpPr txBox="1"/>
          <p:nvPr/>
        </p:nvSpPr>
        <p:spPr>
          <a:xfrm>
            <a:off x="1866108" y="1790228"/>
            <a:ext cx="7098593" cy="1477328"/>
          </a:xfrm>
          <a:prstGeom prst="rect">
            <a:avLst/>
          </a:prstGeom>
          <a:noFill/>
          <a:ln>
            <a:solidFill>
              <a:schemeClr val="accent1"/>
            </a:solidFill>
          </a:ln>
        </p:spPr>
        <p:txBody>
          <a:bodyPr wrap="square" rtlCol="0">
            <a:spAutoFit/>
          </a:bodyPr>
          <a:lstStyle/>
          <a:p>
            <a:r>
              <a:rPr lang="zh-CN" altLang="en-US" dirty="0"/>
              <a:t>大规模的交响乐自然又不同，那是</a:t>
            </a:r>
            <a:r>
              <a:rPr lang="en-US" altLang="zh-CN" dirty="0">
                <a:solidFill>
                  <a:srgbClr val="FF0000"/>
                </a:solidFill>
              </a:rPr>
              <a:t>#idiom#</a:t>
            </a:r>
            <a:r>
              <a:rPr lang="zh-CN" altLang="en-US" dirty="0"/>
              <a:t>五四运动一般地冲了来，把每一个人的声音都变了它的声音，前后左右呼啸嘁嚓的都是自己的声音，人一开口就震惊于自己的声音的深宏远大；又像在初睡醒的时候听见人向你说话，不大知道是自己说的还是人家说的，感到模糊的恐怖。</a:t>
            </a:r>
          </a:p>
        </p:txBody>
      </p:sp>
      <p:sp>
        <p:nvSpPr>
          <p:cNvPr id="10" name="文本框 9">
            <a:extLst>
              <a:ext uri="{FF2B5EF4-FFF2-40B4-BE49-F238E27FC236}">
                <a16:creationId xmlns:a16="http://schemas.microsoft.com/office/drawing/2014/main" id="{E572CE63-67C9-45EC-A894-02D0FA157345}"/>
              </a:ext>
            </a:extLst>
          </p:cNvPr>
          <p:cNvSpPr txBox="1"/>
          <p:nvPr/>
        </p:nvSpPr>
        <p:spPr>
          <a:xfrm>
            <a:off x="1866108" y="3459665"/>
            <a:ext cx="7098593" cy="646331"/>
          </a:xfrm>
          <a:prstGeom prst="rect">
            <a:avLst/>
          </a:prstGeom>
          <a:noFill/>
          <a:ln>
            <a:solidFill>
              <a:schemeClr val="accent1"/>
            </a:solidFill>
          </a:ln>
        </p:spPr>
        <p:txBody>
          <a:bodyPr wrap="square" rtlCol="0">
            <a:spAutoFit/>
          </a:bodyPr>
          <a:lstStyle/>
          <a:p>
            <a:r>
              <a:rPr lang="en-US" altLang="zh-CN" dirty="0"/>
              <a:t>["</a:t>
            </a:r>
            <a:r>
              <a:rPr lang="zh-CN" altLang="en-US" dirty="0"/>
              <a:t>过河拆桥</a:t>
            </a:r>
            <a:r>
              <a:rPr lang="en-US" altLang="zh-CN" dirty="0"/>
              <a:t>", "</a:t>
            </a:r>
            <a:r>
              <a:rPr lang="zh-CN" altLang="en-US" dirty="0">
                <a:solidFill>
                  <a:srgbClr val="FF6600"/>
                </a:solidFill>
              </a:rPr>
              <a:t>欢声雷动</a:t>
            </a:r>
            <a:r>
              <a:rPr lang="en-US" altLang="zh-CN" dirty="0"/>
              <a:t>", "</a:t>
            </a:r>
            <a:r>
              <a:rPr lang="zh-CN" altLang="en-US" dirty="0">
                <a:solidFill>
                  <a:srgbClr val="FF0000"/>
                </a:solidFill>
              </a:rPr>
              <a:t>浩浩荡荡</a:t>
            </a:r>
            <a:r>
              <a:rPr lang="en-US" altLang="zh-CN" dirty="0"/>
              <a:t>", "</a:t>
            </a:r>
            <a:r>
              <a:rPr lang="zh-CN" altLang="en-US" dirty="0">
                <a:solidFill>
                  <a:srgbClr val="FF6600"/>
                </a:solidFill>
              </a:rPr>
              <a:t>排山倒海</a:t>
            </a:r>
            <a:r>
              <a:rPr lang="en-US" altLang="zh-CN" dirty="0"/>
              <a:t>", "</a:t>
            </a:r>
            <a:r>
              <a:rPr lang="zh-CN" altLang="en-US" dirty="0"/>
              <a:t>四面八方</a:t>
            </a:r>
            <a:r>
              <a:rPr lang="en-US" altLang="zh-CN" dirty="0"/>
              <a:t>", "</a:t>
            </a:r>
            <a:r>
              <a:rPr lang="zh-CN" altLang="en-US" dirty="0"/>
              <a:t>一知半解</a:t>
            </a:r>
            <a:r>
              <a:rPr lang="en-US" altLang="zh-CN" dirty="0"/>
              <a:t>", "</a:t>
            </a:r>
            <a:r>
              <a:rPr lang="zh-CN" altLang="en-US" dirty="0">
                <a:solidFill>
                  <a:srgbClr val="FF6600"/>
                </a:solidFill>
              </a:rPr>
              <a:t>成群结队</a:t>
            </a:r>
            <a:r>
              <a:rPr lang="en-US" altLang="zh-CN" dirty="0"/>
              <a:t>“]</a:t>
            </a:r>
          </a:p>
        </p:txBody>
      </p:sp>
      <p:sp>
        <p:nvSpPr>
          <p:cNvPr id="11" name="文本框 10">
            <a:extLst>
              <a:ext uri="{FF2B5EF4-FFF2-40B4-BE49-F238E27FC236}">
                <a16:creationId xmlns:a16="http://schemas.microsoft.com/office/drawing/2014/main" id="{DF1AB76D-1ABE-4B97-A402-39F1E82E51E0}"/>
              </a:ext>
            </a:extLst>
          </p:cNvPr>
          <p:cNvSpPr txBox="1"/>
          <p:nvPr/>
        </p:nvSpPr>
        <p:spPr>
          <a:xfrm>
            <a:off x="723359" y="2067156"/>
            <a:ext cx="1236070" cy="1815882"/>
          </a:xfrm>
          <a:prstGeom prst="rect">
            <a:avLst/>
          </a:prstGeom>
          <a:noFill/>
        </p:spPr>
        <p:txBody>
          <a:bodyPr wrap="square" rtlCol="0">
            <a:spAutoFit/>
          </a:bodyPr>
          <a:lstStyle/>
          <a:p>
            <a:r>
              <a:rPr lang="zh-CN" altLang="en-US" sz="2000" dirty="0"/>
              <a:t>上下文：</a:t>
            </a:r>
            <a:endParaRPr lang="en-US" altLang="zh-CN" sz="2000" dirty="0"/>
          </a:p>
          <a:p>
            <a:endParaRPr lang="en-US" altLang="zh-CN" dirty="0"/>
          </a:p>
          <a:p>
            <a:endParaRPr lang="en-US" altLang="zh-CN" dirty="0"/>
          </a:p>
          <a:p>
            <a:endParaRPr lang="en-US" altLang="zh-CN" dirty="0"/>
          </a:p>
          <a:p>
            <a:endParaRPr lang="en-US" altLang="zh-CN" dirty="0"/>
          </a:p>
          <a:p>
            <a:r>
              <a:rPr lang="zh-CN" altLang="en-US" sz="2000" dirty="0"/>
              <a:t>候选项</a:t>
            </a:r>
            <a:r>
              <a:rPr lang="zh-CN" altLang="en-US" dirty="0"/>
              <a:t>：</a:t>
            </a:r>
          </a:p>
        </p:txBody>
      </p:sp>
      <p:sp>
        <p:nvSpPr>
          <p:cNvPr id="2" name="文本框 1">
            <a:extLst>
              <a:ext uri="{FF2B5EF4-FFF2-40B4-BE49-F238E27FC236}">
                <a16:creationId xmlns:a16="http://schemas.microsoft.com/office/drawing/2014/main" id="{919D6798-35A8-4E28-A94A-8E709EFA6219}"/>
              </a:ext>
            </a:extLst>
          </p:cNvPr>
          <p:cNvSpPr txBox="1"/>
          <p:nvPr/>
        </p:nvSpPr>
        <p:spPr>
          <a:xfrm>
            <a:off x="1866108" y="4157502"/>
            <a:ext cx="4926578" cy="369332"/>
          </a:xfrm>
          <a:prstGeom prst="rect">
            <a:avLst/>
          </a:prstGeom>
          <a:noFill/>
        </p:spPr>
        <p:txBody>
          <a:bodyPr wrap="square" rtlCol="0">
            <a:spAutoFit/>
          </a:bodyPr>
          <a:lstStyle/>
          <a:p>
            <a:r>
              <a:rPr lang="zh-CN" altLang="en-US" dirty="0">
                <a:solidFill>
                  <a:srgbClr val="FF0000"/>
                </a:solidFill>
              </a:rPr>
              <a:t>正确答案     </a:t>
            </a:r>
            <a:r>
              <a:rPr lang="zh-CN" altLang="en-US" dirty="0"/>
              <a:t>随机项         </a:t>
            </a:r>
            <a:r>
              <a:rPr lang="zh-CN" altLang="en-US" dirty="0">
                <a:solidFill>
                  <a:srgbClr val="FF6600"/>
                </a:solidFill>
              </a:rPr>
              <a:t>相似项</a:t>
            </a:r>
          </a:p>
        </p:txBody>
      </p:sp>
      <p:sp>
        <p:nvSpPr>
          <p:cNvPr id="12" name="文本框 11">
            <a:extLst>
              <a:ext uri="{FF2B5EF4-FFF2-40B4-BE49-F238E27FC236}">
                <a16:creationId xmlns:a16="http://schemas.microsoft.com/office/drawing/2014/main" id="{46BF1D23-44C1-47DA-BCED-A21D7C964787}"/>
              </a:ext>
            </a:extLst>
          </p:cNvPr>
          <p:cNvSpPr txBox="1"/>
          <p:nvPr/>
        </p:nvSpPr>
        <p:spPr>
          <a:xfrm>
            <a:off x="723359" y="4451223"/>
            <a:ext cx="4926578" cy="1200329"/>
          </a:xfrm>
          <a:prstGeom prst="rect">
            <a:avLst/>
          </a:prstGeom>
          <a:noFill/>
        </p:spPr>
        <p:txBody>
          <a:bodyPr wrap="square" rtlCol="0">
            <a:spAutoFit/>
          </a:bodyPr>
          <a:lstStyle/>
          <a:p>
            <a:r>
              <a:rPr lang="zh-CN" altLang="en-US" dirty="0"/>
              <a:t>目标：</a:t>
            </a:r>
            <a:r>
              <a:rPr lang="en-US" altLang="zh-CN" dirty="0"/>
              <a:t>7</a:t>
            </a:r>
            <a:r>
              <a:rPr lang="zh-CN" altLang="en-US" dirty="0"/>
              <a:t>选</a:t>
            </a:r>
            <a:r>
              <a:rPr lang="en-US" altLang="zh-CN" dirty="0"/>
              <a:t>1</a:t>
            </a:r>
          </a:p>
          <a:p>
            <a:r>
              <a:rPr lang="zh-CN" altLang="en-US" dirty="0"/>
              <a:t>任务难点：</a:t>
            </a:r>
            <a:endParaRPr lang="en-US" altLang="zh-CN" dirty="0"/>
          </a:p>
          <a:p>
            <a:pPr marL="285750" indent="-285750">
              <a:buFont typeface="Arial" panose="020B0604020202020204" pitchFamily="34" charset="0"/>
              <a:buChar char="•"/>
            </a:pPr>
            <a:r>
              <a:rPr lang="zh-CN" altLang="en-US" dirty="0"/>
              <a:t>上下文的理解</a:t>
            </a:r>
            <a:endParaRPr lang="en-US" altLang="zh-CN" dirty="0"/>
          </a:p>
          <a:p>
            <a:pPr marL="285750" indent="-285750">
              <a:buFont typeface="Arial" panose="020B0604020202020204" pitchFamily="34" charset="0"/>
              <a:buChar char="•"/>
            </a:pPr>
            <a:r>
              <a:rPr lang="zh-CN" altLang="en-US" b="1" dirty="0"/>
              <a:t>相似成语的辨别</a:t>
            </a:r>
          </a:p>
        </p:txBody>
      </p:sp>
      <p:sp>
        <p:nvSpPr>
          <p:cNvPr id="13" name="文本框 12">
            <a:extLst>
              <a:ext uri="{FF2B5EF4-FFF2-40B4-BE49-F238E27FC236}">
                <a16:creationId xmlns:a16="http://schemas.microsoft.com/office/drawing/2014/main" id="{68FAC424-15CE-4797-9D66-586010F677F0}"/>
              </a:ext>
            </a:extLst>
          </p:cNvPr>
          <p:cNvSpPr txBox="1"/>
          <p:nvPr/>
        </p:nvSpPr>
        <p:spPr>
          <a:xfrm>
            <a:off x="6042660" y="6286500"/>
            <a:ext cx="306494" cy="369332"/>
          </a:xfrm>
          <a:prstGeom prst="rect">
            <a:avLst/>
          </a:prstGeom>
          <a:noFill/>
        </p:spPr>
        <p:txBody>
          <a:bodyPr wrap="none" rtlCol="0">
            <a:spAutoFit/>
          </a:bodyPr>
          <a:lstStyle/>
          <a:p>
            <a:r>
              <a:rPr lang="en-US" altLang="zh-CN" dirty="0"/>
              <a:t>4</a:t>
            </a:r>
            <a:endParaRPr lang="zh-CN" altLang="en-US" dirty="0"/>
          </a:p>
        </p:txBody>
      </p:sp>
    </p:spTree>
    <p:extLst>
      <p:ext uri="{BB962C8B-B14F-4D97-AF65-F5344CB8AC3E}">
        <p14:creationId xmlns:p14="http://schemas.microsoft.com/office/powerpoint/2010/main" val="249654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56" y="84106"/>
            <a:ext cx="1679773" cy="1679773"/>
          </a:xfrm>
          <a:prstGeom prst="rect">
            <a:avLst/>
          </a:prstGeom>
        </p:spPr>
      </p:pic>
      <p:sp>
        <p:nvSpPr>
          <p:cNvPr id="6" name="文本框 5"/>
          <p:cNvSpPr txBox="1"/>
          <p:nvPr/>
        </p:nvSpPr>
        <p:spPr>
          <a:xfrm>
            <a:off x="1959429" y="539141"/>
            <a:ext cx="4236098" cy="769441"/>
          </a:xfrm>
          <a:prstGeom prst="rect">
            <a:avLst/>
          </a:prstGeom>
          <a:noFill/>
        </p:spPr>
        <p:txBody>
          <a:bodyPr wrap="square" rtlCol="0">
            <a:spAutoFit/>
          </a:bodyPr>
          <a:lstStyle/>
          <a:p>
            <a:r>
              <a:rPr lang="en-US" altLang="zh-CN" sz="4400" dirty="0">
                <a:latin typeface="黑体" panose="02010609060101010101" pitchFamily="49" charset="-122"/>
                <a:ea typeface="黑体" panose="02010609060101010101" pitchFamily="49" charset="-122"/>
              </a:rPr>
              <a:t>2.1 </a:t>
            </a:r>
            <a:r>
              <a:rPr lang="zh-CN" altLang="en-US" sz="4400" dirty="0">
                <a:latin typeface="黑体" panose="02010609060101010101" pitchFamily="49" charset="-122"/>
                <a:ea typeface="黑体" panose="02010609060101010101" pitchFamily="49" charset="-122"/>
              </a:rPr>
              <a:t>问题介绍</a:t>
            </a:r>
          </a:p>
        </p:txBody>
      </p:sp>
      <p:sp>
        <p:nvSpPr>
          <p:cNvPr id="7" name="矩形 6"/>
          <p:cNvSpPr/>
          <p:nvPr/>
        </p:nvSpPr>
        <p:spPr>
          <a:xfrm>
            <a:off x="567982" y="1501378"/>
            <a:ext cx="8848243" cy="4312778"/>
          </a:xfrm>
          <a:prstGeom prst="rect">
            <a:avLst/>
          </a:prstGeom>
          <a:noFill/>
          <a:ln w="57150">
            <a:solidFill>
              <a:srgbClr val="84B4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b="2011"/>
          <a:stretch>
            <a:fillRect/>
          </a:stretch>
        </p:blipFill>
        <p:spPr>
          <a:xfrm>
            <a:off x="8387035" y="933193"/>
            <a:ext cx="3236982" cy="5644890"/>
          </a:xfrm>
          <a:prstGeom prst="rect">
            <a:avLst/>
          </a:prstGeom>
        </p:spPr>
      </p:pic>
      <p:graphicFrame>
        <p:nvGraphicFramePr>
          <p:cNvPr id="13" name="表格 7">
            <a:extLst>
              <a:ext uri="{FF2B5EF4-FFF2-40B4-BE49-F238E27FC236}">
                <a16:creationId xmlns:a16="http://schemas.microsoft.com/office/drawing/2014/main" id="{5F16552F-537E-4FF7-86CA-4DAFDB78F4AA}"/>
              </a:ext>
            </a:extLst>
          </p:cNvPr>
          <p:cNvGraphicFramePr>
            <a:graphicFrameLocks noGrp="1"/>
          </p:cNvGraphicFramePr>
          <p:nvPr>
            <p:extLst>
              <p:ext uri="{D42A27DB-BD31-4B8C-83A1-F6EECF244321}">
                <p14:modId xmlns:p14="http://schemas.microsoft.com/office/powerpoint/2010/main" val="3964340157"/>
              </p:ext>
            </p:extLst>
          </p:nvPr>
        </p:nvGraphicFramePr>
        <p:xfrm>
          <a:off x="783967" y="2003038"/>
          <a:ext cx="8509186" cy="1483360"/>
        </p:xfrm>
        <a:graphic>
          <a:graphicData uri="http://schemas.openxmlformats.org/drawingml/2006/table">
            <a:tbl>
              <a:tblPr firstRow="1" bandRow="1">
                <a:tableStyleId>{5C22544A-7EE6-4342-B048-85BDC9FD1C3A}</a:tableStyleId>
              </a:tblPr>
              <a:tblGrid>
                <a:gridCol w="915131">
                  <a:extLst>
                    <a:ext uri="{9D8B030D-6E8A-4147-A177-3AD203B41FA5}">
                      <a16:colId xmlns:a16="http://schemas.microsoft.com/office/drawing/2014/main" val="4191792042"/>
                    </a:ext>
                  </a:extLst>
                </a:gridCol>
                <a:gridCol w="1316476">
                  <a:extLst>
                    <a:ext uri="{9D8B030D-6E8A-4147-A177-3AD203B41FA5}">
                      <a16:colId xmlns:a16="http://schemas.microsoft.com/office/drawing/2014/main" val="1879127207"/>
                    </a:ext>
                  </a:extLst>
                </a:gridCol>
                <a:gridCol w="1264596">
                  <a:extLst>
                    <a:ext uri="{9D8B030D-6E8A-4147-A177-3AD203B41FA5}">
                      <a16:colId xmlns:a16="http://schemas.microsoft.com/office/drawing/2014/main" val="3140390409"/>
                    </a:ext>
                  </a:extLst>
                </a:gridCol>
                <a:gridCol w="1264596">
                  <a:extLst>
                    <a:ext uri="{9D8B030D-6E8A-4147-A177-3AD203B41FA5}">
                      <a16:colId xmlns:a16="http://schemas.microsoft.com/office/drawing/2014/main" val="490012992"/>
                    </a:ext>
                  </a:extLst>
                </a:gridCol>
                <a:gridCol w="1317191">
                  <a:extLst>
                    <a:ext uri="{9D8B030D-6E8A-4147-A177-3AD203B41FA5}">
                      <a16:colId xmlns:a16="http://schemas.microsoft.com/office/drawing/2014/main" val="1352751004"/>
                    </a:ext>
                  </a:extLst>
                </a:gridCol>
                <a:gridCol w="1328732">
                  <a:extLst>
                    <a:ext uri="{9D8B030D-6E8A-4147-A177-3AD203B41FA5}">
                      <a16:colId xmlns:a16="http://schemas.microsoft.com/office/drawing/2014/main" val="3117272340"/>
                    </a:ext>
                  </a:extLst>
                </a:gridCol>
                <a:gridCol w="1102464">
                  <a:extLst>
                    <a:ext uri="{9D8B030D-6E8A-4147-A177-3AD203B41FA5}">
                      <a16:colId xmlns:a16="http://schemas.microsoft.com/office/drawing/2014/main" val="268334961"/>
                    </a:ext>
                  </a:extLst>
                </a:gridCol>
              </a:tblGrid>
              <a:tr h="370840">
                <a:tc>
                  <a:txBody>
                    <a:bodyPr/>
                    <a:lstStyle/>
                    <a:p>
                      <a:r>
                        <a:rPr lang="zh-CN" altLang="en-US" dirty="0"/>
                        <a:t>数据集</a:t>
                      </a:r>
                    </a:p>
                  </a:txBody>
                  <a:tcPr/>
                </a:tc>
                <a:tc>
                  <a:txBody>
                    <a:bodyPr/>
                    <a:lstStyle/>
                    <a:p>
                      <a:r>
                        <a:rPr lang="en-US" altLang="zh-CN" dirty="0"/>
                        <a:t>Train</a:t>
                      </a:r>
                      <a:endParaRPr lang="zh-CN" altLang="en-US" dirty="0"/>
                    </a:p>
                  </a:txBody>
                  <a:tcPr/>
                </a:tc>
                <a:tc>
                  <a:txBody>
                    <a:bodyPr/>
                    <a:lstStyle/>
                    <a:p>
                      <a:r>
                        <a:rPr lang="en-US" altLang="zh-CN" dirty="0"/>
                        <a:t>Dev</a:t>
                      </a:r>
                      <a:endParaRPr lang="zh-CN" altLang="en-US" dirty="0"/>
                    </a:p>
                  </a:txBody>
                  <a:tcPr/>
                </a:tc>
                <a:tc>
                  <a:txBody>
                    <a:bodyPr/>
                    <a:lstStyle/>
                    <a:p>
                      <a:r>
                        <a:rPr lang="en-US" altLang="zh-CN" dirty="0"/>
                        <a:t>Test</a:t>
                      </a:r>
                      <a:endParaRPr lang="zh-CN" altLang="en-US" dirty="0"/>
                    </a:p>
                  </a:txBody>
                  <a:tcPr/>
                </a:tc>
                <a:tc>
                  <a:txBody>
                    <a:bodyPr/>
                    <a:lstStyle/>
                    <a:p>
                      <a:r>
                        <a:rPr lang="en-US" altLang="zh-CN" dirty="0"/>
                        <a:t>Ran</a:t>
                      </a:r>
                      <a:endParaRPr lang="zh-CN" altLang="en-US" dirty="0"/>
                    </a:p>
                  </a:txBody>
                  <a:tcPr/>
                </a:tc>
                <a:tc>
                  <a:txBody>
                    <a:bodyPr/>
                    <a:lstStyle/>
                    <a:p>
                      <a:r>
                        <a:rPr lang="en-US" altLang="zh-CN" dirty="0"/>
                        <a:t>Sim</a:t>
                      </a:r>
                      <a:endParaRPr lang="zh-CN" altLang="en-US" dirty="0"/>
                    </a:p>
                  </a:txBody>
                  <a:tcPr/>
                </a:tc>
                <a:tc>
                  <a:txBody>
                    <a:bodyPr/>
                    <a:lstStyle/>
                    <a:p>
                      <a:r>
                        <a:rPr lang="en-US" altLang="zh-CN" dirty="0"/>
                        <a:t>Out</a:t>
                      </a:r>
                      <a:endParaRPr lang="zh-CN" altLang="en-US" dirty="0"/>
                    </a:p>
                  </a:txBody>
                  <a:tcPr/>
                </a:tc>
                <a:extLst>
                  <a:ext uri="{0D108BD9-81ED-4DB2-BD59-A6C34878D82A}">
                    <a16:rowId xmlns:a16="http://schemas.microsoft.com/office/drawing/2014/main" val="2878343366"/>
                  </a:ext>
                </a:extLst>
              </a:tr>
              <a:tr h="370840">
                <a:tc>
                  <a:txBody>
                    <a:bodyPr/>
                    <a:lstStyle/>
                    <a:p>
                      <a:r>
                        <a:rPr lang="zh-CN" altLang="en-US" dirty="0"/>
                        <a:t>相似项</a:t>
                      </a:r>
                    </a:p>
                  </a:txBody>
                  <a:tcPr/>
                </a:tc>
                <a:tc>
                  <a:txBody>
                    <a:bodyPr/>
                    <a:lstStyle/>
                    <a:p>
                      <a:r>
                        <a:rPr lang="en-US" altLang="zh-CN" dirty="0"/>
                        <a:t>3</a:t>
                      </a:r>
                      <a:endParaRPr lang="zh-CN" altLang="en-US" dirty="0"/>
                    </a:p>
                  </a:txBody>
                  <a:tcPr/>
                </a:tc>
                <a:tc>
                  <a:txBody>
                    <a:bodyPr/>
                    <a:lstStyle/>
                    <a:p>
                      <a:r>
                        <a:rPr lang="en-US" altLang="zh-CN" dirty="0"/>
                        <a:t>3</a:t>
                      </a:r>
                      <a:endParaRPr lang="zh-CN" altLang="en-US" dirty="0"/>
                    </a:p>
                  </a:txBody>
                  <a:tcPr/>
                </a:tc>
                <a:tc>
                  <a:txBody>
                    <a:bodyPr/>
                    <a:lstStyle/>
                    <a:p>
                      <a:r>
                        <a:rPr lang="en-US" altLang="zh-CN" dirty="0"/>
                        <a:t>3</a:t>
                      </a:r>
                      <a:endParaRPr lang="zh-CN" altLang="en-US" dirty="0"/>
                    </a:p>
                  </a:txBody>
                  <a:tcPr/>
                </a:tc>
                <a:tc>
                  <a:txBody>
                    <a:bodyPr/>
                    <a:lstStyle/>
                    <a:p>
                      <a:r>
                        <a:rPr lang="en-US" altLang="zh-CN" dirty="0"/>
                        <a:t>0</a:t>
                      </a:r>
                      <a:endParaRPr lang="zh-CN" altLang="en-US" dirty="0"/>
                    </a:p>
                  </a:txBody>
                  <a:tcPr/>
                </a:tc>
                <a:tc>
                  <a:txBody>
                    <a:bodyPr/>
                    <a:lstStyle/>
                    <a:p>
                      <a:r>
                        <a:rPr lang="en-US" altLang="zh-CN" dirty="0"/>
                        <a:t>6</a:t>
                      </a:r>
                      <a:endParaRPr lang="zh-CN" altLang="en-US" dirty="0"/>
                    </a:p>
                  </a:txBody>
                  <a:tcPr/>
                </a:tc>
                <a:tc>
                  <a:txBody>
                    <a:bodyPr/>
                    <a:lstStyle/>
                    <a:p>
                      <a:r>
                        <a:rPr lang="en-US" altLang="zh-CN" dirty="0"/>
                        <a:t>3</a:t>
                      </a:r>
                      <a:endParaRPr lang="zh-CN" altLang="en-US" dirty="0"/>
                    </a:p>
                  </a:txBody>
                  <a:tcPr/>
                </a:tc>
                <a:extLst>
                  <a:ext uri="{0D108BD9-81ED-4DB2-BD59-A6C34878D82A}">
                    <a16:rowId xmlns:a16="http://schemas.microsoft.com/office/drawing/2014/main" val="1899248120"/>
                  </a:ext>
                </a:extLst>
              </a:tr>
              <a:tr h="370840">
                <a:tc>
                  <a:txBody>
                    <a:bodyPr/>
                    <a:lstStyle/>
                    <a:p>
                      <a:r>
                        <a:rPr lang="zh-CN" altLang="en-US" dirty="0"/>
                        <a:t>随机项</a:t>
                      </a:r>
                    </a:p>
                  </a:txBody>
                  <a:tcPr/>
                </a:tc>
                <a:tc>
                  <a:txBody>
                    <a:bodyPr/>
                    <a:lstStyle/>
                    <a:p>
                      <a:r>
                        <a:rPr lang="en-US" altLang="zh-CN" dirty="0"/>
                        <a:t>3</a:t>
                      </a:r>
                      <a:endParaRPr lang="zh-CN" altLang="en-US" dirty="0"/>
                    </a:p>
                  </a:txBody>
                  <a:tcPr/>
                </a:tc>
                <a:tc>
                  <a:txBody>
                    <a:bodyPr/>
                    <a:lstStyle/>
                    <a:p>
                      <a:r>
                        <a:rPr lang="en-US" altLang="zh-CN" dirty="0"/>
                        <a:t>3</a:t>
                      </a:r>
                      <a:endParaRPr lang="zh-CN" altLang="en-US" dirty="0"/>
                    </a:p>
                  </a:txBody>
                  <a:tcPr/>
                </a:tc>
                <a:tc>
                  <a:txBody>
                    <a:bodyPr/>
                    <a:lstStyle/>
                    <a:p>
                      <a:r>
                        <a:rPr lang="en-US" altLang="zh-CN" dirty="0"/>
                        <a:t>3</a:t>
                      </a:r>
                      <a:endParaRPr lang="zh-CN" altLang="en-US" dirty="0"/>
                    </a:p>
                  </a:txBody>
                  <a:tcPr/>
                </a:tc>
                <a:tc>
                  <a:txBody>
                    <a:bodyPr/>
                    <a:lstStyle/>
                    <a:p>
                      <a:r>
                        <a:rPr lang="en-US" altLang="zh-CN" dirty="0"/>
                        <a:t>6</a:t>
                      </a:r>
                      <a:endParaRPr lang="zh-CN" altLang="en-US" dirty="0"/>
                    </a:p>
                  </a:txBody>
                  <a:tcPr/>
                </a:tc>
                <a:tc>
                  <a:txBody>
                    <a:bodyPr/>
                    <a:lstStyle/>
                    <a:p>
                      <a:r>
                        <a:rPr lang="en-US" altLang="zh-CN" dirty="0"/>
                        <a:t>0</a:t>
                      </a:r>
                      <a:endParaRPr lang="zh-CN" altLang="en-US" dirty="0"/>
                    </a:p>
                  </a:txBody>
                  <a:tcPr/>
                </a:tc>
                <a:tc>
                  <a:txBody>
                    <a:bodyPr/>
                    <a:lstStyle/>
                    <a:p>
                      <a:r>
                        <a:rPr lang="en-US" altLang="zh-CN" dirty="0"/>
                        <a:t>3</a:t>
                      </a:r>
                      <a:endParaRPr lang="zh-CN" altLang="en-US" dirty="0"/>
                    </a:p>
                  </a:txBody>
                  <a:tcPr/>
                </a:tc>
                <a:extLst>
                  <a:ext uri="{0D108BD9-81ED-4DB2-BD59-A6C34878D82A}">
                    <a16:rowId xmlns:a16="http://schemas.microsoft.com/office/drawing/2014/main" val="1608672526"/>
                  </a:ext>
                </a:extLst>
              </a:tr>
              <a:tr h="370840">
                <a:tc>
                  <a:txBody>
                    <a:bodyPr/>
                    <a:lstStyle/>
                    <a:p>
                      <a:r>
                        <a:rPr lang="zh-CN" altLang="en-US" dirty="0"/>
                        <a:t>领域</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新闻</a:t>
                      </a:r>
                      <a:r>
                        <a:rPr lang="en-US" altLang="zh-CN" dirty="0"/>
                        <a:t>+</a:t>
                      </a:r>
                      <a:r>
                        <a:rPr lang="zh-CN" altLang="en-US" dirty="0"/>
                        <a:t>小说</a:t>
                      </a:r>
                    </a:p>
                  </a:txBody>
                  <a:tcPr/>
                </a:tc>
                <a:tc>
                  <a:txBody>
                    <a:bodyPr/>
                    <a:lstStyle/>
                    <a:p>
                      <a:r>
                        <a:rPr lang="zh-CN" altLang="en-US" dirty="0"/>
                        <a:t>新闻</a:t>
                      </a:r>
                      <a:r>
                        <a:rPr lang="en-US" altLang="zh-CN" dirty="0"/>
                        <a:t>+</a:t>
                      </a:r>
                      <a:r>
                        <a:rPr lang="zh-CN" altLang="en-US" dirty="0"/>
                        <a:t>小说</a:t>
                      </a:r>
                    </a:p>
                  </a:txBody>
                  <a:tcPr/>
                </a:tc>
                <a:tc>
                  <a:txBody>
                    <a:bodyPr/>
                    <a:lstStyle/>
                    <a:p>
                      <a:pPr marL="0" marR="0" lvl="0" indent="0" algn="ctr" defTabSz="412750" eaLnBrk="1" fontAlgn="auto" latinLnBrk="0" hangingPunct="1">
                        <a:lnSpc>
                          <a:spcPct val="100000"/>
                        </a:lnSpc>
                        <a:spcBef>
                          <a:spcPts val="0"/>
                        </a:spcBef>
                        <a:spcAft>
                          <a:spcPts val="0"/>
                        </a:spcAft>
                        <a:buClrTx/>
                        <a:buSzTx/>
                        <a:buFontTx/>
                        <a:buNone/>
                        <a:tabLst/>
                        <a:defRPr/>
                      </a:pPr>
                      <a:r>
                        <a:rPr lang="zh-CN" altLang="en-US" dirty="0"/>
                        <a:t>新闻</a:t>
                      </a:r>
                      <a:r>
                        <a:rPr lang="en-US" altLang="zh-CN" dirty="0"/>
                        <a:t>+</a:t>
                      </a:r>
                      <a:r>
                        <a:rPr lang="zh-CN" altLang="en-US" dirty="0"/>
                        <a:t>小说</a:t>
                      </a:r>
                    </a:p>
                  </a:txBody>
                  <a:tcPr/>
                </a:tc>
                <a:tc>
                  <a:txBody>
                    <a:bodyPr/>
                    <a:lstStyle/>
                    <a:p>
                      <a:pPr marL="0" marR="0" lvl="0" indent="0" algn="ctr" defTabSz="412750" eaLnBrk="1" fontAlgn="auto" latinLnBrk="0" hangingPunct="1">
                        <a:lnSpc>
                          <a:spcPct val="100000"/>
                        </a:lnSpc>
                        <a:spcBef>
                          <a:spcPts val="0"/>
                        </a:spcBef>
                        <a:spcAft>
                          <a:spcPts val="0"/>
                        </a:spcAft>
                        <a:buClrTx/>
                        <a:buSzTx/>
                        <a:buFontTx/>
                        <a:buNone/>
                        <a:tabLst/>
                        <a:defRPr/>
                      </a:pPr>
                      <a:r>
                        <a:rPr lang="zh-CN" altLang="en-US" dirty="0"/>
                        <a:t>新闻</a:t>
                      </a:r>
                      <a:r>
                        <a:rPr lang="en-US" altLang="zh-CN" dirty="0"/>
                        <a:t>+</a:t>
                      </a:r>
                      <a:r>
                        <a:rPr lang="zh-CN" altLang="en-US" dirty="0"/>
                        <a:t>小说</a:t>
                      </a:r>
                    </a:p>
                  </a:txBody>
                  <a:tcPr/>
                </a:tc>
                <a:tc>
                  <a:txBody>
                    <a:bodyPr/>
                    <a:lstStyle/>
                    <a:p>
                      <a:pPr marL="0" marR="0" lvl="0" indent="0" algn="ctr" defTabSz="412750" eaLnBrk="1" fontAlgn="auto" latinLnBrk="0" hangingPunct="1">
                        <a:lnSpc>
                          <a:spcPct val="100000"/>
                        </a:lnSpc>
                        <a:spcBef>
                          <a:spcPts val="0"/>
                        </a:spcBef>
                        <a:spcAft>
                          <a:spcPts val="0"/>
                        </a:spcAft>
                        <a:buClrTx/>
                        <a:buSzTx/>
                        <a:buFontTx/>
                        <a:buNone/>
                        <a:tabLst/>
                        <a:defRPr/>
                      </a:pPr>
                      <a:r>
                        <a:rPr lang="zh-CN" altLang="en-US" dirty="0"/>
                        <a:t>新闻</a:t>
                      </a:r>
                      <a:r>
                        <a:rPr lang="en-US" altLang="zh-CN" dirty="0"/>
                        <a:t>+</a:t>
                      </a:r>
                      <a:r>
                        <a:rPr lang="zh-CN" altLang="en-US" dirty="0"/>
                        <a:t>小说</a:t>
                      </a:r>
                    </a:p>
                  </a:txBody>
                  <a:tcPr/>
                </a:tc>
                <a:tc>
                  <a:txBody>
                    <a:bodyPr/>
                    <a:lstStyle/>
                    <a:p>
                      <a:r>
                        <a:rPr lang="zh-CN" altLang="en-US" dirty="0"/>
                        <a:t>散文</a:t>
                      </a:r>
                    </a:p>
                  </a:txBody>
                  <a:tcPr/>
                </a:tc>
                <a:extLst>
                  <a:ext uri="{0D108BD9-81ED-4DB2-BD59-A6C34878D82A}">
                    <a16:rowId xmlns:a16="http://schemas.microsoft.com/office/drawing/2014/main" val="2500810602"/>
                  </a:ext>
                </a:extLst>
              </a:tr>
            </a:tbl>
          </a:graphicData>
        </a:graphic>
      </p:graphicFrame>
      <p:sp>
        <p:nvSpPr>
          <p:cNvPr id="14" name="文本框 13">
            <a:extLst>
              <a:ext uri="{FF2B5EF4-FFF2-40B4-BE49-F238E27FC236}">
                <a16:creationId xmlns:a16="http://schemas.microsoft.com/office/drawing/2014/main" id="{9A61B718-737B-4C1C-8DB8-C587F1B9D80E}"/>
              </a:ext>
            </a:extLst>
          </p:cNvPr>
          <p:cNvSpPr txBox="1"/>
          <p:nvPr/>
        </p:nvSpPr>
        <p:spPr>
          <a:xfrm>
            <a:off x="703904" y="4531943"/>
            <a:ext cx="4926578" cy="1200329"/>
          </a:xfrm>
          <a:prstGeom prst="rect">
            <a:avLst/>
          </a:prstGeom>
          <a:noFill/>
        </p:spPr>
        <p:txBody>
          <a:bodyPr wrap="square" rtlCol="0">
            <a:spAutoFit/>
          </a:bodyPr>
          <a:lstStyle/>
          <a:p>
            <a:r>
              <a:rPr lang="en-US" altLang="zh-CN" dirty="0"/>
              <a:t>5</a:t>
            </a:r>
            <a:r>
              <a:rPr lang="zh-CN" altLang="en-US" dirty="0"/>
              <a:t>种测试集</a:t>
            </a:r>
            <a:endParaRPr lang="en-US" altLang="zh-CN" dirty="0"/>
          </a:p>
          <a:p>
            <a:pPr marL="285750" indent="-285750">
              <a:buFont typeface="Arial" panose="020B0604020202020204" pitchFamily="34" charset="0"/>
              <a:buChar char="•"/>
            </a:pPr>
            <a:r>
              <a:rPr lang="zh-CN" altLang="en-US" dirty="0"/>
              <a:t>普通测试集：</a:t>
            </a:r>
            <a:r>
              <a:rPr lang="en-US" altLang="zh-CN" dirty="0"/>
              <a:t>Dev</a:t>
            </a:r>
            <a:r>
              <a:rPr lang="zh-CN" altLang="en-US" dirty="0"/>
              <a:t>、</a:t>
            </a:r>
            <a:r>
              <a:rPr lang="en-US" altLang="zh-CN" dirty="0"/>
              <a:t>Test</a:t>
            </a:r>
          </a:p>
          <a:p>
            <a:pPr marL="285750" indent="-285750">
              <a:buFont typeface="Arial" panose="020B0604020202020204" pitchFamily="34" charset="0"/>
              <a:buChar char="•"/>
            </a:pPr>
            <a:r>
              <a:rPr lang="zh-CN" altLang="en-US" dirty="0"/>
              <a:t>相似项个数：</a:t>
            </a:r>
            <a:r>
              <a:rPr lang="en-US" altLang="zh-CN" dirty="0"/>
              <a:t>Ran</a:t>
            </a:r>
            <a:r>
              <a:rPr lang="zh-CN" altLang="en-US" dirty="0"/>
              <a:t>（</a:t>
            </a:r>
            <a:r>
              <a:rPr lang="en-US" altLang="zh-CN" dirty="0"/>
              <a:t>random</a:t>
            </a:r>
            <a:r>
              <a:rPr lang="zh-CN" altLang="en-US" dirty="0"/>
              <a:t>）、</a:t>
            </a:r>
            <a:r>
              <a:rPr lang="en-US" altLang="zh-CN" dirty="0"/>
              <a:t>Sim</a:t>
            </a:r>
            <a:r>
              <a:rPr lang="zh-CN" altLang="en-US" dirty="0"/>
              <a:t>（</a:t>
            </a:r>
            <a:r>
              <a:rPr lang="en-US" altLang="zh-CN" dirty="0"/>
              <a:t>similar</a:t>
            </a:r>
            <a:r>
              <a:rPr lang="zh-CN" altLang="en-US" dirty="0"/>
              <a:t>）</a:t>
            </a:r>
            <a:endParaRPr lang="en-US" altLang="zh-CN" dirty="0"/>
          </a:p>
          <a:p>
            <a:pPr marL="285750" indent="-285750">
              <a:buFont typeface="Arial" panose="020B0604020202020204" pitchFamily="34" charset="0"/>
              <a:buChar char="•"/>
            </a:pPr>
            <a:r>
              <a:rPr lang="zh-CN" altLang="en-US" dirty="0"/>
              <a:t>领域：</a:t>
            </a:r>
            <a:r>
              <a:rPr lang="en-US" altLang="zh-CN" dirty="0"/>
              <a:t>Out</a:t>
            </a:r>
            <a:endParaRPr lang="zh-CN" altLang="en-US" dirty="0"/>
          </a:p>
        </p:txBody>
      </p:sp>
      <p:sp>
        <p:nvSpPr>
          <p:cNvPr id="15" name="文本框 14">
            <a:extLst>
              <a:ext uri="{FF2B5EF4-FFF2-40B4-BE49-F238E27FC236}">
                <a16:creationId xmlns:a16="http://schemas.microsoft.com/office/drawing/2014/main" id="{5306C32D-4919-4B3B-9621-3432D2EDE5C5}"/>
              </a:ext>
            </a:extLst>
          </p:cNvPr>
          <p:cNvSpPr txBox="1"/>
          <p:nvPr/>
        </p:nvSpPr>
        <p:spPr>
          <a:xfrm>
            <a:off x="3244851" y="3891212"/>
            <a:ext cx="3193924"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000" dirty="0">
                <a:solidFill>
                  <a:srgbClr val="000000"/>
                </a:solidFill>
                <a:latin typeface="Helvetica Neue"/>
                <a:ea typeface="宋体" panose="02010600030101010101" pitchFamily="2" charset="-122"/>
                <a:cs typeface="Helvetica Neue"/>
                <a:sym typeface="Helvetica Neue"/>
              </a:rPr>
              <a:t>表</a:t>
            </a:r>
            <a:r>
              <a:rPr lang="en-US" altLang="zh-CN" sz="2000" dirty="0">
                <a:solidFill>
                  <a:srgbClr val="000000"/>
                </a:solidFill>
                <a:latin typeface="Helvetica Neue"/>
                <a:ea typeface="宋体" panose="02010600030101010101" pitchFamily="2" charset="-122"/>
                <a:cs typeface="Helvetica Neue"/>
                <a:sym typeface="Helvetica Neue"/>
              </a:rPr>
              <a:t>2-1 </a:t>
            </a:r>
            <a:r>
              <a:rPr lang="zh-CN" altLang="en-US" sz="2000" dirty="0">
                <a:solidFill>
                  <a:srgbClr val="000000"/>
                </a:solidFill>
                <a:latin typeface="Helvetica Neue"/>
                <a:ea typeface="宋体" panose="02010600030101010101" pitchFamily="2" charset="-122"/>
                <a:cs typeface="Helvetica Neue"/>
                <a:sym typeface="Helvetica Neue"/>
              </a:rPr>
              <a:t>数据集信息</a:t>
            </a:r>
            <a:endParaRPr kumimoji="0" lang="zh-CN" altLang="en-US" sz="2000" i="0" u="none" strike="noStrike" cap="none" spc="0" normalizeH="0" baseline="0" dirty="0">
              <a:ln>
                <a:noFill/>
              </a:ln>
              <a:solidFill>
                <a:srgbClr val="000000"/>
              </a:solidFill>
              <a:effectLst/>
              <a:uFillTx/>
              <a:latin typeface="Helvetica Neue"/>
              <a:ea typeface="宋体" panose="02010600030101010101" pitchFamily="2" charset="-122"/>
              <a:cs typeface="Helvetica Neue"/>
              <a:sym typeface="Helvetica Neue"/>
            </a:endParaRPr>
          </a:p>
        </p:txBody>
      </p:sp>
      <p:sp>
        <p:nvSpPr>
          <p:cNvPr id="16" name="文本框 15">
            <a:extLst>
              <a:ext uri="{FF2B5EF4-FFF2-40B4-BE49-F238E27FC236}">
                <a16:creationId xmlns:a16="http://schemas.microsoft.com/office/drawing/2014/main" id="{6F6A8C1E-760A-458E-B4D5-919A8B791D03}"/>
              </a:ext>
            </a:extLst>
          </p:cNvPr>
          <p:cNvSpPr txBox="1"/>
          <p:nvPr/>
        </p:nvSpPr>
        <p:spPr>
          <a:xfrm>
            <a:off x="6042660" y="6286500"/>
            <a:ext cx="306494" cy="369332"/>
          </a:xfrm>
          <a:prstGeom prst="rect">
            <a:avLst/>
          </a:prstGeom>
          <a:noFill/>
        </p:spPr>
        <p:txBody>
          <a:bodyPr wrap="none" rtlCol="0">
            <a:spAutoFit/>
          </a:bodyPr>
          <a:lstStyle/>
          <a:p>
            <a:r>
              <a:rPr lang="en-US" altLang="zh-CN" dirty="0"/>
              <a:t>5</a:t>
            </a:r>
            <a:endParaRPr lang="zh-CN" altLang="en-US" dirty="0"/>
          </a:p>
        </p:txBody>
      </p:sp>
      <p:sp>
        <p:nvSpPr>
          <p:cNvPr id="2" name="矩形 1">
            <a:extLst>
              <a:ext uri="{FF2B5EF4-FFF2-40B4-BE49-F238E27FC236}">
                <a16:creationId xmlns:a16="http://schemas.microsoft.com/office/drawing/2014/main" id="{2E93A3CA-AAB7-4871-ACEA-ED0C8B5680EA}"/>
              </a:ext>
            </a:extLst>
          </p:cNvPr>
          <p:cNvSpPr/>
          <p:nvPr/>
        </p:nvSpPr>
        <p:spPr>
          <a:xfrm>
            <a:off x="5547451" y="2367280"/>
            <a:ext cx="2692607" cy="7600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1345F3FB-323C-4233-A4B1-B66B8537217D}"/>
              </a:ext>
            </a:extLst>
          </p:cNvPr>
          <p:cNvSpPr/>
          <p:nvPr/>
        </p:nvSpPr>
        <p:spPr>
          <a:xfrm>
            <a:off x="8240059" y="3131207"/>
            <a:ext cx="1053094" cy="35519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70996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请添加标题"/>
          <p:cNvSpPr txBox="1"/>
          <p:nvPr/>
        </p:nvSpPr>
        <p:spPr>
          <a:xfrm>
            <a:off x="2087265" y="658082"/>
            <a:ext cx="3149901" cy="728405"/>
          </a:xfrm>
          <a:prstGeom prst="rect">
            <a:avLst/>
          </a:prstGeom>
          <a:ln w="12700">
            <a:miter lim="400000"/>
          </a:ln>
        </p:spPr>
        <p:txBody>
          <a:bodyPr wrap="none" lIns="25400" tIns="25400" rIns="25400" bIns="25400" anchor="ctr">
            <a:spAutoFit/>
          </a:bodyPr>
          <a:lstStyle>
            <a:lvl1pPr>
              <a:defRPr sz="7200" b="0">
                <a:latin typeface="Source Han Sans CN Medium"/>
                <a:ea typeface="Source Han Sans CN Medium"/>
                <a:cs typeface="Source Han Sans CN Medium"/>
                <a:sym typeface="Source Han Sans CN Medium"/>
              </a:defRPr>
            </a:lvl1pPr>
          </a:lstStyle>
          <a:p>
            <a:pPr algn="ctr" defTabSz="412750" hangingPunct="0"/>
            <a:r>
              <a:rPr lang="en-US" altLang="zh-CN" sz="4400" kern="0" dirty="0">
                <a:solidFill>
                  <a:srgbClr val="000000"/>
                </a:solidFill>
              </a:rPr>
              <a:t>2.2 </a:t>
            </a:r>
            <a:r>
              <a:rPr lang="zh-CN" altLang="en-US" sz="4400" kern="0" dirty="0">
                <a:solidFill>
                  <a:srgbClr val="000000"/>
                </a:solidFill>
              </a:rPr>
              <a:t>系统框架</a:t>
            </a:r>
            <a:endParaRPr sz="4400" kern="0" dirty="0">
              <a:solidFill>
                <a:srgbClr val="000000"/>
              </a:solidFill>
            </a:endParaRPr>
          </a:p>
        </p:txBody>
      </p:sp>
      <p:pic>
        <p:nvPicPr>
          <p:cNvPr id="141" name="桃花.png" descr="桃花.png"/>
          <p:cNvPicPr>
            <a:picLocks noChangeAspect="1"/>
          </p:cNvPicPr>
          <p:nvPr/>
        </p:nvPicPr>
        <p:blipFill>
          <a:blip r:embed="rId3"/>
          <a:stretch>
            <a:fillRect/>
          </a:stretch>
        </p:blipFill>
        <p:spPr>
          <a:xfrm>
            <a:off x="185609" y="2140731"/>
            <a:ext cx="1181622" cy="1181622"/>
          </a:xfrm>
          <a:prstGeom prst="rect">
            <a:avLst/>
          </a:prstGeom>
          <a:ln w="12700">
            <a:miter lim="400000"/>
            <a:headEnd/>
            <a:tailEnd/>
          </a:ln>
        </p:spPr>
      </p:pic>
      <p:pic>
        <p:nvPicPr>
          <p:cNvPr id="142" name="迎春.png" descr="迎春.png"/>
          <p:cNvPicPr>
            <a:picLocks noChangeAspect="1"/>
          </p:cNvPicPr>
          <p:nvPr/>
        </p:nvPicPr>
        <p:blipFill>
          <a:blip r:embed="rId4"/>
          <a:stretch>
            <a:fillRect/>
          </a:stretch>
        </p:blipFill>
        <p:spPr>
          <a:xfrm>
            <a:off x="108575" y="5437210"/>
            <a:ext cx="1553418" cy="1553418"/>
          </a:xfrm>
          <a:prstGeom prst="rect">
            <a:avLst/>
          </a:prstGeom>
          <a:ln w="12700">
            <a:miter lim="400000"/>
            <a:headEnd/>
            <a:tailEnd/>
          </a:ln>
        </p:spPr>
      </p:pic>
      <p:pic>
        <p:nvPicPr>
          <p:cNvPr id="153" name="烟花.png" descr="烟花.png"/>
          <p:cNvPicPr>
            <a:picLocks noChangeAspect="1"/>
          </p:cNvPicPr>
          <p:nvPr/>
        </p:nvPicPr>
        <p:blipFill>
          <a:blip r:embed="rId5"/>
          <a:stretch>
            <a:fillRect/>
          </a:stretch>
        </p:blipFill>
        <p:spPr>
          <a:xfrm>
            <a:off x="9720628" y="208126"/>
            <a:ext cx="2764831" cy="1628316"/>
          </a:xfrm>
          <a:prstGeom prst="rect">
            <a:avLst/>
          </a:prstGeom>
          <a:ln w="12700">
            <a:miter lim="400000"/>
            <a:headEnd/>
            <a:tailEnd/>
          </a:ln>
        </p:spPr>
      </p:pic>
      <p:pic>
        <p:nvPicPr>
          <p:cNvPr id="154" name="丁香.png" descr="丁香.png"/>
          <p:cNvPicPr>
            <a:picLocks noChangeAspect="1"/>
          </p:cNvPicPr>
          <p:nvPr/>
        </p:nvPicPr>
        <p:blipFill>
          <a:blip r:embed="rId6"/>
          <a:stretch>
            <a:fillRect/>
          </a:stretch>
        </p:blipFill>
        <p:spPr>
          <a:xfrm>
            <a:off x="351919" y="224179"/>
            <a:ext cx="1671760" cy="1671760"/>
          </a:xfrm>
          <a:prstGeom prst="rect">
            <a:avLst/>
          </a:prstGeom>
          <a:ln w="12700">
            <a:miter lim="400000"/>
            <a:headEnd/>
            <a:tailEnd/>
          </a:ln>
        </p:spPr>
      </p:pic>
      <p:pic>
        <p:nvPicPr>
          <p:cNvPr id="3" name="图片 2">
            <a:extLst>
              <a:ext uri="{FF2B5EF4-FFF2-40B4-BE49-F238E27FC236}">
                <a16:creationId xmlns:a16="http://schemas.microsoft.com/office/drawing/2014/main" id="{921B679C-274B-4331-AF67-8A8D8A04E8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2344" y="1875186"/>
            <a:ext cx="5044812" cy="3722779"/>
          </a:xfrm>
          <a:prstGeom prst="rect">
            <a:avLst/>
          </a:prstGeom>
        </p:spPr>
      </p:pic>
      <p:sp>
        <p:nvSpPr>
          <p:cNvPr id="14" name="矩形 13">
            <a:extLst>
              <a:ext uri="{FF2B5EF4-FFF2-40B4-BE49-F238E27FC236}">
                <a16:creationId xmlns:a16="http://schemas.microsoft.com/office/drawing/2014/main" id="{60F79876-394B-414E-90DF-23C106612174}"/>
              </a:ext>
            </a:extLst>
          </p:cNvPr>
          <p:cNvSpPr/>
          <p:nvPr/>
        </p:nvSpPr>
        <p:spPr>
          <a:xfrm>
            <a:off x="6281354" y="1837864"/>
            <a:ext cx="5406793" cy="3878691"/>
          </a:xfrm>
          <a:prstGeom prst="rect">
            <a:avLst/>
          </a:prstGeom>
          <a:noFill/>
          <a:ln w="12700" cap="flat">
            <a:solidFill>
              <a:schemeClr val="tx1"/>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文本框 14">
            <a:extLst>
              <a:ext uri="{FF2B5EF4-FFF2-40B4-BE49-F238E27FC236}">
                <a16:creationId xmlns:a16="http://schemas.microsoft.com/office/drawing/2014/main" id="{C1C02067-EF48-458D-B718-F71E620AEB49}"/>
              </a:ext>
            </a:extLst>
          </p:cNvPr>
          <p:cNvSpPr txBox="1"/>
          <p:nvPr/>
        </p:nvSpPr>
        <p:spPr>
          <a:xfrm>
            <a:off x="1512081" y="1699942"/>
            <a:ext cx="3768579" cy="157992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pPr>
            <a:r>
              <a:rPr lang="zh-CN" altLang="en-US" sz="2400" dirty="0">
                <a:solidFill>
                  <a:srgbClr val="000000"/>
                </a:solidFill>
                <a:latin typeface="Helvetica Neue"/>
                <a:ea typeface="Helvetica Neue"/>
                <a:cs typeface="Helvetica Neue"/>
                <a:sym typeface="Helvetica Neue"/>
              </a:rPr>
              <a:t>三层结构</a:t>
            </a:r>
            <a:r>
              <a:rPr kumimoji="0" lang="zh-CN" altLang="en-US" sz="2400" i="0" u="none" strike="noStrike" cap="none" spc="0" normalizeH="0" baseline="0" dirty="0">
                <a:ln>
                  <a:noFill/>
                </a:ln>
                <a:solidFill>
                  <a:srgbClr val="000000"/>
                </a:solidFill>
                <a:effectLst/>
                <a:uFillTx/>
                <a:latin typeface="Helvetica Neue"/>
                <a:ea typeface="Helvetica Neue"/>
                <a:cs typeface="Helvetica Neue"/>
                <a:sym typeface="Helvetica Neue"/>
              </a:rPr>
              <a:t>：</a:t>
            </a:r>
            <a:endParaRPr kumimoji="0" lang="en-US" altLang="zh-CN" sz="240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Ø"/>
            </a:pPr>
            <a:r>
              <a:rPr lang="zh-CN" altLang="en-US" sz="2400" dirty="0">
                <a:solidFill>
                  <a:srgbClr val="FF0000"/>
                </a:solidFill>
                <a:latin typeface="Helvetica Neue"/>
                <a:ea typeface="Helvetica Neue"/>
                <a:cs typeface="Helvetica Neue"/>
                <a:sym typeface="Helvetica Neue"/>
              </a:rPr>
              <a:t>编码层：本文工作</a:t>
            </a:r>
            <a:endParaRPr lang="en-US" altLang="zh-CN" sz="2400" dirty="0">
              <a:solidFill>
                <a:srgbClr val="FF0000"/>
              </a:solidFill>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Ø"/>
            </a:pPr>
            <a:r>
              <a:rPr kumimoji="0" lang="zh-CN" altLang="en-US" sz="2400" i="0" u="none" strike="noStrike" cap="none" spc="0" normalizeH="0" baseline="0" dirty="0">
                <a:ln>
                  <a:noFill/>
                </a:ln>
                <a:solidFill>
                  <a:srgbClr val="000000"/>
                </a:solidFill>
                <a:effectLst/>
                <a:uFillTx/>
                <a:latin typeface="Helvetica Neue"/>
                <a:ea typeface="Helvetica Neue"/>
                <a:cs typeface="Helvetica Neue"/>
                <a:sym typeface="Helvetica Neue"/>
              </a:rPr>
              <a:t>交互层</a:t>
            </a:r>
            <a:endParaRPr kumimoji="0" lang="en-US" altLang="zh-CN" sz="240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Ø"/>
            </a:pPr>
            <a:r>
              <a:rPr lang="zh-CN" altLang="en-US" sz="2400" dirty="0">
                <a:solidFill>
                  <a:srgbClr val="000000"/>
                </a:solidFill>
                <a:latin typeface="Helvetica Neue"/>
                <a:ea typeface="Helvetica Neue"/>
                <a:cs typeface="Helvetica Neue"/>
                <a:sym typeface="Helvetica Neue"/>
              </a:rPr>
              <a:t>输出层</a:t>
            </a:r>
            <a:endParaRPr kumimoji="0" lang="zh-CN" altLang="en-US" sz="24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1" name="文本框 20">
            <a:extLst>
              <a:ext uri="{FF2B5EF4-FFF2-40B4-BE49-F238E27FC236}">
                <a16:creationId xmlns:a16="http://schemas.microsoft.com/office/drawing/2014/main" id="{C5D083A9-A02D-4BED-A525-25D0B5100DEF}"/>
              </a:ext>
            </a:extLst>
          </p:cNvPr>
          <p:cNvSpPr txBox="1"/>
          <p:nvPr/>
        </p:nvSpPr>
        <p:spPr>
          <a:xfrm>
            <a:off x="8068491" y="5847845"/>
            <a:ext cx="2334768"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000" dirty="0">
                <a:solidFill>
                  <a:srgbClr val="000000"/>
                </a:solidFill>
                <a:latin typeface="Helvetica Neue"/>
                <a:ea typeface="宋体" panose="02010600030101010101" pitchFamily="2" charset="-122"/>
                <a:cs typeface="Helvetica Neue"/>
                <a:sym typeface="Helvetica Neue"/>
              </a:rPr>
              <a:t>图</a:t>
            </a:r>
            <a:r>
              <a:rPr lang="en-US" altLang="zh-CN" sz="2000" dirty="0">
                <a:solidFill>
                  <a:srgbClr val="000000"/>
                </a:solidFill>
                <a:latin typeface="Helvetica Neue"/>
                <a:ea typeface="宋体" panose="02010600030101010101" pitchFamily="2" charset="-122"/>
                <a:cs typeface="Helvetica Neue"/>
                <a:sym typeface="Helvetica Neue"/>
              </a:rPr>
              <a:t>2-1 </a:t>
            </a:r>
            <a:r>
              <a:rPr lang="zh-CN" altLang="en-US" sz="2000" dirty="0">
                <a:solidFill>
                  <a:srgbClr val="000000"/>
                </a:solidFill>
                <a:latin typeface="Helvetica Neue"/>
                <a:ea typeface="宋体" panose="02010600030101010101" pitchFamily="2" charset="-122"/>
                <a:cs typeface="Helvetica Neue"/>
                <a:sym typeface="Helvetica Neue"/>
              </a:rPr>
              <a:t>系统框架</a:t>
            </a:r>
            <a:endParaRPr kumimoji="0" lang="zh-CN" altLang="en-US" sz="2000" i="0" u="none" strike="noStrike" cap="none" spc="0" normalizeH="0" baseline="0" dirty="0">
              <a:ln>
                <a:noFill/>
              </a:ln>
              <a:solidFill>
                <a:srgbClr val="000000"/>
              </a:solidFill>
              <a:effectLst/>
              <a:uFillTx/>
              <a:latin typeface="Helvetica Neue"/>
              <a:ea typeface="宋体" panose="02010600030101010101" pitchFamily="2" charset="-122"/>
              <a:cs typeface="Helvetica Neue"/>
              <a:sym typeface="Helvetica Neue"/>
            </a:endParaRPr>
          </a:p>
        </p:txBody>
      </p:sp>
      <p:sp>
        <p:nvSpPr>
          <p:cNvPr id="6" name="矩形 5">
            <a:extLst>
              <a:ext uri="{FF2B5EF4-FFF2-40B4-BE49-F238E27FC236}">
                <a16:creationId xmlns:a16="http://schemas.microsoft.com/office/drawing/2014/main" id="{C8156E65-F295-478F-96DE-A381A0564BBB}"/>
              </a:ext>
            </a:extLst>
          </p:cNvPr>
          <p:cNvSpPr/>
          <p:nvPr/>
        </p:nvSpPr>
        <p:spPr>
          <a:xfrm>
            <a:off x="6462344" y="5056203"/>
            <a:ext cx="5044812" cy="483998"/>
          </a:xfrm>
          <a:prstGeom prst="rect">
            <a:avLst/>
          </a:prstGeom>
          <a:noFill/>
          <a:ln w="28575" cap="flat">
            <a:solidFill>
              <a:srgbClr val="FF0000"/>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文本框 17">
            <a:extLst>
              <a:ext uri="{FF2B5EF4-FFF2-40B4-BE49-F238E27FC236}">
                <a16:creationId xmlns:a16="http://schemas.microsoft.com/office/drawing/2014/main" id="{3EF0C9BE-4D22-4FEB-9DFE-8FDA7A04596D}"/>
              </a:ext>
            </a:extLst>
          </p:cNvPr>
          <p:cNvSpPr txBox="1"/>
          <p:nvPr/>
        </p:nvSpPr>
        <p:spPr>
          <a:xfrm>
            <a:off x="6042660" y="6286500"/>
            <a:ext cx="306494" cy="369332"/>
          </a:xfrm>
          <a:prstGeom prst="rect">
            <a:avLst/>
          </a:prstGeom>
          <a:noFill/>
        </p:spPr>
        <p:txBody>
          <a:bodyPr wrap="none" rtlCol="0">
            <a:spAutoFit/>
          </a:bodyPr>
          <a:lstStyle/>
          <a:p>
            <a:r>
              <a:rPr lang="en-US" altLang="zh-CN" dirty="0"/>
              <a:t>6</a:t>
            </a:r>
            <a:endParaRPr lang="zh-CN" altLang="en-US" dirty="0"/>
          </a:p>
        </p:txBody>
      </p:sp>
      <p:sp>
        <p:nvSpPr>
          <p:cNvPr id="19" name="文本框 18">
            <a:extLst>
              <a:ext uri="{FF2B5EF4-FFF2-40B4-BE49-F238E27FC236}">
                <a16:creationId xmlns:a16="http://schemas.microsoft.com/office/drawing/2014/main" id="{260ABD43-3952-408A-8A65-A8038D15ADE4}"/>
              </a:ext>
            </a:extLst>
          </p:cNvPr>
          <p:cNvSpPr txBox="1"/>
          <p:nvPr/>
        </p:nvSpPr>
        <p:spPr>
          <a:xfrm>
            <a:off x="1512081" y="3279862"/>
            <a:ext cx="3971961" cy="268791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pPr>
            <a:r>
              <a:rPr lang="zh-CN" altLang="en-US" sz="2400" dirty="0">
                <a:solidFill>
                  <a:srgbClr val="000000"/>
                </a:solidFill>
                <a:latin typeface="Helvetica Neue"/>
                <a:ea typeface="Helvetica Neue"/>
                <a:cs typeface="Helvetica Neue"/>
                <a:sym typeface="Helvetica Neue"/>
              </a:rPr>
              <a:t>编码层</a:t>
            </a:r>
            <a:endParaRPr lang="en-US" altLang="zh-CN" sz="2400" dirty="0">
              <a:solidFill>
                <a:srgbClr val="000000"/>
              </a:solidFill>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Ø"/>
            </a:pPr>
            <a:r>
              <a:rPr kumimoji="0" lang="zh-CN" altLang="en-US" sz="2400" i="0" u="none" strike="noStrike" cap="none" spc="0" normalizeH="0" baseline="0" dirty="0">
                <a:ln>
                  <a:noFill/>
                </a:ln>
                <a:solidFill>
                  <a:srgbClr val="000000"/>
                </a:solidFill>
                <a:effectLst/>
                <a:uFillTx/>
                <a:latin typeface="Helvetica Neue"/>
                <a:ea typeface="Helvetica Neue"/>
                <a:cs typeface="Helvetica Neue"/>
                <a:sym typeface="Helvetica Neue"/>
              </a:rPr>
              <a:t>上下文编码：词</a:t>
            </a:r>
            <a:endParaRPr kumimoji="0" lang="en-US" altLang="zh-CN" sz="240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Ø"/>
            </a:pPr>
            <a:r>
              <a:rPr lang="zh-CN" altLang="en-US" sz="2400" dirty="0">
                <a:solidFill>
                  <a:srgbClr val="000000"/>
                </a:solidFill>
                <a:latin typeface="Helvetica Neue"/>
                <a:ea typeface="Helvetica Neue"/>
                <a:cs typeface="Helvetica Neue"/>
                <a:sym typeface="Helvetica Neue"/>
              </a:rPr>
              <a:t>成语编码：词</a:t>
            </a:r>
            <a:endParaRPr lang="en-US" altLang="zh-CN" sz="2400" dirty="0">
              <a:solidFill>
                <a:srgbClr val="000000"/>
              </a:solidFill>
              <a:latin typeface="Helvetica Neue"/>
              <a:ea typeface="Helvetica Neue"/>
              <a:cs typeface="Helvetica Neue"/>
              <a:sym typeface="Helvetica Neue"/>
            </a:endParaRPr>
          </a:p>
          <a:p>
            <a:pPr defTabSz="825500" hangingPunct="0"/>
            <a:r>
              <a:rPr kumimoji="0" lang="zh-CN" altLang="en-US" sz="2400" i="0" u="none" strike="noStrike" cap="none" spc="0" normalizeH="0" baseline="0" dirty="0">
                <a:ln>
                  <a:noFill/>
                </a:ln>
                <a:solidFill>
                  <a:srgbClr val="000000"/>
                </a:solidFill>
                <a:effectLst/>
                <a:uFillTx/>
                <a:latin typeface="Helvetica Neue"/>
                <a:ea typeface="Helvetica Neue"/>
                <a:cs typeface="Helvetica Neue"/>
                <a:sym typeface="Helvetica Neue"/>
              </a:rPr>
              <a:t>交互层：</a:t>
            </a:r>
            <a:endParaRPr kumimoji="0" lang="en-US" altLang="zh-CN" sz="240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Ø"/>
            </a:pPr>
            <a:r>
              <a:rPr kumimoji="0" lang="en-US" altLang="zh-CN" sz="2400" i="0" u="none" strike="noStrike" cap="none" spc="0" normalizeH="0" baseline="0" dirty="0">
                <a:ln>
                  <a:noFill/>
                </a:ln>
                <a:solidFill>
                  <a:srgbClr val="000000"/>
                </a:solidFill>
                <a:effectLst/>
                <a:uFillTx/>
                <a:latin typeface="Helvetica Neue"/>
                <a:ea typeface="Helvetica Neue"/>
                <a:cs typeface="Helvetica Neue"/>
                <a:sym typeface="Helvetica Neue"/>
              </a:rPr>
              <a:t>BiLSTM</a:t>
            </a:r>
          </a:p>
          <a:p>
            <a:pPr marL="800100" lvl="1" indent="-342900" defTabSz="825500" hangingPunct="0">
              <a:buFont typeface="Wingdings" panose="05000000000000000000" pitchFamily="2" charset="2"/>
              <a:buChar char="Ø"/>
            </a:pPr>
            <a:r>
              <a:rPr lang="en-US" altLang="zh-CN" sz="2400" dirty="0">
                <a:solidFill>
                  <a:srgbClr val="000000"/>
                </a:solidFill>
                <a:latin typeface="Helvetica Neue"/>
                <a:ea typeface="Helvetica Neue"/>
                <a:cs typeface="Helvetica Neue"/>
                <a:sym typeface="Helvetica Neue"/>
              </a:rPr>
              <a:t>AR</a:t>
            </a:r>
          </a:p>
          <a:p>
            <a:pPr marL="800100" lvl="1" indent="-342900" defTabSz="825500" hangingPunct="0">
              <a:buFont typeface="Wingdings" panose="05000000000000000000" pitchFamily="2" charset="2"/>
              <a:buChar char="Ø"/>
            </a:pPr>
            <a:r>
              <a:rPr kumimoji="0" lang="en-US" altLang="zh-CN" sz="2400" i="0" u="none" strike="noStrike" cap="none" spc="0" normalizeH="0" baseline="0" dirty="0">
                <a:ln>
                  <a:noFill/>
                </a:ln>
                <a:solidFill>
                  <a:srgbClr val="000000"/>
                </a:solidFill>
                <a:effectLst/>
                <a:uFillTx/>
                <a:latin typeface="Helvetica Neue"/>
                <a:ea typeface="Helvetica Neue"/>
                <a:cs typeface="Helvetica Neue"/>
                <a:sym typeface="Helvetica Neue"/>
              </a:rPr>
              <a:t>SAR</a:t>
            </a:r>
            <a:endParaRPr kumimoji="0" lang="zh-CN" altLang="en-US" sz="24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70819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桃花.png" descr="桃花.png"/>
          <p:cNvPicPr>
            <a:picLocks noChangeAspect="1"/>
          </p:cNvPicPr>
          <p:nvPr/>
        </p:nvPicPr>
        <p:blipFill>
          <a:blip r:embed="rId3"/>
          <a:stretch>
            <a:fillRect/>
          </a:stretch>
        </p:blipFill>
        <p:spPr>
          <a:xfrm>
            <a:off x="185609" y="2140731"/>
            <a:ext cx="1181622" cy="1181622"/>
          </a:xfrm>
          <a:prstGeom prst="rect">
            <a:avLst/>
          </a:prstGeom>
          <a:ln w="12700">
            <a:miter lim="400000"/>
            <a:headEnd/>
            <a:tailEnd/>
          </a:ln>
        </p:spPr>
      </p:pic>
      <p:pic>
        <p:nvPicPr>
          <p:cNvPr id="142" name="迎春.png" descr="迎春.png"/>
          <p:cNvPicPr>
            <a:picLocks noChangeAspect="1"/>
          </p:cNvPicPr>
          <p:nvPr/>
        </p:nvPicPr>
        <p:blipFill>
          <a:blip r:embed="rId4"/>
          <a:stretch>
            <a:fillRect/>
          </a:stretch>
        </p:blipFill>
        <p:spPr>
          <a:xfrm>
            <a:off x="108575" y="5437210"/>
            <a:ext cx="1553418" cy="1553418"/>
          </a:xfrm>
          <a:prstGeom prst="rect">
            <a:avLst/>
          </a:prstGeom>
          <a:ln w="12700">
            <a:miter lim="400000"/>
            <a:headEnd/>
            <a:tailEnd/>
          </a:ln>
        </p:spPr>
      </p:pic>
      <p:pic>
        <p:nvPicPr>
          <p:cNvPr id="153" name="烟花.png" descr="烟花.png"/>
          <p:cNvPicPr>
            <a:picLocks noChangeAspect="1"/>
          </p:cNvPicPr>
          <p:nvPr/>
        </p:nvPicPr>
        <p:blipFill>
          <a:blip r:embed="rId5"/>
          <a:stretch>
            <a:fillRect/>
          </a:stretch>
        </p:blipFill>
        <p:spPr>
          <a:xfrm>
            <a:off x="9720628" y="208126"/>
            <a:ext cx="2764831" cy="1628316"/>
          </a:xfrm>
          <a:prstGeom prst="rect">
            <a:avLst/>
          </a:prstGeom>
          <a:ln w="12700">
            <a:miter lim="400000"/>
            <a:headEnd/>
            <a:tailEnd/>
          </a:ln>
        </p:spPr>
      </p:pic>
      <p:pic>
        <p:nvPicPr>
          <p:cNvPr id="154" name="丁香.png" descr="丁香.png"/>
          <p:cNvPicPr>
            <a:picLocks noChangeAspect="1"/>
          </p:cNvPicPr>
          <p:nvPr/>
        </p:nvPicPr>
        <p:blipFill>
          <a:blip r:embed="rId6"/>
          <a:stretch>
            <a:fillRect/>
          </a:stretch>
        </p:blipFill>
        <p:spPr>
          <a:xfrm>
            <a:off x="351919" y="224179"/>
            <a:ext cx="1671760" cy="1671760"/>
          </a:xfrm>
          <a:prstGeom prst="rect">
            <a:avLst/>
          </a:prstGeom>
          <a:ln w="12700">
            <a:miter lim="400000"/>
            <a:headEnd/>
            <a:tailEnd/>
          </a:ln>
        </p:spPr>
      </p:pic>
      <p:sp>
        <p:nvSpPr>
          <p:cNvPr id="15" name="文本框 14">
            <a:extLst>
              <a:ext uri="{FF2B5EF4-FFF2-40B4-BE49-F238E27FC236}">
                <a16:creationId xmlns:a16="http://schemas.microsoft.com/office/drawing/2014/main" id="{C1C02067-EF48-458D-B718-F71E620AEB49}"/>
              </a:ext>
            </a:extLst>
          </p:cNvPr>
          <p:cNvSpPr txBox="1"/>
          <p:nvPr/>
        </p:nvSpPr>
        <p:spPr>
          <a:xfrm>
            <a:off x="2900796" y="2133133"/>
            <a:ext cx="6163384" cy="84125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defTabSz="825500" rtl="0" fontAlgn="auto" latinLnBrk="0" hangingPunct="0">
              <a:lnSpc>
                <a:spcPct val="100000"/>
              </a:lnSpc>
              <a:spcBef>
                <a:spcPts val="0"/>
              </a:spcBef>
              <a:spcAft>
                <a:spcPts val="0"/>
              </a:spcAft>
              <a:buClrTx/>
              <a:buSzTx/>
              <a:buFont typeface="Wingdings" panose="05000000000000000000" pitchFamily="2" charset="2"/>
              <a:buChar char="l"/>
            </a:pPr>
            <a:r>
              <a:rPr lang="zh-CN" altLang="en-US" sz="2400" dirty="0">
                <a:solidFill>
                  <a:srgbClr val="000000"/>
                </a:solidFill>
                <a:latin typeface="Helvetica Neue"/>
                <a:ea typeface="Helvetica Neue"/>
                <a:cs typeface="Helvetica Neue"/>
                <a:sym typeface="Helvetica Neue"/>
              </a:rPr>
              <a:t>还有很大提升空间</a:t>
            </a:r>
            <a:endParaRPr lang="en-US" altLang="zh-CN" sz="2400" dirty="0">
              <a:solidFill>
                <a:srgbClr val="000000"/>
              </a:solidFill>
              <a:latin typeface="Helvetica Neue"/>
              <a:ea typeface="Helvetica Neue"/>
              <a:cs typeface="Helvetica Neue"/>
              <a:sym typeface="Helvetica Neue"/>
            </a:endParaRPr>
          </a:p>
          <a:p>
            <a:pPr marL="342900" marR="0" indent="-342900" defTabSz="825500" rtl="0" fontAlgn="auto" latinLnBrk="0" hangingPunct="0">
              <a:lnSpc>
                <a:spcPct val="100000"/>
              </a:lnSpc>
              <a:spcBef>
                <a:spcPts val="0"/>
              </a:spcBef>
              <a:spcAft>
                <a:spcPts val="0"/>
              </a:spcAft>
              <a:buClrTx/>
              <a:buSzTx/>
              <a:buFont typeface="Wingdings" panose="05000000000000000000" pitchFamily="2" charset="2"/>
              <a:buChar char="l"/>
            </a:pPr>
            <a:r>
              <a:rPr lang="zh-CN" altLang="en-US" sz="2400" b="1" dirty="0">
                <a:solidFill>
                  <a:srgbClr val="000000"/>
                </a:solidFill>
                <a:latin typeface="Helvetica Neue"/>
                <a:ea typeface="Helvetica Neue"/>
                <a:cs typeface="Helvetica Neue"/>
                <a:sym typeface="Helvetica Neue"/>
              </a:rPr>
              <a:t>相似项辨别</a:t>
            </a:r>
            <a:r>
              <a:rPr lang="zh-CN" altLang="en-US" sz="2400" dirty="0">
                <a:solidFill>
                  <a:srgbClr val="000000"/>
                </a:solidFill>
                <a:latin typeface="Helvetica Neue"/>
                <a:ea typeface="Helvetica Neue"/>
                <a:cs typeface="Helvetica Neue"/>
                <a:sym typeface="Helvetica Neue"/>
              </a:rPr>
              <a:t>是任务一大难点</a:t>
            </a:r>
            <a:endParaRPr lang="en-US" altLang="zh-CN" sz="2400" dirty="0">
              <a:solidFill>
                <a:srgbClr val="000000"/>
              </a:solidFill>
              <a:latin typeface="Helvetica Neue"/>
              <a:ea typeface="Helvetica Neue"/>
              <a:cs typeface="Helvetica Neue"/>
              <a:sym typeface="Helvetica Neue"/>
            </a:endParaRPr>
          </a:p>
        </p:txBody>
      </p:sp>
      <p:graphicFrame>
        <p:nvGraphicFramePr>
          <p:cNvPr id="16" name="表格 15">
            <a:extLst>
              <a:ext uri="{FF2B5EF4-FFF2-40B4-BE49-F238E27FC236}">
                <a16:creationId xmlns:a16="http://schemas.microsoft.com/office/drawing/2014/main" id="{0D6D00B6-E154-4F08-9F17-80786C1DE408}"/>
              </a:ext>
            </a:extLst>
          </p:cNvPr>
          <p:cNvGraphicFramePr>
            <a:graphicFrameLocks noGrp="1"/>
          </p:cNvGraphicFramePr>
          <p:nvPr>
            <p:extLst>
              <p:ext uri="{D42A27DB-BD31-4B8C-83A1-F6EECF244321}">
                <p14:modId xmlns:p14="http://schemas.microsoft.com/office/powerpoint/2010/main" val="2691850312"/>
              </p:ext>
            </p:extLst>
          </p:nvPr>
        </p:nvGraphicFramePr>
        <p:xfrm>
          <a:off x="2923655" y="3987078"/>
          <a:ext cx="5542643" cy="1417644"/>
        </p:xfrm>
        <a:graphic>
          <a:graphicData uri="http://schemas.openxmlformats.org/drawingml/2006/table">
            <a:tbl>
              <a:tblPr firstRow="1" firstCol="1" bandRow="1">
                <a:tableStyleId>{5C22544A-7EE6-4342-B048-85BDC9FD1C3A}</a:tableStyleId>
              </a:tblPr>
              <a:tblGrid>
                <a:gridCol w="923048">
                  <a:extLst>
                    <a:ext uri="{9D8B030D-6E8A-4147-A177-3AD203B41FA5}">
                      <a16:colId xmlns:a16="http://schemas.microsoft.com/office/drawing/2014/main" val="2330060376"/>
                    </a:ext>
                  </a:extLst>
                </a:gridCol>
                <a:gridCol w="923919">
                  <a:extLst>
                    <a:ext uri="{9D8B030D-6E8A-4147-A177-3AD203B41FA5}">
                      <a16:colId xmlns:a16="http://schemas.microsoft.com/office/drawing/2014/main" val="2368043944"/>
                    </a:ext>
                  </a:extLst>
                </a:gridCol>
                <a:gridCol w="923919">
                  <a:extLst>
                    <a:ext uri="{9D8B030D-6E8A-4147-A177-3AD203B41FA5}">
                      <a16:colId xmlns:a16="http://schemas.microsoft.com/office/drawing/2014/main" val="4086539071"/>
                    </a:ext>
                  </a:extLst>
                </a:gridCol>
                <a:gridCol w="923919">
                  <a:extLst>
                    <a:ext uri="{9D8B030D-6E8A-4147-A177-3AD203B41FA5}">
                      <a16:colId xmlns:a16="http://schemas.microsoft.com/office/drawing/2014/main" val="4249144809"/>
                    </a:ext>
                  </a:extLst>
                </a:gridCol>
                <a:gridCol w="923919">
                  <a:extLst>
                    <a:ext uri="{9D8B030D-6E8A-4147-A177-3AD203B41FA5}">
                      <a16:colId xmlns:a16="http://schemas.microsoft.com/office/drawing/2014/main" val="1454481671"/>
                    </a:ext>
                  </a:extLst>
                </a:gridCol>
                <a:gridCol w="923919">
                  <a:extLst>
                    <a:ext uri="{9D8B030D-6E8A-4147-A177-3AD203B41FA5}">
                      <a16:colId xmlns:a16="http://schemas.microsoft.com/office/drawing/2014/main" val="1631151015"/>
                    </a:ext>
                  </a:extLst>
                </a:gridCol>
              </a:tblGrid>
              <a:tr h="226073">
                <a:tc>
                  <a:txBody>
                    <a:bodyPr/>
                    <a:lstStyle/>
                    <a:p>
                      <a:pPr algn="ctr"/>
                      <a:r>
                        <a:rPr lang="en-US" sz="1800" kern="100" dirty="0">
                          <a:effectLst/>
                        </a:rPr>
                        <a:t> </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Dev</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Test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Ran</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Sim</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Out</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21877750"/>
                  </a:ext>
                </a:extLst>
              </a:tr>
              <a:tr h="226073">
                <a:tc gridSpan="6">
                  <a:txBody>
                    <a:bodyPr/>
                    <a:lstStyle/>
                    <a:p>
                      <a:pPr algn="ctr"/>
                      <a:r>
                        <a:rPr lang="zh-CN" sz="1800" kern="100" dirty="0">
                          <a:effectLst/>
                        </a:rPr>
                        <a:t>基线模型：词</a:t>
                      </a:r>
                      <a:r>
                        <a:rPr lang="en-US" sz="1800" kern="100" dirty="0">
                          <a:effectLst/>
                        </a:rPr>
                        <a:t>+</a:t>
                      </a:r>
                      <a:r>
                        <a:rPr lang="zh-CN" sz="1800" kern="100" dirty="0">
                          <a:effectLst/>
                        </a:rPr>
                        <a:t>词</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742987646"/>
                  </a:ext>
                </a:extLst>
              </a:tr>
              <a:tr h="320364">
                <a:tc>
                  <a:txBody>
                    <a:bodyPr/>
                    <a:lstStyle/>
                    <a:p>
                      <a:pPr algn="ctr"/>
                      <a:r>
                        <a:rPr lang="en-US" sz="1800" kern="100" dirty="0">
                          <a:effectLst/>
                        </a:rPr>
                        <a:t>BiLSTM</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68.8</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68.7</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77.9</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64.3</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59.5</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39821107"/>
                  </a:ext>
                </a:extLst>
              </a:tr>
              <a:tr h="226073">
                <a:tc>
                  <a:txBody>
                    <a:bodyPr/>
                    <a:lstStyle/>
                    <a:p>
                      <a:pPr algn="ctr"/>
                      <a:r>
                        <a:rPr lang="en-US" sz="1800" kern="100">
                          <a:effectLst/>
                        </a:rPr>
                        <a:t>AR</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69.8</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69.6</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79.2</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65.7</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60.9</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22902605"/>
                  </a:ext>
                </a:extLst>
              </a:tr>
              <a:tr h="226073">
                <a:tc>
                  <a:txBody>
                    <a:bodyPr/>
                    <a:lstStyle/>
                    <a:p>
                      <a:pPr algn="ctr"/>
                      <a:r>
                        <a:rPr lang="en-US" sz="1800" kern="100" dirty="0">
                          <a:effectLst/>
                        </a:rPr>
                        <a:t>SAR</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68.9</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68.7</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78.2</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64.4</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60.1</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411282457"/>
                  </a:ext>
                </a:extLst>
              </a:tr>
            </a:tbl>
          </a:graphicData>
        </a:graphic>
      </p:graphicFrame>
      <p:sp>
        <p:nvSpPr>
          <p:cNvPr id="17" name="文本框 16">
            <a:extLst>
              <a:ext uri="{FF2B5EF4-FFF2-40B4-BE49-F238E27FC236}">
                <a16:creationId xmlns:a16="http://schemas.microsoft.com/office/drawing/2014/main" id="{3C42E32A-5B59-4DA9-92EC-CECEE2DA75ED}"/>
              </a:ext>
            </a:extLst>
          </p:cNvPr>
          <p:cNvSpPr txBox="1"/>
          <p:nvPr/>
        </p:nvSpPr>
        <p:spPr>
          <a:xfrm>
            <a:off x="4238602" y="5568355"/>
            <a:ext cx="3193924" cy="7181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000" dirty="0">
                <a:solidFill>
                  <a:srgbClr val="000000"/>
                </a:solidFill>
                <a:latin typeface="Helvetica Neue"/>
                <a:ea typeface="宋体" panose="02010600030101010101" pitchFamily="2" charset="-122"/>
                <a:cs typeface="Helvetica Neue"/>
                <a:sym typeface="Helvetica Neue"/>
              </a:rPr>
              <a:t>表</a:t>
            </a:r>
            <a:r>
              <a:rPr lang="en-US" altLang="zh-CN" sz="2000" dirty="0">
                <a:solidFill>
                  <a:srgbClr val="000000"/>
                </a:solidFill>
                <a:latin typeface="Helvetica Neue"/>
                <a:ea typeface="宋体" panose="02010600030101010101" pitchFamily="2" charset="-122"/>
                <a:cs typeface="Helvetica Neue"/>
                <a:sym typeface="Helvetica Neue"/>
              </a:rPr>
              <a:t>2-2 </a:t>
            </a:r>
            <a:r>
              <a:rPr lang="zh-CN" altLang="en-US" sz="2000" dirty="0">
                <a:solidFill>
                  <a:srgbClr val="000000"/>
                </a:solidFill>
                <a:latin typeface="Helvetica Neue"/>
                <a:ea typeface="宋体" panose="02010600030101010101" pitchFamily="2" charset="-122"/>
                <a:cs typeface="Helvetica Neue"/>
                <a:sym typeface="Helvetica Neue"/>
              </a:rPr>
              <a:t>基于词向量的基线模型实验结果</a:t>
            </a:r>
            <a:endParaRPr kumimoji="0" lang="zh-CN" altLang="en-US" sz="2000" i="0" u="none" strike="noStrike" cap="none" spc="0" normalizeH="0" baseline="0" dirty="0">
              <a:ln>
                <a:noFill/>
              </a:ln>
              <a:solidFill>
                <a:srgbClr val="000000"/>
              </a:solidFill>
              <a:effectLst/>
              <a:uFillTx/>
              <a:latin typeface="Helvetica Neue"/>
              <a:ea typeface="宋体" panose="02010600030101010101" pitchFamily="2" charset="-122"/>
              <a:cs typeface="Helvetica Neue"/>
              <a:sym typeface="Helvetica Neue"/>
            </a:endParaRPr>
          </a:p>
        </p:txBody>
      </p:sp>
      <p:sp>
        <p:nvSpPr>
          <p:cNvPr id="18" name="文本框 17">
            <a:extLst>
              <a:ext uri="{FF2B5EF4-FFF2-40B4-BE49-F238E27FC236}">
                <a16:creationId xmlns:a16="http://schemas.microsoft.com/office/drawing/2014/main" id="{3EF0C9BE-4D22-4FEB-9DFE-8FDA7A04596D}"/>
              </a:ext>
            </a:extLst>
          </p:cNvPr>
          <p:cNvSpPr txBox="1"/>
          <p:nvPr/>
        </p:nvSpPr>
        <p:spPr>
          <a:xfrm>
            <a:off x="6042660" y="6286500"/>
            <a:ext cx="306494" cy="369332"/>
          </a:xfrm>
          <a:prstGeom prst="rect">
            <a:avLst/>
          </a:prstGeom>
          <a:noFill/>
        </p:spPr>
        <p:txBody>
          <a:bodyPr wrap="none" rtlCol="0">
            <a:spAutoFit/>
          </a:bodyPr>
          <a:lstStyle/>
          <a:p>
            <a:r>
              <a:rPr lang="en-US" altLang="zh-CN" dirty="0"/>
              <a:t>7</a:t>
            </a:r>
            <a:endParaRPr lang="zh-CN" altLang="en-US" dirty="0"/>
          </a:p>
        </p:txBody>
      </p:sp>
      <p:sp>
        <p:nvSpPr>
          <p:cNvPr id="19" name="矩形 18">
            <a:extLst>
              <a:ext uri="{FF2B5EF4-FFF2-40B4-BE49-F238E27FC236}">
                <a16:creationId xmlns:a16="http://schemas.microsoft.com/office/drawing/2014/main" id="{4E818B16-A122-4F9A-823C-899F5196A2BA}"/>
              </a:ext>
            </a:extLst>
          </p:cNvPr>
          <p:cNvSpPr/>
          <p:nvPr/>
        </p:nvSpPr>
        <p:spPr>
          <a:xfrm>
            <a:off x="6604000" y="3891065"/>
            <a:ext cx="965200" cy="1668060"/>
          </a:xfrm>
          <a:prstGeom prst="rect">
            <a:avLst/>
          </a:prstGeom>
          <a:noFill/>
          <a:ln w="28575" cap="flat">
            <a:solidFill>
              <a:srgbClr val="FF0000"/>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请添加标题">
            <a:extLst>
              <a:ext uri="{FF2B5EF4-FFF2-40B4-BE49-F238E27FC236}">
                <a16:creationId xmlns:a16="http://schemas.microsoft.com/office/drawing/2014/main" id="{E2303BD8-C6DC-4AA6-B3FF-3895CB709797}"/>
              </a:ext>
            </a:extLst>
          </p:cNvPr>
          <p:cNvSpPr txBox="1"/>
          <p:nvPr/>
        </p:nvSpPr>
        <p:spPr>
          <a:xfrm>
            <a:off x="2087265" y="658082"/>
            <a:ext cx="3149901" cy="728405"/>
          </a:xfrm>
          <a:prstGeom prst="rect">
            <a:avLst/>
          </a:prstGeom>
          <a:ln w="12700">
            <a:miter lim="400000"/>
          </a:ln>
        </p:spPr>
        <p:txBody>
          <a:bodyPr wrap="none" lIns="25400" tIns="25400" rIns="25400" bIns="25400" anchor="ctr">
            <a:spAutoFit/>
          </a:bodyPr>
          <a:lstStyle>
            <a:lvl1pPr>
              <a:defRPr sz="7200" b="0">
                <a:latin typeface="Source Han Sans CN Medium"/>
                <a:ea typeface="Source Han Sans CN Medium"/>
                <a:cs typeface="Source Han Sans CN Medium"/>
                <a:sym typeface="Source Han Sans CN Medium"/>
              </a:defRPr>
            </a:lvl1pPr>
          </a:lstStyle>
          <a:p>
            <a:pPr algn="ctr" defTabSz="412750" hangingPunct="0"/>
            <a:r>
              <a:rPr lang="en-US" altLang="zh-CN" sz="4400" kern="0" dirty="0">
                <a:solidFill>
                  <a:srgbClr val="000000"/>
                </a:solidFill>
              </a:rPr>
              <a:t>2.2 </a:t>
            </a:r>
            <a:r>
              <a:rPr lang="zh-CN" altLang="en-US" sz="4400" kern="0" dirty="0">
                <a:solidFill>
                  <a:srgbClr val="000000"/>
                </a:solidFill>
              </a:rPr>
              <a:t>系统框架</a:t>
            </a:r>
            <a:endParaRPr sz="4400" kern="0" dirty="0">
              <a:solidFill>
                <a:srgbClr val="000000"/>
              </a:solidFill>
            </a:endParaRPr>
          </a:p>
        </p:txBody>
      </p:sp>
    </p:spTree>
    <p:extLst>
      <p:ext uri="{BB962C8B-B14F-4D97-AF65-F5344CB8AC3E}">
        <p14:creationId xmlns:p14="http://schemas.microsoft.com/office/powerpoint/2010/main" val="177455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请添加标题"/>
          <p:cNvSpPr txBox="1"/>
          <p:nvPr/>
        </p:nvSpPr>
        <p:spPr>
          <a:xfrm>
            <a:off x="1796816" y="658082"/>
            <a:ext cx="4278414" cy="728405"/>
          </a:xfrm>
          <a:prstGeom prst="rect">
            <a:avLst/>
          </a:prstGeom>
          <a:ln w="12700">
            <a:miter lim="400000"/>
          </a:ln>
        </p:spPr>
        <p:txBody>
          <a:bodyPr wrap="none" lIns="25400" tIns="25400" rIns="25400" bIns="25400" anchor="ctr">
            <a:spAutoFit/>
          </a:bodyPr>
          <a:lstStyle>
            <a:lvl1pPr>
              <a:defRPr sz="7200" b="0">
                <a:latin typeface="Source Han Sans CN Medium"/>
                <a:ea typeface="Source Han Sans CN Medium"/>
                <a:cs typeface="Source Han Sans CN Medium"/>
                <a:sym typeface="Source Han Sans CN Medium"/>
              </a:defRPr>
            </a:lvl1pPr>
          </a:lstStyle>
          <a:p>
            <a:pPr algn="ctr" defTabSz="412750" hangingPunct="0"/>
            <a:r>
              <a:rPr lang="en-US" altLang="zh-CN" sz="4400" kern="0" dirty="0">
                <a:solidFill>
                  <a:srgbClr val="000000"/>
                </a:solidFill>
              </a:rPr>
              <a:t>2.3</a:t>
            </a:r>
            <a:r>
              <a:rPr lang="zh-CN" altLang="en-US" sz="4400" kern="0" dirty="0">
                <a:solidFill>
                  <a:srgbClr val="000000"/>
                </a:solidFill>
              </a:rPr>
              <a:t> 字词融合编码</a:t>
            </a:r>
            <a:endParaRPr sz="4400" kern="0" dirty="0">
              <a:solidFill>
                <a:srgbClr val="000000"/>
              </a:solidFill>
            </a:endParaRPr>
          </a:p>
        </p:txBody>
      </p:sp>
      <p:pic>
        <p:nvPicPr>
          <p:cNvPr id="141" name="桃花.png" descr="桃花.png"/>
          <p:cNvPicPr>
            <a:picLocks noChangeAspect="1"/>
          </p:cNvPicPr>
          <p:nvPr/>
        </p:nvPicPr>
        <p:blipFill>
          <a:blip r:embed="rId3"/>
          <a:stretch>
            <a:fillRect/>
          </a:stretch>
        </p:blipFill>
        <p:spPr>
          <a:xfrm>
            <a:off x="185609" y="2140731"/>
            <a:ext cx="1181622" cy="1181622"/>
          </a:xfrm>
          <a:prstGeom prst="rect">
            <a:avLst/>
          </a:prstGeom>
          <a:ln w="12700">
            <a:miter lim="400000"/>
            <a:headEnd/>
            <a:tailEnd/>
          </a:ln>
        </p:spPr>
      </p:pic>
      <p:pic>
        <p:nvPicPr>
          <p:cNvPr id="142" name="迎春.png" descr="迎春.png"/>
          <p:cNvPicPr>
            <a:picLocks noChangeAspect="1"/>
          </p:cNvPicPr>
          <p:nvPr/>
        </p:nvPicPr>
        <p:blipFill>
          <a:blip r:embed="rId4"/>
          <a:stretch>
            <a:fillRect/>
          </a:stretch>
        </p:blipFill>
        <p:spPr>
          <a:xfrm>
            <a:off x="108575" y="5437210"/>
            <a:ext cx="1553418" cy="1553418"/>
          </a:xfrm>
          <a:prstGeom prst="rect">
            <a:avLst/>
          </a:prstGeom>
          <a:ln w="12700">
            <a:miter lim="400000"/>
            <a:headEnd/>
            <a:tailEnd/>
          </a:ln>
        </p:spPr>
      </p:pic>
      <p:pic>
        <p:nvPicPr>
          <p:cNvPr id="153" name="烟花.png" descr="烟花.png"/>
          <p:cNvPicPr>
            <a:picLocks noChangeAspect="1"/>
          </p:cNvPicPr>
          <p:nvPr/>
        </p:nvPicPr>
        <p:blipFill>
          <a:blip r:embed="rId5"/>
          <a:stretch>
            <a:fillRect/>
          </a:stretch>
        </p:blipFill>
        <p:spPr>
          <a:xfrm>
            <a:off x="9720628" y="208126"/>
            <a:ext cx="2764831" cy="1628316"/>
          </a:xfrm>
          <a:prstGeom prst="rect">
            <a:avLst/>
          </a:prstGeom>
          <a:ln w="12700">
            <a:miter lim="400000"/>
            <a:headEnd/>
            <a:tailEnd/>
          </a:ln>
        </p:spPr>
      </p:pic>
      <p:pic>
        <p:nvPicPr>
          <p:cNvPr id="154" name="丁香.png" descr="丁香.png"/>
          <p:cNvPicPr>
            <a:picLocks noChangeAspect="1"/>
          </p:cNvPicPr>
          <p:nvPr/>
        </p:nvPicPr>
        <p:blipFill>
          <a:blip r:embed="rId6"/>
          <a:stretch>
            <a:fillRect/>
          </a:stretch>
        </p:blipFill>
        <p:spPr>
          <a:xfrm>
            <a:off x="351919" y="224179"/>
            <a:ext cx="1671760" cy="1671760"/>
          </a:xfrm>
          <a:prstGeom prst="rect">
            <a:avLst/>
          </a:prstGeom>
          <a:ln w="12700">
            <a:miter lim="400000"/>
            <a:headEnd/>
            <a:tailEnd/>
          </a:ln>
        </p:spPr>
      </p:pic>
      <p:sp>
        <p:nvSpPr>
          <p:cNvPr id="5" name="文本框 4">
            <a:extLst>
              <a:ext uri="{FF2B5EF4-FFF2-40B4-BE49-F238E27FC236}">
                <a16:creationId xmlns:a16="http://schemas.microsoft.com/office/drawing/2014/main" id="{BA7BB710-3964-42CC-9CB6-B79C3251AC4F}"/>
              </a:ext>
            </a:extLst>
          </p:cNvPr>
          <p:cNvSpPr txBox="1"/>
          <p:nvPr/>
        </p:nvSpPr>
        <p:spPr>
          <a:xfrm>
            <a:off x="1187799" y="1382594"/>
            <a:ext cx="8171143" cy="52732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pPr>
            <a:r>
              <a:rPr lang="zh-CN" altLang="en-US" sz="2400" dirty="0">
                <a:solidFill>
                  <a:srgbClr val="000000"/>
                </a:solidFill>
                <a:latin typeface="Helvetica Neue"/>
                <a:ea typeface="Helvetica Neue"/>
                <a:cs typeface="Helvetica Neue"/>
                <a:sym typeface="Helvetica Neue"/>
              </a:rPr>
              <a:t>基本思想：</a:t>
            </a:r>
            <a:endParaRPr lang="en-US" altLang="zh-CN" sz="2400" dirty="0">
              <a:solidFill>
                <a:srgbClr val="000000"/>
              </a:solidFill>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l"/>
            </a:pPr>
            <a:r>
              <a:rPr lang="zh-CN" altLang="en-US" sz="2400" dirty="0">
                <a:solidFill>
                  <a:srgbClr val="000000"/>
                </a:solidFill>
                <a:latin typeface="Helvetica Neue"/>
                <a:ea typeface="Helvetica Neue"/>
                <a:cs typeface="Helvetica Neue"/>
                <a:sym typeface="Helvetica Neue"/>
              </a:rPr>
              <a:t>词向量：稀疏性、未知词，“干饭人”</a:t>
            </a:r>
            <a:endParaRPr lang="en-US" altLang="zh-CN" sz="2400" dirty="0">
              <a:solidFill>
                <a:srgbClr val="000000"/>
              </a:solidFill>
              <a:latin typeface="Helvetica Neue"/>
              <a:ea typeface="Helvetica Neue"/>
              <a:cs typeface="Helvetica Neue"/>
              <a:sym typeface="Helvetica Neue"/>
            </a:endParaRPr>
          </a:p>
          <a:p>
            <a:pPr marL="1257300" lvl="2" indent="-342900" defTabSz="825500" hangingPunct="0">
              <a:buFont typeface="Wingdings" panose="05000000000000000000" pitchFamily="2" charset="2"/>
              <a:buChar char="l"/>
            </a:pPr>
            <a:r>
              <a:rPr lang="zh-CN" altLang="en-US" sz="2400" dirty="0">
                <a:solidFill>
                  <a:srgbClr val="000000"/>
                </a:solidFill>
                <a:latin typeface="Helvetica Neue"/>
                <a:ea typeface="Helvetica Neue"/>
                <a:cs typeface="Helvetica Neue"/>
                <a:sym typeface="Helvetica Neue"/>
              </a:rPr>
              <a:t>低频词表征效果差</a:t>
            </a:r>
            <a:endParaRPr lang="en-US" altLang="zh-CN" sz="2400" dirty="0">
              <a:solidFill>
                <a:srgbClr val="000000"/>
              </a:solidFill>
              <a:latin typeface="Helvetica Neue"/>
              <a:ea typeface="Helvetica Neue"/>
              <a:cs typeface="Helvetica Neue"/>
              <a:sym typeface="Helvetica Neue"/>
            </a:endParaRPr>
          </a:p>
          <a:p>
            <a:pPr marL="1257300" lvl="2" indent="-342900" defTabSz="825500" hangingPunct="0">
              <a:buFont typeface="Wingdings" panose="05000000000000000000" pitchFamily="2" charset="2"/>
              <a:buChar char="l"/>
            </a:pPr>
            <a:r>
              <a:rPr lang="zh-CN" altLang="en-US" sz="2400" dirty="0">
                <a:solidFill>
                  <a:srgbClr val="000000"/>
                </a:solidFill>
                <a:latin typeface="Helvetica Neue"/>
                <a:ea typeface="Helvetica Neue"/>
                <a:cs typeface="Helvetica Neue"/>
                <a:sym typeface="Helvetica Neue"/>
              </a:rPr>
              <a:t>未知词无法表征</a:t>
            </a:r>
            <a:endParaRPr lang="en-US" altLang="zh-CN" sz="2400" dirty="0">
              <a:solidFill>
                <a:srgbClr val="000000"/>
              </a:solidFill>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l"/>
            </a:pPr>
            <a:r>
              <a:rPr lang="zh-CN" altLang="en-US" sz="2400" dirty="0">
                <a:solidFill>
                  <a:srgbClr val="000000"/>
                </a:solidFill>
                <a:latin typeface="Helvetica Neue"/>
                <a:ea typeface="Helvetica Neue"/>
                <a:cs typeface="Helvetica Neue"/>
                <a:sym typeface="Helvetica Neue"/>
              </a:rPr>
              <a:t>字向量：不确定性</a:t>
            </a:r>
            <a:endParaRPr lang="en-US" altLang="zh-CN" sz="2400" dirty="0">
              <a:solidFill>
                <a:srgbClr val="000000"/>
              </a:solidFill>
              <a:latin typeface="Helvetica Neue"/>
              <a:ea typeface="Helvetica Neue"/>
              <a:cs typeface="Helvetica Neue"/>
              <a:sym typeface="Helvetica Neue"/>
            </a:endParaRPr>
          </a:p>
          <a:p>
            <a:pPr marL="1257300" lvl="2" indent="-342900" defTabSz="825500" hangingPunct="0">
              <a:buFont typeface="Wingdings" panose="05000000000000000000" pitchFamily="2" charset="2"/>
              <a:buChar char="l"/>
            </a:pPr>
            <a:r>
              <a:rPr lang="zh-CN" altLang="en-US" sz="2400" dirty="0">
                <a:solidFill>
                  <a:srgbClr val="000000"/>
                </a:solidFill>
                <a:latin typeface="Helvetica Neue"/>
                <a:ea typeface="Helvetica Neue"/>
                <a:cs typeface="Helvetica Neue"/>
                <a:sym typeface="Helvetica Neue"/>
              </a:rPr>
              <a:t>一个单独的字含义较多，不确定性强</a:t>
            </a:r>
            <a:endParaRPr lang="en-US" altLang="zh-CN" sz="2400" dirty="0">
              <a:solidFill>
                <a:srgbClr val="000000"/>
              </a:solidFill>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l"/>
            </a:pPr>
            <a:r>
              <a:rPr lang="zh-CN" altLang="en-US" sz="2400" dirty="0">
                <a:solidFill>
                  <a:srgbClr val="FF0000"/>
                </a:solidFill>
                <a:latin typeface="Helvetica Neue"/>
                <a:ea typeface="Helvetica Neue"/>
                <a:cs typeface="Helvetica Neue"/>
                <a:sym typeface="Helvetica Neue"/>
              </a:rPr>
              <a:t>字词融合</a:t>
            </a:r>
            <a:endParaRPr lang="en-US" altLang="zh-CN" sz="2400" dirty="0">
              <a:solidFill>
                <a:srgbClr val="FF0000"/>
              </a:solidFill>
              <a:latin typeface="Helvetica Neue"/>
              <a:ea typeface="Helvetica Neue"/>
              <a:cs typeface="Helvetica Neue"/>
              <a:sym typeface="Helvetica Neue"/>
            </a:endParaRPr>
          </a:p>
          <a:p>
            <a:pPr marL="1257300" lvl="2" indent="-342900" defTabSz="825500" hangingPunct="0">
              <a:buFont typeface="Wingdings" panose="05000000000000000000" pitchFamily="2" charset="2"/>
              <a:buChar char="l"/>
            </a:pPr>
            <a:r>
              <a:rPr lang="zh-CN" altLang="en-US" sz="2400" dirty="0">
                <a:solidFill>
                  <a:srgbClr val="000000"/>
                </a:solidFill>
                <a:latin typeface="Helvetica Neue"/>
                <a:ea typeface="Helvetica Neue"/>
                <a:cs typeface="Helvetica Neue"/>
                <a:sym typeface="Helvetica Neue"/>
              </a:rPr>
              <a:t>字组成词，消除不确定性</a:t>
            </a:r>
            <a:endParaRPr lang="en-US" altLang="zh-CN" sz="2400" dirty="0">
              <a:solidFill>
                <a:srgbClr val="000000"/>
              </a:solidFill>
              <a:latin typeface="Helvetica Neue"/>
              <a:ea typeface="Helvetica Neue"/>
              <a:cs typeface="Helvetica Neue"/>
              <a:sym typeface="Helvetica Neue"/>
            </a:endParaRPr>
          </a:p>
          <a:p>
            <a:pPr marL="1257300" lvl="2" indent="-342900" defTabSz="825500" hangingPunct="0">
              <a:buFont typeface="Wingdings" panose="05000000000000000000" pitchFamily="2" charset="2"/>
              <a:buChar char="l"/>
            </a:pPr>
            <a:r>
              <a:rPr lang="zh-CN" altLang="en-US" sz="2400" dirty="0">
                <a:solidFill>
                  <a:srgbClr val="000000"/>
                </a:solidFill>
                <a:latin typeface="Helvetica Neue"/>
                <a:ea typeface="Helvetica Neue"/>
                <a:cs typeface="Helvetica Neue"/>
                <a:sym typeface="Helvetica Neue"/>
              </a:rPr>
              <a:t>字信息可以解决词信息的稀疏性问题</a:t>
            </a:r>
            <a:endParaRPr lang="en-US" altLang="zh-CN" sz="2400" dirty="0">
              <a:solidFill>
                <a:srgbClr val="000000"/>
              </a:solidFill>
              <a:latin typeface="Helvetica Neue"/>
              <a:ea typeface="Helvetica Neue"/>
              <a:cs typeface="Helvetica Neue"/>
              <a:sym typeface="Helvetica Neue"/>
            </a:endParaRPr>
          </a:p>
          <a:p>
            <a:pPr marL="342900" marR="0" indent="-342900" defTabSz="825500" rtl="0" fontAlgn="auto" latinLnBrk="0" hangingPunct="0">
              <a:lnSpc>
                <a:spcPct val="100000"/>
              </a:lnSpc>
              <a:spcBef>
                <a:spcPts val="0"/>
              </a:spcBef>
              <a:spcAft>
                <a:spcPts val="0"/>
              </a:spcAft>
              <a:buClrTx/>
              <a:buSzTx/>
              <a:buFont typeface="Wingdings" panose="05000000000000000000" pitchFamily="2" charset="2"/>
              <a:buChar char="l"/>
            </a:pPr>
            <a:endParaRPr lang="en-US" altLang="zh-CN" sz="2400" dirty="0">
              <a:solidFill>
                <a:srgbClr val="000000"/>
              </a:solidFill>
              <a:latin typeface="Helvetica Neue"/>
              <a:ea typeface="Helvetica Neue"/>
              <a:cs typeface="Helvetica Neue"/>
              <a:sym typeface="Helvetica Neue"/>
            </a:endParaRPr>
          </a:p>
          <a:p>
            <a:pPr marR="0" defTabSz="825500" rtl="0" fontAlgn="auto" latinLnBrk="0" hangingPunct="0">
              <a:lnSpc>
                <a:spcPct val="100000"/>
              </a:lnSpc>
              <a:spcBef>
                <a:spcPts val="0"/>
              </a:spcBef>
              <a:spcAft>
                <a:spcPts val="0"/>
              </a:spcAft>
              <a:buClrTx/>
              <a:buSzTx/>
            </a:pPr>
            <a:r>
              <a:rPr lang="zh-CN" altLang="en-US" sz="2400" dirty="0">
                <a:solidFill>
                  <a:srgbClr val="000000"/>
                </a:solidFill>
                <a:latin typeface="Helvetica Neue"/>
                <a:ea typeface="Helvetica Neue"/>
                <a:cs typeface="Helvetica Neue"/>
                <a:sym typeface="Helvetica Neue"/>
              </a:rPr>
              <a:t>需要解决两个问题：</a:t>
            </a:r>
            <a:endParaRPr lang="en-US" altLang="zh-CN" sz="2400" dirty="0">
              <a:solidFill>
                <a:srgbClr val="000000"/>
              </a:solidFill>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l"/>
            </a:pPr>
            <a:r>
              <a:rPr lang="zh-CN" altLang="en-US" sz="2400" dirty="0">
                <a:solidFill>
                  <a:srgbClr val="000000"/>
                </a:solidFill>
                <a:latin typeface="Helvetica Neue"/>
                <a:ea typeface="Helvetica Neue"/>
                <a:cs typeface="Helvetica Neue"/>
                <a:sym typeface="Helvetica Neue"/>
              </a:rPr>
              <a:t>字词向量对齐</a:t>
            </a:r>
            <a:endParaRPr lang="en-US" altLang="zh-CN" sz="2400" dirty="0">
              <a:solidFill>
                <a:srgbClr val="000000"/>
              </a:solidFill>
              <a:latin typeface="Helvetica Neue"/>
              <a:ea typeface="Helvetica Neue"/>
              <a:cs typeface="Helvetica Neue"/>
              <a:sym typeface="Helvetica Neue"/>
            </a:endParaRPr>
          </a:p>
          <a:p>
            <a:pPr marL="800100" lvl="1" indent="-342900" defTabSz="825500" hangingPunct="0">
              <a:buFont typeface="Wingdings" panose="05000000000000000000" pitchFamily="2" charset="2"/>
              <a:buChar char="l"/>
            </a:pPr>
            <a:r>
              <a:rPr lang="zh-CN" altLang="en-US" sz="2400" dirty="0">
                <a:solidFill>
                  <a:srgbClr val="000000"/>
                </a:solidFill>
                <a:latin typeface="Helvetica Neue"/>
                <a:ea typeface="Helvetica Neue"/>
                <a:cs typeface="Helvetica Neue"/>
                <a:sym typeface="Helvetica Neue"/>
              </a:rPr>
              <a:t>字词向量交互</a:t>
            </a:r>
            <a:endParaRPr lang="en-US" altLang="zh-CN" sz="2400" dirty="0">
              <a:solidFill>
                <a:srgbClr val="000000"/>
              </a:solidFill>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pPr>
            <a:endParaRPr kumimoji="0" lang="zh-CN" altLang="en-US" sz="24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7" name="文本框 16">
            <a:extLst>
              <a:ext uri="{FF2B5EF4-FFF2-40B4-BE49-F238E27FC236}">
                <a16:creationId xmlns:a16="http://schemas.microsoft.com/office/drawing/2014/main" id="{39773E68-5A93-4804-A61E-BC356B09BA24}"/>
              </a:ext>
            </a:extLst>
          </p:cNvPr>
          <p:cNvSpPr txBox="1"/>
          <p:nvPr/>
        </p:nvSpPr>
        <p:spPr>
          <a:xfrm>
            <a:off x="6042660" y="6286500"/>
            <a:ext cx="306494" cy="369332"/>
          </a:xfrm>
          <a:prstGeom prst="rect">
            <a:avLst/>
          </a:prstGeom>
          <a:noFill/>
        </p:spPr>
        <p:txBody>
          <a:bodyPr wrap="none" rtlCol="0">
            <a:spAutoFit/>
          </a:bodyPr>
          <a:lstStyle/>
          <a:p>
            <a:r>
              <a:rPr lang="en-US" altLang="zh-CN" dirty="0"/>
              <a:t>8</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请添加标题"/>
          <p:cNvSpPr txBox="1"/>
          <p:nvPr/>
        </p:nvSpPr>
        <p:spPr>
          <a:xfrm>
            <a:off x="1902706" y="608503"/>
            <a:ext cx="3436838" cy="728405"/>
          </a:xfrm>
          <a:prstGeom prst="rect">
            <a:avLst/>
          </a:prstGeom>
          <a:ln w="12700">
            <a:miter lim="400000"/>
          </a:ln>
        </p:spPr>
        <p:txBody>
          <a:bodyPr wrap="none" lIns="25400" tIns="25400" rIns="25400" bIns="25400" anchor="ctr">
            <a:spAutoFit/>
          </a:bodyPr>
          <a:lstStyle>
            <a:lvl1pPr>
              <a:defRPr sz="7200" b="0">
                <a:latin typeface="Source Han Sans CN Medium"/>
                <a:ea typeface="Source Han Sans CN Medium"/>
                <a:cs typeface="Source Han Sans CN Medium"/>
                <a:sym typeface="Source Han Sans CN Medium"/>
              </a:defRPr>
            </a:lvl1pPr>
          </a:lstStyle>
          <a:p>
            <a:pPr algn="ctr" defTabSz="412750" hangingPunct="0"/>
            <a:r>
              <a:rPr lang="zh-CN" altLang="en-US" sz="4400" kern="0" dirty="0">
                <a:solidFill>
                  <a:srgbClr val="000000"/>
                </a:solidFill>
              </a:rPr>
              <a:t>字词融合模型</a:t>
            </a:r>
            <a:endParaRPr sz="4400" kern="0" dirty="0">
              <a:solidFill>
                <a:srgbClr val="000000"/>
              </a:solidFill>
            </a:endParaRPr>
          </a:p>
        </p:txBody>
      </p:sp>
      <p:pic>
        <p:nvPicPr>
          <p:cNvPr id="141" name="桃花.png" descr="桃花.png"/>
          <p:cNvPicPr>
            <a:picLocks noChangeAspect="1"/>
          </p:cNvPicPr>
          <p:nvPr/>
        </p:nvPicPr>
        <p:blipFill>
          <a:blip r:embed="rId3"/>
          <a:stretch>
            <a:fillRect/>
          </a:stretch>
        </p:blipFill>
        <p:spPr>
          <a:xfrm>
            <a:off x="185609" y="2140731"/>
            <a:ext cx="1181622" cy="1181622"/>
          </a:xfrm>
          <a:prstGeom prst="rect">
            <a:avLst/>
          </a:prstGeom>
          <a:ln w="12700">
            <a:miter lim="400000"/>
            <a:headEnd/>
            <a:tailEnd/>
          </a:ln>
        </p:spPr>
      </p:pic>
      <p:pic>
        <p:nvPicPr>
          <p:cNvPr id="142" name="迎春.png" descr="迎春.png"/>
          <p:cNvPicPr>
            <a:picLocks noChangeAspect="1"/>
          </p:cNvPicPr>
          <p:nvPr/>
        </p:nvPicPr>
        <p:blipFill>
          <a:blip r:embed="rId4"/>
          <a:stretch>
            <a:fillRect/>
          </a:stretch>
        </p:blipFill>
        <p:spPr>
          <a:xfrm>
            <a:off x="108575" y="5437210"/>
            <a:ext cx="1553418" cy="1553418"/>
          </a:xfrm>
          <a:prstGeom prst="rect">
            <a:avLst/>
          </a:prstGeom>
          <a:ln w="12700">
            <a:miter lim="400000"/>
            <a:headEnd/>
            <a:tailEnd/>
          </a:ln>
        </p:spPr>
      </p:pic>
      <p:pic>
        <p:nvPicPr>
          <p:cNvPr id="153" name="烟花.png" descr="烟花.png"/>
          <p:cNvPicPr>
            <a:picLocks noChangeAspect="1"/>
          </p:cNvPicPr>
          <p:nvPr/>
        </p:nvPicPr>
        <p:blipFill>
          <a:blip r:embed="rId5"/>
          <a:stretch>
            <a:fillRect/>
          </a:stretch>
        </p:blipFill>
        <p:spPr>
          <a:xfrm>
            <a:off x="9720628" y="208126"/>
            <a:ext cx="2764831" cy="1628316"/>
          </a:xfrm>
          <a:prstGeom prst="rect">
            <a:avLst/>
          </a:prstGeom>
          <a:ln w="12700">
            <a:miter lim="400000"/>
            <a:headEnd/>
            <a:tailEnd/>
          </a:ln>
        </p:spPr>
      </p:pic>
      <p:pic>
        <p:nvPicPr>
          <p:cNvPr id="154" name="丁香.png" descr="丁香.png"/>
          <p:cNvPicPr>
            <a:picLocks noChangeAspect="1"/>
          </p:cNvPicPr>
          <p:nvPr/>
        </p:nvPicPr>
        <p:blipFill>
          <a:blip r:embed="rId6"/>
          <a:stretch>
            <a:fillRect/>
          </a:stretch>
        </p:blipFill>
        <p:spPr>
          <a:xfrm>
            <a:off x="351919" y="224179"/>
            <a:ext cx="1671760" cy="1671760"/>
          </a:xfrm>
          <a:prstGeom prst="rect">
            <a:avLst/>
          </a:prstGeom>
          <a:ln w="12700">
            <a:miter lim="400000"/>
            <a:headEnd/>
            <a:tailEnd/>
          </a:ln>
        </p:spPr>
      </p:pic>
      <p:sp>
        <p:nvSpPr>
          <p:cNvPr id="2" name="矩形 1">
            <a:extLst>
              <a:ext uri="{FF2B5EF4-FFF2-40B4-BE49-F238E27FC236}">
                <a16:creationId xmlns:a16="http://schemas.microsoft.com/office/drawing/2014/main" id="{6BB49068-7F98-44BD-954D-9362376BF1A8}"/>
              </a:ext>
            </a:extLst>
          </p:cNvPr>
          <p:cNvSpPr/>
          <p:nvPr/>
        </p:nvSpPr>
        <p:spPr>
          <a:xfrm>
            <a:off x="3792313" y="1474535"/>
            <a:ext cx="3848474" cy="3175635"/>
          </a:xfrm>
          <a:prstGeom prst="rect">
            <a:avLst/>
          </a:prstGeom>
          <a:noFill/>
          <a:ln w="12700" cap="flat">
            <a:solidFill>
              <a:schemeClr val="tx1"/>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矩形 24">
            <a:extLst>
              <a:ext uri="{FF2B5EF4-FFF2-40B4-BE49-F238E27FC236}">
                <a16:creationId xmlns:a16="http://schemas.microsoft.com/office/drawing/2014/main" id="{433D03BE-95F9-417B-8F86-597A8E913FC8}"/>
              </a:ext>
            </a:extLst>
          </p:cNvPr>
          <p:cNvSpPr/>
          <p:nvPr/>
        </p:nvSpPr>
        <p:spPr>
          <a:xfrm>
            <a:off x="7880665" y="1470568"/>
            <a:ext cx="3959416" cy="3175635"/>
          </a:xfrm>
          <a:prstGeom prst="rect">
            <a:avLst/>
          </a:prstGeom>
          <a:noFill/>
          <a:ln w="12700" cap="flat">
            <a:solidFill>
              <a:schemeClr val="tx1"/>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文本框 2">
            <a:extLst>
              <a:ext uri="{FF2B5EF4-FFF2-40B4-BE49-F238E27FC236}">
                <a16:creationId xmlns:a16="http://schemas.microsoft.com/office/drawing/2014/main" id="{416D2A36-F991-46EA-86BF-618136092126}"/>
              </a:ext>
            </a:extLst>
          </p:cNvPr>
          <p:cNvSpPr txBox="1"/>
          <p:nvPr/>
        </p:nvSpPr>
        <p:spPr>
          <a:xfrm>
            <a:off x="4471525" y="4759883"/>
            <a:ext cx="2572642"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2000" i="0" u="none" strike="noStrike" cap="none" spc="0" normalizeH="0" baseline="0" dirty="0">
                <a:ln>
                  <a:noFill/>
                </a:ln>
                <a:solidFill>
                  <a:srgbClr val="000000"/>
                </a:solidFill>
                <a:effectLst/>
                <a:uFillTx/>
                <a:latin typeface="Helvetica Neue"/>
                <a:ea typeface="Helvetica Neue"/>
                <a:cs typeface="Helvetica Neue"/>
                <a:sym typeface="Helvetica Neue"/>
              </a:rPr>
              <a:t>图</a:t>
            </a:r>
            <a:r>
              <a:rPr kumimoji="0" lang="en-US" altLang="zh-CN" sz="2000" i="0" u="none" strike="noStrike" cap="none" spc="0" normalizeH="0" baseline="0" dirty="0">
                <a:ln>
                  <a:noFill/>
                </a:ln>
                <a:solidFill>
                  <a:srgbClr val="000000"/>
                </a:solidFill>
                <a:effectLst/>
                <a:uFillTx/>
                <a:latin typeface="Helvetica Neue"/>
                <a:ea typeface="Helvetica Neue"/>
                <a:cs typeface="Helvetica Neue"/>
                <a:sym typeface="Helvetica Neue"/>
              </a:rPr>
              <a:t>2-2 </a:t>
            </a:r>
            <a:r>
              <a:rPr lang="zh-CN" altLang="en-US" sz="2000" dirty="0">
                <a:solidFill>
                  <a:srgbClr val="000000"/>
                </a:solidFill>
                <a:latin typeface="Helvetica Neue"/>
                <a:ea typeface="Helvetica Neue"/>
                <a:cs typeface="Helvetica Neue"/>
                <a:sym typeface="Helvetica Neue"/>
              </a:rPr>
              <a:t>字向词</a:t>
            </a:r>
            <a:r>
              <a:rPr kumimoji="0" lang="zh-CN" altLang="en-US" sz="2000" i="0" u="none" strike="noStrike" cap="none" spc="0" normalizeH="0" baseline="0" dirty="0">
                <a:ln>
                  <a:noFill/>
                </a:ln>
                <a:solidFill>
                  <a:srgbClr val="000000"/>
                </a:solidFill>
                <a:effectLst/>
                <a:uFillTx/>
                <a:latin typeface="Helvetica Neue"/>
                <a:ea typeface="Helvetica Neue"/>
                <a:cs typeface="Helvetica Neue"/>
                <a:sym typeface="Helvetica Neue"/>
              </a:rPr>
              <a:t>对齐模型</a:t>
            </a:r>
          </a:p>
        </p:txBody>
      </p:sp>
      <p:sp>
        <p:nvSpPr>
          <p:cNvPr id="28" name="文本框 27">
            <a:extLst>
              <a:ext uri="{FF2B5EF4-FFF2-40B4-BE49-F238E27FC236}">
                <a16:creationId xmlns:a16="http://schemas.microsoft.com/office/drawing/2014/main" id="{B92DE8FC-9FED-4166-AA14-01F93110DD6D}"/>
              </a:ext>
            </a:extLst>
          </p:cNvPr>
          <p:cNvSpPr txBox="1"/>
          <p:nvPr/>
        </p:nvSpPr>
        <p:spPr>
          <a:xfrm>
            <a:off x="8488832" y="4727784"/>
            <a:ext cx="2743081"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000" dirty="0">
                <a:solidFill>
                  <a:srgbClr val="000000"/>
                </a:solidFill>
                <a:latin typeface="Helvetica Neue"/>
                <a:ea typeface="Helvetica Neue"/>
                <a:cs typeface="Helvetica Neue"/>
                <a:sym typeface="Helvetica Neue"/>
              </a:rPr>
              <a:t>图</a:t>
            </a:r>
            <a:r>
              <a:rPr lang="en-US" altLang="zh-CN" sz="2000" dirty="0">
                <a:solidFill>
                  <a:srgbClr val="000000"/>
                </a:solidFill>
                <a:latin typeface="Helvetica Neue"/>
                <a:ea typeface="Helvetica Neue"/>
                <a:cs typeface="Helvetica Neue"/>
                <a:sym typeface="Helvetica Neue"/>
              </a:rPr>
              <a:t>2-3 </a:t>
            </a:r>
            <a:r>
              <a:rPr lang="zh-CN" altLang="en-US" sz="2000" dirty="0">
                <a:solidFill>
                  <a:srgbClr val="000000"/>
                </a:solidFill>
                <a:latin typeface="Helvetica Neue"/>
                <a:ea typeface="Helvetica Neue"/>
                <a:cs typeface="Helvetica Neue"/>
                <a:sym typeface="Helvetica Neue"/>
              </a:rPr>
              <a:t>词向字</a:t>
            </a:r>
            <a:r>
              <a:rPr kumimoji="0" lang="zh-CN" altLang="en-US" sz="2000" i="0" u="none" strike="noStrike" cap="none" spc="0" normalizeH="0" baseline="0" dirty="0">
                <a:ln>
                  <a:noFill/>
                </a:ln>
                <a:solidFill>
                  <a:srgbClr val="000000"/>
                </a:solidFill>
                <a:effectLst/>
                <a:uFillTx/>
                <a:latin typeface="Helvetica Neue"/>
                <a:ea typeface="Helvetica Neue"/>
                <a:cs typeface="Helvetica Neue"/>
                <a:sym typeface="Helvetica Neue"/>
              </a:rPr>
              <a:t>对齐模型</a:t>
            </a:r>
          </a:p>
        </p:txBody>
      </p:sp>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083597BA-C1AA-4E73-A86A-DC91E3F39A17}"/>
                  </a:ext>
                </a:extLst>
              </p:cNvPr>
              <p:cNvSpPr txBox="1"/>
              <p:nvPr/>
            </p:nvSpPr>
            <p:spPr>
              <a:xfrm>
                <a:off x="1367231" y="5608134"/>
                <a:ext cx="4507789"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14:m>
                  <m:oMath xmlns:m="http://schemas.openxmlformats.org/officeDocument/2006/math">
                    <m:r>
                      <a:rPr lang="en-US" altLang="zh-CN" sz="2400" i="1" smtClean="0">
                        <a:effectLst/>
                        <a:latin typeface="Cambria Math" panose="02040503050406030204" pitchFamily="18" charset="0"/>
                        <a:ea typeface="宋体" panose="02010600030101010101" pitchFamily="2" charset="-122"/>
                        <a:cs typeface="Times New Roman" panose="02020603050405020304" pitchFamily="18" charset="0"/>
                      </a:rPr>
                      <m:t>𝑀𝐸</m:t>
                    </m:r>
                    <m:d>
                      <m:dPr>
                        <m:ctrlPr>
                          <a:rPr lang="zh-CN" altLang="zh-CN" sz="2400" i="1">
                            <a:effectLst/>
                            <a:latin typeface="Cambria Math" panose="02040503050406030204" pitchFamily="18" charset="0"/>
                            <a:ea typeface="Cambria Math" panose="02040503050406030204" pitchFamily="18" charset="0"/>
                          </a:rPr>
                        </m:ctrlPr>
                      </m:d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𝑤</m:t>
                        </m:r>
                      </m:e>
                    </m:d>
                    <m:r>
                      <a:rPr lang="en-US" altLang="zh-CN" sz="2400">
                        <a:effectLst/>
                        <a:latin typeface="Cambria Math" panose="02040503050406030204" pitchFamily="18" charset="0"/>
                        <a:ea typeface="宋体" panose="02010600030101010101" pitchFamily="2" charset="-122"/>
                        <a:cs typeface="Times New Roman" panose="02020603050405020304" pitchFamily="18" charset="0"/>
                      </a:rPr>
                      <m:t>= </m:t>
                    </m:r>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𝑊𝐸</m:t>
                    </m:r>
                    <m:d>
                      <m:dPr>
                        <m:ctrlPr>
                          <a:rPr lang="zh-CN" altLang="zh-CN" sz="2400" i="1">
                            <a:effectLst/>
                            <a:latin typeface="Cambria Math" panose="02040503050406030204" pitchFamily="18" charset="0"/>
                            <a:ea typeface="Cambria Math" panose="02040503050406030204" pitchFamily="18" charset="0"/>
                          </a:rPr>
                        </m:ctrlPr>
                      </m:d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𝑤</m:t>
                        </m:r>
                      </m:e>
                    </m:d>
                    <m:r>
                      <a:rPr lang="en-US" altLang="zh-CN" sz="2400">
                        <a:effectLst/>
                        <a:latin typeface="Cambria Math" panose="02040503050406030204" pitchFamily="18" charset="0"/>
                        <a:ea typeface="宋体" panose="02010600030101010101" pitchFamily="2" charset="-122"/>
                        <a:cs typeface="Times New Roman" panose="02020603050405020304" pitchFamily="18" charset="0"/>
                      </a:rPr>
                      <m:t> </m:t>
                    </m:r>
                    <m:r>
                      <a:rPr lang="zh-CN" altLang="zh-CN" sz="2400">
                        <a:effectLst/>
                        <a:latin typeface="Cambria Math" panose="02040503050406030204" pitchFamily="18" charset="0"/>
                        <a:ea typeface="宋体" panose="02010600030101010101" pitchFamily="2" charset="-122"/>
                        <a:cs typeface="Times New Roman" panose="02020603050405020304" pitchFamily="18" charset="0"/>
                      </a:rPr>
                      <m:t>•</m:t>
                    </m:r>
                    <m:r>
                      <a:rPr lang="zh-CN" altLang="zh-CN" sz="2400">
                        <a:effectLst/>
                        <a:latin typeface="Cambria Math" panose="02040503050406030204" pitchFamily="18" charset="0"/>
                        <a:ea typeface="Cambria Math" panose="02040503050406030204" pitchFamily="18" charset="0"/>
                        <a:cs typeface="Times New Roman" panose="02020603050405020304" pitchFamily="18" charset="0"/>
                      </a:rPr>
                      <m:t> </m:t>
                    </m:r>
                    <m:r>
                      <a:rPr lang="en-US" altLang="zh-CN" sz="2400" i="1">
                        <a:effectLst/>
                        <a:latin typeface="Cambria Math" panose="02040503050406030204" pitchFamily="18" charset="0"/>
                        <a:ea typeface="Cambria Math" panose="02040503050406030204" pitchFamily="18" charset="0"/>
                        <a:cs typeface="Times New Roman" panose="02020603050405020304" pitchFamily="18" charset="0"/>
                      </a:rPr>
                      <m:t>𝐶𝐸</m:t>
                    </m:r>
                    <m:d>
                      <m:dPr>
                        <m:ctrlPr>
                          <a:rPr lang="zh-CN" altLang="zh-CN" sz="2400" i="1">
                            <a:effectLst/>
                            <a:latin typeface="Cambria Math" panose="02040503050406030204" pitchFamily="18" charset="0"/>
                            <a:ea typeface="Cambria Math" panose="02040503050406030204" pitchFamily="18" charset="0"/>
                          </a:rPr>
                        </m:ctrlPr>
                      </m:d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𝑤</m:t>
                        </m:r>
                      </m:e>
                    </m:d>
                  </m:oMath>
                </a14:m>
                <a:r>
                  <a:rPr lang="en-US" altLang="zh-CN" sz="2400" dirty="0">
                    <a:effectLst/>
                    <a:latin typeface="Cambria Math" panose="02040503050406030204" pitchFamily="18" charset="0"/>
                    <a:ea typeface="宋体" panose="02010600030101010101" pitchFamily="2" charset="-122"/>
                    <a:cs typeface="Times New Roman" panose="02020603050405020304" pitchFamily="18" charset="0"/>
                  </a:rPr>
                  <a:t>   </a:t>
                </a:r>
                <a:endParaRPr lang="zh-CN" altLang="en-US" sz="2400" dirty="0"/>
              </a:p>
            </p:txBody>
          </p:sp>
        </mc:Choice>
        <mc:Fallback xmlns="">
          <p:sp>
            <p:nvSpPr>
              <p:cNvPr id="36" name="文本框 35">
                <a:extLst>
                  <a:ext uri="{FF2B5EF4-FFF2-40B4-BE49-F238E27FC236}">
                    <a16:creationId xmlns:a16="http://schemas.microsoft.com/office/drawing/2014/main" id="{083597BA-C1AA-4E73-A86A-DC91E3F39A17}"/>
                  </a:ext>
                </a:extLst>
              </p:cNvPr>
              <p:cNvSpPr txBox="1">
                <a:spLocks noRot="1" noChangeAspect="1" noMove="1" noResize="1" noEditPoints="1" noAdjustHandles="1" noChangeArrowheads="1" noChangeShapeType="1" noTextEdit="1"/>
              </p:cNvSpPr>
              <p:nvPr/>
            </p:nvSpPr>
            <p:spPr>
              <a:xfrm>
                <a:off x="1367231" y="5608134"/>
                <a:ext cx="4507789" cy="461665"/>
              </a:xfrm>
              <a:prstGeom prst="rect">
                <a:avLst/>
              </a:prstGeom>
              <a:blipFill>
                <a:blip r:embed="rId7"/>
                <a:stretch>
                  <a:fillRect l="-270"/>
                </a:stretch>
              </a:blipFill>
              <a:ln w="12700" cap="flat">
                <a:noFill/>
                <a:miter lim="400000"/>
              </a:ln>
              <a:effectLst/>
            </p:spPr>
            <p:txBody>
              <a:bodyPr/>
              <a:lstStyle/>
              <a:p>
                <a:r>
                  <a:rPr lang="zh-CN" altLang="en-US">
                    <a:noFill/>
                  </a:rPr>
                  <a:t> </a:t>
                </a:r>
              </a:p>
            </p:txBody>
          </p:sp>
        </mc:Fallback>
      </mc:AlternateContent>
      <p:sp>
        <p:nvSpPr>
          <p:cNvPr id="37" name="文本框 36">
            <a:extLst>
              <a:ext uri="{FF2B5EF4-FFF2-40B4-BE49-F238E27FC236}">
                <a16:creationId xmlns:a16="http://schemas.microsoft.com/office/drawing/2014/main" id="{B732FF3E-5A3E-4C26-8D07-63DE84750BBE}"/>
              </a:ext>
            </a:extLst>
          </p:cNvPr>
          <p:cNvSpPr txBox="1"/>
          <p:nvPr/>
        </p:nvSpPr>
        <p:spPr>
          <a:xfrm>
            <a:off x="1187199" y="6032317"/>
            <a:ext cx="7608045"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825500" hangingPunct="0"/>
            <a:r>
              <a:rPr lang="zh-CN" altLang="en-US" sz="2000" dirty="0">
                <a:solidFill>
                  <a:srgbClr val="000000"/>
                </a:solidFill>
                <a:latin typeface="Helvetica Neue"/>
                <a:ea typeface="Helvetica Neue"/>
                <a:cs typeface="Helvetica Neue"/>
                <a:sym typeface="Helvetica Neue"/>
              </a:rPr>
              <a:t>（</a:t>
            </a:r>
            <a:r>
              <a:rPr lang="en-US" altLang="zh-CN" sz="2000" dirty="0">
                <a:solidFill>
                  <a:srgbClr val="000000"/>
                </a:solidFill>
                <a:latin typeface="Helvetica Neue"/>
                <a:ea typeface="Helvetica Neue"/>
                <a:cs typeface="Helvetica Neue"/>
                <a:sym typeface="Helvetica Neue"/>
              </a:rPr>
              <a:t>Mixed Embedding, Word  Embedding, Character  Embedding</a:t>
            </a:r>
            <a:r>
              <a:rPr kumimoji="0" lang="zh-CN" altLang="en-US" sz="2000" i="0" u="none" strike="noStrike" cap="none" spc="0" normalizeH="0" baseline="0" dirty="0">
                <a:ln>
                  <a:noFill/>
                </a:ln>
                <a:solidFill>
                  <a:srgbClr val="000000"/>
                </a:solidFill>
                <a:effectLst/>
                <a:uFillTx/>
                <a:latin typeface="Helvetica Neue"/>
                <a:ea typeface="Helvetica Neue"/>
                <a:cs typeface="Helvetica Neue"/>
                <a:sym typeface="Helvetica Neue"/>
              </a:rPr>
              <a:t>）</a:t>
            </a:r>
          </a:p>
        </p:txBody>
      </p:sp>
      <p:pic>
        <p:nvPicPr>
          <p:cNvPr id="16" name="图片 15">
            <a:extLst>
              <a:ext uri="{FF2B5EF4-FFF2-40B4-BE49-F238E27FC236}">
                <a16:creationId xmlns:a16="http://schemas.microsoft.com/office/drawing/2014/main" id="{FBA08930-5625-4160-A2AD-3557ACC021A1}"/>
              </a:ext>
            </a:extLst>
          </p:cNvPr>
          <p:cNvPicPr/>
          <p:nvPr/>
        </p:nvPicPr>
        <p:blipFill rotWithShape="1">
          <a:blip r:embed="rId8" cstate="print">
            <a:extLst>
              <a:ext uri="{28A0092B-C50C-407E-A947-70E740481C1C}">
                <a14:useLocalDpi xmlns:a14="http://schemas.microsoft.com/office/drawing/2010/main" val="0"/>
              </a:ext>
            </a:extLst>
          </a:blip>
          <a:srcRect l="33130" t="-1248" r="-795" b="21787"/>
          <a:stretch/>
        </p:blipFill>
        <p:spPr bwMode="auto">
          <a:xfrm>
            <a:off x="3746353" y="1511858"/>
            <a:ext cx="343544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a:extLst>
              <a:ext uri="{FF2B5EF4-FFF2-40B4-BE49-F238E27FC236}">
                <a16:creationId xmlns:a16="http://schemas.microsoft.com/office/drawing/2014/main" id="{86835D4B-7CFD-4E49-90D4-0B8C98EAFAE0}"/>
              </a:ext>
            </a:extLst>
          </p:cNvPr>
          <p:cNvPicPr/>
          <p:nvPr/>
        </p:nvPicPr>
        <p:blipFill rotWithShape="1">
          <a:blip r:embed="rId9">
            <a:extLst>
              <a:ext uri="{28A0092B-C50C-407E-A947-70E740481C1C}">
                <a14:useLocalDpi xmlns:a14="http://schemas.microsoft.com/office/drawing/2010/main" val="0"/>
              </a:ext>
            </a:extLst>
          </a:blip>
          <a:srcRect l="21007" t="8101" r="-2038" b="8101"/>
          <a:stretch/>
        </p:blipFill>
        <p:spPr bwMode="auto">
          <a:xfrm>
            <a:off x="7880664" y="1510060"/>
            <a:ext cx="3959415" cy="309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17">
            <a:extLst>
              <a:ext uri="{FF2B5EF4-FFF2-40B4-BE49-F238E27FC236}">
                <a16:creationId xmlns:a16="http://schemas.microsoft.com/office/drawing/2014/main" id="{4890D34A-7E99-4F5F-92F8-4A7399D7D95C}"/>
              </a:ext>
            </a:extLst>
          </p:cNvPr>
          <p:cNvSpPr txBox="1"/>
          <p:nvPr/>
        </p:nvSpPr>
        <p:spPr>
          <a:xfrm>
            <a:off x="6042660" y="6286500"/>
            <a:ext cx="306494" cy="369332"/>
          </a:xfrm>
          <a:prstGeom prst="rect">
            <a:avLst/>
          </a:prstGeom>
          <a:noFill/>
        </p:spPr>
        <p:txBody>
          <a:bodyPr wrap="none" rtlCol="0">
            <a:spAutoFit/>
          </a:bodyPr>
          <a:lstStyle/>
          <a:p>
            <a:r>
              <a:rPr lang="en-US" altLang="zh-CN" dirty="0"/>
              <a:t>9</a:t>
            </a:r>
            <a:endParaRPr lang="zh-CN" altLang="en-US" dirty="0"/>
          </a:p>
        </p:txBody>
      </p:sp>
      <p:sp>
        <p:nvSpPr>
          <p:cNvPr id="19" name="文本框 18">
            <a:extLst>
              <a:ext uri="{FF2B5EF4-FFF2-40B4-BE49-F238E27FC236}">
                <a16:creationId xmlns:a16="http://schemas.microsoft.com/office/drawing/2014/main" id="{CDAE5682-7E9C-4ABC-B6F1-728BF0FBB798}"/>
              </a:ext>
            </a:extLst>
          </p:cNvPr>
          <p:cNvSpPr txBox="1"/>
          <p:nvPr/>
        </p:nvSpPr>
        <p:spPr>
          <a:xfrm>
            <a:off x="972999" y="1470568"/>
            <a:ext cx="2473754" cy="2677656"/>
          </a:xfrm>
          <a:prstGeom prst="rect">
            <a:avLst/>
          </a:prstGeom>
          <a:noFill/>
        </p:spPr>
        <p:txBody>
          <a:bodyPr wrap="none" rtlCol="0">
            <a:spAutoFit/>
          </a:bodyPr>
          <a:lstStyle/>
          <a:p>
            <a:pPr defTabSz="825500" hangingPunct="0"/>
            <a:r>
              <a:rPr lang="zh-CN" altLang="en-US" sz="2400" dirty="0">
                <a:solidFill>
                  <a:srgbClr val="000000"/>
                </a:solidFill>
                <a:latin typeface="Helvetica Neue"/>
              </a:rPr>
              <a:t>两种对齐方式：</a:t>
            </a:r>
            <a:endParaRPr lang="en-US" altLang="zh-CN" sz="2400" dirty="0">
              <a:solidFill>
                <a:srgbClr val="000000"/>
              </a:solidFill>
              <a:latin typeface="Helvetica Neue"/>
            </a:endParaRPr>
          </a:p>
          <a:p>
            <a:pPr marL="742950" lvl="1" indent="-285750" defTabSz="825500" hangingPunct="0">
              <a:buFont typeface="Wingdings" panose="05000000000000000000" pitchFamily="2" charset="2"/>
              <a:buChar char="l"/>
            </a:pPr>
            <a:r>
              <a:rPr lang="zh-CN" altLang="en-US" sz="2400" dirty="0">
                <a:solidFill>
                  <a:srgbClr val="000000"/>
                </a:solidFill>
                <a:latin typeface="Helvetica Neue"/>
              </a:rPr>
              <a:t>字向词对齐</a:t>
            </a:r>
            <a:endParaRPr lang="en-US" altLang="zh-CN" sz="2400" dirty="0">
              <a:solidFill>
                <a:srgbClr val="000000"/>
              </a:solidFill>
              <a:latin typeface="Helvetica Neue"/>
            </a:endParaRPr>
          </a:p>
          <a:p>
            <a:pPr marL="742950" lvl="1" indent="-285750" defTabSz="825500" hangingPunct="0">
              <a:buFont typeface="Wingdings" panose="05000000000000000000" pitchFamily="2" charset="2"/>
              <a:buChar char="l"/>
            </a:pPr>
            <a:r>
              <a:rPr lang="zh-CN" altLang="en-US" sz="2400" dirty="0">
                <a:solidFill>
                  <a:srgbClr val="000000"/>
                </a:solidFill>
                <a:latin typeface="Helvetica Neue"/>
              </a:rPr>
              <a:t>词向字对齐</a:t>
            </a:r>
            <a:endParaRPr lang="en-US" altLang="zh-CN" sz="2400" dirty="0">
              <a:solidFill>
                <a:srgbClr val="000000"/>
              </a:solidFill>
              <a:latin typeface="Helvetica Neue"/>
            </a:endParaRPr>
          </a:p>
          <a:p>
            <a:pPr defTabSz="825500" hangingPunct="0"/>
            <a:r>
              <a:rPr lang="zh-CN" altLang="en-US" sz="2400" dirty="0">
                <a:solidFill>
                  <a:srgbClr val="000000"/>
                </a:solidFill>
                <a:latin typeface="Helvetica Neue"/>
              </a:rPr>
              <a:t>三种交互方式：</a:t>
            </a:r>
            <a:endParaRPr lang="en-US" altLang="zh-CN" sz="2400" dirty="0">
              <a:solidFill>
                <a:srgbClr val="000000"/>
              </a:solidFill>
              <a:latin typeface="Helvetica Neue"/>
            </a:endParaRPr>
          </a:p>
          <a:p>
            <a:pPr marL="742950" lvl="1" indent="-285750" defTabSz="825500" hangingPunct="0">
              <a:buFont typeface="Wingdings" panose="05000000000000000000" pitchFamily="2" charset="2"/>
              <a:buChar char="l"/>
            </a:pPr>
            <a:r>
              <a:rPr lang="zh-CN" altLang="en-US" sz="2400" dirty="0">
                <a:solidFill>
                  <a:srgbClr val="000000"/>
                </a:solidFill>
                <a:latin typeface="Helvetica Neue"/>
              </a:rPr>
              <a:t>元素加</a:t>
            </a:r>
            <a:endParaRPr lang="en-US" altLang="zh-CN" sz="2400" dirty="0">
              <a:solidFill>
                <a:srgbClr val="000000"/>
              </a:solidFill>
              <a:latin typeface="Helvetica Neue"/>
            </a:endParaRPr>
          </a:p>
          <a:p>
            <a:pPr marL="742950" lvl="1" indent="-285750" defTabSz="825500" hangingPunct="0">
              <a:buFont typeface="Wingdings" panose="05000000000000000000" pitchFamily="2" charset="2"/>
              <a:buChar char="l"/>
            </a:pPr>
            <a:r>
              <a:rPr lang="zh-CN" altLang="en-US" sz="2400" dirty="0">
                <a:solidFill>
                  <a:srgbClr val="000000"/>
                </a:solidFill>
                <a:latin typeface="Helvetica Neue"/>
              </a:rPr>
              <a:t>元素乘</a:t>
            </a:r>
            <a:endParaRPr lang="en-US" altLang="zh-CN" sz="2400" dirty="0">
              <a:solidFill>
                <a:srgbClr val="000000"/>
              </a:solidFill>
              <a:latin typeface="Helvetica Neue"/>
            </a:endParaRPr>
          </a:p>
          <a:p>
            <a:pPr marL="742950" lvl="1" indent="-285750" defTabSz="825500" hangingPunct="0">
              <a:buFont typeface="Wingdings" panose="05000000000000000000" pitchFamily="2" charset="2"/>
              <a:buChar char="l"/>
            </a:pPr>
            <a:r>
              <a:rPr lang="zh-CN" altLang="en-US" sz="2400" dirty="0">
                <a:solidFill>
                  <a:srgbClr val="000000"/>
                </a:solidFill>
                <a:latin typeface="Helvetica Neue"/>
              </a:rPr>
              <a:t>拼接</a:t>
            </a:r>
          </a:p>
        </p:txBody>
      </p:sp>
    </p:spTree>
    <p:extLst>
      <p:ext uri="{BB962C8B-B14F-4D97-AF65-F5344CB8AC3E}">
        <p14:creationId xmlns:p14="http://schemas.microsoft.com/office/powerpoint/2010/main" val="316012603"/>
      </p:ext>
    </p:extLst>
  </p:cSld>
  <p:clrMapOvr>
    <a:masterClrMapping/>
  </p:clrMapOvr>
</p:sld>
</file>

<file path=ppt/theme/theme1.xml><?xml version="1.0" encoding="utf-8"?>
<a:theme xmlns:a="http://schemas.openxmlformats.org/drawingml/2006/main" name="Office 主题​​">
  <a:themeElements>
    <a:clrScheme name="纸张">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11818</TotalTime>
  <Words>3756</Words>
  <Application>Microsoft Office PowerPoint</Application>
  <PresentationFormat>宽屏</PresentationFormat>
  <Paragraphs>686</Paragraphs>
  <Slides>19</Slides>
  <Notes>19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Helvetica Neue</vt:lpstr>
      <vt:lpstr>Source Han Sans CN Medium</vt:lpstr>
      <vt:lpstr>等线</vt:lpstr>
      <vt:lpstr>等线 Light</vt:lpstr>
      <vt:lpstr>黑体</vt:lpstr>
      <vt:lpstr>宋体</vt:lpstr>
      <vt:lpstr>Arial</vt:lpstr>
      <vt:lpstr>Arial</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之政 王</dc:creator>
  <cp:lastModifiedBy>22967920@qq.com</cp:lastModifiedBy>
  <cp:revision>244</cp:revision>
  <dcterms:created xsi:type="dcterms:W3CDTF">2020-04-03T03:08:00Z</dcterms:created>
  <dcterms:modified xsi:type="dcterms:W3CDTF">2021-05-20T16:18:13Z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