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35"/>
  </p:notesMasterIdLst>
  <p:sldIdLst>
    <p:sldId id="256" r:id="rId2"/>
    <p:sldId id="484" r:id="rId3"/>
    <p:sldId id="496" r:id="rId4"/>
    <p:sldId id="344" r:id="rId5"/>
    <p:sldId id="349" r:id="rId6"/>
    <p:sldId id="486" r:id="rId7"/>
    <p:sldId id="426" r:id="rId8"/>
    <p:sldId id="477" r:id="rId9"/>
    <p:sldId id="478" r:id="rId10"/>
    <p:sldId id="479" r:id="rId11"/>
    <p:sldId id="480" r:id="rId12"/>
    <p:sldId id="414" r:id="rId13"/>
    <p:sldId id="429" r:id="rId14"/>
    <p:sldId id="428" r:id="rId15"/>
    <p:sldId id="449" r:id="rId16"/>
    <p:sldId id="481" r:id="rId17"/>
    <p:sldId id="433" r:id="rId18"/>
    <p:sldId id="467" r:id="rId19"/>
    <p:sldId id="434" r:id="rId20"/>
    <p:sldId id="439" r:id="rId21"/>
    <p:sldId id="469" r:id="rId22"/>
    <p:sldId id="468" r:id="rId23"/>
    <p:sldId id="435" r:id="rId24"/>
    <p:sldId id="450" r:id="rId25"/>
    <p:sldId id="466" r:id="rId26"/>
    <p:sldId id="482" r:id="rId27"/>
    <p:sldId id="417" r:id="rId28"/>
    <p:sldId id="411" r:id="rId29"/>
    <p:sldId id="465" r:id="rId30"/>
    <p:sldId id="498" r:id="rId31"/>
    <p:sldId id="379" r:id="rId32"/>
    <p:sldId id="463" r:id="rId33"/>
    <p:sldId id="38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乐" initials="小乐" lastIdx="2" clrIdx="0">
    <p:extLst>
      <p:ext uri="{19B8F6BF-5375-455C-9EA6-DF929625EA0E}">
        <p15:presenceInfo xmlns:p15="http://schemas.microsoft.com/office/powerpoint/2012/main" userId="0c501b582b77e1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F781F"/>
    <a:srgbClr val="DEEBF7"/>
    <a:srgbClr val="5FA862"/>
    <a:srgbClr val="E48E40"/>
    <a:srgbClr val="366D93"/>
    <a:srgbClr val="4F81BD"/>
    <a:srgbClr val="8D3ECA"/>
    <a:srgbClr val="CC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82819" autoAdjust="0"/>
  </p:normalViewPr>
  <p:slideViewPr>
    <p:cSldViewPr snapToGrid="0" snapToObjects="1">
      <p:cViewPr varScale="1">
        <p:scale>
          <a:sx n="55" d="100"/>
          <a:sy n="55" d="100"/>
        </p:scale>
        <p:origin x="728" y="48"/>
      </p:cViewPr>
      <p:guideLst>
        <p:guide orient="horz" pos="3135"/>
        <p:guide pos="456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30B5B-D956-E943-9439-7654F82065D0}" type="datetimeFigureOut">
              <a:rPr kumimoji="1" lang="zh-CN" altLang="en-US" smtClean="0"/>
              <a:pPr/>
              <a:t>2021/6/2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7BAC-D0CA-124A-8747-0DF27461D3E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352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980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56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115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379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355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137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145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42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5475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尽可能</a:t>
                </a:r>
                <a:r>
                  <a:rPr lang="zh-CN" altLang="en-US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多的产生可行解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3732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559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2239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6149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031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346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5672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6265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1212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7412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6123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3975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13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2119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000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5711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4001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241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6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060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805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418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46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852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10A5-8B76-4153-86FA-372D2BE89C60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8894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6F4B-7937-4F4B-B400-4D3757B01982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77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FB18-943B-41B5-A991-E49609D1C46F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08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DB8-A405-4A06-9DBD-59F1C2E1B109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2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F70-91FB-450A-98A8-8D74B4166FC1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6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F483-585A-402D-8D4E-E24A94171B11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319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2FF-965E-42A6-897B-C679187A0BB2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305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7197-2B98-4F8B-B8E4-5FB372BEF6A2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04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5E2-1F3A-444B-A682-A7EE152E8D09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91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B6D3-74EB-4D88-B446-B5BEF4223C0D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2874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4F6-5B01-4468-92ED-7C5A5A84627A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43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A739-7EE3-4B11-93AF-D1670D37558D}" type="datetime1">
              <a:rPr kumimoji="1" lang="zh-CN" altLang="en-US" smtClean="0"/>
              <a:t>2021/6/2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FFBC-653D-5741-BC38-C99D4C5977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437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0.png"/><Relationship Id="rId10" Type="http://schemas.openxmlformats.org/officeDocument/2006/relationships/image" Target="../media/image21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0" Type="http://schemas.openxmlformats.org/officeDocument/2006/relationships/image" Target="../media/image3.jpg"/><Relationship Id="rId4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5"/>
          <p:cNvSpPr/>
          <p:nvPr/>
        </p:nvSpPr>
        <p:spPr>
          <a:xfrm rot="-5400000" flipV="1">
            <a:off x="2093912" y="2854092"/>
            <a:ext cx="863600" cy="574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3601" y="21600"/>
                </a:lnTo>
                <a:lnTo>
                  <a:pt x="1799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梯形 6"/>
          <p:cNvSpPr/>
          <p:nvPr/>
        </p:nvSpPr>
        <p:spPr>
          <a:xfrm rot="5400000" flipH="1" flipV="1">
            <a:off x="9439275" y="2852505"/>
            <a:ext cx="863600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3605" y="21600"/>
                </a:lnTo>
                <a:lnTo>
                  <a:pt x="179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2"/>
          <p:cNvGrpSpPr>
            <a:grpSpLocks noChangeAspect="1"/>
          </p:cNvGrpSpPr>
          <p:nvPr/>
        </p:nvGrpSpPr>
        <p:grpSpPr>
          <a:xfrm>
            <a:off x="3115469" y="600869"/>
            <a:ext cx="5961062" cy="1441450"/>
            <a:chOff x="0" y="0"/>
            <a:chExt cx="5960568" cy="1440160"/>
          </a:xfrm>
        </p:grpSpPr>
        <p:pic>
          <p:nvPicPr>
            <p:cNvPr id="5" name="Picture 2" descr="C:\Documents and Settings\Administrator\桌面\logo_副本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40160" cy="1440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0568" y="138411"/>
              <a:ext cx="4320000" cy="11633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矩形 4"/>
          <p:cNvSpPr/>
          <p:nvPr/>
        </p:nvSpPr>
        <p:spPr>
          <a:xfrm>
            <a:off x="2760042" y="2709630"/>
            <a:ext cx="7044980" cy="863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全局视角下的</a:t>
            </a:r>
            <a:r>
              <a:rPr lang="en-US" altLang="zh-CN" b="1" dirty="0">
                <a:solidFill>
                  <a:srgbClr val="FFFFFF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SDN</a:t>
            </a:r>
            <a:r>
              <a:rPr lang="zh-CN" altLang="en-US" b="1" dirty="0">
                <a:solidFill>
                  <a:srgbClr val="FFFFFF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动态升级策略研究</a:t>
            </a:r>
          </a:p>
        </p:txBody>
      </p:sp>
      <p:sp>
        <p:nvSpPr>
          <p:cNvPr id="10" name="矩形 7"/>
          <p:cNvSpPr/>
          <p:nvPr/>
        </p:nvSpPr>
        <p:spPr>
          <a:xfrm>
            <a:off x="1593850" y="2852505"/>
            <a:ext cx="644525" cy="5762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zh-CN" sz="2800" b="1" dirty="0">
              <a:solidFill>
                <a:srgbClr val="FFFFFF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10160000" y="2852505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zh-CN" sz="2800" b="1" dirty="0">
              <a:solidFill>
                <a:srgbClr val="FFFFFF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graphicFrame>
        <p:nvGraphicFramePr>
          <p:cNvPr id="15" name="表格 14"/>
          <p:cNvGraphicFramePr/>
          <p:nvPr>
            <p:extLst>
              <p:ext uri="{D42A27DB-BD31-4B8C-83A1-F6EECF244321}">
                <p14:modId xmlns:p14="http://schemas.microsoft.com/office/powerpoint/2010/main" val="2061488461"/>
              </p:ext>
            </p:extLst>
          </p:nvPr>
        </p:nvGraphicFramePr>
        <p:xfrm>
          <a:off x="3755231" y="4240541"/>
          <a:ext cx="4887912" cy="1828800"/>
        </p:xfrm>
        <a:graphic>
          <a:graphicData uri="http://schemas.openxmlformats.org/drawingml/2006/table">
            <a:tbl>
              <a:tblPr/>
              <a:tblGrid>
                <a:gridCol w="200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学生姓名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李小乐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18120101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 gridSpan="2"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专  业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通信与信息系统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 gridSpan="2"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B7923A-8E72-4884-BAD0-3944CF5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9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4EA770E-668E-4CAA-8CAD-4AED86A246CF}"/>
              </a:ext>
            </a:extLst>
          </p:cNvPr>
          <p:cNvSpPr/>
          <p:nvPr/>
        </p:nvSpPr>
        <p:spPr>
          <a:xfrm>
            <a:off x="1638934" y="4439175"/>
            <a:ext cx="2798271" cy="631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5AA2B8-D521-466E-B19C-6FE66C602BE4}"/>
              </a:ext>
            </a:extLst>
          </p:cNvPr>
          <p:cNvSpPr/>
          <p:nvPr/>
        </p:nvSpPr>
        <p:spPr>
          <a:xfrm>
            <a:off x="1273904" y="1365351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FB044B-B25A-4C0B-9B3E-21AD45EFCFB4}"/>
              </a:ext>
            </a:extLst>
          </p:cNvPr>
          <p:cNvSpPr/>
          <p:nvPr/>
        </p:nvSpPr>
        <p:spPr>
          <a:xfrm>
            <a:off x="939623" y="1412495"/>
            <a:ext cx="9370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双向时序制约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r>
              <a:rPr lang="zh-CN" altLang="en-US" sz="2400" dirty="0">
                <a:solidFill>
                  <a:srgbClr val="4F81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正时序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升级约束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r>
              <a:rPr lang="zh-CN" altLang="en-US" sz="2400" dirty="0">
                <a:solidFill>
                  <a:srgbClr val="4F81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逆时序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BAAEB5-564D-4E01-A480-718937CE8068}"/>
                  </a:ext>
                </a:extLst>
              </p:cNvPr>
              <p:cNvSpPr txBox="1"/>
              <p:nvPr/>
            </p:nvSpPr>
            <p:spPr>
              <a:xfrm>
                <a:off x="2012713" y="2764057"/>
                <a:ext cx="7856621" cy="95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	     		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	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                        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		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BAAEB5-564D-4E01-A480-718937CE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13" y="2764057"/>
                <a:ext cx="7856621" cy="955133"/>
              </a:xfrm>
              <a:prstGeom prst="rect">
                <a:avLst/>
              </a:prstGeom>
              <a:blipFill>
                <a:blip r:embed="rId5"/>
                <a:stretch>
                  <a:fillRect t="-1911" b="-8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D64D9C-3672-4A95-B138-9B2AAC7A3BC5}"/>
                  </a:ext>
                </a:extLst>
              </p:cNvPr>
              <p:cNvSpPr txBox="1"/>
              <p:nvPr/>
            </p:nvSpPr>
            <p:spPr>
              <a:xfrm>
                <a:off x="1638935" y="4498374"/>
                <a:ext cx="3131370" cy="4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zh-CN" alt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D64D9C-3672-4A95-B138-9B2AAC7A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935" y="4498374"/>
                <a:ext cx="3131370" cy="479106"/>
              </a:xfrm>
              <a:prstGeom prst="rect">
                <a:avLst/>
              </a:prstGeom>
              <a:blipFill>
                <a:blip r:embed="rId6"/>
                <a:stretch>
                  <a:fillRect l="-12840" t="-121519" b="-187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440B9247-86E7-4771-BE5A-A58B7901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054" y="5406473"/>
            <a:ext cx="3870728" cy="809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若部署的控制器不在最优位置，对其惩罚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BAE80A99-16B1-4D5C-85F6-0AF700B1DDCB}"/>
              </a:ext>
            </a:extLst>
          </p:cNvPr>
          <p:cNvSpPr/>
          <p:nvPr/>
        </p:nvSpPr>
        <p:spPr>
          <a:xfrm>
            <a:off x="4437205" y="3654829"/>
            <a:ext cx="2374852" cy="609600"/>
          </a:xfrm>
          <a:prstGeom prst="wedgeRoundRectCallout">
            <a:avLst>
              <a:gd name="adj1" fmla="val -103556"/>
              <a:gd name="adj2" fmla="val 111256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处是否为全局最优控制器部署位置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C2C636-19BA-4716-83F4-97C71547E242}"/>
              </a:ext>
            </a:extLst>
          </p:cNvPr>
          <p:cNvSpPr txBox="1"/>
          <p:nvPr/>
        </p:nvSpPr>
        <p:spPr>
          <a:xfrm>
            <a:off x="2683532" y="39893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惩罚项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7E25DC-1869-407B-B1E1-8A8586C7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140CC22A-BB8D-42FC-B26B-BA97B2FE5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内容占位符 5">
            <a:extLst>
              <a:ext uri="{FF2B5EF4-FFF2-40B4-BE49-F238E27FC236}">
                <a16:creationId xmlns:a16="http://schemas.microsoft.com/office/drawing/2014/main" id="{4637E1F8-085D-41E1-921F-CB4844BC9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664" y="4726456"/>
            <a:ext cx="5648691" cy="18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build="p"/>
      <p:bldP spid="1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EA40C752-A5AE-4620-BDE7-FF8B65F87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5998" y="2027284"/>
                <a:ext cx="10515600" cy="494738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       	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	 	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		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					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			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	     			     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			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                      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                      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			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                      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			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-1,                                                  	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			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zh-CN" altLang="zh-CN">
                        <a:latin typeface="Cambria Math" panose="02040503050406030204" pitchFamily="18" charset="0"/>
                      </a:rPr>
                      <m:t>（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bSup>
                    <m:r>
                      <a:rPr lang="zh-CN" altLang="zh-CN" smtClean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EA40C752-A5AE-4620-BDE7-FF8B65F87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998" y="2027284"/>
                <a:ext cx="10515600" cy="4947386"/>
              </a:xfrm>
              <a:blipFill>
                <a:blip r:embed="rId4"/>
                <a:stretch>
                  <a:fillRect l="-638" t="-1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5C1FDE28-0CC8-4215-8C6D-EE193C0EB5A4}"/>
              </a:ext>
            </a:extLst>
          </p:cNvPr>
          <p:cNvSpPr/>
          <p:nvPr/>
        </p:nvSpPr>
        <p:spPr>
          <a:xfrm>
            <a:off x="935038" y="1406777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模型转化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D68DDCA5-0097-4B50-80DF-79D428CBCB81}"/>
              </a:ext>
            </a:extLst>
          </p:cNvPr>
          <p:cNvSpPr/>
          <p:nvPr/>
        </p:nvSpPr>
        <p:spPr>
          <a:xfrm>
            <a:off x="8191099" y="2557877"/>
            <a:ext cx="575711" cy="64252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AFCB25C-0EDB-4445-BB68-EBDD368FF676}"/>
              </a:ext>
            </a:extLst>
          </p:cNvPr>
          <p:cNvSpPr txBox="1"/>
          <p:nvPr/>
        </p:nvSpPr>
        <p:spPr>
          <a:xfrm>
            <a:off x="9086850" y="26790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数量约束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06C7C661-A7CD-46E5-94F1-B529D8BFBB64}"/>
              </a:ext>
            </a:extLst>
          </p:cNvPr>
          <p:cNvSpPr/>
          <p:nvPr/>
        </p:nvSpPr>
        <p:spPr>
          <a:xfrm>
            <a:off x="8191099" y="3336339"/>
            <a:ext cx="575711" cy="92705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9A05E5-6114-40F7-BBE7-8DF56A4C8C2E}"/>
              </a:ext>
            </a:extLst>
          </p:cNvPr>
          <p:cNvSpPr txBox="1"/>
          <p:nvPr/>
        </p:nvSpPr>
        <p:spPr>
          <a:xfrm>
            <a:off x="9086850" y="359980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匹配关系约束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A1DC81C8-6CA6-49D8-913F-ECFB75B31E1B}"/>
              </a:ext>
            </a:extLst>
          </p:cNvPr>
          <p:cNvSpPr/>
          <p:nvPr/>
        </p:nvSpPr>
        <p:spPr>
          <a:xfrm>
            <a:off x="8188991" y="6255540"/>
            <a:ext cx="575711" cy="33600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163D7B-F86F-4724-9CD4-32BE447171CD}"/>
              </a:ext>
            </a:extLst>
          </p:cNvPr>
          <p:cNvSpPr txBox="1"/>
          <p:nvPr/>
        </p:nvSpPr>
        <p:spPr>
          <a:xfrm>
            <a:off x="9086850" y="45009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升级时序约束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FF00F2-AA2A-46B9-ABAF-C971528656CD}"/>
              </a:ext>
            </a:extLst>
          </p:cNvPr>
          <p:cNvSpPr txBox="1"/>
          <p:nvPr/>
        </p:nvSpPr>
        <p:spPr>
          <a:xfrm>
            <a:off x="9086849" y="54466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非线性项约束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643CD9B9-F0B4-4000-8D49-910E11476508}"/>
              </a:ext>
            </a:extLst>
          </p:cNvPr>
          <p:cNvSpPr/>
          <p:nvPr/>
        </p:nvSpPr>
        <p:spPr>
          <a:xfrm>
            <a:off x="8191099" y="5085044"/>
            <a:ext cx="575711" cy="112337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79E550F1-1778-4D7D-89CE-DE15E7B7359B}"/>
              </a:ext>
            </a:extLst>
          </p:cNvPr>
          <p:cNvSpPr/>
          <p:nvPr/>
        </p:nvSpPr>
        <p:spPr>
          <a:xfrm>
            <a:off x="8188990" y="4376709"/>
            <a:ext cx="575711" cy="64252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D6258C-BFFC-4D97-BD63-0380E5EE473D}"/>
              </a:ext>
            </a:extLst>
          </p:cNvPr>
          <p:cNvSpPr txBox="1"/>
          <p:nvPr/>
        </p:nvSpPr>
        <p:spPr>
          <a:xfrm>
            <a:off x="9124221" y="61914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306037-77BF-4DEB-94F0-831FFC11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8D8A3C20-E177-4865-AF16-005895B8B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0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24CE2F-0A96-44E2-A7C7-C65714876655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模型验证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FAAED4D-6B75-48BF-9184-7670DB0347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6528" b="41940"/>
          <a:stretch/>
        </p:blipFill>
        <p:spPr bwMode="auto">
          <a:xfrm>
            <a:off x="430350" y="2257021"/>
            <a:ext cx="10972526" cy="2850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7FBB984-6093-46C0-BF5A-105837A2DC88}"/>
              </a:ext>
            </a:extLst>
          </p:cNvPr>
          <p:cNvSpPr txBox="1"/>
          <p:nvPr/>
        </p:nvSpPr>
        <p:spPr>
          <a:xfrm>
            <a:off x="3910988" y="5614360"/>
            <a:ext cx="38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美国真实网络拓扑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ATMnet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10AA61-1531-486B-998C-F48B849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D3A36AA-6CA8-4C96-A75A-3F47CE43A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77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3EDB7CE-3DCD-466D-992C-FB4A8F7507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3612"/>
            <a:ext cx="5888377" cy="521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24CE2F-0A96-44E2-A7C7-C65714876655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模型验证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D89AEF-4EBC-48E9-BE67-A2B5BFDFD2F4}"/>
              </a:ext>
            </a:extLst>
          </p:cNvPr>
          <p:cNvSpPr/>
          <p:nvPr/>
        </p:nvSpPr>
        <p:spPr>
          <a:xfrm>
            <a:off x="773914" y="2080627"/>
            <a:ext cx="5574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朴素升级方案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最大化度收益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交换机升级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最小化时延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控制器部署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EDA6FA-43C7-4333-BB62-D9652E6146F6}"/>
              </a:ext>
            </a:extLst>
          </p:cNvPr>
          <p:cNvSpPr/>
          <p:nvPr/>
        </p:nvSpPr>
        <p:spPr>
          <a:xfrm>
            <a:off x="773913" y="3565207"/>
            <a:ext cx="4778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联合升级方案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同时最大化度收益，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最小化时延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E10BA3-D13A-4A0A-A7FD-DD03504D8D8F}"/>
              </a:ext>
            </a:extLst>
          </p:cNvPr>
          <p:cNvSpPr/>
          <p:nvPr/>
        </p:nvSpPr>
        <p:spPr>
          <a:xfrm>
            <a:off x="773914" y="5216021"/>
            <a:ext cx="4243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全局升级方案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同时最大化度收益，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最小化时延，最小化惩罚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48E7A42-3BD5-4B30-AD37-AD13456509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3" r="3367" b="17608"/>
          <a:stretch/>
        </p:blipFill>
        <p:spPr>
          <a:xfrm>
            <a:off x="4400908" y="1448930"/>
            <a:ext cx="1560182" cy="8598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E366080-0213-4C88-84FD-F5E9D3CB958B}"/>
              </a:ext>
            </a:extLst>
          </p:cNvPr>
          <p:cNvSpPr/>
          <p:nvPr/>
        </p:nvSpPr>
        <p:spPr>
          <a:xfrm>
            <a:off x="6396567" y="1638505"/>
            <a:ext cx="728133" cy="486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56DC504-9A3F-41D6-AC6E-BE8EE75E03AB}"/>
              </a:ext>
            </a:extLst>
          </p:cNvPr>
          <p:cNvSpPr txBox="1"/>
          <p:nvPr/>
        </p:nvSpPr>
        <p:spPr>
          <a:xfrm>
            <a:off x="3048918" y="3570407"/>
            <a:ext cx="2415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&amp; how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D8BF05-03F4-4254-BC34-E3F7EF5BCBEC}"/>
              </a:ext>
            </a:extLst>
          </p:cNvPr>
          <p:cNvSpPr txBox="1"/>
          <p:nvPr/>
        </p:nvSpPr>
        <p:spPr>
          <a:xfrm>
            <a:off x="3680552" y="2420700"/>
            <a:ext cx="2415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6">
            <a:extLst>
              <a:ext uri="{FF2B5EF4-FFF2-40B4-BE49-F238E27FC236}">
                <a16:creationId xmlns:a16="http://schemas.microsoft.com/office/drawing/2014/main" id="{F56DC504-9A3F-41D6-AC6E-BE8EE75E03AB}"/>
              </a:ext>
            </a:extLst>
          </p:cNvPr>
          <p:cNvSpPr txBox="1"/>
          <p:nvPr/>
        </p:nvSpPr>
        <p:spPr>
          <a:xfrm>
            <a:off x="3680552" y="2756739"/>
            <a:ext cx="1975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2D3B617-1933-43C8-986D-07E18CE61B2C}"/>
              </a:ext>
            </a:extLst>
          </p:cNvPr>
          <p:cNvSpPr txBox="1"/>
          <p:nvPr/>
        </p:nvSpPr>
        <p:spPr>
          <a:xfrm>
            <a:off x="2626192" y="5243749"/>
            <a:ext cx="3334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&amp; which &amp; how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FE8E00-C500-4A7E-A9C0-A61598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35FE28C7-CA6D-4F8D-BC0D-42BC881AD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07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85EEA7CB-0891-47F0-A03A-18FBA392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7015"/>
            <a:ext cx="5852160" cy="4389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6CAC4C-F730-484A-973F-955C76240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98" y="2468880"/>
            <a:ext cx="5852160" cy="4389120"/>
          </a:xfrm>
          <a:prstGeom prst="rect">
            <a:avLst/>
          </a:prstGeom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24CE2F-0A96-44E2-A7C7-C65714876655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模型验证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A2EEA6-0F49-4350-B0E5-E9B599541912}"/>
              </a:ext>
            </a:extLst>
          </p:cNvPr>
          <p:cNvSpPr txBox="1"/>
          <p:nvPr/>
        </p:nvSpPr>
        <p:spPr>
          <a:xfrm>
            <a:off x="2111684" y="4669686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A4B8AF-4401-4B23-85B9-58F0CFE5FF90}"/>
              </a:ext>
            </a:extLst>
          </p:cNvPr>
          <p:cNvSpPr txBox="1"/>
          <p:nvPr/>
        </p:nvSpPr>
        <p:spPr>
          <a:xfrm>
            <a:off x="2111684" y="4917336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F7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dirty="0">
              <a:solidFill>
                <a:srgbClr val="DF7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4D333B-D642-48B7-BA73-0016C387C6AE}"/>
              </a:ext>
            </a:extLst>
          </p:cNvPr>
          <p:cNvSpPr txBox="1"/>
          <p:nvPr/>
        </p:nvSpPr>
        <p:spPr>
          <a:xfrm>
            <a:off x="2111684" y="5204769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FA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dirty="0">
              <a:solidFill>
                <a:srgbClr val="5FA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20CE7B-7633-4A0F-9EB8-AE846E245513}"/>
              </a:ext>
            </a:extLst>
          </p:cNvPr>
          <p:cNvSpPr txBox="1"/>
          <p:nvPr/>
        </p:nvSpPr>
        <p:spPr>
          <a:xfrm>
            <a:off x="3622480" y="3639149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E2567B6-F8BC-461F-AA4D-8191C7B3734D}"/>
              </a:ext>
            </a:extLst>
          </p:cNvPr>
          <p:cNvSpPr txBox="1"/>
          <p:nvPr/>
        </p:nvSpPr>
        <p:spPr>
          <a:xfrm>
            <a:off x="3622480" y="3886799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F7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zh-CN" altLang="en-US" dirty="0">
              <a:solidFill>
                <a:srgbClr val="DF7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B9BBD93-8A2A-478C-8A65-FE932290CAAE}"/>
              </a:ext>
            </a:extLst>
          </p:cNvPr>
          <p:cNvSpPr txBox="1"/>
          <p:nvPr/>
        </p:nvSpPr>
        <p:spPr>
          <a:xfrm>
            <a:off x="3622480" y="4174232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FA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zh-CN" altLang="en-US" dirty="0">
              <a:solidFill>
                <a:srgbClr val="5FA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2CCEB51-CDC3-4572-A1CD-F334BF439DD9}"/>
              </a:ext>
            </a:extLst>
          </p:cNvPr>
          <p:cNvSpPr txBox="1"/>
          <p:nvPr/>
        </p:nvSpPr>
        <p:spPr>
          <a:xfrm>
            <a:off x="5379919" y="3712293"/>
            <a:ext cx="5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9203F3-A0E3-44B9-A460-E9570F056704}"/>
              </a:ext>
            </a:extLst>
          </p:cNvPr>
          <p:cNvSpPr txBox="1"/>
          <p:nvPr/>
        </p:nvSpPr>
        <p:spPr>
          <a:xfrm>
            <a:off x="5361585" y="3394366"/>
            <a:ext cx="5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F7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zh-CN" altLang="en-US" dirty="0">
              <a:solidFill>
                <a:srgbClr val="DF7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E60B47A-B924-4650-8AD4-8BB29911CD6F}"/>
              </a:ext>
            </a:extLst>
          </p:cNvPr>
          <p:cNvSpPr txBox="1"/>
          <p:nvPr/>
        </p:nvSpPr>
        <p:spPr>
          <a:xfrm>
            <a:off x="5382982" y="4037303"/>
            <a:ext cx="5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FA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zh-CN" altLang="en-US" dirty="0">
              <a:solidFill>
                <a:srgbClr val="5FA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DD3856A-981C-4942-9ADB-27C6EF2DCD2C}"/>
              </a:ext>
            </a:extLst>
          </p:cNvPr>
          <p:cNvSpPr/>
          <p:nvPr/>
        </p:nvSpPr>
        <p:spPr>
          <a:xfrm>
            <a:off x="5413923" y="4044386"/>
            <a:ext cx="491799" cy="36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表格 5">
            <a:extLst>
              <a:ext uri="{FF2B5EF4-FFF2-40B4-BE49-F238E27FC236}">
                <a16:creationId xmlns:a16="http://schemas.microsoft.com/office/drawing/2014/main" id="{76882E52-EB75-428B-88E4-59F1908F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04941"/>
              </p:ext>
            </p:extLst>
          </p:nvPr>
        </p:nvGraphicFramePr>
        <p:xfrm>
          <a:off x="3923505" y="1269649"/>
          <a:ext cx="6425832" cy="157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976">
                  <a:extLst>
                    <a:ext uri="{9D8B030D-6E8A-4147-A177-3AD203B41FA5}">
                      <a16:colId xmlns:a16="http://schemas.microsoft.com/office/drawing/2014/main" val="2559087061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366628619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4009024527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2167734557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4191061188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1876220019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3976762014"/>
                    </a:ext>
                  </a:extLst>
                </a:gridCol>
              </a:tblGrid>
              <a:tr h="26489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升级步</a:t>
                      </a:r>
                    </a:p>
                  </a:txBody>
                  <a:tcPr marL="96132" marR="96132" marT="48066" marB="4806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度收益</a:t>
                      </a:r>
                    </a:p>
                  </a:txBody>
                  <a:tcPr marL="96132" marR="96132" marT="48066" marB="4806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时延损失（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6132" marR="96132" marT="48066" marB="4806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13534"/>
                  </a:ext>
                </a:extLst>
              </a:tr>
              <a:tr h="2589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朴素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联合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全局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朴素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联合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全局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65654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extLst>
                  <a:ext uri="{0D108BD9-81ED-4DB2-BD59-A6C34878D82A}">
                    <a16:rowId xmlns:a16="http://schemas.microsoft.com/office/drawing/2014/main" val="815630468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extLst>
                  <a:ext uri="{0D108BD9-81ED-4DB2-BD59-A6C34878D82A}">
                    <a16:rowId xmlns:a16="http://schemas.microsoft.com/office/drawing/2014/main" val="2336000163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126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119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extLst>
                  <a:ext uri="{0D108BD9-81ED-4DB2-BD59-A6C34878D82A}">
                    <a16:rowId xmlns:a16="http://schemas.microsoft.com/office/drawing/2014/main" val="973879283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399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397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1109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1099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1022</a:t>
                      </a:r>
                      <a:endParaRPr lang="zh-CN" altLang="en-US" sz="11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/>
                </a:tc>
                <a:extLst>
                  <a:ext uri="{0D108BD9-81ED-4DB2-BD59-A6C34878D82A}">
                    <a16:rowId xmlns:a16="http://schemas.microsoft.com/office/drawing/2014/main" val="3967510323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7AEC7F-0846-4E0F-B24D-355BC942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F301B14D-3E04-4D00-A67A-08F53DAD7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75217A0A-6FEA-438F-98F3-293B3C1F4663}"/>
              </a:ext>
            </a:extLst>
          </p:cNvPr>
          <p:cNvSpPr txBox="1"/>
          <p:nvPr/>
        </p:nvSpPr>
        <p:spPr>
          <a:xfrm>
            <a:off x="8083593" y="4415754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E21106A-605D-4B72-9950-F28746C546E4}"/>
              </a:ext>
            </a:extLst>
          </p:cNvPr>
          <p:cNvSpPr txBox="1"/>
          <p:nvPr/>
        </p:nvSpPr>
        <p:spPr>
          <a:xfrm>
            <a:off x="9922553" y="3118505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B43EA0-97B3-4614-8BA3-5B56E31C7A5B}"/>
              </a:ext>
            </a:extLst>
          </p:cNvPr>
          <p:cNvSpPr txBox="1"/>
          <p:nvPr/>
        </p:nvSpPr>
        <p:spPr>
          <a:xfrm>
            <a:off x="11285263" y="3317911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zh-CN" altLang="en-US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09B58A5-D244-48F5-98C4-44BC00EA6928}"/>
              </a:ext>
            </a:extLst>
          </p:cNvPr>
          <p:cNvSpPr txBox="1"/>
          <p:nvPr/>
        </p:nvSpPr>
        <p:spPr>
          <a:xfrm>
            <a:off x="8083593" y="4663404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F7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dirty="0">
              <a:solidFill>
                <a:srgbClr val="DF7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AAF9433-98D3-4D30-9E3B-71DAEAA46BFF}"/>
              </a:ext>
            </a:extLst>
          </p:cNvPr>
          <p:cNvSpPr txBox="1"/>
          <p:nvPr/>
        </p:nvSpPr>
        <p:spPr>
          <a:xfrm>
            <a:off x="9922553" y="3415241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F7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zh-CN" altLang="en-US" dirty="0">
              <a:solidFill>
                <a:srgbClr val="DF7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6F1106C-C1CC-4796-A3A0-E2E91AA53AE5}"/>
              </a:ext>
            </a:extLst>
          </p:cNvPr>
          <p:cNvSpPr txBox="1"/>
          <p:nvPr/>
        </p:nvSpPr>
        <p:spPr>
          <a:xfrm>
            <a:off x="8083593" y="4950837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FA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dirty="0">
              <a:solidFill>
                <a:srgbClr val="5FA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71266E8-1A4D-4C03-BBC3-FC7730B7E54D}"/>
              </a:ext>
            </a:extLst>
          </p:cNvPr>
          <p:cNvSpPr txBox="1"/>
          <p:nvPr/>
        </p:nvSpPr>
        <p:spPr>
          <a:xfrm>
            <a:off x="9904219" y="3733091"/>
            <a:ext cx="4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FA8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CN" altLang="en-US" dirty="0">
              <a:solidFill>
                <a:srgbClr val="5FA8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1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D7FA16E4-3257-4740-A869-C77E1407D38E}"/>
              </a:ext>
            </a:extLst>
          </p:cNvPr>
          <p:cNvSpPr/>
          <p:nvPr/>
        </p:nvSpPr>
        <p:spPr>
          <a:xfrm>
            <a:off x="585886" y="1332614"/>
            <a:ext cx="62086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C0A084-C194-446B-BF93-170248E13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5" y="2162710"/>
            <a:ext cx="1930196" cy="42957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177DB31-DE85-42A8-8319-0CE2A63E8E25}"/>
              </a:ext>
            </a:extLst>
          </p:cNvPr>
          <p:cNvSpPr/>
          <p:nvPr/>
        </p:nvSpPr>
        <p:spPr>
          <a:xfrm>
            <a:off x="2928147" y="4079577"/>
            <a:ext cx="2146742" cy="52875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86BEAA-D255-41BC-A478-1373EF097C71}"/>
              </a:ext>
            </a:extLst>
          </p:cNvPr>
          <p:cNvSpPr/>
          <p:nvPr/>
        </p:nvSpPr>
        <p:spPr>
          <a:xfrm>
            <a:off x="3366250" y="2596177"/>
            <a:ext cx="1270536" cy="42877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46DB43-0847-44A7-9884-CDFADDC3B13E}"/>
              </a:ext>
            </a:extLst>
          </p:cNvPr>
          <p:cNvSpPr/>
          <p:nvPr/>
        </p:nvSpPr>
        <p:spPr>
          <a:xfrm>
            <a:off x="5244214" y="2567319"/>
            <a:ext cx="2866852" cy="447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1AC4F1-C2E7-4FCB-97B3-AB5F6C4344EE}"/>
              </a:ext>
            </a:extLst>
          </p:cNvPr>
          <p:cNvSpPr txBox="1"/>
          <p:nvPr/>
        </p:nvSpPr>
        <p:spPr>
          <a:xfrm>
            <a:off x="5209692" y="2616153"/>
            <a:ext cx="212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2-1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：编码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A8B11F-6EAA-48D4-AB38-9EA938E0D63A}"/>
              </a:ext>
            </a:extLst>
          </p:cNvPr>
          <p:cNvSpPr/>
          <p:nvPr/>
        </p:nvSpPr>
        <p:spPr>
          <a:xfrm>
            <a:off x="5233558" y="4141211"/>
            <a:ext cx="2828742" cy="40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3D2BBD-C470-4583-9959-7D2FDE1A629C}"/>
              </a:ext>
            </a:extLst>
          </p:cNvPr>
          <p:cNvSpPr txBox="1"/>
          <p:nvPr/>
        </p:nvSpPr>
        <p:spPr>
          <a:xfrm>
            <a:off x="5030239" y="4159289"/>
            <a:ext cx="32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2-3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：交叉变异规则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CE18A1-3F2E-4DC7-99F4-A21AA8A95C0C}"/>
              </a:ext>
            </a:extLst>
          </p:cNvPr>
          <p:cNvSpPr/>
          <p:nvPr/>
        </p:nvSpPr>
        <p:spPr>
          <a:xfrm>
            <a:off x="3366250" y="3024951"/>
            <a:ext cx="1270536" cy="42877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109C13-9510-4AD6-A5DE-A380E2708D67}"/>
              </a:ext>
            </a:extLst>
          </p:cNvPr>
          <p:cNvSpPr/>
          <p:nvPr/>
        </p:nvSpPr>
        <p:spPr>
          <a:xfrm>
            <a:off x="5242879" y="3146347"/>
            <a:ext cx="2868187" cy="447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1B4C32-9875-4976-96C7-CFF36033182F}"/>
              </a:ext>
            </a:extLst>
          </p:cNvPr>
          <p:cNvSpPr txBox="1"/>
          <p:nvPr/>
        </p:nvSpPr>
        <p:spPr>
          <a:xfrm>
            <a:off x="5402998" y="3183559"/>
            <a:ext cx="254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2-2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：产生父代个体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A6E3F3-C5D1-4C47-A0C0-ACB20DFD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4971" y="6458485"/>
            <a:ext cx="2743200" cy="365125"/>
          </a:xfrm>
        </p:spPr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2E3B3F-1F55-4A15-850F-BA9FC48DEB51}"/>
              </a:ext>
            </a:extLst>
          </p:cNvPr>
          <p:cNvSpPr txBox="1"/>
          <p:nvPr/>
        </p:nvSpPr>
        <p:spPr>
          <a:xfrm>
            <a:off x="265894" y="1332614"/>
            <a:ext cx="681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：改进遗传算法，提出启发式求解算法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4FE086AF-F4DB-4E41-8D84-12297F935C22}"/>
              </a:ext>
            </a:extLst>
          </p:cNvPr>
          <p:cNvSpPr/>
          <p:nvPr/>
        </p:nvSpPr>
        <p:spPr>
          <a:xfrm>
            <a:off x="8642238" y="4159289"/>
            <a:ext cx="1832851" cy="528756"/>
          </a:xfrm>
          <a:prstGeom prst="wedgeRoundRectCallout">
            <a:avLst>
              <a:gd name="adj1" fmla="val -82536"/>
              <a:gd name="adj2" fmla="val -22439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减少非可行解</a:t>
            </a: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E4220CFF-3F37-4262-8AD4-2EA7867C9E14}"/>
              </a:ext>
            </a:extLst>
          </p:cNvPr>
          <p:cNvSpPr/>
          <p:nvPr/>
        </p:nvSpPr>
        <p:spPr>
          <a:xfrm>
            <a:off x="8631482" y="2441894"/>
            <a:ext cx="1843607" cy="583057"/>
          </a:xfrm>
          <a:prstGeom prst="wedgeRoundRectCallout">
            <a:avLst>
              <a:gd name="adj1" fmla="val -77537"/>
              <a:gd name="adj2" fmla="val -13504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表达可行解</a:t>
            </a: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3D31579E-6F1D-4947-947D-C5735AF5344F}"/>
              </a:ext>
            </a:extLst>
          </p:cNvPr>
          <p:cNvSpPr/>
          <p:nvPr/>
        </p:nvSpPr>
        <p:spPr>
          <a:xfrm>
            <a:off x="8631482" y="3091385"/>
            <a:ext cx="1843607" cy="583057"/>
          </a:xfrm>
          <a:prstGeom prst="wedgeRoundRectCallout">
            <a:avLst>
              <a:gd name="adj1" fmla="val -77163"/>
              <a:gd name="adj2" fmla="val 554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初始化可行解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5280B31B-B818-46F0-99D6-79664A17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5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71E21E-9DF1-48C0-9EBA-73168265A16F}"/>
              </a:ext>
            </a:extLst>
          </p:cNvPr>
          <p:cNvSpPr txBox="1"/>
          <p:nvPr/>
        </p:nvSpPr>
        <p:spPr>
          <a:xfrm flipH="1">
            <a:off x="1733691" y="1693112"/>
            <a:ext cx="311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SDN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匹配关系的遗传算法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SM-GA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56A3D1-04EE-4F79-83BA-6305640FF332}"/>
              </a:ext>
            </a:extLst>
          </p:cNvPr>
          <p:cNvSpPr txBox="1"/>
          <p:nvPr/>
        </p:nvSpPr>
        <p:spPr>
          <a:xfrm flipH="1">
            <a:off x="7461203" y="1693113"/>
            <a:ext cx="32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基于互补交叉变异的遗传算法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CCM-GA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28F456-97E6-449C-8F6C-73AEBC7FF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375" y="2528436"/>
            <a:ext cx="7556706" cy="3625029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64776A8-5F70-4101-9C26-6A991FBD2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9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30C237D-4E8A-4482-87AF-E96E7195B6A0}"/>
              </a:ext>
            </a:extLst>
          </p:cNvPr>
          <p:cNvSpPr/>
          <p:nvPr/>
        </p:nvSpPr>
        <p:spPr>
          <a:xfrm>
            <a:off x="874976" y="1958934"/>
            <a:ext cx="2324235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2D36E5-FE1F-425F-912C-502DA678EE17}"/>
              </a:ext>
            </a:extLst>
          </p:cNvPr>
          <p:cNvSpPr txBox="1"/>
          <p:nvPr/>
        </p:nvSpPr>
        <p:spPr>
          <a:xfrm>
            <a:off x="611188" y="2026777"/>
            <a:ext cx="25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2-1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：编码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64C1C1-45FD-4563-BDC7-8BF2582E057F}"/>
                  </a:ext>
                </a:extLst>
              </p:cNvPr>
              <p:cNvSpPr txBox="1"/>
              <p:nvPr/>
            </p:nvSpPr>
            <p:spPr>
              <a:xfrm>
                <a:off x="549806" y="4245349"/>
                <a:ext cx="7872833" cy="2409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交换机仅被一个控制器控制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：控制器控制的交换机个数小于其能力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3: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仅控制器可以控制其他交换机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𝑖𝑓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𝑖𝑖</m:t>
                        </m:r>
                      </m:sub>
                    </m:sSub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=0,   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𝑖𝑗</m:t>
                        </m:r>
                      </m:sub>
                    </m:sSub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64C1C1-45FD-4563-BDC7-8BF2582E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6" y="4245349"/>
                <a:ext cx="7872833" cy="2409955"/>
              </a:xfrm>
              <a:prstGeom prst="rect">
                <a:avLst/>
              </a:prstGeom>
              <a:blipFill>
                <a:blip r:embed="rId5"/>
                <a:stretch>
                  <a:fillRect l="-1161" t="-9596" b="-3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7BBA600-DD53-47F7-83F6-7E3FE9A7E85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95" y="1869338"/>
            <a:ext cx="3052746" cy="27359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A20839E-6B9A-4467-935E-9320ED5F5D1C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SM-GA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9B79E46-CF85-44CF-9AF5-4519D1BD0EC6}"/>
                  </a:ext>
                </a:extLst>
              </p:cNvPr>
              <p:cNvSpPr txBox="1"/>
              <p:nvPr/>
            </p:nvSpPr>
            <p:spPr>
              <a:xfrm>
                <a:off x="154940" y="2722072"/>
                <a:ext cx="4559300" cy="1067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⋱</m:t>
                            </m:r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𝑛𝑛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9B79E46-CF85-44CF-9AF5-4519D1BD0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" y="2722072"/>
                <a:ext cx="4559300" cy="1067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2F4681-FF82-44AF-ABDD-DE565E7FA423}"/>
                  </a:ext>
                </a:extLst>
              </p:cNvPr>
              <p:cNvSpPr txBox="1"/>
              <p:nvPr/>
            </p:nvSpPr>
            <p:spPr>
              <a:xfrm>
                <a:off x="7695672" y="4966590"/>
                <a:ext cx="3679953" cy="188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交换机个数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：控制器个数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2F4681-FF82-44AF-ABDD-DE565E7FA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72" y="4966590"/>
                <a:ext cx="3679953" cy="1889107"/>
              </a:xfrm>
              <a:prstGeom prst="rect">
                <a:avLst/>
              </a:prstGeom>
              <a:blipFill>
                <a:blip r:embed="rId8"/>
                <a:stretch>
                  <a:fillRect l="-2483" t="-12258" b="-3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8075E0E-A044-4A65-8BDB-EEA5D7A13C7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08" y="1795892"/>
            <a:ext cx="3371292" cy="2950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69AA50-52A2-48FB-B91D-6B9A1876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29F87A64-C448-44E3-BCD9-86142F3F453E}"/>
              </a:ext>
            </a:extLst>
          </p:cNvPr>
          <p:cNvSpPr/>
          <p:nvPr/>
        </p:nvSpPr>
        <p:spPr>
          <a:xfrm>
            <a:off x="3735555" y="1496541"/>
            <a:ext cx="1520828" cy="924786"/>
          </a:xfrm>
          <a:prstGeom prst="wedgeRoundRectCallout">
            <a:avLst>
              <a:gd name="adj1" fmla="val -104511"/>
              <a:gd name="adj2" fmla="val 288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</a:t>
            </a:r>
            <a:endParaRPr lang="en-US" altLang="zh-CN" i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与控制器匹配关系。</a:t>
            </a:r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A1FB36AB-BD08-4E06-B20E-CEFEC66D2118}"/>
              </a:ext>
            </a:extLst>
          </p:cNvPr>
          <p:cNvSpPr/>
          <p:nvPr/>
        </p:nvSpPr>
        <p:spPr>
          <a:xfrm>
            <a:off x="10479874" y="5421209"/>
            <a:ext cx="575711" cy="64252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BCAFC0-6D22-4744-8FF1-21276A9F5FBA}"/>
              </a:ext>
            </a:extLst>
          </p:cNvPr>
          <p:cNvSpPr txBox="1"/>
          <p:nvPr/>
        </p:nvSpPr>
        <p:spPr>
          <a:xfrm>
            <a:off x="11024889" y="55110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数量约束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右大括号 21">
            <a:extLst>
              <a:ext uri="{FF2B5EF4-FFF2-40B4-BE49-F238E27FC236}">
                <a16:creationId xmlns:a16="http://schemas.microsoft.com/office/drawing/2014/main" id="{8669A540-5938-4F68-85FE-EBD56B13B8B6}"/>
              </a:ext>
            </a:extLst>
          </p:cNvPr>
          <p:cNvSpPr/>
          <p:nvPr/>
        </p:nvSpPr>
        <p:spPr>
          <a:xfrm rot="10800000">
            <a:off x="229764" y="4422974"/>
            <a:ext cx="523121" cy="1734231"/>
          </a:xfrm>
          <a:prstGeom prst="rightBrace">
            <a:avLst>
              <a:gd name="adj1" fmla="val 8333"/>
              <a:gd name="adj2" fmla="val 4830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0A90D57-3005-4056-8BED-C74F2C615AB9}"/>
              </a:ext>
            </a:extLst>
          </p:cNvPr>
          <p:cNvSpPr txBox="1"/>
          <p:nvPr/>
        </p:nvSpPr>
        <p:spPr>
          <a:xfrm>
            <a:off x="-83532" y="4525989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匹配关系约束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15BE1C3D-B17A-4667-9527-D562C1C8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46327D30-79A1-444A-AAAC-E80DEDEDD30A}"/>
                  </a:ext>
                </a:extLst>
              </p:cNvPr>
              <p:cNvSpPr/>
              <p:nvPr/>
            </p:nvSpPr>
            <p:spPr>
              <a:xfrm>
                <a:off x="3831389" y="3054409"/>
                <a:ext cx="1520828" cy="924786"/>
              </a:xfrm>
              <a:prstGeom prst="wedgeRoundRectCallout">
                <a:avLst>
                  <a:gd name="adj1" fmla="val -84923"/>
                  <a:gd name="adj2" fmla="val -9141"/>
                  <a:gd name="adj3" fmla="val 16667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</a:p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是否被控制器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控制</a:t>
                </a:r>
              </a:p>
            </p:txBody>
          </p:sp>
        </mc:Choice>
        <mc:Fallback xmlns=""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46327D30-79A1-444A-AAAC-E80DEDE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389" y="3054409"/>
                <a:ext cx="1520828" cy="924786"/>
              </a:xfrm>
              <a:prstGeom prst="wedgeRoundRectCallout">
                <a:avLst>
                  <a:gd name="adj1" fmla="val -84923"/>
                  <a:gd name="adj2" fmla="val -9141"/>
                  <a:gd name="adj3" fmla="val 16667"/>
                </a:avLst>
              </a:prstGeom>
              <a:blipFill>
                <a:blip r:embed="rId10"/>
                <a:stretch>
                  <a:fillRect t="-5195" b="-103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43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30C237D-4E8A-4482-87AF-E96E7195B6A0}"/>
              </a:ext>
            </a:extLst>
          </p:cNvPr>
          <p:cNvSpPr/>
          <p:nvPr/>
        </p:nvSpPr>
        <p:spPr>
          <a:xfrm>
            <a:off x="874976" y="1958934"/>
            <a:ext cx="2945910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42D36E5-FE1F-425F-912C-502DA678EE17}"/>
              </a:ext>
            </a:extLst>
          </p:cNvPr>
          <p:cNvSpPr txBox="1"/>
          <p:nvPr/>
        </p:nvSpPr>
        <p:spPr>
          <a:xfrm>
            <a:off x="1013552" y="1916082"/>
            <a:ext cx="2807334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产生父代个体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20839E-6B9A-4467-935E-9320ED5F5D1C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SM-GA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8075E0E-A044-4A65-8BDB-EEA5D7A13C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79" y="1831011"/>
            <a:ext cx="3371292" cy="295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DA3793E-9E30-417E-A4DA-12B71926D64E}"/>
              </a:ext>
            </a:extLst>
          </p:cNvPr>
          <p:cNvSpPr txBox="1"/>
          <p:nvPr/>
        </p:nvSpPr>
        <p:spPr>
          <a:xfrm>
            <a:off x="874976" y="2917292"/>
            <a:ext cx="78728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首先确定对角线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确定控制器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</a:t>
            </a:r>
          </a:p>
          <a:p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确定每列的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的个数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确定每个控制器管几个交换机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 确定每行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的位置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确定每个交换机被哪个控制器管</a:t>
            </a:r>
            <a:endParaRPr lang="en-US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3C3732-A68D-40DA-8592-27853ECD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7AC2485D-CE8E-4C44-B64B-DD292ACC02D3}"/>
                  </a:ext>
                </a:extLst>
              </p:cNvPr>
              <p:cNvSpPr/>
              <p:nvPr/>
            </p:nvSpPr>
            <p:spPr>
              <a:xfrm>
                <a:off x="4437131" y="1461846"/>
                <a:ext cx="1882646" cy="924786"/>
              </a:xfrm>
              <a:prstGeom prst="wedgeRoundRectCallout">
                <a:avLst>
                  <a:gd name="adj1" fmla="val -84923"/>
                  <a:gd name="adj2" fmla="val 2840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尽可能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多的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产生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可行解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7AC2485D-CE8E-4C44-B64B-DD292ACC0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31" y="1461846"/>
                <a:ext cx="1882646" cy="924786"/>
              </a:xfrm>
              <a:prstGeom prst="wedgeRoundRectCallout">
                <a:avLst>
                  <a:gd name="adj1" fmla="val -84923"/>
                  <a:gd name="adj2" fmla="val 2840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9B963DC-497E-4908-A50F-1E02F0A3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68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A3878BDF-A993-41CE-AD68-E7346E4F3A1A}"/>
              </a:ext>
            </a:extLst>
          </p:cNvPr>
          <p:cNvSpPr/>
          <p:nvPr/>
        </p:nvSpPr>
        <p:spPr>
          <a:xfrm>
            <a:off x="933532" y="1928096"/>
            <a:ext cx="302152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DE06FF-911F-4BEB-B30D-2E71749F4A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20" y="2522595"/>
            <a:ext cx="5039995" cy="18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5A5E9E-FFE0-4DE1-BE71-0D19D8E8FC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71" y="4838067"/>
            <a:ext cx="4030345" cy="197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02ED864-2C31-4A80-95E6-2FFA61560D9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16" y="4006489"/>
            <a:ext cx="3599815" cy="279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1030181-19E1-412E-9C5E-0322D89B3DD7}"/>
              </a:ext>
            </a:extLst>
          </p:cNvPr>
          <p:cNvSpPr txBox="1"/>
          <p:nvPr/>
        </p:nvSpPr>
        <p:spPr>
          <a:xfrm>
            <a:off x="1061615" y="2801514"/>
            <a:ext cx="95165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4CDFFF4-A52A-4237-80F9-8C81CA5DA902}"/>
              </a:ext>
            </a:extLst>
          </p:cNvPr>
          <p:cNvSpPr txBox="1"/>
          <p:nvPr/>
        </p:nvSpPr>
        <p:spPr>
          <a:xfrm>
            <a:off x="974969" y="5076765"/>
            <a:ext cx="95165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变异规则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E8E3C3-5D50-49C9-AE2C-1BCF089029AC}"/>
              </a:ext>
            </a:extLst>
          </p:cNvPr>
          <p:cNvSpPr txBox="1"/>
          <p:nvPr/>
        </p:nvSpPr>
        <p:spPr>
          <a:xfrm>
            <a:off x="7448617" y="5076765"/>
            <a:ext cx="95165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变异规则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205C11-87A9-44AD-A299-5FFC6FA36AB3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SM-GA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408F8F4-1AAF-4AED-850C-3E5C18F25D76}"/>
              </a:ext>
            </a:extLst>
          </p:cNvPr>
          <p:cNvSpPr txBox="1"/>
          <p:nvPr/>
        </p:nvSpPr>
        <p:spPr>
          <a:xfrm>
            <a:off x="974969" y="1916082"/>
            <a:ext cx="346424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交叉和变异的规则</a:t>
            </a:r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5723ED07-6793-435E-931D-BD5E4442BFAE}"/>
              </a:ext>
            </a:extLst>
          </p:cNvPr>
          <p:cNvSpPr/>
          <p:nvPr/>
        </p:nvSpPr>
        <p:spPr>
          <a:xfrm>
            <a:off x="3632285" y="4250272"/>
            <a:ext cx="2374852" cy="609600"/>
          </a:xfrm>
          <a:prstGeom prst="wedgeRoundRectCallout">
            <a:avLst>
              <a:gd name="adj1" fmla="val -6219"/>
              <a:gd name="adj2" fmla="val -49791"/>
              <a:gd name="adj3" fmla="val 16667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产生新的匹配方案</a:t>
            </a: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5EA67463-80C2-4043-8A7F-B40F3FC0267D}"/>
              </a:ext>
            </a:extLst>
          </p:cNvPr>
          <p:cNvSpPr/>
          <p:nvPr/>
        </p:nvSpPr>
        <p:spPr>
          <a:xfrm>
            <a:off x="9002750" y="3060503"/>
            <a:ext cx="2781483" cy="609600"/>
          </a:xfrm>
          <a:prstGeom prst="wedgeRoundRectCallout">
            <a:avLst>
              <a:gd name="adj1" fmla="val -6219"/>
              <a:gd name="adj2" fmla="val -49791"/>
              <a:gd name="adj3" fmla="val 16667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产生新的控制器部署方案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E222A9-AA41-4D5A-A243-AF2E7F34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6F8430CF-1C66-4846-B00F-1E4827434916}"/>
                  </a:ext>
                </a:extLst>
              </p:cNvPr>
              <p:cNvSpPr/>
              <p:nvPr/>
            </p:nvSpPr>
            <p:spPr>
              <a:xfrm>
                <a:off x="4480647" y="1453689"/>
                <a:ext cx="2002859" cy="924786"/>
              </a:xfrm>
              <a:prstGeom prst="wedgeRoundRectCallout">
                <a:avLst>
                  <a:gd name="adj1" fmla="val -84923"/>
                  <a:gd name="adj2" fmla="val 2840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尽可能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多的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产生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可行解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对话气泡: 圆角矩形 24">
                <a:extLst>
                  <a:ext uri="{FF2B5EF4-FFF2-40B4-BE49-F238E27FC236}">
                    <a16:creationId xmlns:a16="http://schemas.microsoft.com/office/drawing/2014/main" id="{6F8430CF-1C66-4846-B00F-1E482743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647" y="1453689"/>
                <a:ext cx="2002859" cy="924786"/>
              </a:xfrm>
              <a:prstGeom prst="wedgeRoundRectCallout">
                <a:avLst>
                  <a:gd name="adj1" fmla="val -84923"/>
                  <a:gd name="adj2" fmla="val 2840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36AD58A7-6AF3-4B93-976E-BB4E1B8F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62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A5B26F-DD21-4244-BDEE-F14D3FCD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C99F517-E0F8-47AF-947A-64E656A2B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86222"/>
              </p:ext>
            </p:extLst>
          </p:nvPr>
        </p:nvGraphicFramePr>
        <p:xfrm>
          <a:off x="611188" y="616404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1359255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研究背景</a:t>
                      </a:r>
                      <a:endParaRPr lang="en-US" altLang="zh-CN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Background</a:t>
                      </a:r>
                      <a:endParaRPr lang="zh-CN" altLang="en-US" sz="1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9AA2E04-C704-45AD-956B-41BDE03F55A4}"/>
              </a:ext>
            </a:extLst>
          </p:cNvPr>
          <p:cNvSpPr/>
          <p:nvPr/>
        </p:nvSpPr>
        <p:spPr>
          <a:xfrm>
            <a:off x="796356" y="2177817"/>
            <a:ext cx="496411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软件定义网络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SDN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5G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关键技术之一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下一代网络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可行方案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传统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网络→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SDN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渐进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过程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升级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spcBef>
                <a:spcPts val="600"/>
              </a:spcBef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1657B77-2833-480A-9D85-AC84F5CD8DC5}"/>
              </a:ext>
            </a:extLst>
          </p:cNvPr>
          <p:cNvSpPr/>
          <p:nvPr/>
        </p:nvSpPr>
        <p:spPr>
          <a:xfrm>
            <a:off x="5660571" y="4060371"/>
            <a:ext cx="5606143" cy="642258"/>
          </a:xfrm>
          <a:custGeom>
            <a:avLst/>
            <a:gdLst>
              <a:gd name="connsiteX0" fmla="*/ 0 w 5606143"/>
              <a:gd name="connsiteY0" fmla="*/ 10886 h 642258"/>
              <a:gd name="connsiteX1" fmla="*/ 2884715 w 5606143"/>
              <a:gd name="connsiteY1" fmla="*/ 642258 h 642258"/>
              <a:gd name="connsiteX2" fmla="*/ 5519058 w 5606143"/>
              <a:gd name="connsiteY2" fmla="*/ 10886 h 642258"/>
              <a:gd name="connsiteX3" fmla="*/ 5519058 w 5606143"/>
              <a:gd name="connsiteY3" fmla="*/ 10886 h 642258"/>
              <a:gd name="connsiteX4" fmla="*/ 5606143 w 5606143"/>
              <a:gd name="connsiteY4" fmla="*/ 0 h 64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143" h="642258">
                <a:moveTo>
                  <a:pt x="0" y="10886"/>
                </a:moveTo>
                <a:cubicBezTo>
                  <a:pt x="982436" y="326572"/>
                  <a:pt x="1964872" y="642258"/>
                  <a:pt x="2884715" y="642258"/>
                </a:cubicBezTo>
                <a:cubicBezTo>
                  <a:pt x="3804558" y="642258"/>
                  <a:pt x="5519058" y="10886"/>
                  <a:pt x="5519058" y="10886"/>
                </a:cubicBezTo>
                <a:lnTo>
                  <a:pt x="5519058" y="10886"/>
                </a:lnTo>
                <a:cubicBezTo>
                  <a:pt x="5533572" y="9072"/>
                  <a:pt x="5511800" y="36286"/>
                  <a:pt x="560614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C35BFB9-8DD5-485C-9CAF-A33F4FE2DEAF}"/>
              </a:ext>
            </a:extLst>
          </p:cNvPr>
          <p:cNvCxnSpPr>
            <a:cxnSpLocks/>
          </p:cNvCxnSpPr>
          <p:nvPr/>
        </p:nvCxnSpPr>
        <p:spPr>
          <a:xfrm flipV="1">
            <a:off x="10929257" y="4016308"/>
            <a:ext cx="348343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乘号 21">
            <a:extLst>
              <a:ext uri="{FF2B5EF4-FFF2-40B4-BE49-F238E27FC236}">
                <a16:creationId xmlns:a16="http://schemas.microsoft.com/office/drawing/2014/main" id="{230E67E4-66C2-495B-87AC-9314C9779981}"/>
              </a:ext>
            </a:extLst>
          </p:cNvPr>
          <p:cNvSpPr/>
          <p:nvPr/>
        </p:nvSpPr>
        <p:spPr>
          <a:xfrm>
            <a:off x="8046465" y="4381500"/>
            <a:ext cx="934250" cy="65041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6D919B5-6144-41AC-AEC7-9AFF2907D6FD}"/>
              </a:ext>
            </a:extLst>
          </p:cNvPr>
          <p:cNvSpPr/>
          <p:nvPr/>
        </p:nvSpPr>
        <p:spPr>
          <a:xfrm>
            <a:off x="6525687" y="5532581"/>
            <a:ext cx="181917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局部双目标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EECAF0F-6A55-41FA-A00F-855D0BAF5304}"/>
              </a:ext>
            </a:extLst>
          </p:cNvPr>
          <p:cNvSpPr/>
          <p:nvPr/>
        </p:nvSpPr>
        <p:spPr>
          <a:xfrm>
            <a:off x="10193841" y="5532581"/>
            <a:ext cx="181917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全局单目标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F7CD4E-E391-45A9-865D-DD7E690FD5EE}"/>
              </a:ext>
            </a:extLst>
          </p:cNvPr>
          <p:cNvSpPr txBox="1"/>
          <p:nvPr/>
        </p:nvSpPr>
        <p:spPr>
          <a:xfrm>
            <a:off x="1361401" y="5222130"/>
            <a:ext cx="198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7C46F2F-B977-44E4-9EB1-835FCEED20E7}"/>
              </a:ext>
            </a:extLst>
          </p:cNvPr>
          <p:cNvSpPr txBox="1"/>
          <p:nvPr/>
        </p:nvSpPr>
        <p:spPr>
          <a:xfrm>
            <a:off x="1361402" y="5693209"/>
            <a:ext cx="19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控制器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CB6E21D-495F-4658-800B-6802630F30B5}"/>
              </a:ext>
            </a:extLst>
          </p:cNvPr>
          <p:cNvSpPr txBox="1"/>
          <p:nvPr/>
        </p:nvSpPr>
        <p:spPr>
          <a:xfrm>
            <a:off x="1361402" y="6154874"/>
            <a:ext cx="231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升级时序</a:t>
            </a:r>
          </a:p>
        </p:txBody>
      </p:sp>
      <p:pic>
        <p:nvPicPr>
          <p:cNvPr id="14" name="内容占位符 5">
            <a:extLst>
              <a:ext uri="{FF2B5EF4-FFF2-40B4-BE49-F238E27FC236}">
                <a16:creationId xmlns:a16="http://schemas.microsoft.com/office/drawing/2014/main" id="{054FE28A-32D5-4746-B82A-99DEC1919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5997" y="1602457"/>
            <a:ext cx="7097018" cy="2266958"/>
          </a:xfrm>
        </p:spPr>
      </p:pic>
    </p:spTree>
    <p:extLst>
      <p:ext uri="{BB962C8B-B14F-4D97-AF65-F5344CB8AC3E}">
        <p14:creationId xmlns:p14="http://schemas.microsoft.com/office/powerpoint/2010/main" val="11415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A96714C-FE3D-4F3A-A40C-07D0A7C29241}"/>
              </a:ext>
            </a:extLst>
          </p:cNvPr>
          <p:cNvSpPr/>
          <p:nvPr/>
        </p:nvSpPr>
        <p:spPr>
          <a:xfrm>
            <a:off x="874976" y="1958934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BBA600-DD53-47F7-83F6-7E3FE9A7E8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084"/>
            <a:ext cx="3052746" cy="27359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49877E5-AC75-4ABD-8750-779EF7080E27}"/>
                  </a:ext>
                </a:extLst>
              </p:cNvPr>
              <p:cNvSpPr txBox="1"/>
              <p:nvPr/>
            </p:nvSpPr>
            <p:spPr>
              <a:xfrm>
                <a:off x="611188" y="2997200"/>
                <a:ext cx="3769895" cy="611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800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800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49877E5-AC75-4ABD-8750-779EF7080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2997200"/>
                <a:ext cx="3769895" cy="611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E2E32978-63A8-4749-9218-00FBB6D2E4FD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CCM-GA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15FDF5-8E9C-4227-B757-A48D10F234BA}"/>
              </a:ext>
            </a:extLst>
          </p:cNvPr>
          <p:cNvSpPr txBox="1"/>
          <p:nvPr/>
        </p:nvSpPr>
        <p:spPr>
          <a:xfrm>
            <a:off x="935038" y="1916082"/>
            <a:ext cx="263112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基因定义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502AE8-420D-4C4B-810B-533A8233265F}"/>
                  </a:ext>
                </a:extLst>
              </p:cNvPr>
              <p:cNvSpPr txBox="1"/>
              <p:nvPr/>
            </p:nvSpPr>
            <p:spPr>
              <a:xfrm>
                <a:off x="745056" y="4279493"/>
                <a:ext cx="5981694" cy="234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升级交换机个数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：部署控制器个数 </a:t>
                </a:r>
                <a:endPara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2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约束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：控制器只能从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SDN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交换机中选择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𝑖𝑓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=0,   </m:t>
                    </m:r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F502AE8-420D-4C4B-810B-533A82332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56" y="4279493"/>
                <a:ext cx="5981694" cy="2341667"/>
              </a:xfrm>
              <a:prstGeom prst="rect">
                <a:avLst/>
              </a:prstGeom>
              <a:blipFill>
                <a:blip r:embed="rId6"/>
                <a:stretch>
                  <a:fillRect l="-1529" t="-10156"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7C04E8FB-9024-49A7-82E0-AE700919ABF4}"/>
              </a:ext>
            </a:extLst>
          </p:cNvPr>
          <p:cNvSpPr/>
          <p:nvPr/>
        </p:nvSpPr>
        <p:spPr>
          <a:xfrm>
            <a:off x="9360267" y="1280265"/>
            <a:ext cx="1049867" cy="975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79EA713-E2BD-4296-82BE-5ADCD763FD17}"/>
              </a:ext>
            </a:extLst>
          </p:cNvPr>
          <p:cNvSpPr/>
          <p:nvPr/>
        </p:nvSpPr>
        <p:spPr>
          <a:xfrm>
            <a:off x="7350840" y="2263365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070082-40AE-440E-9572-CE3F36A83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147" y="2453019"/>
            <a:ext cx="263630" cy="248421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7CA70DC5-EEEC-4E70-90CD-C2FE06C58F61}"/>
              </a:ext>
            </a:extLst>
          </p:cNvPr>
          <p:cNvSpPr/>
          <p:nvPr/>
        </p:nvSpPr>
        <p:spPr>
          <a:xfrm>
            <a:off x="9609616" y="2255727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6F202F-25DB-4599-AF18-73774A0B9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093" y="2448837"/>
            <a:ext cx="198099" cy="23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92C1C78F-1FCC-41F0-B2CD-20278BC21442}"/>
                  </a:ext>
                </a:extLst>
              </p:cNvPr>
              <p:cNvSpPr/>
              <p:nvPr/>
            </p:nvSpPr>
            <p:spPr>
              <a:xfrm>
                <a:off x="3643819" y="2139271"/>
                <a:ext cx="1520828" cy="741665"/>
              </a:xfrm>
              <a:prstGeom prst="wedgeRoundRectCallout">
                <a:avLst>
                  <a:gd name="adj1" fmla="val -62733"/>
                  <a:gd name="adj2" fmla="val 66075"/>
                  <a:gd name="adj3" fmla="val 16667"/>
                </a:avLst>
              </a:prstGeom>
              <a:noFill/>
              <a:ln>
                <a:solidFill>
                  <a:srgbClr val="DF78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</a:p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是否升级</a:t>
                </a:r>
              </a:p>
            </p:txBody>
          </p:sp>
        </mc:Choice>
        <mc:Fallback xmlns="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92C1C78F-1FCC-41F0-B2CD-20278BC21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819" y="2139271"/>
                <a:ext cx="1520828" cy="741665"/>
              </a:xfrm>
              <a:prstGeom prst="wedgeRoundRectCallout">
                <a:avLst>
                  <a:gd name="adj1" fmla="val -62733"/>
                  <a:gd name="adj2" fmla="val 66075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DF781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24469B77-B4F3-4C60-865C-FB3BD1752D45}"/>
                  </a:ext>
                </a:extLst>
              </p:cNvPr>
              <p:cNvSpPr/>
              <p:nvPr/>
            </p:nvSpPr>
            <p:spPr>
              <a:xfrm>
                <a:off x="3718900" y="3267813"/>
                <a:ext cx="1520828" cy="741665"/>
              </a:xfrm>
              <a:prstGeom prst="wedgeRoundRectCallout">
                <a:avLst>
                  <a:gd name="adj1" fmla="val -69253"/>
                  <a:gd name="adj2" fmla="val -26021"/>
                  <a:gd name="adj3" fmla="val 16667"/>
                </a:avLst>
              </a:prstGeom>
              <a:noFill/>
              <a:ln>
                <a:solidFill>
                  <a:srgbClr val="DF78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位置</a:t>
                </a:r>
                <a:r>
                  <a:rPr lang="en-US" altLang="zh-CN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是否部署控制器</a:t>
                </a: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24469B77-B4F3-4C60-865C-FB3BD1752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00" y="3267813"/>
                <a:ext cx="1520828" cy="741665"/>
              </a:xfrm>
              <a:prstGeom prst="wedgeRoundRectCallout">
                <a:avLst>
                  <a:gd name="adj1" fmla="val -69253"/>
                  <a:gd name="adj2" fmla="val -26021"/>
                  <a:gd name="adj3" fmla="val 16667"/>
                </a:avLst>
              </a:prstGeom>
              <a:blipFill>
                <a:blip r:embed="rId11"/>
                <a:stretch>
                  <a:fillRect b="-3226"/>
                </a:stretch>
              </a:blipFill>
              <a:ln>
                <a:solidFill>
                  <a:srgbClr val="DF781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070AC29-B06B-41D4-8922-D64D6F0B942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879" t="24214" r="19026" b="27765"/>
          <a:stretch/>
        </p:blipFill>
        <p:spPr>
          <a:xfrm>
            <a:off x="6726750" y="4798652"/>
            <a:ext cx="4308569" cy="143319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50693B-5A63-4ED9-8311-CC0EEDFC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87F0B778-F9A6-4A3D-BB14-B27CE8F3A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247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A96714C-FE3D-4F3A-A40C-07D0A7C29241}"/>
              </a:ext>
            </a:extLst>
          </p:cNvPr>
          <p:cNvSpPr/>
          <p:nvPr/>
        </p:nvSpPr>
        <p:spPr>
          <a:xfrm>
            <a:off x="874976" y="1958934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BBA600-DD53-47F7-83F6-7E3FE9A7E8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084"/>
            <a:ext cx="3052746" cy="27359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49877E5-AC75-4ABD-8750-779EF7080E27}"/>
                  </a:ext>
                </a:extLst>
              </p:cNvPr>
              <p:cNvSpPr txBox="1"/>
              <p:nvPr/>
            </p:nvSpPr>
            <p:spPr>
              <a:xfrm>
                <a:off x="611188" y="2997200"/>
                <a:ext cx="3769895" cy="611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800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800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49877E5-AC75-4ABD-8750-779EF7080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2997200"/>
                <a:ext cx="3769895" cy="611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E2E32978-63A8-4749-9218-00FBB6D2E4FD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CCM-GA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15FDF5-8E9C-4227-B757-A48D10F234BA}"/>
              </a:ext>
            </a:extLst>
          </p:cNvPr>
          <p:cNvSpPr txBox="1"/>
          <p:nvPr/>
        </p:nvSpPr>
        <p:spPr>
          <a:xfrm>
            <a:off x="935038" y="1916082"/>
            <a:ext cx="263112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基因定义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04E8FB-9024-49A7-82E0-AE700919ABF4}"/>
              </a:ext>
            </a:extLst>
          </p:cNvPr>
          <p:cNvSpPr/>
          <p:nvPr/>
        </p:nvSpPr>
        <p:spPr>
          <a:xfrm>
            <a:off x="9360267" y="1280265"/>
            <a:ext cx="1049867" cy="975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79EA713-E2BD-4296-82BE-5ADCD763FD17}"/>
              </a:ext>
            </a:extLst>
          </p:cNvPr>
          <p:cNvSpPr/>
          <p:nvPr/>
        </p:nvSpPr>
        <p:spPr>
          <a:xfrm>
            <a:off x="7350840" y="2263365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070082-40AE-440E-9572-CE3F36A83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147" y="2453019"/>
            <a:ext cx="263630" cy="248421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7CA70DC5-EEEC-4E70-90CD-C2FE06C58F61}"/>
              </a:ext>
            </a:extLst>
          </p:cNvPr>
          <p:cNvSpPr/>
          <p:nvPr/>
        </p:nvSpPr>
        <p:spPr>
          <a:xfrm>
            <a:off x="9609616" y="2255727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6F202F-25DB-4599-AF18-73774A0B9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093" y="2448837"/>
            <a:ext cx="198099" cy="23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92C1C78F-1FCC-41F0-B2CD-20278BC21442}"/>
                  </a:ext>
                </a:extLst>
              </p:cNvPr>
              <p:cNvSpPr/>
              <p:nvPr/>
            </p:nvSpPr>
            <p:spPr>
              <a:xfrm>
                <a:off x="3753637" y="2099203"/>
                <a:ext cx="1520828" cy="741665"/>
              </a:xfrm>
              <a:prstGeom prst="wedgeRoundRectCallout">
                <a:avLst>
                  <a:gd name="adj1" fmla="val -62733"/>
                  <a:gd name="adj2" fmla="val 66075"/>
                  <a:gd name="adj3" fmla="val 16667"/>
                </a:avLst>
              </a:prstGeom>
              <a:noFill/>
              <a:ln>
                <a:solidFill>
                  <a:srgbClr val="DF78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交换机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</a:p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是否升级</a:t>
                </a:r>
              </a:p>
            </p:txBody>
          </p:sp>
        </mc:Choice>
        <mc:Fallback xmlns="">
          <p:sp>
            <p:nvSpPr>
              <p:cNvPr id="20" name="对话气泡: 圆角矩形 19">
                <a:extLst>
                  <a:ext uri="{FF2B5EF4-FFF2-40B4-BE49-F238E27FC236}">
                    <a16:creationId xmlns:a16="http://schemas.microsoft.com/office/drawing/2014/main" id="{92C1C78F-1FCC-41F0-B2CD-20278BC21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37" y="2099203"/>
                <a:ext cx="1520828" cy="741665"/>
              </a:xfrm>
              <a:prstGeom prst="wedgeRoundRectCallout">
                <a:avLst>
                  <a:gd name="adj1" fmla="val -62733"/>
                  <a:gd name="adj2" fmla="val 6607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F781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24469B77-B4F3-4C60-865C-FB3BD1752D45}"/>
                  </a:ext>
                </a:extLst>
              </p:cNvPr>
              <p:cNvSpPr/>
              <p:nvPr/>
            </p:nvSpPr>
            <p:spPr>
              <a:xfrm>
                <a:off x="3718900" y="3267813"/>
                <a:ext cx="1520828" cy="741665"/>
              </a:xfrm>
              <a:prstGeom prst="wedgeRoundRectCallout">
                <a:avLst>
                  <a:gd name="adj1" fmla="val -69253"/>
                  <a:gd name="adj2" fmla="val -26021"/>
                  <a:gd name="adj3" fmla="val 16667"/>
                </a:avLst>
              </a:prstGeom>
              <a:noFill/>
              <a:ln>
                <a:solidFill>
                  <a:srgbClr val="DF78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位置</a:t>
                </a:r>
                <a:r>
                  <a:rPr lang="en-US" altLang="zh-CN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是否部署控制器</a:t>
                </a: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24469B77-B4F3-4C60-865C-FB3BD1752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00" y="3267813"/>
                <a:ext cx="1520828" cy="741665"/>
              </a:xfrm>
              <a:prstGeom prst="wedgeRoundRectCallout">
                <a:avLst>
                  <a:gd name="adj1" fmla="val -69253"/>
                  <a:gd name="adj2" fmla="val -26021"/>
                  <a:gd name="adj3" fmla="val 16667"/>
                </a:avLst>
              </a:prstGeom>
              <a:blipFill>
                <a:blip r:embed="rId9"/>
                <a:stretch>
                  <a:fillRect b="-3226"/>
                </a:stretch>
              </a:blipFill>
              <a:ln>
                <a:solidFill>
                  <a:srgbClr val="DF781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89E121-924D-4B37-8987-454491EABD44}"/>
                  </a:ext>
                </a:extLst>
              </p:cNvPr>
              <p:cNvSpPr txBox="1"/>
              <p:nvPr/>
            </p:nvSpPr>
            <p:spPr>
              <a:xfrm>
                <a:off x="1552859" y="4298091"/>
                <a:ext cx="3331030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1      0      0      0      0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0      1      0      0      0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1      0      0      0      0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0      1      0      0      0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000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1      0      0      0      0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389E121-924D-4B37-8987-454491EAB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59" y="4298091"/>
                <a:ext cx="3331030" cy="1846659"/>
              </a:xfrm>
              <a:prstGeom prst="rect">
                <a:avLst/>
              </a:prstGeom>
              <a:blipFill>
                <a:blip r:embed="rId10"/>
                <a:stretch>
                  <a:fillRect l="-2747" b="-7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F8DBCBFA-86FA-4EE1-BCDE-48089492F2C8}"/>
              </a:ext>
            </a:extLst>
          </p:cNvPr>
          <p:cNvSpPr/>
          <p:nvPr/>
        </p:nvSpPr>
        <p:spPr>
          <a:xfrm>
            <a:off x="1868061" y="4641808"/>
            <a:ext cx="2513021" cy="1486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3803F3D8-E312-499E-8C81-E20068AB06C3}"/>
              </a:ext>
            </a:extLst>
          </p:cNvPr>
          <p:cNvSpPr/>
          <p:nvPr/>
        </p:nvSpPr>
        <p:spPr>
          <a:xfrm>
            <a:off x="4774422" y="4850587"/>
            <a:ext cx="1868145" cy="741665"/>
          </a:xfrm>
          <a:prstGeom prst="wedgeRoundRectCallout">
            <a:avLst>
              <a:gd name="adj1" fmla="val -69253"/>
              <a:gd name="adj2" fmla="val -2602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指派问题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匈牙利算法求解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BEF865-9A1B-4BA8-A1AC-9A0B28AD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C4651668-86B8-4942-A18B-B28456BC8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A96714C-FE3D-4F3A-A40C-07D0A7C29241}"/>
              </a:ext>
            </a:extLst>
          </p:cNvPr>
          <p:cNvSpPr/>
          <p:nvPr/>
        </p:nvSpPr>
        <p:spPr>
          <a:xfrm>
            <a:off x="874976" y="1958934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BBA600-DD53-47F7-83F6-7E3FE9A7E8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084"/>
            <a:ext cx="3052746" cy="27359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2E32978-63A8-4749-9218-00FBB6D2E4FD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CCM-GA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15FDF5-8E9C-4227-B757-A48D10F234BA}"/>
              </a:ext>
            </a:extLst>
          </p:cNvPr>
          <p:cNvSpPr txBox="1"/>
          <p:nvPr/>
        </p:nvSpPr>
        <p:spPr>
          <a:xfrm>
            <a:off x="935038" y="1916082"/>
            <a:ext cx="263112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产生父代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04E8FB-9024-49A7-82E0-AE700919ABF4}"/>
              </a:ext>
            </a:extLst>
          </p:cNvPr>
          <p:cNvSpPr/>
          <p:nvPr/>
        </p:nvSpPr>
        <p:spPr>
          <a:xfrm>
            <a:off x="9360267" y="1280265"/>
            <a:ext cx="1049867" cy="975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79EA713-E2BD-4296-82BE-5ADCD763FD17}"/>
              </a:ext>
            </a:extLst>
          </p:cNvPr>
          <p:cNvSpPr/>
          <p:nvPr/>
        </p:nvSpPr>
        <p:spPr>
          <a:xfrm>
            <a:off x="7350840" y="2263365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070082-40AE-440E-9572-CE3F36A8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147" y="2453019"/>
            <a:ext cx="263630" cy="248421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7CA70DC5-EEEC-4E70-90CD-C2FE06C58F61}"/>
              </a:ext>
            </a:extLst>
          </p:cNvPr>
          <p:cNvSpPr/>
          <p:nvPr/>
        </p:nvSpPr>
        <p:spPr>
          <a:xfrm>
            <a:off x="9609616" y="2255727"/>
            <a:ext cx="565574" cy="565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6F202F-25DB-4599-AF18-73774A0B9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093" y="2448837"/>
            <a:ext cx="198099" cy="230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70AC29-B06B-41D4-8922-D64D6F0B94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79" t="24214" r="19026" b="27765"/>
          <a:stretch/>
        </p:blipFill>
        <p:spPr>
          <a:xfrm>
            <a:off x="6726750" y="4798652"/>
            <a:ext cx="4308569" cy="143319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DC53150-43F2-4213-89C0-CA369511E94F}"/>
              </a:ext>
            </a:extLst>
          </p:cNvPr>
          <p:cNvSpPr txBox="1"/>
          <p:nvPr/>
        </p:nvSpPr>
        <p:spPr>
          <a:xfrm>
            <a:off x="874976" y="2917292"/>
            <a:ext cx="7872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 确定交换机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</a:t>
            </a:r>
          </a:p>
          <a:p>
            <a:r>
              <a:rPr lang="zh-CN" alt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 确定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控制器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3DCE4B-9C64-4E39-94A1-019226C7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8CE221F-4FF9-4A78-B7BF-2E28520D2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07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0A94ED41-95A0-42EF-88A1-D54C65591DAA}"/>
              </a:ext>
            </a:extLst>
          </p:cNvPr>
          <p:cNvSpPr/>
          <p:nvPr/>
        </p:nvSpPr>
        <p:spPr>
          <a:xfrm>
            <a:off x="933532" y="1928096"/>
            <a:ext cx="302152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C8587F0-0DC4-41DC-A7C7-FEC2ABD87E01}"/>
              </a:ext>
            </a:extLst>
          </p:cNvPr>
          <p:cNvSpPr txBox="1"/>
          <p:nvPr/>
        </p:nvSpPr>
        <p:spPr>
          <a:xfrm>
            <a:off x="1061615" y="3021851"/>
            <a:ext cx="95165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D185C9-14B4-43B4-8776-5AB3B3B59FC3}"/>
              </a:ext>
            </a:extLst>
          </p:cNvPr>
          <p:cNvSpPr txBox="1"/>
          <p:nvPr/>
        </p:nvSpPr>
        <p:spPr>
          <a:xfrm>
            <a:off x="974969" y="5098058"/>
            <a:ext cx="95165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变异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D93E83-C72F-4820-8482-4A11FB554ADA}"/>
              </a:ext>
            </a:extLst>
          </p:cNvPr>
          <p:cNvSpPr/>
          <p:nvPr/>
        </p:nvSpPr>
        <p:spPr>
          <a:xfrm>
            <a:off x="935038" y="1407673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CCM-GA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EE72878-CF3D-4F68-8753-91C580842B7A}"/>
              </a:ext>
            </a:extLst>
          </p:cNvPr>
          <p:cNvSpPr txBox="1"/>
          <p:nvPr/>
        </p:nvSpPr>
        <p:spPr>
          <a:xfrm>
            <a:off x="935038" y="1916082"/>
            <a:ext cx="3283956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交叉和变异的规则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B97D08-21FF-4A1F-8399-3C017470E4DD}"/>
              </a:ext>
            </a:extLst>
          </p:cNvPr>
          <p:cNvSpPr txBox="1"/>
          <p:nvPr/>
        </p:nvSpPr>
        <p:spPr>
          <a:xfrm>
            <a:off x="2700899" y="5134618"/>
            <a:ext cx="244521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交换机行变异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FD0CC6-3DE6-4E91-A10E-F9D3184E7687}"/>
              </a:ext>
            </a:extLst>
          </p:cNvPr>
          <p:cNvSpPr txBox="1"/>
          <p:nvPr/>
        </p:nvSpPr>
        <p:spPr>
          <a:xfrm>
            <a:off x="8639476" y="5136295"/>
            <a:ext cx="244521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控制器行变异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89C2C75-A9C4-4341-A246-9BEE2CE926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86" y="5696064"/>
            <a:ext cx="5400040" cy="116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834582B-C214-452C-B4A7-3DCB5154B19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9036"/>
          <a:stretch/>
        </p:blipFill>
        <p:spPr bwMode="auto">
          <a:xfrm>
            <a:off x="6791960" y="5801778"/>
            <a:ext cx="5400040" cy="10576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264DB88-FDEB-4BFB-9E77-B38D6915F656}"/>
              </a:ext>
            </a:extLst>
          </p:cNvPr>
          <p:cNvSpPr txBox="1"/>
          <p:nvPr/>
        </p:nvSpPr>
        <p:spPr>
          <a:xfrm>
            <a:off x="2831448" y="3020075"/>
            <a:ext cx="244521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交换机行交叉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83C676E-7D46-4E73-8746-3FC69CCA0821}"/>
              </a:ext>
            </a:extLst>
          </p:cNvPr>
          <p:cNvSpPr txBox="1"/>
          <p:nvPr/>
        </p:nvSpPr>
        <p:spPr>
          <a:xfrm>
            <a:off x="8668210" y="2937652"/>
            <a:ext cx="244521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控制器行交叉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4C49374-B60A-468B-AE01-EFC2D26C942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7" b="1"/>
          <a:stretch/>
        </p:blipFill>
        <p:spPr bwMode="auto">
          <a:xfrm>
            <a:off x="974969" y="3486994"/>
            <a:ext cx="5400040" cy="1591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7D5F393-F30E-4B1B-BE92-8E4AB01C0F0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8" b="8644"/>
          <a:stretch/>
        </p:blipFill>
        <p:spPr bwMode="auto">
          <a:xfrm>
            <a:off x="6623525" y="3581620"/>
            <a:ext cx="5398135" cy="1645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5723ED07-6793-435E-931D-BD5E4442BFAE}"/>
              </a:ext>
            </a:extLst>
          </p:cNvPr>
          <p:cNvSpPr/>
          <p:nvPr/>
        </p:nvSpPr>
        <p:spPr>
          <a:xfrm>
            <a:off x="2700899" y="2559571"/>
            <a:ext cx="2374852" cy="609600"/>
          </a:xfrm>
          <a:prstGeom prst="wedgeRoundRectCallout">
            <a:avLst>
              <a:gd name="adj1" fmla="val -6219"/>
              <a:gd name="adj2" fmla="val -49791"/>
              <a:gd name="adj3" fmla="val 16667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产生新的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交换机升级方案</a:t>
            </a:r>
          </a:p>
        </p:txBody>
      </p:sp>
      <p:sp>
        <p:nvSpPr>
          <p:cNvPr id="30" name="对话气泡: 圆角矩形 29">
            <a:extLst>
              <a:ext uri="{FF2B5EF4-FFF2-40B4-BE49-F238E27FC236}">
                <a16:creationId xmlns:a16="http://schemas.microsoft.com/office/drawing/2014/main" id="{923298E0-C293-46CF-B335-56C023BCE644}"/>
              </a:ext>
            </a:extLst>
          </p:cNvPr>
          <p:cNvSpPr/>
          <p:nvPr/>
        </p:nvSpPr>
        <p:spPr>
          <a:xfrm>
            <a:off x="8467300" y="2468493"/>
            <a:ext cx="2374852" cy="609600"/>
          </a:xfrm>
          <a:prstGeom prst="wedgeRoundRectCallout">
            <a:avLst>
              <a:gd name="adj1" fmla="val -6219"/>
              <a:gd name="adj2" fmla="val -49791"/>
              <a:gd name="adj3" fmla="val 16667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产生新的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控制器部署方案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91E318-246A-4EF6-8C14-34AFA338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B0E6F36F-4DC4-4BC4-A634-71159BF10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0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896226-EC16-47FB-9203-18573A057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32" t="14074" r="30182" b="14815"/>
          <a:stretch/>
        </p:blipFill>
        <p:spPr>
          <a:xfrm>
            <a:off x="2533333" y="1750331"/>
            <a:ext cx="6766560" cy="48768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B9B8AB-E1D4-4C2A-9401-6A2C6D2FEC33}"/>
              </a:ext>
            </a:extLst>
          </p:cNvPr>
          <p:cNvSpPr/>
          <p:nvPr/>
        </p:nvSpPr>
        <p:spPr>
          <a:xfrm>
            <a:off x="8210550" y="1989667"/>
            <a:ext cx="615950" cy="283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765D22-8BD8-489A-9ED3-25A24C6C6B9B}"/>
              </a:ext>
            </a:extLst>
          </p:cNvPr>
          <p:cNvSpPr/>
          <p:nvPr/>
        </p:nvSpPr>
        <p:spPr>
          <a:xfrm>
            <a:off x="3272366" y="1989667"/>
            <a:ext cx="550333" cy="283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DBAE3A-8C27-4B6D-A6F5-BA2250A08066}"/>
              </a:ext>
            </a:extLst>
          </p:cNvPr>
          <p:cNvSpPr txBox="1"/>
          <p:nvPr/>
        </p:nvSpPr>
        <p:spPr>
          <a:xfrm flipH="1">
            <a:off x="2067059" y="1722234"/>
            <a:ext cx="311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SDN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匹配关系的遗传算法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SM-GA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5A2C34-6732-4037-9E0B-3CD4DA5BB1AE}"/>
              </a:ext>
            </a:extLst>
          </p:cNvPr>
          <p:cNvSpPr txBox="1"/>
          <p:nvPr/>
        </p:nvSpPr>
        <p:spPr>
          <a:xfrm flipH="1">
            <a:off x="6908007" y="1709548"/>
            <a:ext cx="32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基于互补交叉变异的遗传算法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CCM-GA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65E418C-34C4-406F-83DB-DB2FF46FCA03}"/>
              </a:ext>
            </a:extLst>
          </p:cNvPr>
          <p:cNvSpPr/>
          <p:nvPr/>
        </p:nvSpPr>
        <p:spPr>
          <a:xfrm>
            <a:off x="4892694" y="3973366"/>
            <a:ext cx="2146742" cy="52875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1D1CD7-B6E8-480D-990C-C98982273F64}"/>
              </a:ext>
            </a:extLst>
          </p:cNvPr>
          <p:cNvSpPr/>
          <p:nvPr/>
        </p:nvSpPr>
        <p:spPr>
          <a:xfrm>
            <a:off x="4843242" y="2368565"/>
            <a:ext cx="2146742" cy="37543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110D25-807D-4574-95F3-F6572009A2AB}"/>
              </a:ext>
            </a:extLst>
          </p:cNvPr>
          <p:cNvSpPr/>
          <p:nvPr/>
        </p:nvSpPr>
        <p:spPr>
          <a:xfrm>
            <a:off x="3763433" y="2554817"/>
            <a:ext cx="45719" cy="103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B9F5F6-4CB9-428E-B4C5-8CC881BFF991}"/>
              </a:ext>
            </a:extLst>
          </p:cNvPr>
          <p:cNvSpPr txBox="1"/>
          <p:nvPr/>
        </p:nvSpPr>
        <p:spPr>
          <a:xfrm>
            <a:off x="3733375" y="2512636"/>
            <a:ext cx="5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B16D17-B925-421E-8D34-53A76E798DD7}"/>
              </a:ext>
            </a:extLst>
          </p:cNvPr>
          <p:cNvSpPr/>
          <p:nvPr/>
        </p:nvSpPr>
        <p:spPr>
          <a:xfrm>
            <a:off x="4853689" y="2838195"/>
            <a:ext cx="2146742" cy="37543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5FB25A-C1AB-417F-98A1-144A4D2D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CAFDEEC8-B101-4D0D-A312-F0DAAE462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90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5793E02-1EEA-4806-A52D-D559D2F6E793}"/>
              </a:ext>
            </a:extLst>
          </p:cNvPr>
          <p:cNvSpPr/>
          <p:nvPr/>
        </p:nvSpPr>
        <p:spPr>
          <a:xfrm>
            <a:off x="936821" y="1268346"/>
            <a:ext cx="713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zh-CN" altLang="en-US" sz="2400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算法验证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711A8A-B32B-479A-AE8F-D9902FDFED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8" y="2054902"/>
            <a:ext cx="9999445" cy="18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924DCE-4BF3-467B-BAAB-1B5B3F525C6C}"/>
              </a:ext>
            </a:extLst>
          </p:cNvPr>
          <p:cNvSpPr txBox="1"/>
          <p:nvPr/>
        </p:nvSpPr>
        <p:spPr>
          <a:xfrm>
            <a:off x="3801558" y="3742607"/>
            <a:ext cx="429596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基于启发式算法的升级结果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38780BF-399D-4907-97FB-19BF584A7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57220"/>
              </p:ext>
            </p:extLst>
          </p:nvPr>
        </p:nvGraphicFramePr>
        <p:xfrm>
          <a:off x="2339914" y="4508725"/>
          <a:ext cx="7882115" cy="180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76423">
                  <a:extLst>
                    <a:ext uri="{9D8B030D-6E8A-4147-A177-3AD203B41FA5}">
                      <a16:colId xmlns:a16="http://schemas.microsoft.com/office/drawing/2014/main" val="805424189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3384101277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2854042645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1928100503"/>
                    </a:ext>
                  </a:extLst>
                </a:gridCol>
                <a:gridCol w="1576423">
                  <a:extLst>
                    <a:ext uri="{9D8B030D-6E8A-4147-A177-3AD203B41FA5}">
                      <a16:colId xmlns:a16="http://schemas.microsoft.com/office/drawing/2014/main" val="154954822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时间步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度收益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控制时延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同步时延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总时延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7173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3510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849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168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552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334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最优</a:t>
                      </a: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全局</a:t>
                      </a:r>
                      <a:r>
                        <a:rPr lang="zh-CN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布局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471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9370862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4D7716-363C-4B94-A8EB-5F8C80D0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E045CC9-6864-436C-9913-54F2C44AB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4682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Heuristic algorithm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87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0F084B-530F-40FD-8BF6-BDFFF0AD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67" y="3519026"/>
            <a:ext cx="11272632" cy="3087053"/>
          </a:xfrm>
          <a:prstGeom prst="rect">
            <a:avLst/>
          </a:prstGeom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9C5FBA6-F2FC-4C49-AEF7-535E08ACCFB1}"/>
              </a:ext>
            </a:extLst>
          </p:cNvPr>
          <p:cNvSpPr/>
          <p:nvPr/>
        </p:nvSpPr>
        <p:spPr>
          <a:xfrm>
            <a:off x="1143156" y="2097880"/>
            <a:ext cx="925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启发式算法还有提升空间，局部收益与全局收益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→ 必须用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3A7B49D-79A7-48CA-9A0A-CB4DE298F883}"/>
              </a:ext>
            </a:extLst>
          </p:cNvPr>
          <p:cNvSpPr/>
          <p:nvPr/>
        </p:nvSpPr>
        <p:spPr>
          <a:xfrm>
            <a:off x="1143156" y="2692219"/>
            <a:ext cx="477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马尔可夫决策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--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→ 可以用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5E418C-34C4-406F-83DB-DB2FF46FCA03}"/>
              </a:ext>
            </a:extLst>
          </p:cNvPr>
          <p:cNvSpPr/>
          <p:nvPr/>
        </p:nvSpPr>
        <p:spPr>
          <a:xfrm>
            <a:off x="7620131" y="4265462"/>
            <a:ext cx="1164657" cy="202130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0A9317-BCB9-4507-A138-25DA60785E02}"/>
              </a:ext>
            </a:extLst>
          </p:cNvPr>
          <p:cNvSpPr/>
          <p:nvPr/>
        </p:nvSpPr>
        <p:spPr>
          <a:xfrm>
            <a:off x="10222942" y="4636034"/>
            <a:ext cx="988838" cy="87589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A31D04BC-BA4B-441A-938D-06189759D0F7}"/>
              </a:ext>
            </a:extLst>
          </p:cNvPr>
          <p:cNvSpPr/>
          <p:nvPr/>
        </p:nvSpPr>
        <p:spPr>
          <a:xfrm>
            <a:off x="7036697" y="2637686"/>
            <a:ext cx="2214491" cy="908605"/>
          </a:xfrm>
          <a:prstGeom prst="wedgeRoundRectCallout">
            <a:avLst>
              <a:gd name="adj1" fmla="val -10175"/>
              <a:gd name="adj2" fmla="val 15308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3-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１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将动作拆分，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动作空间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F351FA73-5DBB-431D-B4AA-C13BCB50B3B8}"/>
              </a:ext>
            </a:extLst>
          </p:cNvPr>
          <p:cNvSpPr/>
          <p:nvPr/>
        </p:nvSpPr>
        <p:spPr>
          <a:xfrm>
            <a:off x="9608820" y="2577137"/>
            <a:ext cx="2583180" cy="982846"/>
          </a:xfrm>
          <a:prstGeom prst="wedgeRoundRectCallout">
            <a:avLst>
              <a:gd name="adj1" fmla="val -91075"/>
              <a:gd name="adj2" fmla="val 2097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3-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２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将状态简化，减小状态空间。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86EADC8D-BDFF-4B59-A535-501DBD833C72}"/>
              </a:ext>
            </a:extLst>
          </p:cNvPr>
          <p:cNvSpPr/>
          <p:nvPr/>
        </p:nvSpPr>
        <p:spPr>
          <a:xfrm>
            <a:off x="8905288" y="5981967"/>
            <a:ext cx="2020522" cy="609600"/>
          </a:xfrm>
          <a:prstGeom prst="wedgeRoundRectCallout">
            <a:avLst>
              <a:gd name="adj1" fmla="val -64958"/>
              <a:gd name="adj2" fmla="val -360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3-3: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定义不同奖励计算公式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6A5D36-CFD8-4A95-A457-74873A40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2A1DA2B4-5112-498E-ACBD-FEE68B3097BE}"/>
              </a:ext>
            </a:extLst>
          </p:cNvPr>
          <p:cNvSpPr/>
          <p:nvPr/>
        </p:nvSpPr>
        <p:spPr>
          <a:xfrm>
            <a:off x="611188" y="1430897"/>
            <a:ext cx="6536943" cy="452626"/>
          </a:xfrm>
          <a:prstGeom prst="wedgeRoundRectCallout">
            <a:avLst>
              <a:gd name="adj1" fmla="val -18944"/>
              <a:gd name="adj2" fmla="val 485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3: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基于强化学习的求解算法（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SDN-RL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590DD73D-A69D-4810-B720-D267AAC52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7754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5A58A56-C0A7-48E9-916F-A1BEC306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74" y="1419314"/>
            <a:ext cx="3765995" cy="4236744"/>
          </a:xfrm>
          <a:prstGeom prst="rect">
            <a:avLst/>
          </a:prstGeom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D7802D-B9A0-4BB7-99F6-8FC034B79FA7}"/>
              </a:ext>
            </a:extLst>
          </p:cNvPr>
          <p:cNvSpPr txBox="1"/>
          <p:nvPr/>
        </p:nvSpPr>
        <p:spPr>
          <a:xfrm>
            <a:off x="797167" y="1388471"/>
            <a:ext cx="4425769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算法描述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FF1C4D8-5516-4960-9DDF-53C7F6729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4431" y="2115923"/>
                <a:ext cx="10515600" cy="32091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①状态：交换机升级情况与控制器部署情况</a:t>
                </a:r>
                <a:endParaRPr lang="en-US" altLang="zh-CN" sz="1800" b="0" i="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b="0" i="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0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②动作：选择哪一个网络节点升级或部署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③奖励：度收益与时延损失加权和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FF1C4D8-5516-4960-9DDF-53C7F6729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431" y="2115923"/>
                <a:ext cx="10515600" cy="3209118"/>
              </a:xfrm>
              <a:blipFill>
                <a:blip r:embed="rId5"/>
                <a:stretch>
                  <a:fillRect l="-870" t="-4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45C705-706E-4233-BEF0-6C2A41C5B247}"/>
                  </a:ext>
                </a:extLst>
              </p:cNvPr>
              <p:cNvSpPr txBox="1"/>
              <p:nvPr/>
            </p:nvSpPr>
            <p:spPr>
              <a:xfrm>
                <a:off x="1352869" y="4104664"/>
                <a:ext cx="56162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,⋯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45C705-706E-4233-BEF0-6C2A41C5B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69" y="4104664"/>
                <a:ext cx="5616237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C512C2-343A-4F64-8678-0059AF72058A}"/>
                  </a:ext>
                </a:extLst>
              </p:cNvPr>
              <p:cNvSpPr txBox="1"/>
              <p:nvPr/>
            </p:nvSpPr>
            <p:spPr>
              <a:xfrm>
                <a:off x="1352869" y="2551356"/>
                <a:ext cx="67738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C512C2-343A-4F64-8678-0059AF720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69" y="2551356"/>
                <a:ext cx="6773862" cy="830997"/>
              </a:xfrm>
              <a:prstGeom prst="rect">
                <a:avLst/>
              </a:prstGeom>
              <a:blipFill>
                <a:blip r:embed="rId7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CB08C658-C3B4-46C2-BC7D-D838948DE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3203" y="5325041"/>
                <a:ext cx="10858797" cy="1524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𝑟𝑒𝑤𝑎𝑟𝑑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𝑡𝑒𝑚𝑝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40"/>
                  </a:spcBef>
                  <a:spcAft>
                    <a:spcPts val="240"/>
                  </a:spcAft>
                  <a:buNone/>
                  <a:tabLst>
                    <a:tab pos="2743200" algn="ctr"/>
                    <a:tab pos="5486400" algn="r"/>
                  </a:tabLst>
                </a:pPr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𝑟𝑒𝑤𝑎𝑟𝑑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𝑠𝑡𝑒𝑝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𝑟𝑒𝑤𝑎𝑟𝑑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endParaRPr lang="zh-CN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/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CB08C658-C3B4-46C2-BC7D-D838948D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03" y="5325041"/>
                <a:ext cx="10858797" cy="1524487"/>
              </a:xfrm>
              <a:prstGeom prst="rect">
                <a:avLst/>
              </a:prstGeom>
              <a:blipFill>
                <a:blip r:embed="rId8"/>
                <a:stretch>
                  <a:fillRect l="-168" b="-38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979431-3FBF-4FC0-98D6-830AC925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27</a:t>
            </a:fld>
            <a:endParaRPr kumimoji="1"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1524593-F2CE-4960-B87F-7099C16D4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51900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4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D7802D-B9A0-4BB7-99F6-8FC034B79FA7}"/>
              </a:ext>
            </a:extLst>
          </p:cNvPr>
          <p:cNvSpPr txBox="1"/>
          <p:nvPr/>
        </p:nvSpPr>
        <p:spPr>
          <a:xfrm>
            <a:off x="963689" y="1752545"/>
            <a:ext cx="566938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Q-learning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的价值计算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8D017A-8C59-4401-BCDD-DA3F84391D8D}"/>
                  </a:ext>
                </a:extLst>
              </p:cNvPr>
              <p:cNvSpPr txBox="1"/>
              <p:nvPr/>
            </p:nvSpPr>
            <p:spPr>
              <a:xfrm>
                <a:off x="358645" y="3970528"/>
                <a:ext cx="7228300" cy="747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zh-CN" altLang="en-US" sz="2000" dirty="0"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8D017A-8C59-4401-BCDD-DA3F8439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5" y="3970528"/>
                <a:ext cx="7228300" cy="747512"/>
              </a:xfrm>
              <a:prstGeom prst="rect">
                <a:avLst/>
              </a:prstGeom>
              <a:blipFill>
                <a:blip r:embed="rId4"/>
                <a:stretch>
                  <a:fillRect l="-253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F583C55-3815-4F48-8658-032F2CAFC203}"/>
              </a:ext>
            </a:extLst>
          </p:cNvPr>
          <p:cNvSpPr txBox="1"/>
          <p:nvPr/>
        </p:nvSpPr>
        <p:spPr>
          <a:xfrm>
            <a:off x="6478642" y="1750331"/>
            <a:ext cx="331209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DQN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的价值计算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B7EECD-7C2A-474C-9381-9F6099A08E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39" y="3131232"/>
            <a:ext cx="5224116" cy="28289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C2832D-F09F-4C7B-BF2E-F257ABCA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7608214-60AA-4D7C-BDCE-5D7DCA181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51900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55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F239A2C-9C75-4089-A692-96CBCADA1636}"/>
              </a:ext>
            </a:extLst>
          </p:cNvPr>
          <p:cNvSpPr/>
          <p:nvPr/>
        </p:nvSpPr>
        <p:spPr>
          <a:xfrm>
            <a:off x="936821" y="1268346"/>
            <a:ext cx="713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zh-CN" altLang="en-US" sz="2400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算法验证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C8028D2-9CE8-4867-A691-E923D44065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8" y="2054902"/>
            <a:ext cx="9999445" cy="18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38E45F-4E49-4562-ABD1-8648805682A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8" y="4207067"/>
            <a:ext cx="10301572" cy="18824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11C050-99A0-44DC-A02F-EE260EDACF93}"/>
              </a:ext>
            </a:extLst>
          </p:cNvPr>
          <p:cNvSpPr txBox="1"/>
          <p:nvPr/>
        </p:nvSpPr>
        <p:spPr>
          <a:xfrm>
            <a:off x="3801558" y="3742607"/>
            <a:ext cx="429596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基于启发式算法的升级结果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7042CB-E4B3-4230-8877-6E582BF74BD2}"/>
              </a:ext>
            </a:extLst>
          </p:cNvPr>
          <p:cNvSpPr txBox="1"/>
          <p:nvPr/>
        </p:nvSpPr>
        <p:spPr>
          <a:xfrm>
            <a:off x="4232405" y="5990081"/>
            <a:ext cx="3434267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S-RL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的升级结果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67D4AD-56B6-4518-929F-4505D1D8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FFCAC4C-01C9-45A9-B4C3-28E424D6E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51900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9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C99F517-E0F8-47AF-947A-64E656A2B897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616404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1359255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研究背景</a:t>
                      </a:r>
                      <a:endParaRPr lang="en-US" altLang="zh-CN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Background</a:t>
                      </a:r>
                      <a:endParaRPr lang="zh-CN" altLang="en-US" sz="1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格 5">
            <a:extLst>
              <a:ext uri="{FF2B5EF4-FFF2-40B4-BE49-F238E27FC236}">
                <a16:creationId xmlns:a16="http://schemas.microsoft.com/office/drawing/2014/main" id="{D2EB424F-9004-4E57-A86A-A86FCF0A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48086"/>
              </p:ext>
            </p:extLst>
          </p:nvPr>
        </p:nvGraphicFramePr>
        <p:xfrm>
          <a:off x="2265493" y="2187237"/>
          <a:ext cx="8127999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070259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56674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8910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一个</a:t>
                      </a:r>
                    </a:p>
                  </a:txBody>
                  <a:tcPr marL="106754" marR="106754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两个</a:t>
                      </a:r>
                    </a:p>
                  </a:txBody>
                  <a:tcPr marL="106754" marR="10675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Which</a:t>
                      </a:r>
                      <a:endParaRPr lang="zh-CN" sz="19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（√）</a:t>
                      </a:r>
                    </a:p>
                  </a:txBody>
                  <a:tcPr marL="106754" marR="106754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 &amp; Which</a:t>
                      </a:r>
                      <a:endParaRPr lang="zh-CN" sz="19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（√）</a:t>
                      </a:r>
                    </a:p>
                  </a:txBody>
                  <a:tcPr marL="106754" marR="106754" marT="0" marB="0" anchor="ctr">
                    <a:solidFill>
                      <a:srgbClr val="DE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 &amp; Which &amp; How</a:t>
                      </a:r>
                      <a:endParaRPr lang="zh-CN" alt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（×）</a:t>
                      </a:r>
                    </a:p>
                  </a:txBody>
                  <a:tcPr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</a:t>
                      </a:r>
                      <a:endParaRPr lang="zh-CN" sz="19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（√）</a:t>
                      </a:r>
                    </a:p>
                  </a:txBody>
                  <a:tcPr marL="106754" marR="106754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Which &amp; How</a:t>
                      </a:r>
                      <a:endParaRPr lang="zh-CN" sz="19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9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（√）</a:t>
                      </a:r>
                    </a:p>
                  </a:txBody>
                  <a:tcPr marL="106754" marR="106754" marT="0" marB="0" anchor="ctr"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26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</a:t>
                      </a:r>
                      <a:endParaRPr lang="zh-CN" alt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 &amp; How</a:t>
                      </a:r>
                    </a:p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01384"/>
                  </a:ext>
                </a:extLst>
              </a:tr>
            </a:tbl>
          </a:graphicData>
        </a:graphic>
      </p:graphicFrame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77DDE89D-E76A-4EB8-9EE3-4B5E35CC872C}"/>
              </a:ext>
            </a:extLst>
          </p:cNvPr>
          <p:cNvSpPr/>
          <p:nvPr/>
        </p:nvSpPr>
        <p:spPr>
          <a:xfrm>
            <a:off x="574741" y="2471408"/>
            <a:ext cx="1484312" cy="609600"/>
          </a:xfrm>
          <a:prstGeom prst="wedgeRoundRectCallout">
            <a:avLst>
              <a:gd name="adj1" fmla="val 71573"/>
              <a:gd name="adj2" fmla="val 4167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静态升级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B11B9FB6-65AD-4F59-9A57-0705934E1910}"/>
              </a:ext>
            </a:extLst>
          </p:cNvPr>
          <p:cNvSpPr/>
          <p:nvPr/>
        </p:nvSpPr>
        <p:spPr>
          <a:xfrm>
            <a:off x="574741" y="3130526"/>
            <a:ext cx="1484312" cy="788413"/>
          </a:xfrm>
          <a:prstGeom prst="wedgeRoundRectCallout">
            <a:avLst>
              <a:gd name="adj1" fmla="val 71573"/>
              <a:gd name="adj2" fmla="val 4167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控制器部署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B93D10DE-074A-43EE-ADF5-D404F2E60C1C}"/>
              </a:ext>
            </a:extLst>
          </p:cNvPr>
          <p:cNvSpPr/>
          <p:nvPr/>
        </p:nvSpPr>
        <p:spPr>
          <a:xfrm>
            <a:off x="7743226" y="1456839"/>
            <a:ext cx="1484312" cy="609600"/>
          </a:xfrm>
          <a:prstGeom prst="wedgeRoundRectCallout">
            <a:avLst>
              <a:gd name="adj1" fmla="val -87571"/>
              <a:gd name="adj2" fmla="val 177084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动态升级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C7B6684F-F191-40C2-BF72-14532CC2249B}"/>
              </a:ext>
            </a:extLst>
          </p:cNvPr>
          <p:cNvSpPr/>
          <p:nvPr/>
        </p:nvSpPr>
        <p:spPr>
          <a:xfrm>
            <a:off x="7153470" y="4110492"/>
            <a:ext cx="1484312" cy="609600"/>
          </a:xfrm>
          <a:prstGeom prst="wedgeRoundRectCallout">
            <a:avLst>
              <a:gd name="adj1" fmla="val -49924"/>
              <a:gd name="adj2" fmla="val -189583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联合部署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53DB639-9313-4C06-BBE2-21706B42ACFA}"/>
              </a:ext>
            </a:extLst>
          </p:cNvPr>
          <p:cNvSpPr txBox="1"/>
          <p:nvPr/>
        </p:nvSpPr>
        <p:spPr>
          <a:xfrm>
            <a:off x="2329135" y="5325692"/>
            <a:ext cx="207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≠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+ 1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D04B724-85DF-419B-BA79-72E556ECACA7}"/>
              </a:ext>
            </a:extLst>
          </p:cNvPr>
          <p:cNvSpPr txBox="1"/>
          <p:nvPr/>
        </p:nvSpPr>
        <p:spPr>
          <a:xfrm>
            <a:off x="1509993" y="5862205"/>
            <a:ext cx="254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局部最优 ≠ 全局最优</a:t>
            </a:r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049813E1-9178-4410-84F9-A3EC57E09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5382" y="4832579"/>
            <a:ext cx="5400000" cy="1724890"/>
          </a:xfrm>
        </p:spPr>
      </p:pic>
    </p:spTree>
    <p:extLst>
      <p:ext uri="{BB962C8B-B14F-4D97-AF65-F5344CB8AC3E}">
        <p14:creationId xmlns:p14="http://schemas.microsoft.com/office/powerpoint/2010/main" val="1681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7FF9C31-7FB3-4AB6-855C-9B4500FC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00" y="2468880"/>
            <a:ext cx="5852160" cy="4389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5CEBE2-04AD-4BC7-B7BC-EDC6B395E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83"/>
          <a:stretch/>
        </p:blipFill>
        <p:spPr>
          <a:xfrm>
            <a:off x="200429" y="2696356"/>
            <a:ext cx="5852160" cy="4161644"/>
          </a:xfrm>
          <a:prstGeom prst="rect">
            <a:avLst/>
          </a:prstGeom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F239A2C-9C75-4089-A692-96CBCADA1636}"/>
              </a:ext>
            </a:extLst>
          </p:cNvPr>
          <p:cNvSpPr/>
          <p:nvPr/>
        </p:nvSpPr>
        <p:spPr>
          <a:xfrm>
            <a:off x="934949" y="1269625"/>
            <a:ext cx="7135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zh-CN" altLang="en-US" sz="2400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算法验证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CE98BA-C5C8-46FC-95B9-76B185ED80E2}"/>
              </a:ext>
            </a:extLst>
          </p:cNvPr>
          <p:cNvSpPr txBox="1"/>
          <p:nvPr/>
        </p:nvSpPr>
        <p:spPr>
          <a:xfrm>
            <a:off x="2195099" y="5897732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6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dirty="0">
              <a:solidFill>
                <a:srgbClr val="36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D555F0C-1CD0-4008-8B62-6E68EAF8170B}"/>
              </a:ext>
            </a:extLst>
          </p:cNvPr>
          <p:cNvSpPr txBox="1"/>
          <p:nvPr/>
        </p:nvSpPr>
        <p:spPr>
          <a:xfrm>
            <a:off x="3594862" y="4863969"/>
            <a:ext cx="64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6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endParaRPr lang="zh-CN" altLang="en-US" dirty="0">
              <a:solidFill>
                <a:srgbClr val="36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8B958A-96CD-4D6B-A497-66E4D0BD92B2}"/>
              </a:ext>
            </a:extLst>
          </p:cNvPr>
          <p:cNvSpPr txBox="1"/>
          <p:nvPr/>
        </p:nvSpPr>
        <p:spPr>
          <a:xfrm>
            <a:off x="5494479" y="2740475"/>
            <a:ext cx="64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6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  <a:endParaRPr lang="zh-CN" altLang="en-US" dirty="0">
              <a:solidFill>
                <a:srgbClr val="36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FB20E4D-DEE9-4AD0-9C82-7E91F08DB1E2}"/>
              </a:ext>
            </a:extLst>
          </p:cNvPr>
          <p:cNvSpPr txBox="1"/>
          <p:nvPr/>
        </p:nvSpPr>
        <p:spPr>
          <a:xfrm>
            <a:off x="2170955" y="5203675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71BB5B-FEF1-4823-8D20-1DBC1EA36015}"/>
              </a:ext>
            </a:extLst>
          </p:cNvPr>
          <p:cNvSpPr txBox="1"/>
          <p:nvPr/>
        </p:nvSpPr>
        <p:spPr>
          <a:xfrm>
            <a:off x="3653849" y="3745559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A0800A-3CBB-4648-A604-5099AAE0B694}"/>
              </a:ext>
            </a:extLst>
          </p:cNvPr>
          <p:cNvSpPr txBox="1"/>
          <p:nvPr/>
        </p:nvSpPr>
        <p:spPr>
          <a:xfrm>
            <a:off x="5501382" y="3103787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A8E10F-5273-41D7-A6A4-3446F3A8F9F0}"/>
              </a:ext>
            </a:extLst>
          </p:cNvPr>
          <p:cNvSpPr txBox="1"/>
          <p:nvPr/>
        </p:nvSpPr>
        <p:spPr>
          <a:xfrm>
            <a:off x="5494479" y="3331099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9F15007-0C05-4C0D-AD15-BD3C0C5CE5E6}"/>
              </a:ext>
            </a:extLst>
          </p:cNvPr>
          <p:cNvSpPr/>
          <p:nvPr/>
        </p:nvSpPr>
        <p:spPr>
          <a:xfrm>
            <a:off x="5418643" y="3453738"/>
            <a:ext cx="62027" cy="620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5F1155-78DB-48F2-8998-C696C11EA01D}"/>
              </a:ext>
            </a:extLst>
          </p:cNvPr>
          <p:cNvSpPr txBox="1"/>
          <p:nvPr/>
        </p:nvSpPr>
        <p:spPr>
          <a:xfrm>
            <a:off x="1306814" y="349933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全局最优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0EC92AB-F6D3-4ACD-BAE7-07AE81F5D0DB}"/>
              </a:ext>
            </a:extLst>
          </p:cNvPr>
          <p:cNvSpPr/>
          <p:nvPr/>
        </p:nvSpPr>
        <p:spPr>
          <a:xfrm>
            <a:off x="1145555" y="3588361"/>
            <a:ext cx="62027" cy="620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表格 5">
            <a:extLst>
              <a:ext uri="{FF2B5EF4-FFF2-40B4-BE49-F238E27FC236}">
                <a16:creationId xmlns:a16="http://schemas.microsoft.com/office/drawing/2014/main" id="{2FE7B77B-94AF-48C8-8349-67F208940D37}"/>
              </a:ext>
            </a:extLst>
          </p:cNvPr>
          <p:cNvGraphicFramePr>
            <a:graphicFrameLocks noGrp="1"/>
          </p:cNvGraphicFramePr>
          <p:nvPr/>
        </p:nvGraphicFramePr>
        <p:xfrm>
          <a:off x="3876916" y="1221607"/>
          <a:ext cx="6425832" cy="157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976">
                  <a:extLst>
                    <a:ext uri="{9D8B030D-6E8A-4147-A177-3AD203B41FA5}">
                      <a16:colId xmlns:a16="http://schemas.microsoft.com/office/drawing/2014/main" val="2559087061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366628619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4009024527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2167734557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4191061188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1876220019"/>
                    </a:ext>
                  </a:extLst>
                </a:gridCol>
                <a:gridCol w="917976">
                  <a:extLst>
                    <a:ext uri="{9D8B030D-6E8A-4147-A177-3AD203B41FA5}">
                      <a16:colId xmlns:a16="http://schemas.microsoft.com/office/drawing/2014/main" val="3976762014"/>
                    </a:ext>
                  </a:extLst>
                </a:gridCol>
              </a:tblGrid>
              <a:tr h="26489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升级步</a:t>
                      </a:r>
                    </a:p>
                  </a:txBody>
                  <a:tcPr marL="96132" marR="96132" marT="48066" marB="4806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度收益</a:t>
                      </a:r>
                    </a:p>
                  </a:txBody>
                  <a:tcPr marL="96132" marR="96132" marT="48066" marB="4806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时延损失（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6132" marR="96132" marT="48066" marB="48066"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13534"/>
                  </a:ext>
                </a:extLst>
              </a:tr>
              <a:tr h="2589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全局最优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启发式算法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强化学习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全局最优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启发式算法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强化学习</a:t>
                      </a:r>
                    </a:p>
                  </a:txBody>
                  <a:tcPr marL="68591" marR="68591" marT="34295" marB="34295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65654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extLst>
                  <a:ext uri="{0D108BD9-81ED-4DB2-BD59-A6C34878D82A}">
                    <a16:rowId xmlns:a16="http://schemas.microsoft.com/office/drawing/2014/main" val="815630468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extLst>
                  <a:ext uri="{0D108BD9-81ED-4DB2-BD59-A6C34878D82A}">
                    <a16:rowId xmlns:a16="http://schemas.microsoft.com/office/drawing/2014/main" val="2336000163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extLst>
                  <a:ext uri="{0D108BD9-81ED-4DB2-BD59-A6C34878D82A}">
                    <a16:rowId xmlns:a16="http://schemas.microsoft.com/office/drawing/2014/main" val="973879283"/>
                  </a:ext>
                </a:extLst>
              </a:tr>
              <a:tr h="2589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</a:p>
                  </a:txBody>
                  <a:tcPr marL="68591" marR="68591" marT="34295" marB="3429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4607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4534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711" marR="76711" marT="0" marB="0" anchor="ctr"/>
                </a:tc>
                <a:extLst>
                  <a:ext uri="{0D108BD9-81ED-4DB2-BD59-A6C34878D82A}">
                    <a16:rowId xmlns:a16="http://schemas.microsoft.com/office/drawing/2014/main" val="3967510323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FED6FE-806A-48CF-9B43-DDB22B78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F78E647C-944A-4ED6-869C-A5FA5272FF3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54F09511-C8A1-4FD5-8E9F-925668633AF4}"/>
              </a:ext>
            </a:extLst>
          </p:cNvPr>
          <p:cNvSpPr txBox="1"/>
          <p:nvPr/>
        </p:nvSpPr>
        <p:spPr>
          <a:xfrm>
            <a:off x="8216116" y="4890234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6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zh-CN" altLang="en-US" dirty="0">
              <a:solidFill>
                <a:srgbClr val="36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9458754-F21A-4361-9EE6-E62FAE849480}"/>
              </a:ext>
            </a:extLst>
          </p:cNvPr>
          <p:cNvSpPr txBox="1"/>
          <p:nvPr/>
        </p:nvSpPr>
        <p:spPr>
          <a:xfrm>
            <a:off x="9742042" y="4049447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6D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zh-CN" altLang="en-US" dirty="0">
              <a:solidFill>
                <a:srgbClr val="366D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A8386CC-E7C3-47FF-B4BD-CFD930A8BE4F}"/>
              </a:ext>
            </a:extLst>
          </p:cNvPr>
          <p:cNvSpPr txBox="1"/>
          <p:nvPr/>
        </p:nvSpPr>
        <p:spPr>
          <a:xfrm>
            <a:off x="9677237" y="3650388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01BB4E-5B2C-4D6F-8BB8-F3291BD332A5}"/>
              </a:ext>
            </a:extLst>
          </p:cNvPr>
          <p:cNvSpPr txBox="1"/>
          <p:nvPr/>
        </p:nvSpPr>
        <p:spPr>
          <a:xfrm>
            <a:off x="8216116" y="4295195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BDA6A67-22F5-40B2-AD65-6C25139AE9A4}"/>
              </a:ext>
            </a:extLst>
          </p:cNvPr>
          <p:cNvSpPr txBox="1"/>
          <p:nvPr/>
        </p:nvSpPr>
        <p:spPr>
          <a:xfrm>
            <a:off x="11446925" y="2795604"/>
            <a:ext cx="5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4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endParaRPr lang="zh-CN" altLang="en-US" dirty="0">
              <a:solidFill>
                <a:srgbClr val="E4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85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596E4E-8D0B-4182-A131-EB7B97AF185F}"/>
              </a:ext>
            </a:extLst>
          </p:cNvPr>
          <p:cNvSpPr txBox="1"/>
          <p:nvPr/>
        </p:nvSpPr>
        <p:spPr>
          <a:xfrm>
            <a:off x="934949" y="2067973"/>
            <a:ext cx="11134226" cy="27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发现全局视角下的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SDN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最优动态升级问题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项创新工作（数学建模＆两个算法）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难度和工作量大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第一个创新工作已发表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INFOCOM Workshops 2020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论文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其他创新工作正在撰写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69C9D1-36A0-4819-BD2B-C7A7DD75FDD0}"/>
              </a:ext>
            </a:extLst>
          </p:cNvPr>
          <p:cNvSpPr/>
          <p:nvPr/>
        </p:nvSpPr>
        <p:spPr>
          <a:xfrm>
            <a:off x="934949" y="1269625"/>
            <a:ext cx="7135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  <a:endParaRPr lang="zh-CN" altLang="en-US" sz="2400" b="1" dirty="0">
              <a:solidFill>
                <a:srgbClr val="5B9BD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840D04-6B2D-4547-A204-D58DD193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D421AD3-DF94-4622-9EC0-BD028D42B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0102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55450966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61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596E4E-8D0B-4182-A131-EB7B97AF185F}"/>
              </a:ext>
            </a:extLst>
          </p:cNvPr>
          <p:cNvSpPr txBox="1"/>
          <p:nvPr/>
        </p:nvSpPr>
        <p:spPr>
          <a:xfrm>
            <a:off x="934949" y="2067973"/>
            <a:ext cx="1113422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X. et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al.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Migrating to SDN for Mobile Core Networks: A Dynamic and Global Perspective[C]. Online: IEEE INFOCOM 2020 - IEEE Conference on Computer Communications Workshops (INFOCOM WKSHPS). IEEE, 2020.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69C9D1-36A0-4819-BD2B-C7A7DD75FDD0}"/>
              </a:ext>
            </a:extLst>
          </p:cNvPr>
          <p:cNvSpPr/>
          <p:nvPr/>
        </p:nvSpPr>
        <p:spPr>
          <a:xfrm>
            <a:off x="934949" y="1269625"/>
            <a:ext cx="7135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成果</a:t>
            </a:r>
            <a:endParaRPr lang="zh-CN" altLang="en-US" sz="2400" b="1" dirty="0">
              <a:solidFill>
                <a:srgbClr val="5B9BD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EE1429-3C18-4257-98AE-01877F6F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32</a:t>
            </a:fld>
            <a:endParaRPr kumimoji="1"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BF44245-9A7C-4BC3-96E8-689ECA50A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79706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83693136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36361115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55450966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07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/>
        </p:nvSpPr>
        <p:spPr>
          <a:xfrm>
            <a:off x="1917851" y="2888340"/>
            <a:ext cx="8475641" cy="1081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FFFFFF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请各位老师批评指正</a:t>
            </a:r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5F7A6E-AEC3-429D-B508-8BBF171B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87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B08F8175-B9F5-4671-86D2-391D9C287444}"/>
              </a:ext>
            </a:extLst>
          </p:cNvPr>
          <p:cNvSpPr/>
          <p:nvPr/>
        </p:nvSpPr>
        <p:spPr>
          <a:xfrm>
            <a:off x="1649891" y="2585666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76D7733-12E4-43EA-91B6-5956D5505801}"/>
              </a:ext>
            </a:extLst>
          </p:cNvPr>
          <p:cNvSpPr/>
          <p:nvPr/>
        </p:nvSpPr>
        <p:spPr>
          <a:xfrm>
            <a:off x="613571" y="2597356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8A6CFAE-AACA-4C67-BE1E-3BE77361E038}"/>
              </a:ext>
            </a:extLst>
          </p:cNvPr>
          <p:cNvSpPr/>
          <p:nvPr/>
        </p:nvSpPr>
        <p:spPr>
          <a:xfrm>
            <a:off x="1136287" y="1969600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F2F8D3D5-DA82-435F-836B-8B3C446018F2}"/>
              </a:ext>
            </a:extLst>
          </p:cNvPr>
          <p:cNvSpPr/>
          <p:nvPr/>
        </p:nvSpPr>
        <p:spPr>
          <a:xfrm>
            <a:off x="611188" y="2597356"/>
            <a:ext cx="415131" cy="415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CF30BED-D13E-4685-9D3F-5357A2129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750331"/>
            <a:ext cx="3543782" cy="19519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19AB2C6-3F8D-48AD-B63D-D7E024C98F83}"/>
              </a:ext>
            </a:extLst>
          </p:cNvPr>
          <p:cNvSpPr txBox="1"/>
          <p:nvPr/>
        </p:nvSpPr>
        <p:spPr>
          <a:xfrm>
            <a:off x="11833355" y="6446304"/>
            <a:ext cx="3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A864207-5342-4D6F-A413-D8A1FBD80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26466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Motivation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椭圆 20">
            <a:extLst>
              <a:ext uri="{FF2B5EF4-FFF2-40B4-BE49-F238E27FC236}">
                <a16:creationId xmlns:a16="http://schemas.microsoft.com/office/drawing/2014/main" id="{0FAF3399-9901-4CAB-BFBE-43F8EC82EF9C}"/>
              </a:ext>
            </a:extLst>
          </p:cNvPr>
          <p:cNvSpPr/>
          <p:nvPr/>
        </p:nvSpPr>
        <p:spPr>
          <a:xfrm>
            <a:off x="7097192" y="3213337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46E04C4-C8FF-4A65-B040-0C348F2602C3}"/>
              </a:ext>
            </a:extLst>
          </p:cNvPr>
          <p:cNvSpPr/>
          <p:nvPr/>
        </p:nvSpPr>
        <p:spPr>
          <a:xfrm>
            <a:off x="7735976" y="2594268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140035E-2AA2-41DA-9D04-6645257169B0}"/>
              </a:ext>
            </a:extLst>
          </p:cNvPr>
          <p:cNvSpPr/>
          <p:nvPr/>
        </p:nvSpPr>
        <p:spPr>
          <a:xfrm>
            <a:off x="6682061" y="2584920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0C0DF9D-E8CC-4534-B30A-F31C71600F90}"/>
              </a:ext>
            </a:extLst>
          </p:cNvPr>
          <p:cNvSpPr/>
          <p:nvPr/>
        </p:nvSpPr>
        <p:spPr>
          <a:xfrm>
            <a:off x="7735976" y="2594267"/>
            <a:ext cx="415131" cy="415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0FF8F79-E19F-45BA-B23D-D2219908D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1" y="1750331"/>
            <a:ext cx="3543782" cy="19519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B09B8F-D3DE-4D55-8158-B4FA2B0859D0}"/>
              </a:ext>
            </a:extLst>
          </p:cNvPr>
          <p:cNvSpPr txBox="1"/>
          <p:nvPr/>
        </p:nvSpPr>
        <p:spPr>
          <a:xfrm>
            <a:off x="1026319" y="1254727"/>
            <a:ext cx="243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示例网络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C1484B4-038B-4D27-848C-45A06E209059}"/>
              </a:ext>
            </a:extLst>
          </p:cNvPr>
          <p:cNvSpPr/>
          <p:nvPr/>
        </p:nvSpPr>
        <p:spPr>
          <a:xfrm>
            <a:off x="10972771" y="1960060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A13E844-B09E-4602-BEE6-8DA4BC6D2DD2}"/>
              </a:ext>
            </a:extLst>
          </p:cNvPr>
          <p:cNvSpPr/>
          <p:nvPr/>
        </p:nvSpPr>
        <p:spPr>
          <a:xfrm>
            <a:off x="9010381" y="3218100"/>
            <a:ext cx="415131" cy="41513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DCDA734-FF96-4AC0-8055-5465B582908A}"/>
              </a:ext>
            </a:extLst>
          </p:cNvPr>
          <p:cNvSpPr/>
          <p:nvPr/>
        </p:nvSpPr>
        <p:spPr>
          <a:xfrm>
            <a:off x="10972770" y="1955297"/>
            <a:ext cx="415131" cy="415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DE8E3F52-03AD-4904-A22F-468C5C0FE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80" y="1750331"/>
            <a:ext cx="3543782" cy="195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2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CF30BED-D13E-4685-9D3F-5357A212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52" y="1860036"/>
            <a:ext cx="3543782" cy="1951938"/>
          </a:xfrm>
          <a:prstGeom prst="rect">
            <a:avLst/>
          </a:prstGeom>
        </p:spPr>
      </p:pic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4155B48-5B4B-4AE8-8381-898F69378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627" y="1860815"/>
            <a:ext cx="3592299" cy="19472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37CA68-4C53-457D-BAA9-DFAB6EC0C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623" y="3817594"/>
            <a:ext cx="3689732" cy="203232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9A3339-2A8B-48C5-B7C3-94FE14129E9A}"/>
              </a:ext>
            </a:extLst>
          </p:cNvPr>
          <p:cNvSpPr txBox="1"/>
          <p:nvPr/>
        </p:nvSpPr>
        <p:spPr>
          <a:xfrm>
            <a:off x="6234614" y="2570241"/>
            <a:ext cx="192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时延：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69ms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7C1B06-68A9-430A-8B4E-8EFD59EE69F2}"/>
              </a:ext>
            </a:extLst>
          </p:cNvPr>
          <p:cNvSpPr txBox="1"/>
          <p:nvPr/>
        </p:nvSpPr>
        <p:spPr>
          <a:xfrm>
            <a:off x="6347125" y="4698359"/>
            <a:ext cx="192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时延：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50ms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6C4456-C7AE-4120-8D57-5EA3276160D8}"/>
              </a:ext>
            </a:extLst>
          </p:cNvPr>
          <p:cNvSpPr txBox="1"/>
          <p:nvPr/>
        </p:nvSpPr>
        <p:spPr>
          <a:xfrm>
            <a:off x="11833355" y="6446304"/>
            <a:ext cx="3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6B92FA52-C90D-42AC-9B8D-5D73C4C5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78009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Motivation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022E80ED-2D52-4531-BA7C-1FD0C9BF51EA}"/>
              </a:ext>
            </a:extLst>
          </p:cNvPr>
          <p:cNvSpPr txBox="1"/>
          <p:nvPr/>
        </p:nvSpPr>
        <p:spPr>
          <a:xfrm>
            <a:off x="1536700" y="2552700"/>
            <a:ext cx="455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逐步升级所得控制器方案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F646DC-1E61-44C8-AD06-4339DF8B06DA}"/>
              </a:ext>
            </a:extLst>
          </p:cNvPr>
          <p:cNvSpPr txBox="1"/>
          <p:nvPr/>
        </p:nvSpPr>
        <p:spPr>
          <a:xfrm>
            <a:off x="1536700" y="4738563"/>
            <a:ext cx="455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全局最优控制器方案</a:t>
            </a:r>
          </a:p>
        </p:txBody>
      </p:sp>
      <p:sp>
        <p:nvSpPr>
          <p:cNvPr id="5" name="不等号 4">
            <a:extLst>
              <a:ext uri="{FF2B5EF4-FFF2-40B4-BE49-F238E27FC236}">
                <a16:creationId xmlns:a16="http://schemas.microsoft.com/office/drawing/2014/main" id="{B4895BC0-24BB-4C7F-98B4-9A1283E58920}"/>
              </a:ext>
            </a:extLst>
          </p:cNvPr>
          <p:cNvSpPr/>
          <p:nvPr/>
        </p:nvSpPr>
        <p:spPr>
          <a:xfrm>
            <a:off x="2413000" y="3546264"/>
            <a:ext cx="1117600" cy="660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290115-970A-492B-8D2C-66083AB2C46F}"/>
              </a:ext>
            </a:extLst>
          </p:cNvPr>
          <p:cNvSpPr txBox="1"/>
          <p:nvPr/>
        </p:nvSpPr>
        <p:spPr>
          <a:xfrm>
            <a:off x="1026319" y="1254727"/>
            <a:ext cx="243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示例网络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3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09E0BEF-5C48-44E3-905C-67A41A7F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77113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Motivation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：问题建模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B638E82C-A25F-4EEA-B0AC-3F4659AA664B}"/>
              </a:ext>
            </a:extLst>
          </p:cNvPr>
          <p:cNvSpPr/>
          <p:nvPr/>
        </p:nvSpPr>
        <p:spPr>
          <a:xfrm>
            <a:off x="1092448" y="3472432"/>
            <a:ext cx="5991397" cy="425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E6B1B5-81C2-4C17-8A0F-EF7DE44843EB}"/>
              </a:ext>
            </a:extLst>
          </p:cNvPr>
          <p:cNvSpPr/>
          <p:nvPr/>
        </p:nvSpPr>
        <p:spPr>
          <a:xfrm>
            <a:off x="1090612" y="3030997"/>
            <a:ext cx="5991397" cy="425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F21DCE-FA79-4E2E-B1A7-1F052F5E77A0}"/>
              </a:ext>
            </a:extLst>
          </p:cNvPr>
          <p:cNvSpPr/>
          <p:nvPr/>
        </p:nvSpPr>
        <p:spPr>
          <a:xfrm>
            <a:off x="1090613" y="2581956"/>
            <a:ext cx="5991397" cy="425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6BF5923-E14D-4554-9042-9A7EADCCAACC}"/>
              </a:ext>
            </a:extLst>
          </p:cNvPr>
          <p:cNvSpPr/>
          <p:nvPr/>
        </p:nvSpPr>
        <p:spPr>
          <a:xfrm>
            <a:off x="779932" y="2566483"/>
            <a:ext cx="97052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发现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，数学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建模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启发式算法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求解近似解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提出基于强化学习的求解算法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S-RL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511642-D3AF-49AE-9482-9573C35449CC}"/>
              </a:ext>
            </a:extLst>
          </p:cNvPr>
          <p:cNvSpPr txBox="1"/>
          <p:nvPr/>
        </p:nvSpPr>
        <p:spPr>
          <a:xfrm>
            <a:off x="987537" y="4697587"/>
            <a:ext cx="271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具有难度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BDAA59-FB6C-44E4-88B6-312DCDA433F0}"/>
              </a:ext>
            </a:extLst>
          </p:cNvPr>
          <p:cNvSpPr txBox="1"/>
          <p:nvPr/>
        </p:nvSpPr>
        <p:spPr>
          <a:xfrm>
            <a:off x="987537" y="1923475"/>
            <a:ext cx="797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三个创新工作</a:t>
            </a:r>
          </a:p>
        </p:txBody>
      </p:sp>
    </p:spTree>
    <p:extLst>
      <p:ext uri="{BB962C8B-B14F-4D97-AF65-F5344CB8AC3E}">
        <p14:creationId xmlns:p14="http://schemas.microsoft.com/office/powerpoint/2010/main" val="313994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内容占位符 5">
            <a:extLst>
              <a:ext uri="{FF2B5EF4-FFF2-40B4-BE49-F238E27FC236}">
                <a16:creationId xmlns:a16="http://schemas.microsoft.com/office/drawing/2014/main" id="{F0DBFAD6-A5DC-4867-A59C-A1485409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248" y="3638080"/>
            <a:ext cx="9542489" cy="3048101"/>
          </a:xfr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7B85D772-3CCF-443A-8EC4-F62EE57CFE1F}"/>
              </a:ext>
            </a:extLst>
          </p:cNvPr>
          <p:cNvSpPr/>
          <p:nvPr/>
        </p:nvSpPr>
        <p:spPr>
          <a:xfrm>
            <a:off x="944202" y="1278700"/>
            <a:ext cx="5748697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C7CC16F-837C-4A19-A286-3C28EE6CB985}"/>
              </a:ext>
            </a:extLst>
          </p:cNvPr>
          <p:cNvSpPr/>
          <p:nvPr/>
        </p:nvSpPr>
        <p:spPr>
          <a:xfrm>
            <a:off x="944203" y="2635652"/>
            <a:ext cx="3318764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952E16-A4BB-4D60-BE98-F9976E6AC277}"/>
              </a:ext>
            </a:extLst>
          </p:cNvPr>
          <p:cNvSpPr/>
          <p:nvPr/>
        </p:nvSpPr>
        <p:spPr>
          <a:xfrm>
            <a:off x="921554" y="1895695"/>
            <a:ext cx="3318764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FB044B-B25A-4C0B-9B3E-21AD45EFCFB4}"/>
              </a:ext>
            </a:extLst>
          </p:cNvPr>
          <p:cNvSpPr/>
          <p:nvPr/>
        </p:nvSpPr>
        <p:spPr>
          <a:xfrm>
            <a:off x="584306" y="1921426"/>
            <a:ext cx="375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1-1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：升级目标退化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36890C-5345-4659-8408-FC88C4410888}"/>
              </a:ext>
            </a:extLst>
          </p:cNvPr>
          <p:cNvSpPr/>
          <p:nvPr/>
        </p:nvSpPr>
        <p:spPr>
          <a:xfrm>
            <a:off x="4419600" y="2151348"/>
            <a:ext cx="181917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局部双目标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685B5A-3A88-4208-B80E-C7D471D5AFFE}"/>
              </a:ext>
            </a:extLst>
          </p:cNvPr>
          <p:cNvSpPr/>
          <p:nvPr/>
        </p:nvSpPr>
        <p:spPr>
          <a:xfrm>
            <a:off x="9621564" y="2151348"/>
            <a:ext cx="181917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全局单目标</a:t>
            </a:r>
          </a:p>
        </p:txBody>
      </p: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26B2AD47-8FA0-4C41-94F8-FBE7E14B1E75}"/>
              </a:ext>
            </a:extLst>
          </p:cNvPr>
          <p:cNvCxnSpPr>
            <a:stCxn id="3" idx="0"/>
            <a:endCxn id="10" idx="0"/>
          </p:cNvCxnSpPr>
          <p:nvPr/>
        </p:nvCxnSpPr>
        <p:spPr>
          <a:xfrm rot="5400000" flipH="1" flipV="1">
            <a:off x="7930169" y="-449634"/>
            <a:ext cx="12700" cy="5201964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69ADF76C-4AC5-4823-AE55-61ACBB24F9D8}"/>
              </a:ext>
            </a:extLst>
          </p:cNvPr>
          <p:cNvCxnSpPr>
            <a:cxnSpLocks/>
            <a:stCxn id="10" idx="2"/>
            <a:endCxn id="3" idx="2"/>
          </p:cNvCxnSpPr>
          <p:nvPr/>
        </p:nvCxnSpPr>
        <p:spPr>
          <a:xfrm rot="5400000">
            <a:off x="7930169" y="12031"/>
            <a:ext cx="12700" cy="5201964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BD2C0B0-13A2-42F1-A45A-6A639BB45300}"/>
              </a:ext>
            </a:extLst>
          </p:cNvPr>
          <p:cNvSpPr txBox="1"/>
          <p:nvPr/>
        </p:nvSpPr>
        <p:spPr>
          <a:xfrm>
            <a:off x="7026227" y="1379256"/>
            <a:ext cx="2251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正向时序制约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1B2998-0E11-40C3-A611-B50DFBBDB1A3}"/>
              </a:ext>
            </a:extLst>
          </p:cNvPr>
          <p:cNvSpPr txBox="1"/>
          <p:nvPr/>
        </p:nvSpPr>
        <p:spPr>
          <a:xfrm>
            <a:off x="7026228" y="2337809"/>
            <a:ext cx="2251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逆向时序制约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64B477-FC17-4BC6-A0C5-A1397CF45A74}"/>
              </a:ext>
            </a:extLst>
          </p:cNvPr>
          <p:cNvSpPr/>
          <p:nvPr/>
        </p:nvSpPr>
        <p:spPr>
          <a:xfrm>
            <a:off x="584305" y="2676820"/>
            <a:ext cx="380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1-2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：双向时序制约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D7025D2-F794-4D46-8FD9-6F893A55E88C}"/>
              </a:ext>
            </a:extLst>
          </p:cNvPr>
          <p:cNvCxnSpPr/>
          <p:nvPr/>
        </p:nvCxnSpPr>
        <p:spPr>
          <a:xfrm flipV="1">
            <a:off x="4950246" y="2739561"/>
            <a:ext cx="0" cy="155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824FB98-921E-4C3D-BC81-1279C69835AB}"/>
              </a:ext>
            </a:extLst>
          </p:cNvPr>
          <p:cNvCxnSpPr/>
          <p:nvPr/>
        </p:nvCxnSpPr>
        <p:spPr>
          <a:xfrm flipV="1">
            <a:off x="10706100" y="2739562"/>
            <a:ext cx="0" cy="155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29BFFB9-AFA2-477C-9D32-101CC56E085D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5329187" y="2613013"/>
            <a:ext cx="1906640" cy="1844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ABF0848-E2BE-47AA-A7E3-EEE8EDAC75B0}"/>
              </a:ext>
            </a:extLst>
          </p:cNvPr>
          <p:cNvSpPr txBox="1"/>
          <p:nvPr/>
        </p:nvSpPr>
        <p:spPr>
          <a:xfrm>
            <a:off x="875506" y="13335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创新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：将问题建模为双目标动态优化模型</a:t>
            </a:r>
            <a:endParaRPr lang="zh-CN" altLang="en-US" sz="2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16B0B9-A43B-47BF-9250-B1721274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08ACE818-09D1-4C46-BF4F-A37A4C41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8830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DB6E87A2-A473-4CB5-9EC2-40AD7E2E05EC}"/>
              </a:ext>
            </a:extLst>
          </p:cNvPr>
          <p:cNvSpPr/>
          <p:nvPr/>
        </p:nvSpPr>
        <p:spPr>
          <a:xfrm>
            <a:off x="1273904" y="1365351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C5BEB54-0EC5-4C2E-B2B7-2666351DAB8B}"/>
              </a:ext>
            </a:extLst>
          </p:cNvPr>
          <p:cNvSpPr/>
          <p:nvPr/>
        </p:nvSpPr>
        <p:spPr>
          <a:xfrm>
            <a:off x="6304720" y="3422712"/>
            <a:ext cx="4531514" cy="980781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FB044B-B25A-4C0B-9B3E-21AD45EFCFB4}"/>
              </a:ext>
            </a:extLst>
          </p:cNvPr>
          <p:cNvSpPr/>
          <p:nvPr/>
        </p:nvSpPr>
        <p:spPr>
          <a:xfrm>
            <a:off x="939623" y="1412495"/>
            <a:ext cx="93700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升级目标退化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solidFill>
                  <a:srgbClr val="4F81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交换机升级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最大化度收益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spcBef>
                <a:spcPts val="600"/>
              </a:spcBef>
              <a:buFont typeface="Wingdings" charset="2"/>
              <a:buChar char="Ø"/>
            </a:pPr>
            <a:r>
              <a:rPr lang="zh-CN" altLang="en-US" sz="2400" dirty="0">
                <a:solidFill>
                  <a:srgbClr val="4F81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控制器部署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最小化控制时延与同步时延之和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4BA0CA8-ED16-481C-9006-C500C2FE5100}"/>
              </a:ext>
            </a:extLst>
          </p:cNvPr>
          <p:cNvSpPr/>
          <p:nvPr/>
        </p:nvSpPr>
        <p:spPr>
          <a:xfrm>
            <a:off x="855770" y="3413024"/>
            <a:ext cx="4759109" cy="980781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B7E710-4BFB-4D46-9E8E-F7DCC4A659B2}"/>
                  </a:ext>
                </a:extLst>
              </p:cNvPr>
              <p:cNvSpPr txBox="1"/>
              <p:nvPr/>
            </p:nvSpPr>
            <p:spPr>
              <a:xfrm>
                <a:off x="958225" y="3413024"/>
                <a:ext cx="4228106" cy="980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𝑚𝑎𝑥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𝑚𝑖𝑛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B7E710-4BFB-4D46-9E8E-F7DCC4A65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25" y="3413024"/>
                <a:ext cx="4228106" cy="980781"/>
              </a:xfrm>
              <a:prstGeom prst="rect">
                <a:avLst/>
              </a:prstGeom>
              <a:blipFill>
                <a:blip r:embed="rId4"/>
                <a:stretch>
                  <a:fillRect t="-43478" b="-66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3A8029-A57E-4890-927E-BACF2AD422A3}"/>
                  </a:ext>
                </a:extLst>
              </p:cNvPr>
              <p:cNvSpPr txBox="1"/>
              <p:nvPr/>
            </p:nvSpPr>
            <p:spPr>
              <a:xfrm>
                <a:off x="6397484" y="3696562"/>
                <a:ext cx="4373947" cy="413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𝑚𝑖𝑛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3A8029-A57E-4890-927E-BACF2AD4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484" y="3696562"/>
                <a:ext cx="4373947" cy="413703"/>
              </a:xfrm>
              <a:prstGeom prst="rect">
                <a:avLst/>
              </a:prstGeom>
              <a:blipFill>
                <a:blip r:embed="rId5"/>
                <a:stretch>
                  <a:fillRect t="-102941" b="-15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2B5327B-C6C7-47C6-A8BA-AF8155D70DFE}"/>
              </a:ext>
            </a:extLst>
          </p:cNvPr>
          <p:cNvSpPr txBox="1"/>
          <p:nvPr/>
        </p:nvSpPr>
        <p:spPr>
          <a:xfrm>
            <a:off x="2355574" y="281084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局部双目标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CBE3E2-B50D-46D8-85CB-00B68FD8AD67}"/>
              </a:ext>
            </a:extLst>
          </p:cNvPr>
          <p:cNvSpPr txBox="1"/>
          <p:nvPr/>
        </p:nvSpPr>
        <p:spPr>
          <a:xfrm>
            <a:off x="7794805" y="280643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5B9BD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全局单目标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1D887747-9F8B-4DEB-A8EC-2A02ED696E79}"/>
              </a:ext>
            </a:extLst>
          </p:cNvPr>
          <p:cNvSpPr/>
          <p:nvPr/>
        </p:nvSpPr>
        <p:spPr>
          <a:xfrm>
            <a:off x="5641382" y="3723817"/>
            <a:ext cx="65008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257D6FC-5D6E-4F33-886F-3CEE6C6F9FED}"/>
                  </a:ext>
                </a:extLst>
              </p:cNvPr>
              <p:cNvSpPr txBox="1"/>
              <p:nvPr/>
            </p:nvSpPr>
            <p:spPr>
              <a:xfrm>
                <a:off x="2658132" y="3413024"/>
                <a:ext cx="6962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257D6FC-5D6E-4F33-886F-3CEE6C6F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32" y="3413024"/>
                <a:ext cx="696227" cy="461665"/>
              </a:xfrm>
              <a:prstGeom prst="rect">
                <a:avLst/>
              </a:prstGeom>
              <a:blipFill>
                <a:blip r:embed="rId7"/>
                <a:stretch>
                  <a:fillRect r="-614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21D6785-6E98-491E-B869-34134A6B35A0}"/>
                  </a:ext>
                </a:extLst>
              </p:cNvPr>
              <p:cNvSpPr txBox="1"/>
              <p:nvPr/>
            </p:nvSpPr>
            <p:spPr>
              <a:xfrm>
                <a:off x="611188" y="5069413"/>
                <a:ext cx="6097604" cy="7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⁡(1−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21D6785-6E98-491E-B869-34134A6B3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5069413"/>
                <a:ext cx="6097604" cy="703782"/>
              </a:xfrm>
              <a:prstGeom prst="rect">
                <a:avLst/>
              </a:prstGeom>
              <a:blipFill>
                <a:blip r:embed="rId8"/>
                <a:stretch>
                  <a:fillRect l="-799" t="-60870" b="-9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3FBB37-8F85-4D37-9DCA-DD558B6DF0A4}"/>
                  </a:ext>
                </a:extLst>
              </p:cNvPr>
              <p:cNvSpPr txBox="1"/>
              <p:nvPr/>
            </p:nvSpPr>
            <p:spPr>
              <a:xfrm>
                <a:off x="3260077" y="3435345"/>
                <a:ext cx="2499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               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83FBB37-8F85-4D37-9DCA-DD558B6D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77" y="3435345"/>
                <a:ext cx="2499415" cy="646331"/>
              </a:xfrm>
              <a:prstGeom prst="rect">
                <a:avLst/>
              </a:prstGeom>
              <a:blipFill>
                <a:blip r:embed="rId9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6AEFB32-363C-436C-8066-065EA90032C6}"/>
              </a:ext>
            </a:extLst>
          </p:cNvPr>
          <p:cNvSpPr txBox="1"/>
          <p:nvPr/>
        </p:nvSpPr>
        <p:spPr>
          <a:xfrm>
            <a:off x="3235324" y="1395159"/>
            <a:ext cx="201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退化因子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2A761F1-AFF3-40BA-994A-3C5C21CB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AB466E99-28E4-4293-A624-2A4CE9817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内容占位符 5">
            <a:extLst>
              <a:ext uri="{FF2B5EF4-FFF2-40B4-BE49-F238E27FC236}">
                <a16:creationId xmlns:a16="http://schemas.microsoft.com/office/drawing/2014/main" id="{8C11FA2E-FCFD-4BA6-8800-304E9E8E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84664" y="4726456"/>
            <a:ext cx="5648691" cy="1804328"/>
          </a:xfrm>
        </p:spPr>
      </p:pic>
    </p:spTree>
    <p:extLst>
      <p:ext uri="{BB962C8B-B14F-4D97-AF65-F5344CB8AC3E}">
        <p14:creationId xmlns:p14="http://schemas.microsoft.com/office/powerpoint/2010/main" val="32765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7CD1C49-4932-48A3-BABE-C85024BA46B5}"/>
              </a:ext>
            </a:extLst>
          </p:cNvPr>
          <p:cNvSpPr/>
          <p:nvPr/>
        </p:nvSpPr>
        <p:spPr>
          <a:xfrm>
            <a:off x="1273904" y="1365351"/>
            <a:ext cx="1986173" cy="562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 descr="C:\Documents and Settings\Administrator\桌面\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492" y="310468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FB044B-B25A-4C0B-9B3E-21AD45EFCFB4}"/>
              </a:ext>
            </a:extLst>
          </p:cNvPr>
          <p:cNvSpPr/>
          <p:nvPr/>
        </p:nvSpPr>
        <p:spPr>
          <a:xfrm>
            <a:off x="939623" y="1412495"/>
            <a:ext cx="9370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双向时序制约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r>
              <a:rPr lang="zh-CN" altLang="en-US" sz="2400" dirty="0">
                <a:solidFill>
                  <a:srgbClr val="4F81B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正时序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升级约束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lvl="2" indent="-285750">
              <a:buFont typeface="Wingdings" charset="2"/>
              <a:buChar char="Ø"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BAAEB5-564D-4E01-A480-718937CE8068}"/>
                  </a:ext>
                </a:extLst>
              </p:cNvPr>
              <p:cNvSpPr txBox="1"/>
              <p:nvPr/>
            </p:nvSpPr>
            <p:spPr>
              <a:xfrm>
                <a:off x="2012713" y="2764057"/>
                <a:ext cx="7856621" cy="95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	     		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	</a:t>
                </a:r>
              </a:p>
              <a:p>
                <a:pPr marL="0" indent="0">
                  <a:buNone/>
                </a:pPr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                                                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		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BAAEB5-564D-4E01-A480-718937CE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13" y="2764057"/>
                <a:ext cx="7856621" cy="955133"/>
              </a:xfrm>
              <a:prstGeom prst="rect">
                <a:avLst/>
              </a:prstGeom>
              <a:blipFill>
                <a:blip r:embed="rId4"/>
                <a:stretch>
                  <a:fillRect t="-1911" b="-8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6713AFA4-9BF5-42C9-9281-4341D305F8C6}"/>
              </a:ext>
            </a:extLst>
          </p:cNvPr>
          <p:cNvSpPr/>
          <p:nvPr/>
        </p:nvSpPr>
        <p:spPr>
          <a:xfrm>
            <a:off x="3454448" y="2638269"/>
            <a:ext cx="2020522" cy="609600"/>
          </a:xfrm>
          <a:prstGeom prst="wedgeRoundRectCallout">
            <a:avLst>
              <a:gd name="adj1" fmla="val -63072"/>
              <a:gd name="adj2" fmla="val 10209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步交换机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是否升级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A475CD4D-ACB2-41CB-B7EC-C1285377FB66}"/>
              </a:ext>
            </a:extLst>
          </p:cNvPr>
          <p:cNvSpPr/>
          <p:nvPr/>
        </p:nvSpPr>
        <p:spPr>
          <a:xfrm>
            <a:off x="3454448" y="3411412"/>
            <a:ext cx="2020522" cy="609600"/>
          </a:xfrm>
          <a:prstGeom prst="wedgeRoundRectCallout">
            <a:avLst>
              <a:gd name="adj1" fmla="val -65900"/>
              <a:gd name="adj2" fmla="val -27686"/>
              <a:gd name="adj3" fmla="val 16667"/>
            </a:avLst>
          </a:prstGeom>
          <a:noFill/>
          <a:ln>
            <a:solidFill>
              <a:srgbClr val="DF7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步交换机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处是否部署控制器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80B3E5-2CAE-4B26-A0F6-DE0E3FD1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FBC-653D-5741-BC38-C99D4C597738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EDC72B9-21FE-44FD-9114-4B54D01F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86012"/>
              </p:ext>
            </p:extLst>
          </p:nvPr>
        </p:nvGraphicFramePr>
        <p:xfrm>
          <a:off x="611188" y="549275"/>
          <a:ext cx="8640000" cy="671513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41254193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7557844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研究背景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研究动机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创新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1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：问题建模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微软雅黑" pitchFamily="34" charset="-122"/>
                        </a:rPr>
                        <a:t>Modeling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：启发式算法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创新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  <a:sym typeface="Calibri" pitchFamily="34" charset="0"/>
                        </a:rPr>
                        <a:t>S-RL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内容占位符 5">
            <a:extLst>
              <a:ext uri="{FF2B5EF4-FFF2-40B4-BE49-F238E27FC236}">
                <a16:creationId xmlns:a16="http://schemas.microsoft.com/office/drawing/2014/main" id="{0A629951-DF37-42C3-8543-17E2D9B66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84664" y="4726456"/>
            <a:ext cx="5648691" cy="1804328"/>
          </a:xfrm>
        </p:spPr>
      </p:pic>
    </p:spTree>
    <p:extLst>
      <p:ext uri="{BB962C8B-B14F-4D97-AF65-F5344CB8AC3E}">
        <p14:creationId xmlns:p14="http://schemas.microsoft.com/office/powerpoint/2010/main" val="3138207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10754</TotalTime>
  <Words>2251</Words>
  <Application>Microsoft Office PowerPoint</Application>
  <PresentationFormat>宽屏</PresentationFormat>
  <Paragraphs>653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DengXian</vt:lpstr>
      <vt:lpstr>DengXian Light</vt:lpstr>
      <vt:lpstr>华康俪金黑W8(P)</vt:lpstr>
      <vt:lpstr>宋体</vt:lpstr>
      <vt:lpstr>微软雅黑</vt:lpstr>
      <vt:lpstr>Arial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电力线路负荷预测</dc:title>
  <dc:creator>Microsoft Office 用户</dc:creator>
  <cp:lastModifiedBy>小乐</cp:lastModifiedBy>
  <cp:revision>698</cp:revision>
  <dcterms:created xsi:type="dcterms:W3CDTF">2018-10-07T09:58:44Z</dcterms:created>
  <dcterms:modified xsi:type="dcterms:W3CDTF">2021-06-02T06:11:48Z</dcterms:modified>
</cp:coreProperties>
</file>