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609" r:id="rId2"/>
    <p:sldId id="611" r:id="rId3"/>
    <p:sldId id="654" r:id="rId4"/>
    <p:sldId id="612" r:id="rId5"/>
    <p:sldId id="647" r:id="rId6"/>
    <p:sldId id="649" r:id="rId7"/>
    <p:sldId id="651" r:id="rId8"/>
    <p:sldId id="652" r:id="rId9"/>
    <p:sldId id="650" r:id="rId10"/>
    <p:sldId id="631" r:id="rId11"/>
    <p:sldId id="653" r:id="rId12"/>
  </p:sldIdLst>
  <p:sldSz cx="1219835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781E19"/>
    <a:srgbClr val="A9BECB"/>
    <a:srgbClr val="DDDDDD"/>
    <a:srgbClr val="21A3D0"/>
    <a:srgbClr val="AF1D5C"/>
    <a:srgbClr val="D01C63"/>
    <a:srgbClr val="0067AC"/>
    <a:srgbClr val="F595DC"/>
    <a:srgbClr val="F16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79297" autoAdjust="0"/>
  </p:normalViewPr>
  <p:slideViewPr>
    <p:cSldViewPr snapToObjects="1">
      <p:cViewPr varScale="1">
        <p:scale>
          <a:sx n="59" d="100"/>
          <a:sy n="59" d="100"/>
        </p:scale>
        <p:origin x="1251" y="34"/>
      </p:cViewPr>
      <p:guideLst>
        <p:guide orient="horz" pos="2142"/>
        <p:guide pos="384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Objects="1">
      <p:cViewPr varScale="1">
        <p:scale>
          <a:sx n="81" d="100"/>
          <a:sy n="81" d="100"/>
        </p:scale>
        <p:origin x="-20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pPr/>
              <a:t>2021/5/19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pPr/>
              <a:t>‹#›</a:t>
            </a:fld>
            <a:endParaRPr lang="zh-CN" altLang="en-US"/>
          </a:p>
        </p:txBody>
      </p:sp>
    </p:spTree>
    <p:extLst>
      <p:ext uri="{BB962C8B-B14F-4D97-AF65-F5344CB8AC3E}">
        <p14:creationId xmlns:p14="http://schemas.microsoft.com/office/powerpoint/2010/main" val="3924913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pPr/>
              <a:t>2021/5/19</a:t>
            </a:fld>
            <a:endParaRPr lang="en-US"/>
          </a:p>
        </p:txBody>
      </p:sp>
      <p:sp>
        <p:nvSpPr>
          <p:cNvPr id="3076" name="Rectangle 4"/>
          <p:cNvSpPr>
            <a:spLocks noGrp="1" noRot="1" noChangeAspect="1" noChangeArrowheads="1"/>
          </p:cNvSpPr>
          <p:nvPr>
            <p:ph type="sldImg" idx="2"/>
          </p:nvPr>
        </p:nvSpPr>
        <p:spPr bwMode="auto">
          <a:xfrm>
            <a:off x="379413" y="685800"/>
            <a:ext cx="60991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pPr/>
              <a:t>‹#›</a:t>
            </a:fld>
            <a:endParaRPr lang="en-US"/>
          </a:p>
        </p:txBody>
      </p:sp>
    </p:spTree>
    <p:extLst>
      <p:ext uri="{BB962C8B-B14F-4D97-AF65-F5344CB8AC3E}">
        <p14:creationId xmlns:p14="http://schemas.microsoft.com/office/powerpoint/2010/main" val="3693309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63091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10</a:t>
            </a:fld>
            <a:endParaRPr lang="en-US"/>
          </a:p>
        </p:txBody>
      </p:sp>
    </p:spTree>
    <p:extLst>
      <p:ext uri="{BB962C8B-B14F-4D97-AF65-F5344CB8AC3E}">
        <p14:creationId xmlns:p14="http://schemas.microsoft.com/office/powerpoint/2010/main" val="33557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11</a:t>
            </a:fld>
            <a:endParaRPr lang="en-US"/>
          </a:p>
        </p:txBody>
      </p:sp>
    </p:spTree>
    <p:extLst>
      <p:ext uri="{BB962C8B-B14F-4D97-AF65-F5344CB8AC3E}">
        <p14:creationId xmlns:p14="http://schemas.microsoft.com/office/powerpoint/2010/main" val="328457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pPr marL="0" marR="0" lvl="0" indent="304800" algn="just" defTabSz="914400" rtl="0" eaLnBrk="0" fontAlgn="base" latinLnBrk="0" hangingPunct="0">
              <a:lnSpc>
                <a:spcPts val="2200"/>
              </a:lnSpc>
              <a:spcBef>
                <a:spcPct val="30000"/>
              </a:spcBef>
              <a:spcAft>
                <a:spcPct val="0"/>
              </a:spcAft>
              <a:buClrTx/>
              <a:buSzTx/>
              <a:buFontTx/>
              <a:buNone/>
              <a:tabLst/>
              <a:defRPr/>
            </a:pP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智能实体沙盘</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由传统沙盘发展而来</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具有丰富的</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控制</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方式</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以及</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多媒体展示</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功能，</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相比传统沙盘更加灵活可靠。</a:t>
            </a:r>
            <a:endPar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marL="0" marR="0" lvl="0" indent="304800" algn="just" defTabSz="914400" rtl="0" eaLnBrk="0" fontAlgn="base" latinLnBrk="0" hangingPunct="0">
              <a:lnSpc>
                <a:spcPts val="2200"/>
              </a:lnSpc>
              <a:spcBef>
                <a:spcPct val="30000"/>
              </a:spcBef>
              <a:spcAft>
                <a:spcPct val="0"/>
              </a:spcAft>
              <a:buClrTx/>
              <a:buSzTx/>
              <a:buFontTx/>
              <a:buNone/>
              <a:tabLst/>
              <a:defRPr/>
            </a:pP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不过在智能实体沙盘的实际使用中，现有的控制方式缺乏灵活性，在某些指定的环境中难以应用。比如目前，在讲解员对军事沙盘进行讲解时，需要中控台控制沙盘的播放，讲解员与中控台相互独立，无法根据现场实际情况控制沙盘，使得沙盘的控制十分不灵活。这就需要增加一个实时关键词识别模块来方便讲解员控制沙盘。同时，军事沙盘由于有保密性的需求，不能连接外网，因此这个实时关键词识别模块需要在本地工作。</a:t>
            </a:r>
            <a:endPar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indent="304800" algn="just">
              <a:lnSpc>
                <a:spcPts val="2200"/>
              </a:lnSpc>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文中</a:t>
            </a:r>
            <a:endPar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a:t>
            </a:fld>
            <a:endParaRPr lang="en-US"/>
          </a:p>
        </p:txBody>
      </p:sp>
    </p:spTree>
    <p:extLst>
      <p:ext uri="{BB962C8B-B14F-4D97-AF65-F5344CB8AC3E}">
        <p14:creationId xmlns:p14="http://schemas.microsoft.com/office/powerpoint/2010/main" val="238314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r>
              <a:rPr lang="zh-CN" altLang="zh-CN" sz="1800" dirty="0">
                <a:effectLst/>
                <a:ea typeface="宋体" panose="02010600030101010101" pitchFamily="2" charset="-122"/>
                <a:cs typeface="Times New Roman" panose="02020603050405020304" pitchFamily="18" charset="0"/>
              </a:rPr>
              <a:t>为了实现</a:t>
            </a:r>
            <a:r>
              <a:rPr lang="zh-CN" altLang="en-US" sz="1800" dirty="0">
                <a:effectLst/>
                <a:ea typeface="宋体" panose="02010600030101010101" pitchFamily="2" charset="-122"/>
                <a:cs typeface="Times New Roman" panose="02020603050405020304" pitchFamily="18" charset="0"/>
              </a:rPr>
              <a:t>上述的</a:t>
            </a:r>
            <a:r>
              <a:rPr lang="zh-CN" altLang="zh-CN" sz="1800" dirty="0">
                <a:effectLst/>
                <a:ea typeface="宋体" panose="02010600030101010101" pitchFamily="2" charset="-122"/>
                <a:cs typeface="Times New Roman" panose="02020603050405020304" pitchFamily="18" charset="0"/>
              </a:rPr>
              <a:t>实时性</a:t>
            </a:r>
            <a:r>
              <a:rPr lang="zh-CN" altLang="en-US" sz="1800" dirty="0">
                <a:effectLst/>
                <a:ea typeface="宋体" panose="02010600030101010101" pitchFamily="2" charset="-122"/>
                <a:cs typeface="Times New Roman" panose="02020603050405020304" pitchFamily="18" charset="0"/>
              </a:rPr>
              <a:t>和</a:t>
            </a:r>
            <a:r>
              <a:rPr lang="zh-CN" altLang="zh-CN" sz="1800" dirty="0">
                <a:effectLst/>
                <a:ea typeface="宋体" panose="02010600030101010101" pitchFamily="2" charset="-122"/>
                <a:cs typeface="Times New Roman" panose="02020603050405020304" pitchFamily="18" charset="0"/>
              </a:rPr>
              <a:t>保密性的需求，本文设计</a:t>
            </a:r>
            <a:r>
              <a:rPr lang="zh-CN" altLang="en-US" sz="1800" dirty="0">
                <a:effectLst/>
                <a:ea typeface="宋体" panose="02010600030101010101" pitchFamily="2" charset="-122"/>
                <a:cs typeface="Times New Roman" panose="02020603050405020304" pitchFamily="18" charset="0"/>
              </a:rPr>
              <a:t>并实现了</a:t>
            </a:r>
            <a:r>
              <a:rPr lang="zh-CN" altLang="zh-CN" sz="1800" dirty="0">
                <a:effectLst/>
                <a:ea typeface="宋体" panose="02010600030101010101" pitchFamily="2" charset="-122"/>
                <a:cs typeface="Times New Roman" panose="02020603050405020304" pitchFamily="18" charset="0"/>
              </a:rPr>
              <a:t>一个实时关键词识别的智能实体沙盘灯光控制原型系统，为智能实体沙盘增加了实时关键词识别功能。</a:t>
            </a:r>
            <a:endParaRPr lang="en-US" altLang="zh-CN" sz="1800" dirty="0">
              <a:effectLst/>
              <a:ea typeface="宋体" panose="02010600030101010101" pitchFamily="2" charset="-122"/>
              <a:cs typeface="Times New Roman" panose="02020603050405020304" pitchFamily="18" charset="0"/>
            </a:endParaRPr>
          </a:p>
          <a:p>
            <a:r>
              <a:rPr lang="zh-CN" altLang="zh-CN" sz="1800" dirty="0">
                <a:effectLst/>
                <a:ea typeface="宋体" panose="02010600030101010101" pitchFamily="2" charset="-122"/>
                <a:cs typeface="Times New Roman" panose="02020603050405020304" pitchFamily="18" charset="0"/>
              </a:rPr>
              <a:t>讲解员可以直接通过在连续的讲解中，说出指定的语音关键词，来对智能实体沙盘的灯光设备进行控制，能够提高用户的体验效果，其物理结构示意图如下。</a:t>
            </a:r>
            <a:endParaRPr lang="en-US" altLang="zh-CN" sz="1800" dirty="0">
              <a:effectLst/>
              <a:ea typeface="宋体" panose="02010600030101010101" pitchFamily="2" charset="-122"/>
              <a:cs typeface="Times New Roman" panose="02020603050405020304" pitchFamily="18" charset="0"/>
            </a:endParaRPr>
          </a:p>
          <a:p>
            <a:r>
              <a:rPr lang="zh-CN" altLang="en-US" sz="1800" dirty="0">
                <a:effectLst/>
                <a:ea typeface="宋体" panose="02010600030101010101" pitchFamily="2" charset="-122"/>
                <a:cs typeface="Times New Roman" panose="02020603050405020304" pitchFamily="18" charset="0"/>
              </a:rPr>
              <a:t>文中</a:t>
            </a:r>
            <a:endParaRPr lang="en-US" altLang="zh-CN" sz="1800" dirty="0">
              <a:effectLst/>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本系统的主要贡献有两点：</a:t>
            </a:r>
            <a:r>
              <a:rPr lang="zh-CN" altLang="zh-CN" sz="1200" dirty="0">
                <a:solidFill>
                  <a:schemeClr val="bg1"/>
                </a:solidFill>
                <a:latin typeface="+mn-ea"/>
                <a:ea typeface="+mn-ea"/>
                <a:cs typeface="Times New Roman" panose="02020603050405020304" pitchFamily="18" charset="0"/>
              </a:rPr>
              <a:t>本系统将本地关键词识别模块与智能实体沙盘系统相结合</a:t>
            </a:r>
            <a:r>
              <a:rPr lang="zh-CN" altLang="zh-CN" sz="1200" kern="100" dirty="0">
                <a:solidFill>
                  <a:schemeClr val="bg1"/>
                </a:solidFill>
                <a:effectLst/>
                <a:latin typeface="+mn-ea"/>
                <a:ea typeface="+mn-ea"/>
                <a:cs typeface="Times New Roman" panose="02020603050405020304" pitchFamily="18" charset="0"/>
              </a:rPr>
              <a:t>，可以通过对讲解员发出的语音关键词在本地进行实时识别</a:t>
            </a:r>
            <a:r>
              <a:rPr lang="zh-CN" altLang="en-US" sz="1200" kern="100" dirty="0">
                <a:solidFill>
                  <a:schemeClr val="bg1"/>
                </a:solidFill>
                <a:effectLst/>
                <a:latin typeface="+mn-ea"/>
                <a:ea typeface="+mn-ea"/>
                <a:cs typeface="Times New Roman" panose="02020603050405020304" pitchFamily="18" charset="0"/>
              </a:rPr>
              <a:t>来</a:t>
            </a:r>
            <a:r>
              <a:rPr lang="zh-CN" altLang="zh-CN" sz="1200" kern="100" dirty="0">
                <a:solidFill>
                  <a:schemeClr val="bg1"/>
                </a:solidFill>
                <a:effectLst/>
                <a:latin typeface="+mn-ea"/>
                <a:ea typeface="+mn-ea"/>
                <a:cs typeface="Times New Roman" panose="02020603050405020304" pitchFamily="18" charset="0"/>
              </a:rPr>
              <a:t>控制灯光设备</a:t>
            </a:r>
            <a:r>
              <a:rPr lang="zh-CN" altLang="en-US" sz="1200" kern="100" dirty="0">
                <a:solidFill>
                  <a:schemeClr val="bg1"/>
                </a:solidFill>
                <a:effectLst/>
                <a:latin typeface="+mn-ea"/>
                <a:ea typeface="+mn-ea"/>
                <a:cs typeface="Times New Roman" panose="02020603050405020304" pitchFamily="18" charset="0"/>
              </a:rPr>
              <a:t>。</a:t>
            </a:r>
            <a:endParaRPr lang="en-US" altLang="zh-CN" sz="1200" kern="100" dirty="0">
              <a:solidFill>
                <a:schemeClr val="bg1"/>
              </a:solidFill>
              <a:effectLst/>
              <a:latin typeface="+mn-ea"/>
              <a:ea typeface="+mn-ea"/>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dirty="0">
                <a:solidFill>
                  <a:schemeClr val="bg1"/>
                </a:solidFill>
                <a:latin typeface="+mn-ea"/>
                <a:ea typeface="+mn-ea"/>
                <a:cs typeface="Times New Roman" panose="02020603050405020304" pitchFamily="18" charset="0"/>
              </a:rPr>
              <a:t>本系统</a:t>
            </a:r>
            <a:r>
              <a:rPr lang="zh-CN" altLang="en-US" sz="1200" dirty="0">
                <a:solidFill>
                  <a:schemeClr val="bg1"/>
                </a:solidFill>
                <a:latin typeface="+mn-ea"/>
                <a:ea typeface="+mn-ea"/>
                <a:cs typeface="Times New Roman" panose="02020603050405020304" pitchFamily="18" charset="0"/>
              </a:rPr>
              <a:t>将</a:t>
            </a:r>
            <a:r>
              <a:rPr lang="zh-CN" altLang="zh-CN" sz="1200" dirty="0">
                <a:solidFill>
                  <a:schemeClr val="bg1"/>
                </a:solidFill>
                <a:latin typeface="+mn-ea"/>
                <a:ea typeface="+mn-ea"/>
                <a:cs typeface="Times New Roman" panose="02020603050405020304" pitchFamily="18" charset="0"/>
              </a:rPr>
              <a:t>机器学习模型</a:t>
            </a:r>
            <a:r>
              <a:rPr lang="zh-CN" altLang="en-US" sz="1200" dirty="0">
                <a:solidFill>
                  <a:schemeClr val="bg1"/>
                </a:solidFill>
                <a:latin typeface="+mn-ea"/>
                <a:ea typeface="+mn-ea"/>
                <a:cs typeface="Times New Roman" panose="02020603050405020304" pitchFamily="18" charset="0"/>
              </a:rPr>
              <a:t>应用在了实时</a:t>
            </a:r>
            <a:r>
              <a:rPr lang="zh-CN" altLang="zh-CN" sz="1200" dirty="0">
                <a:solidFill>
                  <a:schemeClr val="bg1"/>
                </a:solidFill>
                <a:latin typeface="+mn-ea"/>
                <a:ea typeface="+mn-ea"/>
                <a:cs typeface="Times New Roman" panose="02020603050405020304" pitchFamily="18" charset="0"/>
              </a:rPr>
              <a:t>关键词识别部分</a:t>
            </a:r>
            <a:r>
              <a:rPr lang="zh-CN" altLang="en-US" sz="1200" dirty="0">
                <a:solidFill>
                  <a:schemeClr val="bg1"/>
                </a:solidFill>
                <a:latin typeface="+mn-ea"/>
                <a:ea typeface="+mn-ea"/>
                <a:cs typeface="Times New Roman" panose="02020603050405020304" pitchFamily="18" charset="0"/>
              </a:rPr>
              <a:t>中</a:t>
            </a:r>
            <a:r>
              <a:rPr lang="zh-CN" altLang="zh-CN" sz="1200" dirty="0">
                <a:solidFill>
                  <a:schemeClr val="bg1"/>
                </a:solidFill>
                <a:latin typeface="+mn-ea"/>
                <a:ea typeface="+mn-ea"/>
                <a:cs typeface="Times New Roman" panose="02020603050405020304" pitchFamily="18" charset="0"/>
              </a:rPr>
              <a:t>，</a:t>
            </a:r>
            <a:r>
              <a:rPr lang="zh-CN" altLang="en-US" sz="1200" dirty="0">
                <a:solidFill>
                  <a:schemeClr val="bg1"/>
                </a:solidFill>
                <a:latin typeface="+mn-ea"/>
                <a:ea typeface="+mn-ea"/>
                <a:cs typeface="Times New Roman" panose="02020603050405020304" pitchFamily="18" charset="0"/>
              </a:rPr>
              <a:t>准确率较好，</a:t>
            </a:r>
            <a:r>
              <a:rPr lang="zh-CN" altLang="zh-CN" sz="1200" dirty="0">
                <a:solidFill>
                  <a:schemeClr val="bg1"/>
                </a:solidFill>
                <a:latin typeface="+mn-ea"/>
                <a:ea typeface="+mn-ea"/>
                <a:cs typeface="Times New Roman" panose="02020603050405020304" pitchFamily="18" charset="0"/>
              </a:rPr>
              <a:t>识别速度快，可以满足实时性的需求</a:t>
            </a:r>
            <a:r>
              <a:rPr lang="zh-CN" altLang="en-US" sz="1200" dirty="0">
                <a:solidFill>
                  <a:schemeClr val="bg1"/>
                </a:solidFill>
                <a:latin typeface="+mn-ea"/>
                <a:ea typeface="+mn-ea"/>
                <a:cs typeface="Times New Roman" panose="02020603050405020304" pitchFamily="18" charset="0"/>
              </a:rPr>
              <a:t>。</a:t>
            </a:r>
            <a:endParaRPr lang="zh-CN" altLang="en-US" sz="1200"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kern="100" dirty="0">
              <a:solidFill>
                <a:schemeClr val="bg1"/>
              </a:solidFill>
              <a:latin typeface="+mn-ea"/>
              <a:ea typeface="+mn-ea"/>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a:t>
            </a:fld>
            <a:endParaRPr lang="en-US"/>
          </a:p>
        </p:txBody>
      </p:sp>
    </p:spTree>
    <p:extLst>
      <p:ext uri="{BB962C8B-B14F-4D97-AF65-F5344CB8AC3E}">
        <p14:creationId xmlns:p14="http://schemas.microsoft.com/office/powerpoint/2010/main" val="37780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00" dirty="0">
                <a:effectLst/>
                <a:latin typeface="宋体" panose="02010600030101010101" pitchFamily="2" charset="-122"/>
                <a:ea typeface="宋体" panose="02010600030101010101" pitchFamily="2" charset="-122"/>
                <a:cs typeface="Times New Roman" panose="02020603050405020304" pitchFamily="18" charset="0"/>
              </a:rPr>
              <a:t>为了实现本系统的需求，如今面临如下</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3</a:t>
            </a:r>
            <a:r>
              <a:rPr lang="zh-CN" altLang="zh-CN" sz="1200" kern="100" dirty="0">
                <a:effectLst/>
                <a:latin typeface="宋体" panose="02010600030101010101" pitchFamily="2" charset="-122"/>
                <a:ea typeface="宋体" panose="02010600030101010101" pitchFamily="2" charset="-122"/>
                <a:cs typeface="Times New Roman" panose="02020603050405020304" pitchFamily="18" charset="0"/>
              </a:rPr>
              <a:t>个挑战。如何在本地对关键词进行识别，这点是为了实现保密性的需求。如何提高关键词识别的速度，如何减小灯光设备的延迟，这两点是为了实现实时性的需求。</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4</a:t>
            </a:fld>
            <a:endParaRPr lang="en-US"/>
          </a:p>
        </p:txBody>
      </p:sp>
    </p:spTree>
    <p:extLst>
      <p:ext uri="{BB962C8B-B14F-4D97-AF65-F5344CB8AC3E}">
        <p14:creationId xmlns:p14="http://schemas.microsoft.com/office/powerpoint/2010/main" val="291883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pPr indent="304800" algn="just">
              <a:lnSpc>
                <a:spcPts val="2200"/>
              </a:lnSpc>
            </a:pPr>
            <a:r>
              <a:rPr lang="zh-CN" altLang="zh-CN" sz="1800" dirty="0">
                <a:effectLst/>
                <a:highlight>
                  <a:srgbClr val="D3D3D3"/>
                </a:highlight>
                <a:ea typeface="宋体" panose="02010600030101010101" pitchFamily="2" charset="-122"/>
                <a:cs typeface="Times New Roman" panose="02020603050405020304" pitchFamily="18" charset="0"/>
              </a:rPr>
              <a:t>下面对系统结构进行一下介绍。根据智能实体沙盘灯光控制系统的实现流程和具体需要实现的功能，本系统可以分为训练和应用两部分。训练部分用于预先训练机器学习模型，可以划分为两个模块：音频数据获取模块与机器学习模型训练模块。在图中由红色标出。应用部分用于实际的实时关键词识别，可以划分为两个模块：实时关键词识别模块与灯光设备控制模块。在图中由蓝色标出。识别部分使用的机器学习模型由训练部分提供。</a:t>
            </a:r>
            <a:endParaRPr lang="en-US" altLang="zh-CN" sz="1800" dirty="0">
              <a:effectLst/>
              <a:highlight>
                <a:srgbClr val="D3D3D3"/>
              </a:highlight>
              <a:ea typeface="宋体" panose="02010600030101010101" pitchFamily="2" charset="-122"/>
              <a:cs typeface="Times New Roman" panose="02020603050405020304" pitchFamily="18" charset="0"/>
            </a:endParaRPr>
          </a:p>
          <a:p>
            <a:pPr indent="304800" algn="just">
              <a:lnSpc>
                <a:spcPts val="2200"/>
              </a:lnSpc>
            </a:pPr>
            <a:r>
              <a:rPr lang="zh-CN" altLang="zh-CN" sz="1800" kern="100" dirty="0">
                <a:effectLst/>
                <a:highlight>
                  <a:srgbClr val="D3D3D3"/>
                </a:highlight>
                <a:latin typeface="宋体" panose="02010600030101010101" pitchFamily="2" charset="-122"/>
                <a:ea typeface="宋体" panose="02010600030101010101" pitchFamily="2" charset="-122"/>
                <a:cs typeface="Times New Roman" panose="02020603050405020304" pitchFamily="18" charset="0"/>
              </a:rPr>
              <a:t>音频数据获取模块用于获取实验所需的关键词对应的音频文件，以及在测试时需要使用实时语音文件。在这里确定好要使用的关键词，并通过调用百度语音合成</a:t>
            </a:r>
            <a:r>
              <a:rPr lang="en-US" altLang="zh-CN" sz="1800" kern="100" dirty="0">
                <a:effectLst/>
                <a:highlight>
                  <a:srgbClr val="D3D3D3"/>
                </a:highlight>
                <a:latin typeface="宋体" panose="02010600030101010101" pitchFamily="2" charset="-122"/>
                <a:ea typeface="宋体" panose="02010600030101010101" pitchFamily="2" charset="-122"/>
                <a:cs typeface="Times New Roman" panose="02020603050405020304" pitchFamily="18" charset="0"/>
              </a:rPr>
              <a:t>API</a:t>
            </a:r>
            <a:r>
              <a:rPr lang="zh-CN" altLang="zh-CN" sz="1800" kern="100" dirty="0">
                <a:effectLst/>
                <a:highlight>
                  <a:srgbClr val="D3D3D3"/>
                </a:highlight>
                <a:latin typeface="宋体" panose="02010600030101010101" pitchFamily="2" charset="-122"/>
                <a:ea typeface="宋体" panose="02010600030101010101" pitchFamily="2" charset="-122"/>
                <a:cs typeface="Times New Roman" panose="02020603050405020304" pitchFamily="18" charset="0"/>
              </a:rPr>
              <a:t>获得这些关键词对应的音频文件。包含每种关键词的音频与噪声音频，用于下一模块的训练中。使用噪声音频进行训练可以降低系统受到的噪声影响，提高系统的鲁棒性。</a:t>
            </a:r>
            <a:endPar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indent="304800" algn="just">
              <a:lnSpc>
                <a:spcPts val="2200"/>
              </a:lnSpc>
            </a:pP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机器学习模型训练模块训练机器学习模型。提取音频文件的</a:t>
            </a:r>
            <a:r>
              <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rPr>
              <a:t>MFCC</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特征作为机器学习模型训练的输入。在这里比较了多个机器学习模型与不同大小的数据集的识别效果，挑选出了最合适的模型用于实际使用。</a:t>
            </a:r>
          </a:p>
          <a:p>
            <a:pPr indent="304800" algn="just">
              <a:lnSpc>
                <a:spcPts val="2200"/>
              </a:lnSpc>
            </a:pP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实时关键词识别模块用于对实时连续语音信号中的关键词进行实时识别，并产生对应的指令信号。此模块为系统核心，在下一页将详细介绍。</a:t>
            </a:r>
          </a:p>
          <a:p>
            <a:pPr indent="304800" algn="just">
              <a:lnSpc>
                <a:spcPts val="2200"/>
              </a:lnSpc>
            </a:pP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灯光设备控制模块用于控制灯光设备。该模块预先为每个关键词设置好对应的灯光动作。当该模块接收到实时关键词识别模块传递来的指令信号时，便产生灯光动作对应的通道信息，并传递给灯光设备，从而控制灯光设备做出对应的动作。</a:t>
            </a:r>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5</a:t>
            </a:fld>
            <a:endParaRPr lang="en-US"/>
          </a:p>
        </p:txBody>
      </p:sp>
    </p:spTree>
    <p:extLst>
      <p:ext uri="{BB962C8B-B14F-4D97-AF65-F5344CB8AC3E}">
        <p14:creationId xmlns:p14="http://schemas.microsoft.com/office/powerpoint/2010/main" val="4285640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pPr indent="304800" algn="just">
              <a:lnSpc>
                <a:spcPts val="2200"/>
              </a:lnSpc>
            </a:pPr>
            <a:r>
              <a:rPr lang="zh-CN" altLang="zh-CN" sz="1800" kern="100" dirty="0">
                <a:effectLst/>
                <a:highlight>
                  <a:srgbClr val="D3D3D3"/>
                </a:highlight>
                <a:latin typeface="宋体" panose="02010600030101010101" pitchFamily="2" charset="-122"/>
                <a:ea typeface="宋体" panose="02010600030101010101" pitchFamily="2" charset="-122"/>
                <a:cs typeface="Times New Roman" panose="02020603050405020304" pitchFamily="18" charset="0"/>
              </a:rPr>
              <a:t>在实时关键词识别模块中，电脑将话筒实时采集到的讲解员发出的实时语音信号进行语音分片、时间标记、能量检测、端点检测以及特征提取等操作。语音分片用于对话筒接收到的实时语音信号进行切割</a:t>
            </a:r>
            <a:r>
              <a:rPr lang="en-US" altLang="zh-CN" sz="1800" kern="100" dirty="0">
                <a:effectLst/>
                <a:highlight>
                  <a:srgbClr val="D3D3D3"/>
                </a:highligh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dirty="0">
                <a:effectLst/>
                <a:highlight>
                  <a:srgbClr val="D3D3D3"/>
                </a:highlight>
                <a:latin typeface="宋体" panose="02010600030101010101" pitchFamily="2" charset="-122"/>
                <a:ea typeface="宋体" panose="02010600030101010101" pitchFamily="2" charset="-122"/>
                <a:cs typeface="Times New Roman" panose="02020603050405020304" pitchFamily="18" charset="0"/>
              </a:rPr>
              <a:t>相邻的语音分片之间有一定的重叠，并保存为指定长度的音频文件，供后续机器学习识别时使用。</a:t>
            </a:r>
            <a:r>
              <a:rPr lang="zh-CN" altLang="en-US" sz="1800" kern="100" dirty="0">
                <a:effectLst/>
                <a:highlight>
                  <a:srgbClr val="D3D3D3"/>
                </a:highlight>
                <a:latin typeface="宋体" panose="02010600030101010101" pitchFamily="2" charset="-122"/>
                <a:ea typeface="宋体" panose="02010600030101010101" pitchFamily="2" charset="-122"/>
                <a:cs typeface="Times New Roman" panose="02020603050405020304" pitchFamily="18" charset="0"/>
              </a:rPr>
              <a:t>实现了对实时语音流的获取、保存与处理。</a:t>
            </a:r>
            <a:endPar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indent="304800" algn="just">
              <a:lnSpc>
                <a:spcPts val="2200"/>
              </a:lnSpc>
            </a:pPr>
            <a:r>
              <a:rPr lang="zh-CN" altLang="zh-CN" sz="1800" kern="100" dirty="0">
                <a:effectLst/>
                <a:highlight>
                  <a:srgbClr val="D3D3D3"/>
                </a:highlight>
                <a:latin typeface="宋体" panose="02010600030101010101" pitchFamily="2" charset="-122"/>
                <a:ea typeface="宋体" panose="02010600030101010101" pitchFamily="2" charset="-122"/>
                <a:cs typeface="Times New Roman" panose="02020603050405020304" pitchFamily="18" charset="0"/>
              </a:rPr>
              <a:t>之后进行挂起状态判断，这里用于防止由于灯光设备处于占用时，依旧有指令信号需要调用灯光设备产生的冲突。如果在一个提取到的</a:t>
            </a:r>
            <a:r>
              <a:rPr lang="en-US" altLang="zh-CN" sz="1800" kern="100" dirty="0">
                <a:effectLst/>
                <a:highlight>
                  <a:srgbClr val="D3D3D3"/>
                </a:highlight>
                <a:latin typeface="宋体" panose="02010600030101010101" pitchFamily="2" charset="-122"/>
                <a:ea typeface="宋体" panose="02010600030101010101" pitchFamily="2" charset="-122"/>
                <a:cs typeface="Times New Roman" panose="02020603050405020304" pitchFamily="18" charset="0"/>
              </a:rPr>
              <a:t>MFCC</a:t>
            </a:r>
            <a:r>
              <a:rPr lang="zh-CN" altLang="zh-CN" sz="1800" kern="100" dirty="0">
                <a:effectLst/>
                <a:highlight>
                  <a:srgbClr val="D3D3D3"/>
                </a:highlight>
                <a:latin typeface="宋体" panose="02010600030101010101" pitchFamily="2" charset="-122"/>
                <a:ea typeface="宋体" panose="02010600030101010101" pitchFamily="2" charset="-122"/>
                <a:cs typeface="Times New Roman" panose="02020603050405020304" pitchFamily="18" charset="0"/>
              </a:rPr>
              <a:t>特征输入时处于灯光设备空闲状态，系统则将其输入到训练好的机器学习模型中进行识别，产生每个关键词的识别概率。就像这里，由于进行过语音分片的关键词前后有很强的关联，分割步长很小，应当产生相似的识别结果。为了对其进行利用，产生</a:t>
            </a:r>
            <a:r>
              <a:rPr lang="zh-CN" altLang="en-US" sz="1800" kern="100" dirty="0">
                <a:effectLst/>
                <a:highlight>
                  <a:srgbClr val="D3D3D3"/>
                </a:highlight>
                <a:latin typeface="宋体" panose="02010600030101010101" pitchFamily="2" charset="-122"/>
                <a:ea typeface="宋体" panose="02010600030101010101" pitchFamily="2" charset="-122"/>
                <a:cs typeface="Times New Roman" panose="02020603050405020304" pitchFamily="18" charset="0"/>
              </a:rPr>
              <a:t>稳定</a:t>
            </a:r>
            <a:r>
              <a:rPr lang="zh-CN" altLang="zh-CN" sz="1800" kern="100" dirty="0">
                <a:effectLst/>
                <a:highlight>
                  <a:srgbClr val="D3D3D3"/>
                </a:highlight>
                <a:latin typeface="宋体" panose="02010600030101010101" pitchFamily="2" charset="-122"/>
                <a:ea typeface="宋体" panose="02010600030101010101" pitchFamily="2" charset="-122"/>
                <a:cs typeface="Times New Roman" panose="02020603050405020304" pitchFamily="18" charset="0"/>
              </a:rPr>
              <a:t>的输出，系统将若干个时间上连续的对应关键词概率进行相加，之后进行阈值判断，选出超过阈值且概率最大的关键词作为识别输出。之后传递给灯光控制模块，并设置挂起状态。</a:t>
            </a:r>
            <a:endParaRPr lang="en-US" altLang="zh-CN" sz="1800" kern="100" dirty="0">
              <a:effectLst/>
              <a:highlight>
                <a:srgbClr val="D3D3D3"/>
              </a:highlight>
              <a:latin typeface="宋体" panose="02010600030101010101" pitchFamily="2" charset="-122"/>
              <a:ea typeface="宋体" panose="02010600030101010101" pitchFamily="2" charset="-122"/>
              <a:cs typeface="Times New Roman" panose="02020603050405020304" pitchFamily="18" charset="0"/>
            </a:endParaRPr>
          </a:p>
          <a:p>
            <a:pPr indent="304800" algn="just">
              <a:lnSpc>
                <a:spcPts val="2200"/>
              </a:lnSpc>
            </a:pPr>
            <a:r>
              <a:rPr lang="zh-CN" altLang="zh-CN" sz="1800" kern="100" dirty="0">
                <a:effectLst/>
                <a:highlight>
                  <a:srgbClr val="D3D3D3"/>
                </a:highlight>
                <a:latin typeface="宋体" panose="02010600030101010101" pitchFamily="2" charset="-122"/>
                <a:ea typeface="宋体" panose="02010600030101010101" pitchFamily="2" charset="-122"/>
                <a:cs typeface="Times New Roman" panose="02020603050405020304" pitchFamily="18" charset="0"/>
              </a:rPr>
              <a:t>如果这里灯光设备处于占挂起状态，则不识别该</a:t>
            </a:r>
            <a:r>
              <a:rPr lang="en-US" altLang="zh-CN" sz="1800" kern="100" dirty="0">
                <a:effectLst/>
                <a:highlight>
                  <a:srgbClr val="D3D3D3"/>
                </a:highlight>
                <a:latin typeface="宋体" panose="02010600030101010101" pitchFamily="2" charset="-122"/>
                <a:ea typeface="宋体" panose="02010600030101010101" pitchFamily="2" charset="-122"/>
                <a:cs typeface="Times New Roman" panose="02020603050405020304" pitchFamily="18" charset="0"/>
              </a:rPr>
              <a:t>MFCC</a:t>
            </a:r>
            <a:r>
              <a:rPr lang="zh-CN" altLang="zh-CN" sz="1800" kern="100" dirty="0">
                <a:effectLst/>
                <a:highlight>
                  <a:srgbClr val="D3D3D3"/>
                </a:highlight>
                <a:latin typeface="宋体" panose="02010600030101010101" pitchFamily="2" charset="-122"/>
                <a:ea typeface="宋体" panose="02010600030101010101" pitchFamily="2" charset="-122"/>
                <a:cs typeface="Times New Roman" panose="02020603050405020304" pitchFamily="18" charset="0"/>
              </a:rPr>
              <a:t>特征。如果这里没有任何一个关键词超过给定阈值，则不输出关键词，等待下一语音片段进入。</a:t>
            </a:r>
            <a:endPar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6</a:t>
            </a:fld>
            <a:endParaRPr lang="en-US"/>
          </a:p>
        </p:txBody>
      </p:sp>
    </p:spTree>
    <p:extLst>
      <p:ext uri="{BB962C8B-B14F-4D97-AF65-F5344CB8AC3E}">
        <p14:creationId xmlns:p14="http://schemas.microsoft.com/office/powerpoint/2010/main" val="149626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pPr indent="304800" algn="just">
              <a:lnSpc>
                <a:spcPts val="2200"/>
              </a:lnSpc>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最后介绍</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一下实验的结果。本系统挑选了两个表现较好的机器学习模型，决策树模型和逻辑回归模型，并将其应用在了实际识别中。</a:t>
            </a:r>
            <a:endPar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indent="304800" algn="just">
              <a:lnSpc>
                <a:spcPts val="2200"/>
              </a:lnSpc>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文中</a:t>
            </a:r>
            <a:endPar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marL="0" marR="0" lvl="0" indent="304800" algn="just" defTabSz="914400" rtl="0" eaLnBrk="0" fontAlgn="base" latinLnBrk="0" hangingPunct="0">
              <a:lnSpc>
                <a:spcPts val="2200"/>
              </a:lnSpc>
              <a:spcBef>
                <a:spcPct val="30000"/>
              </a:spcBef>
              <a:spcAft>
                <a:spcPct val="0"/>
              </a:spcAft>
              <a:buClrTx/>
              <a:buSzTx/>
              <a:buFontTx/>
              <a:buNone/>
              <a:tabLst/>
              <a:defRPr/>
            </a:pPr>
            <a:r>
              <a:rPr lang="zh-CN" altLang="zh-CN" sz="1800" kern="100" dirty="0">
                <a:effectLst/>
                <a:highlight>
                  <a:srgbClr val="C0C0C0"/>
                </a:highlight>
                <a:latin typeface="宋体" panose="02010600030101010101" pitchFamily="2" charset="-122"/>
                <a:ea typeface="宋体" panose="02010600030101010101" pitchFamily="2" charset="-122"/>
                <a:cs typeface="Times New Roman" panose="02020603050405020304" pitchFamily="18" charset="0"/>
              </a:rPr>
              <a:t>传统的关键词识别方法在对关键词语音获取中，多是采集志愿者发出的声音作为数据集。本文之所以没有采用该方法原因有二：一是志愿者发出的声音灵活性差，无法</a:t>
            </a:r>
            <a:r>
              <a:rPr lang="zh-CN" altLang="en-US" sz="1800" kern="100" dirty="0">
                <a:effectLst/>
                <a:highlight>
                  <a:srgbClr val="C0C0C0"/>
                </a:highlight>
                <a:latin typeface="宋体" panose="02010600030101010101" pitchFamily="2" charset="-122"/>
                <a:ea typeface="宋体" panose="02010600030101010101" pitchFamily="2" charset="-122"/>
                <a:cs typeface="Times New Roman" panose="02020603050405020304" pitchFamily="18" charset="0"/>
              </a:rPr>
              <a:t>自由选择</a:t>
            </a:r>
            <a:r>
              <a:rPr lang="zh-CN" altLang="zh-CN" sz="1800" kern="100" dirty="0">
                <a:effectLst/>
                <a:highlight>
                  <a:srgbClr val="C0C0C0"/>
                </a:highlight>
                <a:latin typeface="宋体" panose="02010600030101010101" pitchFamily="2" charset="-122"/>
                <a:ea typeface="宋体" panose="02010600030101010101" pitchFamily="2" charset="-122"/>
                <a:cs typeface="Times New Roman" panose="02020603050405020304" pitchFamily="18" charset="0"/>
              </a:rPr>
              <a:t>其语速或音调；二是在进行数据采集之后如果发现数据中存在问题难以更换或者补充。而在百度语音合成平台可以低成本地重复获取大量含有关键词的音频文件，为本文的关键词音频文件获取提供了便利。</a:t>
            </a:r>
            <a:endPar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indent="304800" algn="just">
              <a:lnSpc>
                <a:spcPts val="2200"/>
              </a:lnSpc>
            </a:pP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这里展示的就是它们实际的识别结果。</a:t>
            </a:r>
          </a:p>
          <a:p>
            <a:pPr indent="304800" algn="just">
              <a:lnSpc>
                <a:spcPts val="2200"/>
              </a:lnSpc>
            </a:pP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可以看到两个模型的识别准确率都在</a:t>
            </a:r>
            <a:r>
              <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rPr>
              <a:t>0.7</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左右，考虑到实际情况中，讲解员发现在说出关键词后灯光设备没有做出指定的动作，还可以再重复一次关键词来进行补救。在这种情况下，在两次识别中至少有一次能识别到关键词的概率达到了</a:t>
            </a:r>
            <a:r>
              <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rPr>
              <a:t>0.9</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，基本可以满足实际需求。同时，准确率、精确率、召回率与</a:t>
            </a:r>
            <a:r>
              <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rPr>
              <a:t>F1</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值相差不大说明了系统比较稳定。最后系统选择使用决策树模型。</a:t>
            </a:r>
            <a:endPar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indent="304800" algn="just">
              <a:lnSpc>
                <a:spcPts val="2200"/>
              </a:lnSpc>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不说：</a:t>
            </a:r>
            <a:endPar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indent="304800" algn="just">
              <a:lnSpc>
                <a:spcPts val="2200"/>
              </a:lnSpc>
            </a:pP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精确率表示的是正样本被识别为正类的数量与所有被识别为正类的样本的比值。召回率表示的是正样本被识别为正类的数量与所有正样本的比值。</a:t>
            </a:r>
            <a:endPar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indent="304800" algn="just">
              <a:lnSpc>
                <a:spcPts val="2200"/>
              </a:lnSpc>
            </a:pPr>
            <a:endPar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indent="304800" algn="just">
              <a:lnSpc>
                <a:spcPts val="2200"/>
              </a:lnSpc>
            </a:pPr>
            <a:endPar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7</a:t>
            </a:fld>
            <a:endParaRPr lang="en-US"/>
          </a:p>
        </p:txBody>
      </p:sp>
    </p:spTree>
    <p:extLst>
      <p:ext uri="{BB962C8B-B14F-4D97-AF65-F5344CB8AC3E}">
        <p14:creationId xmlns:p14="http://schemas.microsoft.com/office/powerpoint/2010/main" val="117296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pPr indent="304800" algn="just">
              <a:lnSpc>
                <a:spcPts val="2200"/>
              </a:lnSpc>
            </a:pP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系统的总延迟时间指在同时开始录音与实时关键词识别中，录音结束后实时关键词识别部分额外消耗的时间，能够反映模型的识别速度。可以看到两种模型识别延迟相差不大，都为</a:t>
            </a:r>
            <a:r>
              <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rPr>
              <a:t>2</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秒</a:t>
            </a: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左右</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，而且与输入的语音时长无关。</a:t>
            </a:r>
          </a:p>
          <a:p>
            <a:pPr indent="304800" algn="just">
              <a:lnSpc>
                <a:spcPts val="2200"/>
              </a:lnSpc>
            </a:pP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识别准确率受语速影响变化不大，在常规语速中可以保持较好的识别效果。</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8</a:t>
            </a:fld>
            <a:endParaRPr lang="en-US"/>
          </a:p>
        </p:txBody>
      </p:sp>
    </p:spTree>
    <p:extLst>
      <p:ext uri="{BB962C8B-B14F-4D97-AF65-F5344CB8AC3E}">
        <p14:creationId xmlns:p14="http://schemas.microsoft.com/office/powerpoint/2010/main" val="874118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r>
              <a:rPr lang="zh-CN" altLang="en-US" dirty="0"/>
              <a:t>对于实验使用的灯光设备来说，同一时间只能投影一个图案，观看效果不够理想。如果想要在屏幕上显示两个图案，只能利用人眼的视觉暂留特性，快速切换两种图案，来达到同时显示两个图案的效果。</a:t>
            </a:r>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9</a:t>
            </a:fld>
            <a:endParaRPr lang="en-US"/>
          </a:p>
        </p:txBody>
      </p:sp>
    </p:spTree>
    <p:extLst>
      <p:ext uri="{BB962C8B-B14F-4D97-AF65-F5344CB8AC3E}">
        <p14:creationId xmlns:p14="http://schemas.microsoft.com/office/powerpoint/2010/main" val="133468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solidFill>
          <a:srgbClr val="F8F8F8"/>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14360" y="2420888"/>
            <a:ext cx="6334949" cy="863600"/>
          </a:xfrm>
        </p:spPr>
        <p:txBody>
          <a:bodyPr/>
          <a:lstStyle>
            <a:lvl1pPr algn="ctr">
              <a:defRPr sz="3600"/>
            </a:lvl1pPr>
          </a:lstStyle>
          <a:p>
            <a:pPr lvl="0"/>
            <a:r>
              <a:rPr lang="zh-CN" noProof="0"/>
              <a:t>单击此处编辑母版标题样式</a:t>
            </a:r>
          </a:p>
        </p:txBody>
      </p:sp>
      <p:sp>
        <p:nvSpPr>
          <p:cNvPr id="2051" name="Rectangle 3"/>
          <p:cNvSpPr>
            <a:spLocks noGrp="1" noChangeArrowheads="1"/>
          </p:cNvSpPr>
          <p:nvPr>
            <p:ph type="subTitle" idx="1"/>
          </p:nvPr>
        </p:nvSpPr>
        <p:spPr>
          <a:xfrm>
            <a:off x="2715947" y="3500388"/>
            <a:ext cx="6336536" cy="647700"/>
          </a:xfrm>
        </p:spPr>
        <p:txBody>
          <a:bodyPr/>
          <a:lstStyle>
            <a:lvl1pPr marL="0" indent="0" algn="ctr">
              <a:buFontTx/>
              <a:buNone/>
              <a:defRPr sz="2400"/>
            </a:lvl1pPr>
          </a:lstStyle>
          <a:p>
            <a:pPr lvl="0"/>
            <a:r>
              <a:rPr lang="zh-CN" noProof="0"/>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5113" y="908050"/>
            <a:ext cx="2743557"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80" y="908050"/>
            <a:ext cx="8083014"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7454" y="2886611"/>
            <a:ext cx="1060487"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1559" y="2758267"/>
            <a:ext cx="1096957"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cstate="print"/>
          <a:srcRect/>
          <a:stretch>
            <a:fillRect/>
          </a:stretch>
        </p:blipFill>
        <p:spPr bwMode="auto">
          <a:xfrm>
            <a:off x="1040587" y="1447781"/>
            <a:ext cx="3014123"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8018" y="3771071"/>
            <a:ext cx="524195"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7300" y="2904248"/>
            <a:ext cx="401210"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8504" y="2574151"/>
            <a:ext cx="981859"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cstate="print"/>
          <a:srcRect/>
          <a:stretch>
            <a:fillRect/>
          </a:stretch>
        </p:blipFill>
        <p:spPr bwMode="auto">
          <a:xfrm>
            <a:off x="3262367" y="3206628"/>
            <a:ext cx="1477829"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cstate="print"/>
          <a:srcRect/>
          <a:stretch>
            <a:fillRect/>
          </a:stretch>
        </p:blipFill>
        <p:spPr bwMode="auto">
          <a:xfrm>
            <a:off x="5353101" y="3446016"/>
            <a:ext cx="1834683"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7388" y="2725340"/>
            <a:ext cx="1116940"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3834" y="3624921"/>
            <a:ext cx="52218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6344" y="2365002"/>
            <a:ext cx="522179"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cstate="print"/>
          <a:srcRect/>
          <a:stretch>
            <a:fillRect/>
          </a:stretch>
        </p:blipFill>
        <p:spPr bwMode="auto">
          <a:xfrm>
            <a:off x="2054705" y="2795896"/>
            <a:ext cx="1697586"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cstate="print"/>
          <a:srcRect/>
          <a:stretch>
            <a:fillRect/>
          </a:stretch>
        </p:blipFill>
        <p:spPr bwMode="auto">
          <a:xfrm>
            <a:off x="3984146" y="2785815"/>
            <a:ext cx="437502"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cstate="print"/>
          <a:srcRect/>
          <a:stretch>
            <a:fillRect/>
          </a:stretch>
        </p:blipFill>
        <p:spPr bwMode="auto">
          <a:xfrm>
            <a:off x="8520449" y="3325063"/>
            <a:ext cx="703632"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cstate="print"/>
          <a:srcRect/>
          <a:stretch>
            <a:fillRect/>
          </a:stretch>
        </p:blipFill>
        <p:spPr bwMode="auto">
          <a:xfrm>
            <a:off x="9240210" y="2909287"/>
            <a:ext cx="360888"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cstate="print"/>
          <a:srcRect/>
          <a:stretch>
            <a:fillRect/>
          </a:stretch>
        </p:blipFill>
        <p:spPr bwMode="auto">
          <a:xfrm>
            <a:off x="9746259" y="3446015"/>
            <a:ext cx="282259"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 name="TextBox 19"/>
          <p:cNvSpPr txBox="1"/>
          <p:nvPr userDrawn="1"/>
        </p:nvSpPr>
        <p:spPr>
          <a:xfrm>
            <a:off x="5875586" y="6453336"/>
            <a:ext cx="447178" cy="307777"/>
          </a:xfrm>
          <a:prstGeom prst="rect">
            <a:avLst/>
          </a:prstGeom>
          <a:noFill/>
        </p:spPr>
        <p:txBody>
          <a:bodyPr wrap="square" rtlCol="0">
            <a:spAutoFit/>
          </a:bodyPr>
          <a:lstStyle/>
          <a:p>
            <a:pPr algn="ctr"/>
            <a:fld id="{E33E7C02-82D1-42DA-AA8B-2AEC9E450366}" type="slidenum">
              <a:rPr lang="zh-CN" altLang="en-US" sz="1400" smtClean="0">
                <a:solidFill>
                  <a:srgbClr val="F8F8F8"/>
                </a:solidFill>
                <a:latin typeface="+mj-ea"/>
                <a:ea typeface="+mj-ea"/>
              </a:rPr>
              <a:pPr algn="ctr"/>
              <a:t>‹#›</a:t>
            </a:fld>
            <a:endParaRPr lang="zh-CN" altLang="en-US" sz="1400" dirty="0">
              <a:solidFill>
                <a:srgbClr val="F8F8F8"/>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400"/>
                                        <p:tgtEl>
                                          <p:spTgt spid="20"/>
                                        </p:tgtEl>
                                      </p:cBhvr>
                                    </p:animEffect>
                                    <p:anim calcmode="lin" valueType="num">
                                      <p:cBhvr>
                                        <p:cTn id="8" dur="400" fill="hold"/>
                                        <p:tgtEl>
                                          <p:spTgt spid="20"/>
                                        </p:tgtEl>
                                        <p:attrNameLst>
                                          <p:attrName>ppt_x</p:attrName>
                                        </p:attrNameLst>
                                      </p:cBhvr>
                                      <p:tavLst>
                                        <p:tav tm="0">
                                          <p:val>
                                            <p:strVal val="#ppt_x"/>
                                          </p:val>
                                        </p:tav>
                                        <p:tav tm="100000">
                                          <p:val>
                                            <p:strVal val="#ppt_x"/>
                                          </p:val>
                                        </p:tav>
                                      </p:tavLst>
                                    </p:anim>
                                    <p:anim calcmode="lin" valueType="num">
                                      <p:cBhvr>
                                        <p:cTn id="9" dur="4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8F8F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739" y="4406902"/>
            <a:ext cx="10367724"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739" y="2906713"/>
            <a:ext cx="1036772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80" y="1600202"/>
            <a:ext cx="54124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4592" y="1600202"/>
            <a:ext cx="54140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8991"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80" y="1535113"/>
            <a:ext cx="53902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80" y="2174875"/>
            <a:ext cx="53902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820" y="1535113"/>
            <a:ext cx="539185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820" y="2174875"/>
            <a:ext cx="539185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372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9471" y="273052"/>
            <a:ext cx="6819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80" y="1435102"/>
            <a:ext cx="40137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1088" y="4800600"/>
            <a:ext cx="731932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1088" y="612775"/>
            <a:ext cx="731932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1088" y="5367338"/>
            <a:ext cx="731932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1907" y="590550"/>
            <a:ext cx="10514536"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p>
        </p:txBody>
      </p:sp>
      <p:sp>
        <p:nvSpPr>
          <p:cNvPr id="1027" name="Rectangle 3"/>
          <p:cNvSpPr>
            <a:spLocks noGrp="1" noChangeArrowheads="1"/>
          </p:cNvSpPr>
          <p:nvPr>
            <p:ph type="body" idx="1"/>
          </p:nvPr>
        </p:nvSpPr>
        <p:spPr bwMode="auto">
          <a:xfrm>
            <a:off x="841907" y="1600201"/>
            <a:ext cx="10514536" cy="427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p>
          <a:p>
            <a:pPr lvl="1"/>
            <a:r>
              <a:rPr lang="zh-CN"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7.png"/><Relationship Id="rId5" Type="http://schemas.openxmlformats.org/officeDocument/2006/relationships/image" Target="../media/image1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11" name="Group 9"/>
          <p:cNvGrpSpPr>
            <a:grpSpLocks noChangeAspect="1"/>
          </p:cNvGrpSpPr>
          <p:nvPr/>
        </p:nvGrpSpPr>
        <p:grpSpPr bwMode="auto">
          <a:xfrm>
            <a:off x="2909094" y="4883719"/>
            <a:ext cx="6380162" cy="169862"/>
            <a:chOff x="1927" y="2201"/>
            <a:chExt cx="4019" cy="107"/>
          </a:xfrm>
        </p:grpSpPr>
        <p:sp>
          <p:nvSpPr>
            <p:cNvPr id="13"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 name="Rectangle 3"/>
          <p:cNvSpPr txBox="1">
            <a:spLocks noChangeArrowheads="1"/>
          </p:cNvSpPr>
          <p:nvPr/>
        </p:nvSpPr>
        <p:spPr bwMode="auto">
          <a:xfrm>
            <a:off x="710797" y="2760318"/>
            <a:ext cx="10766250" cy="860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3600" b="1" dirty="0">
                <a:solidFill>
                  <a:schemeClr val="accent1"/>
                </a:solidFill>
                <a:latin typeface="+mn-ea"/>
                <a:ea typeface="+mn-ea"/>
              </a:rPr>
              <a:t>实时关键词识别的智能实体沙盘灯光控制系统的研究</a:t>
            </a:r>
            <a:endParaRPr lang="zh-CN" sz="3600" b="1" dirty="0">
              <a:solidFill>
                <a:schemeClr val="accent1"/>
              </a:solidFill>
              <a:latin typeface="+mn-ea"/>
              <a:ea typeface="+mn-ea"/>
            </a:endParaRPr>
          </a:p>
        </p:txBody>
      </p:sp>
      <p:sp>
        <p:nvSpPr>
          <p:cNvPr id="31" name="Freeform 7"/>
          <p:cNvSpPr/>
          <p:nvPr/>
        </p:nvSpPr>
        <p:spPr bwMode="auto">
          <a:xfrm>
            <a:off x="1735661" y="5855871"/>
            <a:ext cx="503238" cy="442913"/>
          </a:xfrm>
          <a:custGeom>
            <a:avLst/>
            <a:gdLst>
              <a:gd name="T0" fmla="*/ 472 w 613"/>
              <a:gd name="T1" fmla="*/ 18 h 537"/>
              <a:gd name="T2" fmla="*/ 539 w 613"/>
              <a:gd name="T3" fmla="*/ 134 h 537"/>
              <a:gd name="T4" fmla="*/ 605 w 613"/>
              <a:gd name="T5" fmla="*/ 248 h 537"/>
              <a:gd name="T6" fmla="*/ 606 w 613"/>
              <a:gd name="T7" fmla="*/ 287 h 537"/>
              <a:gd name="T8" fmla="*/ 539 w 613"/>
              <a:gd name="T9" fmla="*/ 403 h 537"/>
              <a:gd name="T10" fmla="*/ 474 w 613"/>
              <a:gd name="T11" fmla="*/ 517 h 537"/>
              <a:gd name="T12" fmla="*/ 440 w 613"/>
              <a:gd name="T13" fmla="*/ 537 h 537"/>
              <a:gd name="T14" fmla="*/ 307 w 613"/>
              <a:gd name="T15" fmla="*/ 537 h 537"/>
              <a:gd name="T16" fmla="*/ 175 w 613"/>
              <a:gd name="T17" fmla="*/ 537 h 537"/>
              <a:gd name="T18" fmla="*/ 141 w 613"/>
              <a:gd name="T19" fmla="*/ 519 h 537"/>
              <a:gd name="T20" fmla="*/ 74 w 613"/>
              <a:gd name="T21" fmla="*/ 403 h 537"/>
              <a:gd name="T22" fmla="*/ 8 w 613"/>
              <a:gd name="T23" fmla="*/ 289 h 537"/>
              <a:gd name="T24" fmla="*/ 7 w 613"/>
              <a:gd name="T25" fmla="*/ 250 h 537"/>
              <a:gd name="T26" fmla="*/ 74 w 613"/>
              <a:gd name="T27" fmla="*/ 134 h 537"/>
              <a:gd name="T28" fmla="*/ 139 w 613"/>
              <a:gd name="T29" fmla="*/ 20 h 537"/>
              <a:gd name="T30" fmla="*/ 173 w 613"/>
              <a:gd name="T31" fmla="*/ 0 h 537"/>
              <a:gd name="T32" fmla="*/ 307 w 613"/>
              <a:gd name="T33" fmla="*/ 0 h 537"/>
              <a:gd name="T34" fmla="*/ 438 w 613"/>
              <a:gd name="T35" fmla="*/ 0 h 537"/>
              <a:gd name="T36" fmla="*/ 472 w 613"/>
              <a:gd name="T37" fmla="*/ 1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3" h="537">
                <a:moveTo>
                  <a:pt x="472" y="18"/>
                </a:moveTo>
                <a:lnTo>
                  <a:pt x="539" y="134"/>
                </a:lnTo>
                <a:cubicBezTo>
                  <a:pt x="561" y="172"/>
                  <a:pt x="583" y="210"/>
                  <a:pt x="605" y="248"/>
                </a:cubicBezTo>
                <a:cubicBezTo>
                  <a:pt x="612" y="260"/>
                  <a:pt x="613" y="273"/>
                  <a:pt x="606" y="287"/>
                </a:cubicBezTo>
                <a:lnTo>
                  <a:pt x="539" y="403"/>
                </a:lnTo>
                <a:cubicBezTo>
                  <a:pt x="518" y="441"/>
                  <a:pt x="496" y="479"/>
                  <a:pt x="474" y="517"/>
                </a:cubicBezTo>
                <a:cubicBezTo>
                  <a:pt x="466" y="529"/>
                  <a:pt x="456" y="536"/>
                  <a:pt x="440" y="537"/>
                </a:cubicBezTo>
                <a:lnTo>
                  <a:pt x="307" y="537"/>
                </a:lnTo>
                <a:cubicBezTo>
                  <a:pt x="263" y="537"/>
                  <a:pt x="219" y="537"/>
                  <a:pt x="175" y="537"/>
                </a:cubicBezTo>
                <a:cubicBezTo>
                  <a:pt x="161" y="537"/>
                  <a:pt x="149" y="532"/>
                  <a:pt x="141" y="519"/>
                </a:cubicBezTo>
                <a:lnTo>
                  <a:pt x="74" y="403"/>
                </a:lnTo>
                <a:cubicBezTo>
                  <a:pt x="52" y="365"/>
                  <a:pt x="30" y="327"/>
                  <a:pt x="8" y="289"/>
                </a:cubicBezTo>
                <a:cubicBezTo>
                  <a:pt x="1" y="277"/>
                  <a:pt x="0" y="264"/>
                  <a:pt x="7" y="250"/>
                </a:cubicBezTo>
                <a:lnTo>
                  <a:pt x="74" y="134"/>
                </a:lnTo>
                <a:cubicBezTo>
                  <a:pt x="96" y="96"/>
                  <a:pt x="117" y="58"/>
                  <a:pt x="139" y="20"/>
                </a:cubicBezTo>
                <a:cubicBezTo>
                  <a:pt x="147" y="8"/>
                  <a:pt x="157" y="1"/>
                  <a:pt x="173" y="0"/>
                </a:cubicBezTo>
                <a:lnTo>
                  <a:pt x="307" y="0"/>
                </a:lnTo>
                <a:cubicBezTo>
                  <a:pt x="350" y="0"/>
                  <a:pt x="394" y="0"/>
                  <a:pt x="438" y="0"/>
                </a:cubicBezTo>
                <a:cubicBezTo>
                  <a:pt x="452" y="0"/>
                  <a:pt x="464" y="5"/>
                  <a:pt x="472" y="18"/>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32" name="Freeform 8"/>
          <p:cNvSpPr>
            <a:spLocks noEditPoints="1"/>
          </p:cNvSpPr>
          <p:nvPr/>
        </p:nvSpPr>
        <p:spPr bwMode="auto">
          <a:xfrm>
            <a:off x="1857899" y="5981284"/>
            <a:ext cx="265113" cy="192088"/>
          </a:xfrm>
          <a:custGeom>
            <a:avLst/>
            <a:gdLst>
              <a:gd name="T0" fmla="*/ 269 w 322"/>
              <a:gd name="T1" fmla="*/ 0 h 233"/>
              <a:gd name="T2" fmla="*/ 53 w 322"/>
              <a:gd name="T3" fmla="*/ 0 h 233"/>
              <a:gd name="T4" fmla="*/ 0 w 322"/>
              <a:gd name="T5" fmla="*/ 52 h 233"/>
              <a:gd name="T6" fmla="*/ 0 w 322"/>
              <a:gd name="T7" fmla="*/ 181 h 233"/>
              <a:gd name="T8" fmla="*/ 53 w 322"/>
              <a:gd name="T9" fmla="*/ 233 h 233"/>
              <a:gd name="T10" fmla="*/ 269 w 322"/>
              <a:gd name="T11" fmla="*/ 233 h 233"/>
              <a:gd name="T12" fmla="*/ 322 w 322"/>
              <a:gd name="T13" fmla="*/ 181 h 233"/>
              <a:gd name="T14" fmla="*/ 322 w 322"/>
              <a:gd name="T15" fmla="*/ 52 h 233"/>
              <a:gd name="T16" fmla="*/ 269 w 322"/>
              <a:gd name="T17" fmla="*/ 0 h 233"/>
              <a:gd name="T18" fmla="*/ 101 w 322"/>
              <a:gd name="T19" fmla="*/ 101 h 233"/>
              <a:gd name="T20" fmla="*/ 124 w 322"/>
              <a:gd name="T21" fmla="*/ 78 h 233"/>
              <a:gd name="T22" fmla="*/ 101 w 322"/>
              <a:gd name="T23" fmla="*/ 55 h 233"/>
              <a:gd name="T24" fmla="*/ 78 w 322"/>
              <a:gd name="T25" fmla="*/ 78 h 233"/>
              <a:gd name="T26" fmla="*/ 101 w 322"/>
              <a:gd name="T27" fmla="*/ 101 h 233"/>
              <a:gd name="T28" fmla="*/ 141 w 322"/>
              <a:gd name="T29" fmla="*/ 166 h 233"/>
              <a:gd name="T30" fmla="*/ 144 w 322"/>
              <a:gd name="T31" fmla="*/ 128 h 233"/>
              <a:gd name="T32" fmla="*/ 121 w 322"/>
              <a:gd name="T33" fmla="*/ 108 h 233"/>
              <a:gd name="T34" fmla="*/ 109 w 322"/>
              <a:gd name="T35" fmla="*/ 108 h 233"/>
              <a:gd name="T36" fmla="*/ 106 w 322"/>
              <a:gd name="T37" fmla="*/ 117 h 233"/>
              <a:gd name="T38" fmla="*/ 109 w 322"/>
              <a:gd name="T39" fmla="*/ 151 h 233"/>
              <a:gd name="T40" fmla="*/ 100 w 322"/>
              <a:gd name="T41" fmla="*/ 163 h 233"/>
              <a:gd name="T42" fmla="*/ 92 w 322"/>
              <a:gd name="T43" fmla="*/ 151 h 233"/>
              <a:gd name="T44" fmla="*/ 97 w 322"/>
              <a:gd name="T45" fmla="*/ 117 h 233"/>
              <a:gd name="T46" fmla="*/ 94 w 322"/>
              <a:gd name="T47" fmla="*/ 108 h 233"/>
              <a:gd name="T48" fmla="*/ 80 w 322"/>
              <a:gd name="T49" fmla="*/ 108 h 233"/>
              <a:gd name="T50" fmla="*/ 57 w 322"/>
              <a:gd name="T51" fmla="*/ 129 h 233"/>
              <a:gd name="T52" fmla="*/ 60 w 322"/>
              <a:gd name="T53" fmla="*/ 166 h 233"/>
              <a:gd name="T54" fmla="*/ 101 w 322"/>
              <a:gd name="T55" fmla="*/ 176 h 233"/>
              <a:gd name="T56" fmla="*/ 141 w 322"/>
              <a:gd name="T57" fmla="*/ 166 h 233"/>
              <a:gd name="T58" fmla="*/ 165 w 322"/>
              <a:gd name="T59" fmla="*/ 191 h 233"/>
              <a:gd name="T60" fmla="*/ 165 w 322"/>
              <a:gd name="T61" fmla="*/ 191 h 233"/>
              <a:gd name="T62" fmla="*/ 36 w 322"/>
              <a:gd name="T63" fmla="*/ 191 h 233"/>
              <a:gd name="T64" fmla="*/ 36 w 322"/>
              <a:gd name="T65" fmla="*/ 42 h 233"/>
              <a:gd name="T66" fmla="*/ 165 w 322"/>
              <a:gd name="T67" fmla="*/ 42 h 233"/>
              <a:gd name="T68" fmla="*/ 165 w 322"/>
              <a:gd name="T69" fmla="*/ 191 h 233"/>
              <a:gd name="T70" fmla="*/ 249 w 322"/>
              <a:gd name="T71" fmla="*/ 73 h 233"/>
              <a:gd name="T72" fmla="*/ 249 w 322"/>
              <a:gd name="T73" fmla="*/ 73 h 233"/>
              <a:gd name="T74" fmla="*/ 193 w 322"/>
              <a:gd name="T75" fmla="*/ 73 h 233"/>
              <a:gd name="T76" fmla="*/ 181 w 322"/>
              <a:gd name="T77" fmla="*/ 60 h 233"/>
              <a:gd name="T78" fmla="*/ 193 w 322"/>
              <a:gd name="T79" fmla="*/ 48 h 233"/>
              <a:gd name="T80" fmla="*/ 249 w 322"/>
              <a:gd name="T81" fmla="*/ 48 h 233"/>
              <a:gd name="T82" fmla="*/ 261 w 322"/>
              <a:gd name="T83" fmla="*/ 60 h 233"/>
              <a:gd name="T84" fmla="*/ 249 w 322"/>
              <a:gd name="T85" fmla="*/ 73 h 233"/>
              <a:gd name="T86" fmla="*/ 302 w 322"/>
              <a:gd name="T87" fmla="*/ 123 h 233"/>
              <a:gd name="T88" fmla="*/ 302 w 322"/>
              <a:gd name="T89" fmla="*/ 123 h 233"/>
              <a:gd name="T90" fmla="*/ 292 w 322"/>
              <a:gd name="T91" fmla="*/ 133 h 233"/>
              <a:gd name="T92" fmla="*/ 191 w 322"/>
              <a:gd name="T93" fmla="*/ 133 h 233"/>
              <a:gd name="T94" fmla="*/ 181 w 322"/>
              <a:gd name="T95" fmla="*/ 123 h 233"/>
              <a:gd name="T96" fmla="*/ 191 w 322"/>
              <a:gd name="T97" fmla="*/ 113 h 233"/>
              <a:gd name="T98" fmla="*/ 292 w 322"/>
              <a:gd name="T99" fmla="*/ 113 h 233"/>
              <a:gd name="T100" fmla="*/ 302 w 322"/>
              <a:gd name="T101" fmla="*/ 123 h 233"/>
              <a:gd name="T102" fmla="*/ 302 w 322"/>
              <a:gd name="T103" fmla="*/ 163 h 233"/>
              <a:gd name="T104" fmla="*/ 302 w 322"/>
              <a:gd name="T105" fmla="*/ 163 h 233"/>
              <a:gd name="T106" fmla="*/ 292 w 322"/>
              <a:gd name="T107" fmla="*/ 173 h 233"/>
              <a:gd name="T108" fmla="*/ 191 w 322"/>
              <a:gd name="T109" fmla="*/ 173 h 233"/>
              <a:gd name="T110" fmla="*/ 181 w 322"/>
              <a:gd name="T111" fmla="*/ 163 h 233"/>
              <a:gd name="T112" fmla="*/ 191 w 322"/>
              <a:gd name="T113" fmla="*/ 153 h 233"/>
              <a:gd name="T114" fmla="*/ 292 w 322"/>
              <a:gd name="T115" fmla="*/ 153 h 233"/>
              <a:gd name="T116" fmla="*/ 302 w 322"/>
              <a:gd name="T117" fmla="*/ 16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2" h="233">
                <a:moveTo>
                  <a:pt x="269" y="0"/>
                </a:moveTo>
                <a:lnTo>
                  <a:pt x="53" y="0"/>
                </a:lnTo>
                <a:cubicBezTo>
                  <a:pt x="24" y="0"/>
                  <a:pt x="0" y="23"/>
                  <a:pt x="0" y="52"/>
                </a:cubicBezTo>
                <a:lnTo>
                  <a:pt x="0" y="181"/>
                </a:lnTo>
                <a:cubicBezTo>
                  <a:pt x="0" y="210"/>
                  <a:pt x="24" y="233"/>
                  <a:pt x="53" y="233"/>
                </a:cubicBezTo>
                <a:lnTo>
                  <a:pt x="269" y="233"/>
                </a:lnTo>
                <a:cubicBezTo>
                  <a:pt x="298" y="233"/>
                  <a:pt x="322" y="210"/>
                  <a:pt x="322" y="181"/>
                </a:cubicBezTo>
                <a:lnTo>
                  <a:pt x="322" y="52"/>
                </a:lnTo>
                <a:cubicBezTo>
                  <a:pt x="322" y="23"/>
                  <a:pt x="298" y="0"/>
                  <a:pt x="269" y="0"/>
                </a:cubicBezTo>
                <a:close/>
                <a:moveTo>
                  <a:pt x="101" y="101"/>
                </a:moveTo>
                <a:cubicBezTo>
                  <a:pt x="113" y="101"/>
                  <a:pt x="124" y="91"/>
                  <a:pt x="124" y="78"/>
                </a:cubicBezTo>
                <a:cubicBezTo>
                  <a:pt x="124" y="65"/>
                  <a:pt x="113" y="55"/>
                  <a:pt x="101" y="55"/>
                </a:cubicBezTo>
                <a:cubicBezTo>
                  <a:pt x="88" y="55"/>
                  <a:pt x="78" y="65"/>
                  <a:pt x="78" y="78"/>
                </a:cubicBezTo>
                <a:cubicBezTo>
                  <a:pt x="78" y="91"/>
                  <a:pt x="88" y="101"/>
                  <a:pt x="101" y="101"/>
                </a:cubicBezTo>
                <a:close/>
                <a:moveTo>
                  <a:pt x="141" y="166"/>
                </a:moveTo>
                <a:lnTo>
                  <a:pt x="144" y="128"/>
                </a:lnTo>
                <a:cubicBezTo>
                  <a:pt x="145" y="117"/>
                  <a:pt x="134" y="108"/>
                  <a:pt x="121" y="108"/>
                </a:cubicBezTo>
                <a:lnTo>
                  <a:pt x="109" y="108"/>
                </a:lnTo>
                <a:cubicBezTo>
                  <a:pt x="109" y="109"/>
                  <a:pt x="109" y="114"/>
                  <a:pt x="106" y="117"/>
                </a:cubicBezTo>
                <a:cubicBezTo>
                  <a:pt x="106" y="117"/>
                  <a:pt x="111" y="142"/>
                  <a:pt x="109" y="151"/>
                </a:cubicBezTo>
                <a:cubicBezTo>
                  <a:pt x="108" y="154"/>
                  <a:pt x="104" y="163"/>
                  <a:pt x="100" y="163"/>
                </a:cubicBezTo>
                <a:cubicBezTo>
                  <a:pt x="96" y="163"/>
                  <a:pt x="93" y="154"/>
                  <a:pt x="92" y="151"/>
                </a:cubicBezTo>
                <a:cubicBezTo>
                  <a:pt x="91" y="142"/>
                  <a:pt x="97" y="117"/>
                  <a:pt x="97" y="117"/>
                </a:cubicBezTo>
                <a:cubicBezTo>
                  <a:pt x="96" y="116"/>
                  <a:pt x="94" y="115"/>
                  <a:pt x="94" y="108"/>
                </a:cubicBezTo>
                <a:lnTo>
                  <a:pt x="80" y="108"/>
                </a:lnTo>
                <a:cubicBezTo>
                  <a:pt x="68" y="108"/>
                  <a:pt x="56" y="117"/>
                  <a:pt x="57" y="129"/>
                </a:cubicBezTo>
                <a:lnTo>
                  <a:pt x="60" y="166"/>
                </a:lnTo>
                <a:cubicBezTo>
                  <a:pt x="70" y="176"/>
                  <a:pt x="86" y="176"/>
                  <a:pt x="101" y="176"/>
                </a:cubicBezTo>
                <a:cubicBezTo>
                  <a:pt x="115" y="176"/>
                  <a:pt x="132" y="175"/>
                  <a:pt x="141" y="166"/>
                </a:cubicBezTo>
                <a:close/>
                <a:moveTo>
                  <a:pt x="165" y="191"/>
                </a:moveTo>
                <a:lnTo>
                  <a:pt x="165" y="191"/>
                </a:lnTo>
                <a:lnTo>
                  <a:pt x="36" y="191"/>
                </a:lnTo>
                <a:lnTo>
                  <a:pt x="36" y="42"/>
                </a:lnTo>
                <a:lnTo>
                  <a:pt x="165" y="42"/>
                </a:lnTo>
                <a:lnTo>
                  <a:pt x="165" y="191"/>
                </a:lnTo>
                <a:close/>
                <a:moveTo>
                  <a:pt x="249" y="73"/>
                </a:moveTo>
                <a:lnTo>
                  <a:pt x="249" y="73"/>
                </a:lnTo>
                <a:lnTo>
                  <a:pt x="193" y="73"/>
                </a:lnTo>
                <a:cubicBezTo>
                  <a:pt x="186" y="73"/>
                  <a:pt x="181" y="67"/>
                  <a:pt x="181" y="60"/>
                </a:cubicBezTo>
                <a:cubicBezTo>
                  <a:pt x="181" y="54"/>
                  <a:pt x="186" y="48"/>
                  <a:pt x="193" y="48"/>
                </a:cubicBezTo>
                <a:lnTo>
                  <a:pt x="249" y="48"/>
                </a:lnTo>
                <a:cubicBezTo>
                  <a:pt x="256" y="48"/>
                  <a:pt x="261" y="54"/>
                  <a:pt x="261" y="60"/>
                </a:cubicBezTo>
                <a:cubicBezTo>
                  <a:pt x="261" y="67"/>
                  <a:pt x="256" y="73"/>
                  <a:pt x="249" y="73"/>
                </a:cubicBezTo>
                <a:close/>
                <a:moveTo>
                  <a:pt x="302" y="123"/>
                </a:moveTo>
                <a:lnTo>
                  <a:pt x="302" y="123"/>
                </a:lnTo>
                <a:cubicBezTo>
                  <a:pt x="302" y="128"/>
                  <a:pt x="297" y="133"/>
                  <a:pt x="292" y="133"/>
                </a:cubicBezTo>
                <a:lnTo>
                  <a:pt x="191" y="133"/>
                </a:lnTo>
                <a:cubicBezTo>
                  <a:pt x="186" y="133"/>
                  <a:pt x="181" y="128"/>
                  <a:pt x="181" y="123"/>
                </a:cubicBezTo>
                <a:cubicBezTo>
                  <a:pt x="181" y="117"/>
                  <a:pt x="186" y="113"/>
                  <a:pt x="191" y="113"/>
                </a:cubicBezTo>
                <a:lnTo>
                  <a:pt x="292" y="113"/>
                </a:lnTo>
                <a:cubicBezTo>
                  <a:pt x="297" y="113"/>
                  <a:pt x="302" y="117"/>
                  <a:pt x="302" y="123"/>
                </a:cubicBezTo>
                <a:close/>
                <a:moveTo>
                  <a:pt x="302" y="163"/>
                </a:moveTo>
                <a:lnTo>
                  <a:pt x="302" y="163"/>
                </a:lnTo>
                <a:cubicBezTo>
                  <a:pt x="302" y="169"/>
                  <a:pt x="297" y="173"/>
                  <a:pt x="292" y="173"/>
                </a:cubicBezTo>
                <a:lnTo>
                  <a:pt x="191" y="173"/>
                </a:lnTo>
                <a:cubicBezTo>
                  <a:pt x="186" y="173"/>
                  <a:pt x="181" y="169"/>
                  <a:pt x="181" y="163"/>
                </a:cubicBezTo>
                <a:cubicBezTo>
                  <a:pt x="181" y="157"/>
                  <a:pt x="186" y="153"/>
                  <a:pt x="191" y="153"/>
                </a:cubicBezTo>
                <a:lnTo>
                  <a:pt x="292" y="153"/>
                </a:lnTo>
                <a:cubicBezTo>
                  <a:pt x="297" y="153"/>
                  <a:pt x="302" y="157"/>
                  <a:pt x="302" y="163"/>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33" name="Freeform 9"/>
          <p:cNvSpPr/>
          <p:nvPr/>
        </p:nvSpPr>
        <p:spPr bwMode="auto">
          <a:xfrm>
            <a:off x="8060934" y="5855871"/>
            <a:ext cx="504825" cy="442913"/>
          </a:xfrm>
          <a:custGeom>
            <a:avLst/>
            <a:gdLst>
              <a:gd name="T0" fmla="*/ 472 w 613"/>
              <a:gd name="T1" fmla="*/ 18 h 537"/>
              <a:gd name="T2" fmla="*/ 539 w 613"/>
              <a:gd name="T3" fmla="*/ 134 h 537"/>
              <a:gd name="T4" fmla="*/ 605 w 613"/>
              <a:gd name="T5" fmla="*/ 248 h 537"/>
              <a:gd name="T6" fmla="*/ 606 w 613"/>
              <a:gd name="T7" fmla="*/ 287 h 537"/>
              <a:gd name="T8" fmla="*/ 539 w 613"/>
              <a:gd name="T9" fmla="*/ 403 h 537"/>
              <a:gd name="T10" fmla="*/ 473 w 613"/>
              <a:gd name="T11" fmla="*/ 517 h 537"/>
              <a:gd name="T12" fmla="*/ 440 w 613"/>
              <a:gd name="T13" fmla="*/ 537 h 537"/>
              <a:gd name="T14" fmla="*/ 306 w 613"/>
              <a:gd name="T15" fmla="*/ 537 h 537"/>
              <a:gd name="T16" fmla="*/ 175 w 613"/>
              <a:gd name="T17" fmla="*/ 537 h 537"/>
              <a:gd name="T18" fmla="*/ 140 w 613"/>
              <a:gd name="T19" fmla="*/ 519 h 537"/>
              <a:gd name="T20" fmla="*/ 73 w 613"/>
              <a:gd name="T21" fmla="*/ 403 h 537"/>
              <a:gd name="T22" fmla="*/ 7 w 613"/>
              <a:gd name="T23" fmla="*/ 289 h 537"/>
              <a:gd name="T24" fmla="*/ 6 w 613"/>
              <a:gd name="T25" fmla="*/ 250 h 537"/>
              <a:gd name="T26" fmla="*/ 73 w 613"/>
              <a:gd name="T27" fmla="*/ 134 h 537"/>
              <a:gd name="T28" fmla="*/ 139 w 613"/>
              <a:gd name="T29" fmla="*/ 20 h 537"/>
              <a:gd name="T30" fmla="*/ 172 w 613"/>
              <a:gd name="T31" fmla="*/ 0 h 537"/>
              <a:gd name="T32" fmla="*/ 306 w 613"/>
              <a:gd name="T33" fmla="*/ 0 h 537"/>
              <a:gd name="T34" fmla="*/ 437 w 613"/>
              <a:gd name="T35" fmla="*/ 0 h 537"/>
              <a:gd name="T36" fmla="*/ 472 w 613"/>
              <a:gd name="T37" fmla="*/ 1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3" h="537">
                <a:moveTo>
                  <a:pt x="472" y="18"/>
                </a:moveTo>
                <a:lnTo>
                  <a:pt x="539" y="134"/>
                </a:lnTo>
                <a:cubicBezTo>
                  <a:pt x="561" y="172"/>
                  <a:pt x="583" y="210"/>
                  <a:pt x="605" y="248"/>
                </a:cubicBezTo>
                <a:cubicBezTo>
                  <a:pt x="612" y="260"/>
                  <a:pt x="613" y="273"/>
                  <a:pt x="606" y="287"/>
                </a:cubicBezTo>
                <a:lnTo>
                  <a:pt x="539" y="403"/>
                </a:lnTo>
                <a:cubicBezTo>
                  <a:pt x="517" y="441"/>
                  <a:pt x="495" y="479"/>
                  <a:pt x="473" y="517"/>
                </a:cubicBezTo>
                <a:cubicBezTo>
                  <a:pt x="466" y="529"/>
                  <a:pt x="455" y="536"/>
                  <a:pt x="440" y="537"/>
                </a:cubicBezTo>
                <a:lnTo>
                  <a:pt x="306" y="537"/>
                </a:lnTo>
                <a:cubicBezTo>
                  <a:pt x="262" y="537"/>
                  <a:pt x="219" y="537"/>
                  <a:pt x="175" y="537"/>
                </a:cubicBezTo>
                <a:cubicBezTo>
                  <a:pt x="160" y="537"/>
                  <a:pt x="149" y="532"/>
                  <a:pt x="140" y="519"/>
                </a:cubicBezTo>
                <a:lnTo>
                  <a:pt x="73" y="403"/>
                </a:lnTo>
                <a:cubicBezTo>
                  <a:pt x="51" y="365"/>
                  <a:pt x="29" y="327"/>
                  <a:pt x="7" y="289"/>
                </a:cubicBezTo>
                <a:cubicBezTo>
                  <a:pt x="1" y="277"/>
                  <a:pt x="0" y="264"/>
                  <a:pt x="6" y="250"/>
                </a:cubicBezTo>
                <a:lnTo>
                  <a:pt x="73" y="134"/>
                </a:lnTo>
                <a:cubicBezTo>
                  <a:pt x="95" y="96"/>
                  <a:pt x="117" y="58"/>
                  <a:pt x="139" y="20"/>
                </a:cubicBezTo>
                <a:cubicBezTo>
                  <a:pt x="146" y="8"/>
                  <a:pt x="157" y="1"/>
                  <a:pt x="172" y="0"/>
                </a:cubicBezTo>
                <a:lnTo>
                  <a:pt x="306" y="0"/>
                </a:lnTo>
                <a:cubicBezTo>
                  <a:pt x="350" y="0"/>
                  <a:pt x="394" y="0"/>
                  <a:pt x="437" y="0"/>
                </a:cubicBezTo>
                <a:cubicBezTo>
                  <a:pt x="452" y="0"/>
                  <a:pt x="464" y="5"/>
                  <a:pt x="472" y="18"/>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34" name="Freeform 10"/>
          <p:cNvSpPr>
            <a:spLocks noEditPoints="1"/>
          </p:cNvSpPr>
          <p:nvPr/>
        </p:nvSpPr>
        <p:spPr bwMode="auto">
          <a:xfrm>
            <a:off x="8191109" y="5935246"/>
            <a:ext cx="268288" cy="285750"/>
          </a:xfrm>
          <a:custGeom>
            <a:avLst/>
            <a:gdLst>
              <a:gd name="T0" fmla="*/ 163 w 327"/>
              <a:gd name="T1" fmla="*/ 331 h 347"/>
              <a:gd name="T2" fmla="*/ 164 w 327"/>
              <a:gd name="T3" fmla="*/ 192 h 347"/>
              <a:gd name="T4" fmla="*/ 261 w 327"/>
              <a:gd name="T5" fmla="*/ 174 h 347"/>
              <a:gd name="T6" fmla="*/ 200 w 327"/>
              <a:gd name="T7" fmla="*/ 198 h 347"/>
              <a:gd name="T8" fmla="*/ 55 w 327"/>
              <a:gd name="T9" fmla="*/ 124 h 347"/>
              <a:gd name="T10" fmla="*/ 73 w 327"/>
              <a:gd name="T11" fmla="*/ 126 h 347"/>
              <a:gd name="T12" fmla="*/ 96 w 327"/>
              <a:gd name="T13" fmla="*/ 128 h 347"/>
              <a:gd name="T14" fmla="*/ 96 w 327"/>
              <a:gd name="T15" fmla="*/ 113 h 347"/>
              <a:gd name="T16" fmla="*/ 163 w 327"/>
              <a:gd name="T17" fmla="*/ 175 h 347"/>
              <a:gd name="T18" fmla="*/ 238 w 327"/>
              <a:gd name="T19" fmla="*/ 121 h 347"/>
              <a:gd name="T20" fmla="*/ 254 w 327"/>
              <a:gd name="T21" fmla="*/ 118 h 347"/>
              <a:gd name="T22" fmla="*/ 264 w 327"/>
              <a:gd name="T23" fmla="*/ 122 h 347"/>
              <a:gd name="T24" fmla="*/ 240 w 327"/>
              <a:gd name="T25" fmla="*/ 148 h 347"/>
              <a:gd name="T26" fmla="*/ 282 w 327"/>
              <a:gd name="T27" fmla="*/ 197 h 347"/>
              <a:gd name="T28" fmla="*/ 269 w 327"/>
              <a:gd name="T29" fmla="*/ 152 h 347"/>
              <a:gd name="T30" fmla="*/ 269 w 327"/>
              <a:gd name="T31" fmla="*/ 289 h 347"/>
              <a:gd name="T32" fmla="*/ 284 w 327"/>
              <a:gd name="T33" fmla="*/ 285 h 347"/>
              <a:gd name="T34" fmla="*/ 178 w 327"/>
              <a:gd name="T35" fmla="*/ 343 h 347"/>
              <a:gd name="T36" fmla="*/ 164 w 327"/>
              <a:gd name="T37" fmla="*/ 346 h 347"/>
              <a:gd name="T38" fmla="*/ 43 w 327"/>
              <a:gd name="T39" fmla="*/ 285 h 347"/>
              <a:gd name="T40" fmla="*/ 58 w 327"/>
              <a:gd name="T41" fmla="*/ 289 h 347"/>
              <a:gd name="T42" fmla="*/ 58 w 327"/>
              <a:gd name="T43" fmla="*/ 152 h 347"/>
              <a:gd name="T44" fmla="*/ 46 w 327"/>
              <a:gd name="T45" fmla="*/ 197 h 347"/>
              <a:gd name="T46" fmla="*/ 82 w 327"/>
              <a:gd name="T47" fmla="*/ 145 h 347"/>
              <a:gd name="T48" fmla="*/ 36 w 327"/>
              <a:gd name="T49" fmla="*/ 231 h 347"/>
              <a:gd name="T50" fmla="*/ 42 w 327"/>
              <a:gd name="T51" fmla="*/ 244 h 347"/>
              <a:gd name="T52" fmla="*/ 49 w 327"/>
              <a:gd name="T53" fmla="*/ 257 h 347"/>
              <a:gd name="T54" fmla="*/ 26 w 327"/>
              <a:gd name="T55" fmla="*/ 274 h 347"/>
              <a:gd name="T56" fmla="*/ 16 w 327"/>
              <a:gd name="T57" fmla="*/ 217 h 347"/>
              <a:gd name="T58" fmla="*/ 31 w 327"/>
              <a:gd name="T59" fmla="*/ 192 h 347"/>
              <a:gd name="T60" fmla="*/ 272 w 327"/>
              <a:gd name="T61" fmla="*/ 220 h 347"/>
              <a:gd name="T62" fmla="*/ 267 w 327"/>
              <a:gd name="T63" fmla="*/ 234 h 347"/>
              <a:gd name="T64" fmla="*/ 262 w 327"/>
              <a:gd name="T65" fmla="*/ 249 h 347"/>
              <a:gd name="T66" fmla="*/ 259 w 327"/>
              <a:gd name="T67" fmla="*/ 260 h 347"/>
              <a:gd name="T68" fmla="*/ 277 w 327"/>
              <a:gd name="T69" fmla="*/ 210 h 347"/>
              <a:gd name="T70" fmla="*/ 296 w 327"/>
              <a:gd name="T71" fmla="*/ 208 h 347"/>
              <a:gd name="T72" fmla="*/ 162 w 327"/>
              <a:gd name="T73" fmla="*/ 0 h 347"/>
              <a:gd name="T74" fmla="*/ 241 w 327"/>
              <a:gd name="T75" fmla="*/ 62 h 347"/>
              <a:gd name="T76" fmla="*/ 227 w 327"/>
              <a:gd name="T77" fmla="*/ 103 h 347"/>
              <a:gd name="T78" fmla="*/ 210 w 327"/>
              <a:gd name="T79" fmla="*/ 47 h 347"/>
              <a:gd name="T80" fmla="*/ 112 w 327"/>
              <a:gd name="T81" fmla="*/ 106 h 347"/>
              <a:gd name="T82" fmla="*/ 88 w 327"/>
              <a:gd name="T83" fmla="*/ 89 h 347"/>
              <a:gd name="T84" fmla="*/ 114 w 327"/>
              <a:gd name="T85" fmla="*/ 2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347">
                <a:moveTo>
                  <a:pt x="153" y="191"/>
                </a:moveTo>
                <a:lnTo>
                  <a:pt x="153" y="329"/>
                </a:lnTo>
                <a:cubicBezTo>
                  <a:pt x="156" y="331"/>
                  <a:pt x="160" y="331"/>
                  <a:pt x="163" y="331"/>
                </a:cubicBezTo>
                <a:cubicBezTo>
                  <a:pt x="167" y="331"/>
                  <a:pt x="171" y="330"/>
                  <a:pt x="174" y="329"/>
                </a:cubicBezTo>
                <a:lnTo>
                  <a:pt x="174" y="191"/>
                </a:lnTo>
                <a:cubicBezTo>
                  <a:pt x="171" y="192"/>
                  <a:pt x="167" y="192"/>
                  <a:pt x="164" y="192"/>
                </a:cubicBezTo>
                <a:cubicBezTo>
                  <a:pt x="160" y="192"/>
                  <a:pt x="157" y="192"/>
                  <a:pt x="153" y="191"/>
                </a:cubicBezTo>
                <a:close/>
                <a:moveTo>
                  <a:pt x="200" y="198"/>
                </a:moveTo>
                <a:lnTo>
                  <a:pt x="261" y="174"/>
                </a:lnTo>
                <a:lnTo>
                  <a:pt x="261" y="199"/>
                </a:lnTo>
                <a:lnTo>
                  <a:pt x="200" y="223"/>
                </a:lnTo>
                <a:lnTo>
                  <a:pt x="200" y="198"/>
                </a:lnTo>
                <a:close/>
                <a:moveTo>
                  <a:pt x="82" y="145"/>
                </a:moveTo>
                <a:lnTo>
                  <a:pt x="57" y="131"/>
                </a:lnTo>
                <a:cubicBezTo>
                  <a:pt x="54" y="130"/>
                  <a:pt x="53" y="126"/>
                  <a:pt x="55" y="124"/>
                </a:cubicBezTo>
                <a:cubicBezTo>
                  <a:pt x="56" y="121"/>
                  <a:pt x="60" y="120"/>
                  <a:pt x="62" y="122"/>
                </a:cubicBezTo>
                <a:lnTo>
                  <a:pt x="86" y="135"/>
                </a:lnTo>
                <a:lnTo>
                  <a:pt x="73" y="126"/>
                </a:lnTo>
                <a:cubicBezTo>
                  <a:pt x="70" y="124"/>
                  <a:pt x="70" y="120"/>
                  <a:pt x="72" y="118"/>
                </a:cubicBezTo>
                <a:cubicBezTo>
                  <a:pt x="73" y="115"/>
                  <a:pt x="77" y="115"/>
                  <a:pt x="80" y="117"/>
                </a:cubicBezTo>
                <a:lnTo>
                  <a:pt x="96" y="128"/>
                </a:lnTo>
                <a:lnTo>
                  <a:pt x="88" y="121"/>
                </a:lnTo>
                <a:cubicBezTo>
                  <a:pt x="86" y="119"/>
                  <a:pt x="86" y="115"/>
                  <a:pt x="88" y="113"/>
                </a:cubicBezTo>
                <a:cubicBezTo>
                  <a:pt x="90" y="111"/>
                  <a:pt x="94" y="110"/>
                  <a:pt x="96" y="113"/>
                </a:cubicBezTo>
                <a:lnTo>
                  <a:pt x="162" y="175"/>
                </a:lnTo>
                <a:cubicBezTo>
                  <a:pt x="163" y="175"/>
                  <a:pt x="163" y="175"/>
                  <a:pt x="163" y="175"/>
                </a:cubicBezTo>
                <a:cubicBezTo>
                  <a:pt x="163" y="175"/>
                  <a:pt x="163" y="175"/>
                  <a:pt x="163" y="175"/>
                </a:cubicBezTo>
                <a:lnTo>
                  <a:pt x="230" y="113"/>
                </a:lnTo>
                <a:cubicBezTo>
                  <a:pt x="232" y="110"/>
                  <a:pt x="236" y="111"/>
                  <a:pt x="238" y="113"/>
                </a:cubicBezTo>
                <a:cubicBezTo>
                  <a:pt x="240" y="115"/>
                  <a:pt x="240" y="119"/>
                  <a:pt x="238" y="121"/>
                </a:cubicBezTo>
                <a:lnTo>
                  <a:pt x="229" y="128"/>
                </a:lnTo>
                <a:lnTo>
                  <a:pt x="246" y="117"/>
                </a:lnTo>
                <a:cubicBezTo>
                  <a:pt x="249" y="115"/>
                  <a:pt x="252" y="115"/>
                  <a:pt x="254" y="118"/>
                </a:cubicBezTo>
                <a:cubicBezTo>
                  <a:pt x="256" y="120"/>
                  <a:pt x="255" y="124"/>
                  <a:pt x="253" y="126"/>
                </a:cubicBezTo>
                <a:lnTo>
                  <a:pt x="240" y="135"/>
                </a:lnTo>
                <a:lnTo>
                  <a:pt x="264" y="122"/>
                </a:lnTo>
                <a:cubicBezTo>
                  <a:pt x="266" y="120"/>
                  <a:pt x="270" y="121"/>
                  <a:pt x="271" y="124"/>
                </a:cubicBezTo>
                <a:cubicBezTo>
                  <a:pt x="273" y="127"/>
                  <a:pt x="272" y="130"/>
                  <a:pt x="269" y="131"/>
                </a:cubicBezTo>
                <a:lnTo>
                  <a:pt x="240" y="148"/>
                </a:lnTo>
                <a:lnTo>
                  <a:pt x="284" y="129"/>
                </a:lnTo>
                <a:lnTo>
                  <a:pt x="284" y="197"/>
                </a:lnTo>
                <a:cubicBezTo>
                  <a:pt x="283" y="197"/>
                  <a:pt x="283" y="197"/>
                  <a:pt x="282" y="197"/>
                </a:cubicBezTo>
                <a:lnTo>
                  <a:pt x="273" y="196"/>
                </a:lnTo>
                <a:lnTo>
                  <a:pt x="269" y="203"/>
                </a:lnTo>
                <a:lnTo>
                  <a:pt x="269" y="152"/>
                </a:lnTo>
                <a:lnTo>
                  <a:pt x="190" y="186"/>
                </a:lnTo>
                <a:lnTo>
                  <a:pt x="190" y="322"/>
                </a:lnTo>
                <a:lnTo>
                  <a:pt x="269" y="289"/>
                </a:lnTo>
                <a:lnTo>
                  <a:pt x="269" y="279"/>
                </a:lnTo>
                <a:cubicBezTo>
                  <a:pt x="272" y="280"/>
                  <a:pt x="275" y="282"/>
                  <a:pt x="277" y="283"/>
                </a:cubicBezTo>
                <a:cubicBezTo>
                  <a:pt x="280" y="284"/>
                  <a:pt x="282" y="284"/>
                  <a:pt x="284" y="285"/>
                </a:cubicBezTo>
                <a:lnTo>
                  <a:pt x="284" y="299"/>
                </a:lnTo>
                <a:lnTo>
                  <a:pt x="185" y="341"/>
                </a:lnTo>
                <a:cubicBezTo>
                  <a:pt x="183" y="342"/>
                  <a:pt x="181" y="343"/>
                  <a:pt x="178" y="343"/>
                </a:cubicBezTo>
                <a:lnTo>
                  <a:pt x="174" y="345"/>
                </a:lnTo>
                <a:lnTo>
                  <a:pt x="174" y="345"/>
                </a:lnTo>
                <a:cubicBezTo>
                  <a:pt x="171" y="346"/>
                  <a:pt x="167" y="346"/>
                  <a:pt x="164" y="346"/>
                </a:cubicBezTo>
                <a:cubicBezTo>
                  <a:pt x="156" y="347"/>
                  <a:pt x="149" y="345"/>
                  <a:pt x="142" y="340"/>
                </a:cubicBezTo>
                <a:lnTo>
                  <a:pt x="43" y="299"/>
                </a:lnTo>
                <a:lnTo>
                  <a:pt x="43" y="285"/>
                </a:lnTo>
                <a:cubicBezTo>
                  <a:pt x="45" y="284"/>
                  <a:pt x="48" y="284"/>
                  <a:pt x="50" y="283"/>
                </a:cubicBezTo>
                <a:cubicBezTo>
                  <a:pt x="53" y="282"/>
                  <a:pt x="55" y="280"/>
                  <a:pt x="58" y="279"/>
                </a:cubicBezTo>
                <a:lnTo>
                  <a:pt x="58" y="289"/>
                </a:lnTo>
                <a:lnTo>
                  <a:pt x="138" y="322"/>
                </a:lnTo>
                <a:lnTo>
                  <a:pt x="138" y="186"/>
                </a:lnTo>
                <a:lnTo>
                  <a:pt x="58" y="152"/>
                </a:lnTo>
                <a:lnTo>
                  <a:pt x="58" y="203"/>
                </a:lnTo>
                <a:lnTo>
                  <a:pt x="55" y="196"/>
                </a:lnTo>
                <a:lnTo>
                  <a:pt x="46" y="197"/>
                </a:lnTo>
                <a:cubicBezTo>
                  <a:pt x="45" y="197"/>
                  <a:pt x="44" y="197"/>
                  <a:pt x="43" y="197"/>
                </a:cubicBezTo>
                <a:lnTo>
                  <a:pt x="43" y="129"/>
                </a:lnTo>
                <a:lnTo>
                  <a:pt x="82" y="145"/>
                </a:lnTo>
                <a:close/>
                <a:moveTo>
                  <a:pt x="49" y="210"/>
                </a:moveTo>
                <a:cubicBezTo>
                  <a:pt x="51" y="213"/>
                  <a:pt x="53" y="216"/>
                  <a:pt x="54" y="220"/>
                </a:cubicBezTo>
                <a:lnTo>
                  <a:pt x="36" y="231"/>
                </a:lnTo>
                <a:lnTo>
                  <a:pt x="56" y="223"/>
                </a:lnTo>
                <a:cubicBezTo>
                  <a:pt x="57" y="227"/>
                  <a:pt x="58" y="230"/>
                  <a:pt x="60" y="234"/>
                </a:cubicBezTo>
                <a:lnTo>
                  <a:pt x="42" y="244"/>
                </a:lnTo>
                <a:lnTo>
                  <a:pt x="61" y="237"/>
                </a:lnTo>
                <a:cubicBezTo>
                  <a:pt x="62" y="241"/>
                  <a:pt x="63" y="245"/>
                  <a:pt x="65" y="249"/>
                </a:cubicBezTo>
                <a:lnTo>
                  <a:pt x="49" y="257"/>
                </a:lnTo>
                <a:lnTo>
                  <a:pt x="65" y="251"/>
                </a:lnTo>
                <a:cubicBezTo>
                  <a:pt x="66" y="254"/>
                  <a:pt x="67" y="257"/>
                  <a:pt x="67" y="260"/>
                </a:cubicBezTo>
                <a:cubicBezTo>
                  <a:pt x="64" y="262"/>
                  <a:pt x="38" y="279"/>
                  <a:pt x="26" y="274"/>
                </a:cubicBezTo>
                <a:cubicBezTo>
                  <a:pt x="13" y="269"/>
                  <a:pt x="1" y="252"/>
                  <a:pt x="0" y="236"/>
                </a:cubicBezTo>
                <a:cubicBezTo>
                  <a:pt x="0" y="221"/>
                  <a:pt x="40" y="211"/>
                  <a:pt x="49" y="210"/>
                </a:cubicBezTo>
                <a:close/>
                <a:moveTo>
                  <a:pt x="16" y="217"/>
                </a:moveTo>
                <a:lnTo>
                  <a:pt x="26" y="213"/>
                </a:lnTo>
                <a:lnTo>
                  <a:pt x="31" y="208"/>
                </a:lnTo>
                <a:lnTo>
                  <a:pt x="31" y="192"/>
                </a:lnTo>
                <a:cubicBezTo>
                  <a:pt x="22" y="196"/>
                  <a:pt x="18" y="206"/>
                  <a:pt x="16" y="217"/>
                </a:cubicBezTo>
                <a:close/>
                <a:moveTo>
                  <a:pt x="277" y="210"/>
                </a:moveTo>
                <a:cubicBezTo>
                  <a:pt x="276" y="213"/>
                  <a:pt x="274" y="216"/>
                  <a:pt x="272" y="220"/>
                </a:cubicBezTo>
                <a:lnTo>
                  <a:pt x="291" y="231"/>
                </a:lnTo>
                <a:lnTo>
                  <a:pt x="271" y="223"/>
                </a:lnTo>
                <a:cubicBezTo>
                  <a:pt x="269" y="227"/>
                  <a:pt x="268" y="230"/>
                  <a:pt x="267" y="234"/>
                </a:cubicBezTo>
                <a:lnTo>
                  <a:pt x="284" y="244"/>
                </a:lnTo>
                <a:lnTo>
                  <a:pt x="266" y="237"/>
                </a:lnTo>
                <a:cubicBezTo>
                  <a:pt x="264" y="241"/>
                  <a:pt x="263" y="245"/>
                  <a:pt x="262" y="249"/>
                </a:cubicBezTo>
                <a:lnTo>
                  <a:pt x="278" y="257"/>
                </a:lnTo>
                <a:lnTo>
                  <a:pt x="261" y="251"/>
                </a:lnTo>
                <a:cubicBezTo>
                  <a:pt x="261" y="254"/>
                  <a:pt x="260" y="257"/>
                  <a:pt x="259" y="260"/>
                </a:cubicBezTo>
                <a:cubicBezTo>
                  <a:pt x="263" y="262"/>
                  <a:pt x="289" y="279"/>
                  <a:pt x="301" y="274"/>
                </a:cubicBezTo>
                <a:cubicBezTo>
                  <a:pt x="313" y="269"/>
                  <a:pt x="326" y="252"/>
                  <a:pt x="326" y="236"/>
                </a:cubicBezTo>
                <a:cubicBezTo>
                  <a:pt x="327" y="221"/>
                  <a:pt x="286" y="211"/>
                  <a:pt x="277" y="210"/>
                </a:cubicBezTo>
                <a:close/>
                <a:moveTo>
                  <a:pt x="311" y="217"/>
                </a:moveTo>
                <a:lnTo>
                  <a:pt x="300" y="213"/>
                </a:lnTo>
                <a:lnTo>
                  <a:pt x="296" y="208"/>
                </a:lnTo>
                <a:lnTo>
                  <a:pt x="295" y="192"/>
                </a:lnTo>
                <a:cubicBezTo>
                  <a:pt x="305" y="196"/>
                  <a:pt x="309" y="206"/>
                  <a:pt x="311" y="217"/>
                </a:cubicBezTo>
                <a:close/>
                <a:moveTo>
                  <a:pt x="162" y="0"/>
                </a:moveTo>
                <a:cubicBezTo>
                  <a:pt x="181" y="0"/>
                  <a:pt x="198" y="10"/>
                  <a:pt x="210" y="24"/>
                </a:cubicBezTo>
                <a:cubicBezTo>
                  <a:pt x="218" y="34"/>
                  <a:pt x="224" y="45"/>
                  <a:pt x="228" y="59"/>
                </a:cubicBezTo>
                <a:cubicBezTo>
                  <a:pt x="232" y="58"/>
                  <a:pt x="239" y="57"/>
                  <a:pt x="241" y="62"/>
                </a:cubicBezTo>
                <a:cubicBezTo>
                  <a:pt x="244" y="70"/>
                  <a:pt x="242" y="87"/>
                  <a:pt x="237" y="89"/>
                </a:cubicBezTo>
                <a:cubicBezTo>
                  <a:pt x="235" y="90"/>
                  <a:pt x="232" y="90"/>
                  <a:pt x="229" y="90"/>
                </a:cubicBezTo>
                <a:cubicBezTo>
                  <a:pt x="229" y="94"/>
                  <a:pt x="228" y="99"/>
                  <a:pt x="227" y="103"/>
                </a:cubicBezTo>
                <a:cubicBezTo>
                  <a:pt x="222" y="104"/>
                  <a:pt x="217" y="105"/>
                  <a:pt x="213" y="106"/>
                </a:cubicBezTo>
                <a:cubicBezTo>
                  <a:pt x="216" y="98"/>
                  <a:pt x="217" y="89"/>
                  <a:pt x="217" y="80"/>
                </a:cubicBezTo>
                <a:cubicBezTo>
                  <a:pt x="217" y="68"/>
                  <a:pt x="215" y="57"/>
                  <a:pt x="210" y="47"/>
                </a:cubicBezTo>
                <a:cubicBezTo>
                  <a:pt x="173" y="76"/>
                  <a:pt x="125" y="55"/>
                  <a:pt x="113" y="50"/>
                </a:cubicBezTo>
                <a:cubicBezTo>
                  <a:pt x="109" y="59"/>
                  <a:pt x="107" y="69"/>
                  <a:pt x="107" y="80"/>
                </a:cubicBezTo>
                <a:cubicBezTo>
                  <a:pt x="107" y="89"/>
                  <a:pt x="109" y="98"/>
                  <a:pt x="112" y="106"/>
                </a:cubicBezTo>
                <a:cubicBezTo>
                  <a:pt x="107" y="105"/>
                  <a:pt x="103" y="104"/>
                  <a:pt x="98" y="103"/>
                </a:cubicBezTo>
                <a:cubicBezTo>
                  <a:pt x="97" y="99"/>
                  <a:pt x="96" y="94"/>
                  <a:pt x="95" y="90"/>
                </a:cubicBezTo>
                <a:cubicBezTo>
                  <a:pt x="93" y="90"/>
                  <a:pt x="90" y="90"/>
                  <a:pt x="88" y="89"/>
                </a:cubicBezTo>
                <a:cubicBezTo>
                  <a:pt x="82" y="87"/>
                  <a:pt x="81" y="70"/>
                  <a:pt x="84" y="62"/>
                </a:cubicBezTo>
                <a:cubicBezTo>
                  <a:pt x="86" y="57"/>
                  <a:pt x="92" y="58"/>
                  <a:pt x="97" y="59"/>
                </a:cubicBezTo>
                <a:cubicBezTo>
                  <a:pt x="100" y="45"/>
                  <a:pt x="106" y="34"/>
                  <a:pt x="114" y="24"/>
                </a:cubicBezTo>
                <a:cubicBezTo>
                  <a:pt x="126" y="10"/>
                  <a:pt x="143" y="0"/>
                  <a:pt x="162" y="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35" name="Rectangle 4"/>
          <p:cNvSpPr txBox="1">
            <a:spLocks noChangeArrowheads="1"/>
          </p:cNvSpPr>
          <p:nvPr/>
        </p:nvSpPr>
        <p:spPr bwMode="auto">
          <a:xfrm>
            <a:off x="2909094" y="4528725"/>
            <a:ext cx="2773429" cy="354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b="0" dirty="0">
                <a:solidFill>
                  <a:schemeClr val="accent1"/>
                </a:solidFill>
                <a:latin typeface="+mn-ea"/>
                <a:ea typeface="+mn-ea"/>
              </a:rPr>
              <a:t>专业：电子与通信工程</a:t>
            </a:r>
            <a:endParaRPr lang="zh-CN" altLang="zh-CN" b="0" dirty="0">
              <a:solidFill>
                <a:schemeClr val="accent1"/>
              </a:solidFill>
              <a:latin typeface="+mn-ea"/>
              <a:ea typeface="+mn-ea"/>
            </a:endParaRPr>
          </a:p>
        </p:txBody>
      </p:sp>
      <p:sp>
        <p:nvSpPr>
          <p:cNvPr id="36" name="Rectangle 4"/>
          <p:cNvSpPr txBox="1">
            <a:spLocks noChangeArrowheads="1"/>
          </p:cNvSpPr>
          <p:nvPr/>
        </p:nvSpPr>
        <p:spPr bwMode="auto">
          <a:xfrm>
            <a:off x="6603365" y="4528820"/>
            <a:ext cx="2808178" cy="354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b="0" dirty="0">
                <a:solidFill>
                  <a:schemeClr val="accent1"/>
                </a:solidFill>
                <a:latin typeface="+mn-ea"/>
                <a:ea typeface="+mn-ea"/>
              </a:rPr>
              <a:t>指导</a:t>
            </a:r>
            <a:r>
              <a:rPr lang="zh-CN" altLang="en-US" b="0">
                <a:solidFill>
                  <a:schemeClr val="accent1"/>
                </a:solidFill>
                <a:latin typeface="+mn-ea"/>
                <a:ea typeface="+mn-ea"/>
              </a:rPr>
              <a:t>老师：李纯喜</a:t>
            </a:r>
            <a:endParaRPr lang="zh-CN" altLang="zh-CN" b="0" dirty="0">
              <a:solidFill>
                <a:schemeClr val="accent1"/>
              </a:solidFill>
              <a:latin typeface="+mn-ea"/>
              <a:ea typeface="+mn-ea"/>
            </a:endParaRPr>
          </a:p>
        </p:txBody>
      </p:sp>
      <p:sp>
        <p:nvSpPr>
          <p:cNvPr id="37" name="TextBox 82"/>
          <p:cNvSpPr txBox="1"/>
          <p:nvPr/>
        </p:nvSpPr>
        <p:spPr>
          <a:xfrm>
            <a:off x="2231688" y="5877272"/>
            <a:ext cx="2471314" cy="398780"/>
          </a:xfrm>
          <a:prstGeom prst="rect">
            <a:avLst/>
          </a:prstGeom>
          <a:noFill/>
        </p:spPr>
        <p:txBody>
          <a:bodyPr wrap="square" rtlCol="0">
            <a:spAutoFit/>
          </a:bodyPr>
          <a:lstStyle/>
          <a:p>
            <a:r>
              <a:rPr lang="zh-CN" altLang="en-US" sz="2000" dirty="0">
                <a:solidFill>
                  <a:schemeClr val="accent1"/>
                </a:solidFill>
                <a:latin typeface="+mj-ea"/>
                <a:ea typeface="+mj-ea"/>
              </a:rPr>
              <a:t>学号：</a:t>
            </a:r>
            <a:r>
              <a:rPr lang="en-US" altLang="zh-CN" sz="2000" dirty="0">
                <a:solidFill>
                  <a:schemeClr val="accent1"/>
                </a:solidFill>
                <a:latin typeface="+mj-ea"/>
                <a:ea typeface="+mj-ea"/>
              </a:rPr>
              <a:t>19125040</a:t>
            </a:r>
          </a:p>
        </p:txBody>
      </p:sp>
      <p:sp>
        <p:nvSpPr>
          <p:cNvPr id="38" name="TextBox 82"/>
          <p:cNvSpPr txBox="1"/>
          <p:nvPr/>
        </p:nvSpPr>
        <p:spPr>
          <a:xfrm>
            <a:off x="8595098" y="5877272"/>
            <a:ext cx="2471314" cy="398780"/>
          </a:xfrm>
          <a:prstGeom prst="rect">
            <a:avLst/>
          </a:prstGeom>
          <a:noFill/>
        </p:spPr>
        <p:txBody>
          <a:bodyPr wrap="square" rtlCol="0">
            <a:spAutoFit/>
          </a:bodyPr>
          <a:lstStyle/>
          <a:p>
            <a:r>
              <a:rPr lang="zh-CN" altLang="en-US" sz="2000" dirty="0">
                <a:solidFill>
                  <a:schemeClr val="accent1"/>
                </a:solidFill>
                <a:latin typeface="+mj-ea"/>
                <a:ea typeface="+mj-ea"/>
              </a:rPr>
              <a:t>答辩人：穆彦龙</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9100" y="872366"/>
            <a:ext cx="1829644" cy="14576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2543472" y="1355103"/>
            <a:ext cx="7852672" cy="1110488"/>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chemeClr val="bg1"/>
              </a:solidFill>
            </a:endParaRPr>
          </a:p>
        </p:txBody>
      </p:sp>
      <p:sp>
        <p:nvSpPr>
          <p:cNvPr id="8" name="矩形 7"/>
          <p:cNvSpPr/>
          <p:nvPr/>
        </p:nvSpPr>
        <p:spPr bwMode="auto">
          <a:xfrm>
            <a:off x="2543472" y="2853953"/>
            <a:ext cx="7852672" cy="1247042"/>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chemeClr val="bg1"/>
              </a:solidFill>
            </a:endParaRPr>
          </a:p>
        </p:txBody>
      </p:sp>
      <p:sp>
        <p:nvSpPr>
          <p:cNvPr id="18" name="TextBox 19"/>
          <p:cNvSpPr txBox="1"/>
          <p:nvPr/>
        </p:nvSpPr>
        <p:spPr>
          <a:xfrm>
            <a:off x="2979579" y="1417117"/>
            <a:ext cx="7200800" cy="1015663"/>
          </a:xfrm>
          <a:prstGeom prst="rect">
            <a:avLst/>
          </a:prstGeom>
          <a:noFill/>
        </p:spPr>
        <p:txBody>
          <a:bodyPr wrap="square" rtlCol="0">
            <a:spAutoFit/>
          </a:bodyPr>
          <a:lstStyle/>
          <a:p>
            <a:pPr algn="just"/>
            <a:r>
              <a:rPr lang="en-US" altLang="zh-CN" sz="2000" dirty="0">
                <a:solidFill>
                  <a:schemeClr val="bg1"/>
                </a:solidFill>
                <a:latin typeface="+mn-ea"/>
                <a:ea typeface="+mn-ea"/>
              </a:rPr>
              <a:t>    </a:t>
            </a:r>
            <a:r>
              <a:rPr lang="zh-CN" altLang="en-US" sz="2000" dirty="0">
                <a:solidFill>
                  <a:schemeClr val="bg1"/>
                </a:solidFill>
                <a:latin typeface="+mn-ea"/>
                <a:ea typeface="+mn-ea"/>
              </a:rPr>
              <a:t>本文设计了一个实时关键词识别的智能实体沙盘灯光控制系统。能够在本地实时地对讲解员说出连续语音中的关键词进行识别，并进行灯光控制。</a:t>
            </a:r>
          </a:p>
        </p:txBody>
      </p:sp>
      <p:sp>
        <p:nvSpPr>
          <p:cNvPr id="20" name="TextBox 21"/>
          <p:cNvSpPr txBox="1"/>
          <p:nvPr/>
        </p:nvSpPr>
        <p:spPr>
          <a:xfrm>
            <a:off x="2979579" y="2900666"/>
            <a:ext cx="7200800" cy="1015663"/>
          </a:xfrm>
          <a:prstGeom prst="rect">
            <a:avLst/>
          </a:prstGeom>
          <a:noFill/>
        </p:spPr>
        <p:txBody>
          <a:bodyPr wrap="square" rtlCol="0">
            <a:spAutoFit/>
          </a:bodyPr>
          <a:lstStyle/>
          <a:p>
            <a:pPr algn="just"/>
            <a:r>
              <a:rPr lang="zh-CN" altLang="en-US" sz="2000" dirty="0">
                <a:solidFill>
                  <a:schemeClr val="bg1"/>
                </a:solidFill>
                <a:latin typeface="+mn-ea"/>
                <a:ea typeface="+mn-ea"/>
              </a:rPr>
              <a:t>    本文训练了一个用于实时关键词识别的机器学习模型。可以实时获取连续语音流中的关键词信息，并对其进行识别。同时对其识别的准确性与实时性进行了评估。</a:t>
            </a:r>
          </a:p>
        </p:txBody>
      </p:sp>
      <p:sp>
        <p:nvSpPr>
          <p:cNvPr id="25" name="TextBox 42"/>
          <p:cNvSpPr txBox="1"/>
          <p:nvPr/>
        </p:nvSpPr>
        <p:spPr>
          <a:xfrm>
            <a:off x="3975600" y="489141"/>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dirty="0"/>
              <a:t>小结</a:t>
            </a:r>
          </a:p>
        </p:txBody>
      </p:sp>
      <p:grpSp>
        <p:nvGrpSpPr>
          <p:cNvPr id="26" name="Group 9"/>
          <p:cNvGrpSpPr>
            <a:grpSpLocks noChangeAspect="1"/>
          </p:cNvGrpSpPr>
          <p:nvPr/>
        </p:nvGrpSpPr>
        <p:grpSpPr bwMode="auto">
          <a:xfrm>
            <a:off x="2311400" y="980886"/>
            <a:ext cx="7575550" cy="201688"/>
            <a:chOff x="1927" y="2201"/>
            <a:chExt cx="4019" cy="107"/>
          </a:xfrm>
        </p:grpSpPr>
        <p:sp>
          <p:nvSpPr>
            <p:cNvPr id="29"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7" name="图片 26">
            <a:extLst>
              <a:ext uri="{FF2B5EF4-FFF2-40B4-BE49-F238E27FC236}">
                <a16:creationId xmlns:a16="http://schemas.microsoft.com/office/drawing/2014/main" id="{4CA198DB-D16D-4A76-A2FE-F2C229F7BD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0203" y="479968"/>
            <a:ext cx="1140633" cy="908704"/>
          </a:xfrm>
          <a:prstGeom prst="rect">
            <a:avLst/>
          </a:prstGeom>
        </p:spPr>
      </p:pic>
      <p:sp>
        <p:nvSpPr>
          <p:cNvPr id="28" name="矩形 27">
            <a:extLst>
              <a:ext uri="{FF2B5EF4-FFF2-40B4-BE49-F238E27FC236}">
                <a16:creationId xmlns:a16="http://schemas.microsoft.com/office/drawing/2014/main" id="{77BE7149-D659-410E-81F5-B68E6D171B6C}"/>
              </a:ext>
            </a:extLst>
          </p:cNvPr>
          <p:cNvSpPr/>
          <p:nvPr/>
        </p:nvSpPr>
        <p:spPr bwMode="auto">
          <a:xfrm>
            <a:off x="2543472" y="4496008"/>
            <a:ext cx="7852672" cy="1247042"/>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chemeClr val="bg1"/>
              </a:solidFill>
            </a:endParaRPr>
          </a:p>
        </p:txBody>
      </p:sp>
      <p:sp>
        <p:nvSpPr>
          <p:cNvPr id="32" name="TextBox 21">
            <a:extLst>
              <a:ext uri="{FF2B5EF4-FFF2-40B4-BE49-F238E27FC236}">
                <a16:creationId xmlns:a16="http://schemas.microsoft.com/office/drawing/2014/main" id="{2F65F82D-FB27-4C30-AB86-FF5E46C2146C}"/>
              </a:ext>
            </a:extLst>
          </p:cNvPr>
          <p:cNvSpPr txBox="1"/>
          <p:nvPr/>
        </p:nvSpPr>
        <p:spPr>
          <a:xfrm>
            <a:off x="2979579" y="4553675"/>
            <a:ext cx="7200800" cy="1323439"/>
          </a:xfrm>
          <a:prstGeom prst="rect">
            <a:avLst/>
          </a:prstGeom>
          <a:noFill/>
        </p:spPr>
        <p:txBody>
          <a:bodyPr wrap="square" rtlCol="0">
            <a:spAutoFit/>
          </a:bodyPr>
          <a:lstStyle/>
          <a:p>
            <a:pPr algn="just"/>
            <a:r>
              <a:rPr lang="zh-CN" altLang="en-US" sz="2000" dirty="0">
                <a:solidFill>
                  <a:schemeClr val="bg1"/>
                </a:solidFill>
                <a:latin typeface="+mn-ea"/>
                <a:ea typeface="+mn-ea"/>
              </a:rPr>
              <a:t>    未来可以增加灯光设备的数量，从而实现更加丰富的灯光动作。也可以使用关键词对智能实体沙盘的其他部分进行控制，使系统更加灵活。</a:t>
            </a:r>
            <a:endParaRPr lang="en-US" altLang="zh-CN" sz="2000" dirty="0">
              <a:solidFill>
                <a:schemeClr val="bg1"/>
              </a:solidFill>
              <a:latin typeface="+mn-ea"/>
              <a:ea typeface="+mn-ea"/>
            </a:endParaRPr>
          </a:p>
          <a:p>
            <a:pPr algn="just"/>
            <a:endParaRPr lang="zh-CN" altLang="en-US" sz="2000" dirty="0">
              <a:solidFill>
                <a:schemeClr val="bg1"/>
              </a:solidFill>
              <a:latin typeface="+mn-ea"/>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E3DFA69-1882-42E2-BE09-1DD901CEED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0203" y="479968"/>
            <a:ext cx="1140633" cy="908704"/>
          </a:xfrm>
          <a:prstGeom prst="rect">
            <a:avLst/>
          </a:prstGeom>
        </p:spPr>
      </p:pic>
      <p:pic>
        <p:nvPicPr>
          <p:cNvPr id="16" name="Picture 2" descr="C:\Documents and Settings\Administrator\桌面\未标题-1.png">
            <a:extLst>
              <a:ext uri="{FF2B5EF4-FFF2-40B4-BE49-F238E27FC236}">
                <a16:creationId xmlns:a16="http://schemas.microsoft.com/office/drawing/2014/main" id="{436BAE83-AC9B-4A0A-9933-D69BEB1F2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799" y="2110749"/>
            <a:ext cx="2808312" cy="251779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直接连接符 16">
            <a:extLst>
              <a:ext uri="{FF2B5EF4-FFF2-40B4-BE49-F238E27FC236}">
                <a16:creationId xmlns:a16="http://schemas.microsoft.com/office/drawing/2014/main" id="{18BEB795-CD51-4A35-BCC4-7BD9A2A1BBC3}"/>
              </a:ext>
            </a:extLst>
          </p:cNvPr>
          <p:cNvCxnSpPr/>
          <p:nvPr/>
        </p:nvCxnSpPr>
        <p:spPr>
          <a:xfrm flipH="1">
            <a:off x="3434879" y="1390669"/>
            <a:ext cx="360040" cy="576064"/>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6D499EC3-5BB8-4906-8C5B-658BD052B9B0}"/>
              </a:ext>
            </a:extLst>
          </p:cNvPr>
          <p:cNvCxnSpPr/>
          <p:nvPr/>
        </p:nvCxnSpPr>
        <p:spPr>
          <a:xfrm flipH="1">
            <a:off x="2930823" y="4775045"/>
            <a:ext cx="360040" cy="65830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文本框 20">
            <a:extLst>
              <a:ext uri="{FF2B5EF4-FFF2-40B4-BE49-F238E27FC236}">
                <a16:creationId xmlns:a16="http://schemas.microsoft.com/office/drawing/2014/main" id="{770E17DA-7779-4E71-B829-C8EED204A8BD}"/>
              </a:ext>
            </a:extLst>
          </p:cNvPr>
          <p:cNvSpPr txBox="1"/>
          <p:nvPr/>
        </p:nvSpPr>
        <p:spPr>
          <a:xfrm flipH="1">
            <a:off x="5224853" y="2974845"/>
            <a:ext cx="4546730" cy="646331"/>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sz="3600" dirty="0">
                <a:solidFill>
                  <a:schemeClr val="bg1"/>
                </a:solidFill>
                <a:latin typeface="微软雅黑" panose="020B0503020204020204" charset="-122"/>
                <a:ea typeface="微软雅黑" panose="020B0503020204020204" charset="-122"/>
                <a:sym typeface="Arial" panose="020B0604020202020204" pitchFamily="34" charset="0"/>
              </a:rPr>
              <a:t>感谢老师的聆听</a:t>
            </a:r>
            <a:endParaRPr lang="zh-CN" altLang="en-US" sz="36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22" name="文本框 20">
            <a:extLst>
              <a:ext uri="{FF2B5EF4-FFF2-40B4-BE49-F238E27FC236}">
                <a16:creationId xmlns:a16="http://schemas.microsoft.com/office/drawing/2014/main" id="{C6256191-7E6E-4D59-97F1-3B520DBC379A}"/>
              </a:ext>
            </a:extLst>
          </p:cNvPr>
          <p:cNvSpPr txBox="1"/>
          <p:nvPr/>
        </p:nvSpPr>
        <p:spPr>
          <a:xfrm flipH="1">
            <a:off x="2929770" y="2830829"/>
            <a:ext cx="2450378" cy="1015663"/>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6000" dirty="0">
                <a:solidFill>
                  <a:schemeClr val="bg2"/>
                </a:solidFill>
                <a:latin typeface="微软雅黑" panose="020B0503020204020204" charset="-122"/>
                <a:ea typeface="微软雅黑" panose="020B0503020204020204" charset="-122"/>
                <a:sym typeface="Arial" panose="020B0604020202020204" pitchFamily="34" charset="0"/>
              </a:rPr>
              <a:t>2021</a:t>
            </a:r>
            <a:endParaRPr lang="zh-CN" altLang="en-US" sz="6000" dirty="0">
              <a:solidFill>
                <a:schemeClr val="bg2"/>
              </a:solidFill>
              <a:latin typeface="微软雅黑" panose="020B0503020204020204" charset="-122"/>
              <a:ea typeface="微软雅黑" panose="020B0503020204020204" charset="-122"/>
              <a:sym typeface="Arial" panose="020B0604020202020204" pitchFamily="34" charset="0"/>
            </a:endParaRPr>
          </a:p>
        </p:txBody>
      </p:sp>
      <p:cxnSp>
        <p:nvCxnSpPr>
          <p:cNvPr id="23" name="直接连接符 22">
            <a:extLst>
              <a:ext uri="{FF2B5EF4-FFF2-40B4-BE49-F238E27FC236}">
                <a16:creationId xmlns:a16="http://schemas.microsoft.com/office/drawing/2014/main" id="{5D40FC94-3D5E-4273-A809-35C178A0331B}"/>
              </a:ext>
            </a:extLst>
          </p:cNvPr>
          <p:cNvCxnSpPr>
            <a:cxnSpLocks/>
          </p:cNvCxnSpPr>
          <p:nvPr/>
        </p:nvCxnSpPr>
        <p:spPr>
          <a:xfrm>
            <a:off x="5739135" y="3622917"/>
            <a:ext cx="396044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0FEADC8F-4A6D-4BEE-8281-E588ED5E8067}"/>
              </a:ext>
            </a:extLst>
          </p:cNvPr>
          <p:cNvCxnSpPr>
            <a:cxnSpLocks/>
          </p:cNvCxnSpPr>
          <p:nvPr/>
        </p:nvCxnSpPr>
        <p:spPr>
          <a:xfrm flipH="1">
            <a:off x="3421365" y="4775045"/>
            <a:ext cx="157530" cy="28803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5528616A-DF27-4198-B03C-C46614123B4E}"/>
              </a:ext>
            </a:extLst>
          </p:cNvPr>
          <p:cNvCxnSpPr>
            <a:cxnSpLocks/>
          </p:cNvCxnSpPr>
          <p:nvPr/>
        </p:nvCxnSpPr>
        <p:spPr>
          <a:xfrm flipH="1">
            <a:off x="3722911" y="1750709"/>
            <a:ext cx="180020" cy="288032"/>
          </a:xfrm>
          <a:prstGeom prst="line">
            <a:avLst/>
          </a:prstGeom>
          <a:ln w="19304">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93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6325960" y="1871852"/>
            <a:ext cx="3836773" cy="646331"/>
          </a:xfrm>
          <a:prstGeom prst="rect">
            <a:avLst/>
          </a:prstGeom>
          <a:noFill/>
        </p:spPr>
        <p:txBody>
          <a:bodyPr wrap="square" rtlCol="0">
            <a:spAutoFit/>
          </a:bodyPr>
          <a:lstStyle/>
          <a:p>
            <a:r>
              <a:rPr lang="zh-CN" altLang="en-US" dirty="0">
                <a:solidFill>
                  <a:schemeClr val="bg1"/>
                </a:solidFill>
                <a:latin typeface="+mj-ea"/>
                <a:ea typeface="+mj-ea"/>
              </a:rPr>
              <a:t>起步于本世纪初，总共发展不过</a:t>
            </a:r>
            <a:r>
              <a:rPr lang="en-US" altLang="zh-CN" dirty="0">
                <a:solidFill>
                  <a:schemeClr val="bg1"/>
                </a:solidFill>
                <a:latin typeface="+mj-ea"/>
                <a:ea typeface="+mj-ea"/>
              </a:rPr>
              <a:t>20</a:t>
            </a:r>
            <a:r>
              <a:rPr lang="zh-CN" altLang="en-US" dirty="0">
                <a:solidFill>
                  <a:schemeClr val="bg1"/>
                </a:solidFill>
                <a:latin typeface="+mj-ea"/>
                <a:ea typeface="+mj-ea"/>
              </a:rPr>
              <a:t>年时间</a:t>
            </a:r>
          </a:p>
        </p:txBody>
      </p:sp>
      <p:sp>
        <p:nvSpPr>
          <p:cNvPr id="56" name="矩形 55"/>
          <p:cNvSpPr/>
          <p:nvPr/>
        </p:nvSpPr>
        <p:spPr>
          <a:xfrm>
            <a:off x="6333585" y="1547931"/>
            <a:ext cx="1210588" cy="400110"/>
          </a:xfrm>
          <a:prstGeom prst="rect">
            <a:avLst/>
          </a:prstGeom>
        </p:spPr>
        <p:txBody>
          <a:bodyPr wrap="none">
            <a:spAutoFit/>
          </a:bodyPr>
          <a:lstStyle/>
          <a:p>
            <a:r>
              <a:rPr lang="zh-CN" altLang="en-US" sz="2000" b="1" dirty="0">
                <a:solidFill>
                  <a:schemeClr val="bg1"/>
                </a:solidFill>
                <a:latin typeface="+mj-ea"/>
                <a:ea typeface="+mj-ea"/>
              </a:rPr>
              <a:t>起步较晚</a:t>
            </a:r>
          </a:p>
        </p:txBody>
      </p:sp>
      <p:sp>
        <p:nvSpPr>
          <p:cNvPr id="62" name="矩形 61"/>
          <p:cNvSpPr/>
          <p:nvPr/>
        </p:nvSpPr>
        <p:spPr>
          <a:xfrm>
            <a:off x="6336760" y="2995482"/>
            <a:ext cx="4065072" cy="646331"/>
          </a:xfrm>
          <a:prstGeom prst="rect">
            <a:avLst/>
          </a:prstGeom>
          <a:noFill/>
        </p:spPr>
        <p:txBody>
          <a:bodyPr wrap="square" rtlCol="0">
            <a:spAutoFit/>
          </a:bodyPr>
          <a:lstStyle/>
          <a:p>
            <a:r>
              <a:rPr lang="zh-CN" altLang="en-US" dirty="0">
                <a:solidFill>
                  <a:schemeClr val="bg1"/>
                </a:solidFill>
                <a:latin typeface="+mj-ea"/>
                <a:ea typeface="+mj-ea"/>
              </a:rPr>
              <a:t>在交通、教学演示、视频处理等领域都有着应用</a:t>
            </a:r>
          </a:p>
        </p:txBody>
      </p:sp>
      <p:sp>
        <p:nvSpPr>
          <p:cNvPr id="86" name="矩形 85"/>
          <p:cNvSpPr/>
          <p:nvPr/>
        </p:nvSpPr>
        <p:spPr>
          <a:xfrm>
            <a:off x="6387208" y="2671561"/>
            <a:ext cx="2031325" cy="400110"/>
          </a:xfrm>
          <a:prstGeom prst="rect">
            <a:avLst/>
          </a:prstGeom>
        </p:spPr>
        <p:txBody>
          <a:bodyPr wrap="square">
            <a:spAutoFit/>
          </a:bodyPr>
          <a:lstStyle/>
          <a:p>
            <a:r>
              <a:rPr lang="zh-CN" altLang="en-US" sz="2000" b="1" dirty="0">
                <a:solidFill>
                  <a:schemeClr val="bg1"/>
                </a:solidFill>
                <a:latin typeface="+mj-ea"/>
                <a:ea typeface="+mj-ea"/>
              </a:rPr>
              <a:t>场景丰富</a:t>
            </a:r>
          </a:p>
        </p:txBody>
      </p:sp>
      <p:sp>
        <p:nvSpPr>
          <p:cNvPr id="87" name="矩形 86"/>
          <p:cNvSpPr/>
          <p:nvPr/>
        </p:nvSpPr>
        <p:spPr>
          <a:xfrm>
            <a:off x="6325959" y="4117317"/>
            <a:ext cx="3836773" cy="646331"/>
          </a:xfrm>
          <a:prstGeom prst="rect">
            <a:avLst/>
          </a:prstGeom>
          <a:noFill/>
        </p:spPr>
        <p:txBody>
          <a:bodyPr wrap="square" rtlCol="0">
            <a:spAutoFit/>
          </a:bodyPr>
          <a:lstStyle/>
          <a:p>
            <a:r>
              <a:rPr lang="zh-CN" altLang="en-US" dirty="0">
                <a:solidFill>
                  <a:schemeClr val="bg1"/>
                </a:solidFill>
                <a:latin typeface="+mj-ea"/>
                <a:ea typeface="+mj-ea"/>
              </a:rPr>
              <a:t>关键词识别模块依赖于外部网络，无法做到本地识别</a:t>
            </a:r>
          </a:p>
        </p:txBody>
      </p:sp>
      <p:sp>
        <p:nvSpPr>
          <p:cNvPr id="88" name="矩形 87"/>
          <p:cNvSpPr/>
          <p:nvPr/>
        </p:nvSpPr>
        <p:spPr>
          <a:xfrm>
            <a:off x="6393767" y="3658089"/>
            <a:ext cx="1723549"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依赖外部网络</a:t>
            </a:r>
          </a:p>
        </p:txBody>
      </p:sp>
      <p:sp>
        <p:nvSpPr>
          <p:cNvPr id="89" name="矩形 88"/>
          <p:cNvSpPr/>
          <p:nvPr/>
        </p:nvSpPr>
        <p:spPr>
          <a:xfrm>
            <a:off x="6387207" y="5253701"/>
            <a:ext cx="4014625" cy="923330"/>
          </a:xfrm>
          <a:prstGeom prst="rect">
            <a:avLst/>
          </a:prstGeom>
          <a:noFill/>
        </p:spPr>
        <p:txBody>
          <a:bodyPr wrap="square" rtlCol="0">
            <a:spAutoFit/>
          </a:bodyPr>
          <a:lstStyle/>
          <a:p>
            <a:r>
              <a:rPr lang="zh-CN" altLang="en-US" dirty="0">
                <a:solidFill>
                  <a:schemeClr val="bg1"/>
                </a:solidFill>
                <a:latin typeface="+mj-ea"/>
                <a:ea typeface="+mj-ea"/>
              </a:rPr>
              <a:t>实验室中的关键词识别模块只能处理离线音频文件，难以处理实时语音流，不能应用在实时系统中</a:t>
            </a:r>
          </a:p>
        </p:txBody>
      </p:sp>
      <p:sp>
        <p:nvSpPr>
          <p:cNvPr id="90" name="矩形 89"/>
          <p:cNvSpPr/>
          <p:nvPr/>
        </p:nvSpPr>
        <p:spPr>
          <a:xfrm>
            <a:off x="6420222" y="4793629"/>
            <a:ext cx="146706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实时性较差</a:t>
            </a:r>
          </a:p>
        </p:txBody>
      </p:sp>
      <p:sp>
        <p:nvSpPr>
          <p:cNvPr id="30" name="TextBox 42"/>
          <p:cNvSpPr txBox="1"/>
          <p:nvPr/>
        </p:nvSpPr>
        <p:spPr>
          <a:xfrm>
            <a:off x="3975600"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dirty="0"/>
              <a:t>国内相关研究情况</a:t>
            </a:r>
          </a:p>
        </p:txBody>
      </p:sp>
      <p:pic>
        <p:nvPicPr>
          <p:cNvPr id="27" name="图片 26">
            <a:extLst>
              <a:ext uri="{FF2B5EF4-FFF2-40B4-BE49-F238E27FC236}">
                <a16:creationId xmlns:a16="http://schemas.microsoft.com/office/drawing/2014/main" id="{30C63AF1-003C-457C-A72B-3027DEB40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0203" y="479968"/>
            <a:ext cx="1140633" cy="908704"/>
          </a:xfrm>
          <a:prstGeom prst="rect">
            <a:avLst/>
          </a:prstGeom>
        </p:spPr>
      </p:pic>
      <p:pic>
        <p:nvPicPr>
          <p:cNvPr id="1026" name="Picture 2" descr="智能沙盘 的图像结果">
            <a:extLst>
              <a:ext uri="{FF2B5EF4-FFF2-40B4-BE49-F238E27FC236}">
                <a16:creationId xmlns:a16="http://schemas.microsoft.com/office/drawing/2014/main" id="{A1EA6A0F-0D99-4D95-B14C-D7FA3A734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868" y="1547932"/>
            <a:ext cx="5430307" cy="406531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9">
            <a:extLst>
              <a:ext uri="{FF2B5EF4-FFF2-40B4-BE49-F238E27FC236}">
                <a16:creationId xmlns:a16="http://schemas.microsoft.com/office/drawing/2014/main" id="{7C46604E-101A-4D7C-8C60-B9B51FADC97E}"/>
              </a:ext>
            </a:extLst>
          </p:cNvPr>
          <p:cNvGrpSpPr>
            <a:grpSpLocks noChangeAspect="1"/>
          </p:cNvGrpSpPr>
          <p:nvPr/>
        </p:nvGrpSpPr>
        <p:grpSpPr bwMode="auto">
          <a:xfrm>
            <a:off x="2311400" y="980886"/>
            <a:ext cx="7575550" cy="201688"/>
            <a:chOff x="1927" y="2201"/>
            <a:chExt cx="4019" cy="107"/>
          </a:xfrm>
        </p:grpSpPr>
        <p:sp>
          <p:nvSpPr>
            <p:cNvPr id="14" name="Line 10">
              <a:extLst>
                <a:ext uri="{FF2B5EF4-FFF2-40B4-BE49-F238E27FC236}">
                  <a16:creationId xmlns:a16="http://schemas.microsoft.com/office/drawing/2014/main" id="{C280B026-E4EE-4735-9680-2EE7C99A0C90}"/>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Line 11">
              <a:extLst>
                <a:ext uri="{FF2B5EF4-FFF2-40B4-BE49-F238E27FC236}">
                  <a16:creationId xmlns:a16="http://schemas.microsoft.com/office/drawing/2014/main" id="{EF0E6A30-B103-4489-A482-CCFAA548F869}"/>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Freeform 12">
              <a:extLst>
                <a:ext uri="{FF2B5EF4-FFF2-40B4-BE49-F238E27FC236}">
                  <a16:creationId xmlns:a16="http://schemas.microsoft.com/office/drawing/2014/main" id="{7C2EFF94-688A-45C4-A1AD-4011A19AECD5}"/>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E3DFA69-1882-42E2-BE09-1DD901CEED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0203" y="479968"/>
            <a:ext cx="1140633" cy="908704"/>
          </a:xfrm>
          <a:prstGeom prst="rect">
            <a:avLst/>
          </a:prstGeom>
        </p:spPr>
      </p:pic>
      <p:sp>
        <p:nvSpPr>
          <p:cNvPr id="6" name="TextBox 42">
            <a:extLst>
              <a:ext uri="{FF2B5EF4-FFF2-40B4-BE49-F238E27FC236}">
                <a16:creationId xmlns:a16="http://schemas.microsoft.com/office/drawing/2014/main" id="{7270D97D-4F54-4866-8DD9-3EF5B954EAD4}"/>
              </a:ext>
            </a:extLst>
          </p:cNvPr>
          <p:cNvSpPr txBox="1"/>
          <p:nvPr/>
        </p:nvSpPr>
        <p:spPr>
          <a:xfrm>
            <a:off x="39721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dirty="0"/>
              <a:t>本系统物理结构</a:t>
            </a:r>
          </a:p>
        </p:txBody>
      </p:sp>
      <p:grpSp>
        <p:nvGrpSpPr>
          <p:cNvPr id="7" name="Group 9">
            <a:extLst>
              <a:ext uri="{FF2B5EF4-FFF2-40B4-BE49-F238E27FC236}">
                <a16:creationId xmlns:a16="http://schemas.microsoft.com/office/drawing/2014/main" id="{B76F8722-B787-4038-8006-DC85C1916EA7}"/>
              </a:ext>
            </a:extLst>
          </p:cNvPr>
          <p:cNvGrpSpPr>
            <a:grpSpLocks noChangeAspect="1"/>
          </p:cNvGrpSpPr>
          <p:nvPr/>
        </p:nvGrpSpPr>
        <p:grpSpPr bwMode="auto">
          <a:xfrm>
            <a:off x="2311400" y="980886"/>
            <a:ext cx="7575550" cy="201688"/>
            <a:chOff x="1927" y="2201"/>
            <a:chExt cx="4019" cy="107"/>
          </a:xfrm>
        </p:grpSpPr>
        <p:sp>
          <p:nvSpPr>
            <p:cNvPr id="9" name="Line 10">
              <a:extLst>
                <a:ext uri="{FF2B5EF4-FFF2-40B4-BE49-F238E27FC236}">
                  <a16:creationId xmlns:a16="http://schemas.microsoft.com/office/drawing/2014/main" id="{A073C1FA-8285-4261-9C1E-EED8C735EB39}"/>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Line 11">
              <a:extLst>
                <a:ext uri="{FF2B5EF4-FFF2-40B4-BE49-F238E27FC236}">
                  <a16:creationId xmlns:a16="http://schemas.microsoft.com/office/drawing/2014/main" id="{D3D9CB81-8BEC-4324-B5E0-24C96EC5FFD8}"/>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Freeform 12">
              <a:extLst>
                <a:ext uri="{FF2B5EF4-FFF2-40B4-BE49-F238E27FC236}">
                  <a16:creationId xmlns:a16="http://schemas.microsoft.com/office/drawing/2014/main" id="{B1A213BE-142C-4229-BACC-A161520875B0}"/>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文本框 11">
            <a:extLst>
              <a:ext uri="{FF2B5EF4-FFF2-40B4-BE49-F238E27FC236}">
                <a16:creationId xmlns:a16="http://schemas.microsoft.com/office/drawing/2014/main" id="{AA344617-5E66-4ECD-B245-B98EF6B7860B}"/>
              </a:ext>
            </a:extLst>
          </p:cNvPr>
          <p:cNvSpPr txBox="1"/>
          <p:nvPr/>
        </p:nvSpPr>
        <p:spPr>
          <a:xfrm>
            <a:off x="2519735" y="1356825"/>
            <a:ext cx="7141344" cy="461665"/>
          </a:xfrm>
          <a:prstGeom prst="rect">
            <a:avLst/>
          </a:prstGeom>
          <a:noFill/>
        </p:spPr>
        <p:txBody>
          <a:bodyPr wrap="square">
            <a:spAutoFit/>
          </a:bodyPr>
          <a:lstStyle/>
          <a:p>
            <a:r>
              <a:rPr lang="zh-CN" altLang="zh-CN" sz="2400" dirty="0">
                <a:solidFill>
                  <a:schemeClr val="bg1"/>
                </a:solidFill>
                <a:effectLst/>
                <a:latin typeface="+mn-ea"/>
                <a:ea typeface="+mn-ea"/>
                <a:cs typeface="Times New Roman" panose="02020603050405020304" pitchFamily="18" charset="0"/>
              </a:rPr>
              <a:t>实时关键词识别的智能实体沙盘灯光控制原型系统</a:t>
            </a:r>
            <a:endParaRPr lang="zh-CN" altLang="en-US" sz="2400" dirty="0">
              <a:solidFill>
                <a:schemeClr val="bg1"/>
              </a:solidFill>
              <a:latin typeface="+mn-ea"/>
              <a:ea typeface="+mn-ea"/>
            </a:endParaRPr>
          </a:p>
        </p:txBody>
      </p:sp>
      <p:sp>
        <p:nvSpPr>
          <p:cNvPr id="13" name="文本框 12">
            <a:extLst>
              <a:ext uri="{FF2B5EF4-FFF2-40B4-BE49-F238E27FC236}">
                <a16:creationId xmlns:a16="http://schemas.microsoft.com/office/drawing/2014/main" id="{402BBEAC-03E6-4EC4-BDBA-C88EAF0BD36F}"/>
              </a:ext>
            </a:extLst>
          </p:cNvPr>
          <p:cNvSpPr txBox="1"/>
          <p:nvPr/>
        </p:nvSpPr>
        <p:spPr>
          <a:xfrm>
            <a:off x="6819255" y="2444283"/>
            <a:ext cx="4901581" cy="2631490"/>
          </a:xfrm>
          <a:prstGeom prst="rect">
            <a:avLst/>
          </a:prstGeom>
          <a:noFill/>
        </p:spPr>
        <p:txBody>
          <a:bodyPr wrap="square">
            <a:spAutoFit/>
          </a:bodyPr>
          <a:lstStyle/>
          <a:p>
            <a:pPr indent="304800" algn="just">
              <a:lnSpc>
                <a:spcPts val="2200"/>
              </a:lnSpc>
            </a:pPr>
            <a:r>
              <a:rPr lang="en-US" altLang="zh-CN" sz="2000" kern="100" dirty="0">
                <a:solidFill>
                  <a:schemeClr val="bg1"/>
                </a:solidFill>
                <a:latin typeface="+mn-ea"/>
                <a:ea typeface="+mn-ea"/>
                <a:cs typeface="Times New Roman" panose="02020603050405020304" pitchFamily="18" charset="0"/>
              </a:rPr>
              <a:t>1.</a:t>
            </a:r>
            <a:r>
              <a:rPr lang="zh-CN" altLang="zh-CN" sz="2000" kern="100" dirty="0">
                <a:solidFill>
                  <a:schemeClr val="bg1"/>
                </a:solidFill>
                <a:effectLst/>
                <a:latin typeface="+mn-ea"/>
                <a:ea typeface="+mn-ea"/>
                <a:cs typeface="Times New Roman" panose="02020603050405020304" pitchFamily="18" charset="0"/>
              </a:rPr>
              <a:t>话筒采集讲解员语音</a:t>
            </a:r>
            <a:r>
              <a:rPr lang="zh-CN" altLang="en-US" sz="2000" kern="100" dirty="0">
                <a:solidFill>
                  <a:schemeClr val="bg1"/>
                </a:solidFill>
                <a:effectLst/>
                <a:latin typeface="+mn-ea"/>
                <a:ea typeface="+mn-ea"/>
                <a:cs typeface="Times New Roman" panose="02020603050405020304" pitchFamily="18" charset="0"/>
              </a:rPr>
              <a:t>并</a:t>
            </a:r>
            <a:r>
              <a:rPr lang="zh-CN" altLang="zh-CN" sz="2000" kern="100" dirty="0">
                <a:solidFill>
                  <a:schemeClr val="bg1"/>
                </a:solidFill>
                <a:effectLst/>
                <a:latin typeface="+mn-ea"/>
                <a:ea typeface="+mn-ea"/>
                <a:cs typeface="Times New Roman" panose="02020603050405020304" pitchFamily="18" charset="0"/>
              </a:rPr>
              <a:t>传递给电脑</a:t>
            </a:r>
            <a:r>
              <a:rPr lang="zh-CN" altLang="en-US" sz="2000" kern="100" dirty="0">
                <a:solidFill>
                  <a:schemeClr val="bg1"/>
                </a:solidFill>
                <a:effectLst/>
                <a:latin typeface="+mn-ea"/>
                <a:ea typeface="+mn-ea"/>
                <a:cs typeface="Times New Roman" panose="02020603050405020304" pitchFamily="18" charset="0"/>
              </a:rPr>
              <a:t>。</a:t>
            </a:r>
            <a:endParaRPr lang="en-US" altLang="zh-CN" sz="2000" kern="100" dirty="0">
              <a:solidFill>
                <a:schemeClr val="bg1"/>
              </a:solidFill>
              <a:effectLst/>
              <a:latin typeface="+mn-ea"/>
              <a:ea typeface="+mn-ea"/>
              <a:cs typeface="Times New Roman" panose="02020603050405020304" pitchFamily="18" charset="0"/>
            </a:endParaRPr>
          </a:p>
          <a:p>
            <a:pPr indent="304800" algn="just">
              <a:lnSpc>
                <a:spcPts val="2200"/>
              </a:lnSpc>
            </a:pPr>
            <a:endParaRPr lang="en-US" altLang="zh-CN" sz="2000" kern="100" dirty="0">
              <a:solidFill>
                <a:schemeClr val="bg1"/>
              </a:solidFill>
              <a:effectLst/>
              <a:latin typeface="+mn-ea"/>
              <a:ea typeface="+mn-ea"/>
              <a:cs typeface="Times New Roman" panose="02020603050405020304" pitchFamily="18" charset="0"/>
            </a:endParaRPr>
          </a:p>
          <a:p>
            <a:pPr indent="304800" algn="just">
              <a:lnSpc>
                <a:spcPts val="2200"/>
              </a:lnSpc>
            </a:pPr>
            <a:r>
              <a:rPr lang="en-US" altLang="zh-CN" sz="2000" kern="100" dirty="0">
                <a:solidFill>
                  <a:schemeClr val="bg1"/>
                </a:solidFill>
                <a:effectLst/>
                <a:latin typeface="+mn-ea"/>
                <a:ea typeface="+mn-ea"/>
                <a:cs typeface="Times New Roman" panose="02020603050405020304" pitchFamily="18" charset="0"/>
              </a:rPr>
              <a:t>2.</a:t>
            </a:r>
            <a:r>
              <a:rPr lang="zh-CN" altLang="zh-CN" sz="2000" kern="100" dirty="0">
                <a:solidFill>
                  <a:schemeClr val="bg1"/>
                </a:solidFill>
                <a:effectLst/>
                <a:latin typeface="+mn-ea"/>
                <a:ea typeface="+mn-ea"/>
                <a:cs typeface="Times New Roman" panose="02020603050405020304" pitchFamily="18" charset="0"/>
              </a:rPr>
              <a:t>电脑实时识别</a:t>
            </a:r>
            <a:r>
              <a:rPr lang="zh-CN" altLang="en-US" sz="2000" kern="100" dirty="0">
                <a:solidFill>
                  <a:schemeClr val="bg1"/>
                </a:solidFill>
                <a:effectLst/>
                <a:latin typeface="+mn-ea"/>
                <a:ea typeface="+mn-ea"/>
                <a:cs typeface="Times New Roman" panose="02020603050405020304" pitchFamily="18" charset="0"/>
              </a:rPr>
              <a:t>语音</a:t>
            </a:r>
            <a:r>
              <a:rPr lang="zh-CN" altLang="zh-CN" sz="2000" kern="100" dirty="0">
                <a:solidFill>
                  <a:schemeClr val="bg1"/>
                </a:solidFill>
                <a:effectLst/>
                <a:latin typeface="+mn-ea"/>
                <a:ea typeface="+mn-ea"/>
                <a:cs typeface="Times New Roman" panose="02020603050405020304" pitchFamily="18" charset="0"/>
              </a:rPr>
              <a:t>关键词</a:t>
            </a:r>
            <a:r>
              <a:rPr lang="zh-CN" altLang="en-US" sz="2000" kern="100" dirty="0">
                <a:solidFill>
                  <a:schemeClr val="bg1"/>
                </a:solidFill>
                <a:effectLst/>
                <a:latin typeface="+mn-ea"/>
                <a:ea typeface="+mn-ea"/>
                <a:cs typeface="Times New Roman" panose="02020603050405020304" pitchFamily="18" charset="0"/>
              </a:rPr>
              <a:t>并</a:t>
            </a:r>
            <a:r>
              <a:rPr lang="zh-CN" altLang="zh-CN" sz="2000" kern="100" dirty="0">
                <a:solidFill>
                  <a:schemeClr val="bg1"/>
                </a:solidFill>
                <a:effectLst/>
                <a:latin typeface="+mn-ea"/>
                <a:ea typeface="+mn-ea"/>
                <a:cs typeface="Times New Roman" panose="02020603050405020304" pitchFamily="18" charset="0"/>
              </a:rPr>
              <a:t>转化为</a:t>
            </a:r>
            <a:r>
              <a:rPr lang="zh-CN" altLang="en-US" sz="2000" kern="100" dirty="0">
                <a:solidFill>
                  <a:schemeClr val="bg1"/>
                </a:solidFill>
                <a:effectLst/>
                <a:latin typeface="+mn-ea"/>
                <a:ea typeface="+mn-ea"/>
                <a:cs typeface="Times New Roman" panose="02020603050405020304" pitchFamily="18" charset="0"/>
              </a:rPr>
              <a:t>灯光控制，控制</a:t>
            </a:r>
            <a:r>
              <a:rPr lang="en-US" altLang="zh-CN" sz="2000" kern="100" dirty="0">
                <a:solidFill>
                  <a:schemeClr val="bg1"/>
                </a:solidFill>
                <a:effectLst/>
                <a:latin typeface="+mn-ea"/>
                <a:ea typeface="+mn-ea"/>
                <a:cs typeface="Times New Roman" panose="02020603050405020304" pitchFamily="18" charset="0"/>
              </a:rPr>
              <a:t>DMX512</a:t>
            </a:r>
            <a:r>
              <a:rPr lang="zh-CN" altLang="zh-CN" sz="2000" kern="100" dirty="0">
                <a:solidFill>
                  <a:schemeClr val="bg1"/>
                </a:solidFill>
                <a:effectLst/>
                <a:latin typeface="+mn-ea"/>
                <a:ea typeface="+mn-ea"/>
                <a:cs typeface="Times New Roman" panose="02020603050405020304" pitchFamily="18" charset="0"/>
              </a:rPr>
              <a:t>设备。</a:t>
            </a:r>
            <a:endParaRPr lang="en-US" altLang="zh-CN" sz="2000" kern="100" dirty="0">
              <a:solidFill>
                <a:schemeClr val="bg1"/>
              </a:solidFill>
              <a:effectLst/>
              <a:latin typeface="+mn-ea"/>
              <a:ea typeface="+mn-ea"/>
              <a:cs typeface="Times New Roman" panose="02020603050405020304" pitchFamily="18" charset="0"/>
            </a:endParaRPr>
          </a:p>
          <a:p>
            <a:pPr indent="304800" algn="just">
              <a:lnSpc>
                <a:spcPts val="2200"/>
              </a:lnSpc>
            </a:pPr>
            <a:endParaRPr lang="en-US" altLang="zh-CN" sz="2000" kern="100" dirty="0">
              <a:solidFill>
                <a:schemeClr val="bg1"/>
              </a:solidFill>
              <a:effectLst/>
              <a:latin typeface="+mn-ea"/>
              <a:ea typeface="+mn-ea"/>
              <a:cs typeface="Times New Roman" panose="02020603050405020304" pitchFamily="18" charset="0"/>
            </a:endParaRPr>
          </a:p>
          <a:p>
            <a:pPr indent="304800" algn="just">
              <a:lnSpc>
                <a:spcPts val="2200"/>
              </a:lnSpc>
            </a:pPr>
            <a:r>
              <a:rPr lang="en-US" altLang="zh-CN" sz="2000" kern="100" dirty="0">
                <a:solidFill>
                  <a:schemeClr val="bg1"/>
                </a:solidFill>
                <a:effectLst/>
                <a:latin typeface="+mn-ea"/>
                <a:ea typeface="+mn-ea"/>
                <a:cs typeface="Times New Roman" panose="02020603050405020304" pitchFamily="18" charset="0"/>
              </a:rPr>
              <a:t>3.DMX512</a:t>
            </a:r>
            <a:r>
              <a:rPr lang="zh-CN" altLang="zh-CN" sz="2000" kern="100" dirty="0">
                <a:solidFill>
                  <a:schemeClr val="bg1"/>
                </a:solidFill>
                <a:effectLst/>
                <a:latin typeface="+mn-ea"/>
                <a:ea typeface="+mn-ea"/>
                <a:cs typeface="Times New Roman" panose="02020603050405020304" pitchFamily="18" charset="0"/>
              </a:rPr>
              <a:t>设备将控制指令转化为通道信息，</a:t>
            </a:r>
            <a:r>
              <a:rPr lang="zh-CN" altLang="en-US" sz="2000" kern="100" dirty="0">
                <a:solidFill>
                  <a:schemeClr val="bg1"/>
                </a:solidFill>
                <a:effectLst/>
                <a:latin typeface="+mn-ea"/>
                <a:ea typeface="+mn-ea"/>
                <a:cs typeface="Times New Roman" panose="02020603050405020304" pitchFamily="18" charset="0"/>
              </a:rPr>
              <a:t>传递给</a:t>
            </a:r>
            <a:r>
              <a:rPr lang="zh-CN" altLang="zh-CN" sz="2000" kern="100" dirty="0">
                <a:solidFill>
                  <a:schemeClr val="bg1"/>
                </a:solidFill>
                <a:latin typeface="+mn-ea"/>
                <a:ea typeface="+mn-ea"/>
                <a:cs typeface="Times New Roman" panose="02020603050405020304" pitchFamily="18" charset="0"/>
              </a:rPr>
              <a:t>灯光设备</a:t>
            </a:r>
            <a:r>
              <a:rPr lang="zh-CN" altLang="en-US" sz="2000" kern="100" dirty="0">
                <a:solidFill>
                  <a:schemeClr val="bg1"/>
                </a:solidFill>
                <a:latin typeface="+mn-ea"/>
                <a:ea typeface="+mn-ea"/>
                <a:cs typeface="Times New Roman" panose="02020603050405020304" pitchFamily="18" charset="0"/>
              </a:rPr>
              <a:t>。</a:t>
            </a:r>
            <a:endParaRPr lang="en-US" altLang="zh-CN" sz="2000" kern="100" dirty="0">
              <a:solidFill>
                <a:schemeClr val="bg1"/>
              </a:solidFill>
              <a:latin typeface="+mn-ea"/>
              <a:ea typeface="+mn-ea"/>
              <a:cs typeface="Times New Roman" panose="02020603050405020304" pitchFamily="18" charset="0"/>
            </a:endParaRPr>
          </a:p>
          <a:p>
            <a:pPr indent="304800" algn="just">
              <a:lnSpc>
                <a:spcPts val="2200"/>
              </a:lnSpc>
            </a:pPr>
            <a:endParaRPr lang="en-US" altLang="zh-CN" sz="2000" kern="100" dirty="0">
              <a:solidFill>
                <a:schemeClr val="bg1"/>
              </a:solidFill>
              <a:effectLst/>
              <a:latin typeface="+mn-ea"/>
              <a:ea typeface="+mn-ea"/>
              <a:cs typeface="Times New Roman" panose="02020603050405020304" pitchFamily="18" charset="0"/>
            </a:endParaRPr>
          </a:p>
          <a:p>
            <a:pPr indent="304800" algn="just">
              <a:lnSpc>
                <a:spcPts val="2200"/>
              </a:lnSpc>
            </a:pPr>
            <a:r>
              <a:rPr lang="en-US" altLang="zh-CN" sz="2000" kern="100" dirty="0">
                <a:solidFill>
                  <a:schemeClr val="bg1"/>
                </a:solidFill>
                <a:effectLst/>
                <a:latin typeface="+mn-ea"/>
                <a:ea typeface="+mn-ea"/>
                <a:cs typeface="Times New Roman" panose="02020603050405020304" pitchFamily="18" charset="0"/>
              </a:rPr>
              <a:t>4.</a:t>
            </a:r>
            <a:r>
              <a:rPr lang="zh-CN" altLang="en-US" sz="2000" kern="100" dirty="0">
                <a:solidFill>
                  <a:schemeClr val="bg1"/>
                </a:solidFill>
                <a:effectLst/>
                <a:latin typeface="+mn-ea"/>
                <a:ea typeface="+mn-ea"/>
                <a:cs typeface="Times New Roman" panose="02020603050405020304" pitchFamily="18" charset="0"/>
              </a:rPr>
              <a:t>灯光设备</a:t>
            </a:r>
            <a:r>
              <a:rPr lang="zh-CN" altLang="zh-CN" sz="2000" kern="100" dirty="0">
                <a:solidFill>
                  <a:schemeClr val="bg1"/>
                </a:solidFill>
                <a:effectLst/>
                <a:latin typeface="+mn-ea"/>
                <a:ea typeface="+mn-ea"/>
                <a:cs typeface="Times New Roman" panose="02020603050405020304" pitchFamily="18" charset="0"/>
              </a:rPr>
              <a:t>做出对应的灯光动作。</a:t>
            </a:r>
          </a:p>
        </p:txBody>
      </p:sp>
      <p:pic>
        <p:nvPicPr>
          <p:cNvPr id="4" name="图片 3">
            <a:extLst>
              <a:ext uri="{FF2B5EF4-FFF2-40B4-BE49-F238E27FC236}">
                <a16:creationId xmlns:a16="http://schemas.microsoft.com/office/drawing/2014/main" id="{57BFEA35-2B4E-4C06-A45A-9EDE06551015}"/>
              </a:ext>
            </a:extLst>
          </p:cNvPr>
          <p:cNvPicPr>
            <a:picLocks noChangeAspect="1"/>
          </p:cNvPicPr>
          <p:nvPr/>
        </p:nvPicPr>
        <p:blipFill>
          <a:blip r:embed="rId4"/>
          <a:stretch>
            <a:fillRect/>
          </a:stretch>
        </p:blipFill>
        <p:spPr>
          <a:xfrm>
            <a:off x="555680" y="1811491"/>
            <a:ext cx="6249166" cy="4227812"/>
          </a:xfrm>
          <a:prstGeom prst="rect">
            <a:avLst/>
          </a:prstGeom>
        </p:spPr>
      </p:pic>
    </p:spTree>
    <p:extLst>
      <p:ext uri="{BB962C8B-B14F-4D97-AF65-F5344CB8AC3E}">
        <p14:creationId xmlns:p14="http://schemas.microsoft.com/office/powerpoint/2010/main" val="347883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p:nvPr/>
        </p:nvSpPr>
        <p:spPr bwMode="auto">
          <a:xfrm>
            <a:off x="1138238" y="2995977"/>
            <a:ext cx="2065338" cy="1787525"/>
          </a:xfrm>
          <a:custGeom>
            <a:avLst/>
            <a:gdLst>
              <a:gd name="T0" fmla="*/ 2143 w 2858"/>
              <a:gd name="T1" fmla="*/ 0 h 2475"/>
              <a:gd name="T2" fmla="*/ 2501 w 2858"/>
              <a:gd name="T3" fmla="*/ 619 h 2475"/>
              <a:gd name="T4" fmla="*/ 2858 w 2858"/>
              <a:gd name="T5" fmla="*/ 1238 h 2475"/>
              <a:gd name="T6" fmla="*/ 2501 w 2858"/>
              <a:gd name="T7" fmla="*/ 1856 h 2475"/>
              <a:gd name="T8" fmla="*/ 2143 w 2858"/>
              <a:gd name="T9" fmla="*/ 2475 h 2475"/>
              <a:gd name="T10" fmla="*/ 1429 w 2858"/>
              <a:gd name="T11" fmla="*/ 2475 h 2475"/>
              <a:gd name="T12" fmla="*/ 714 w 2858"/>
              <a:gd name="T13" fmla="*/ 2475 h 2475"/>
              <a:gd name="T14" fmla="*/ 357 w 2858"/>
              <a:gd name="T15" fmla="*/ 1856 h 2475"/>
              <a:gd name="T16" fmla="*/ 0 w 2858"/>
              <a:gd name="T17" fmla="*/ 1238 h 2475"/>
              <a:gd name="T18" fmla="*/ 357 w 2858"/>
              <a:gd name="T19" fmla="*/ 619 h 2475"/>
              <a:gd name="T20" fmla="*/ 714 w 2858"/>
              <a:gd name="T21" fmla="*/ 0 h 2475"/>
              <a:gd name="T22" fmla="*/ 1429 w 2858"/>
              <a:gd name="T23" fmla="*/ 0 h 2475"/>
              <a:gd name="T24" fmla="*/ 2143 w 2858"/>
              <a:gd name="T25" fmla="*/ 0 h 2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6" name="Line 7"/>
          <p:cNvSpPr>
            <a:spLocks noChangeShapeType="1"/>
          </p:cNvSpPr>
          <p:nvPr/>
        </p:nvSpPr>
        <p:spPr bwMode="auto">
          <a:xfrm flipV="1">
            <a:off x="2690813" y="2162539"/>
            <a:ext cx="1055688" cy="833438"/>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7" name="Line 8"/>
          <p:cNvSpPr>
            <a:spLocks noChangeShapeType="1"/>
          </p:cNvSpPr>
          <p:nvPr/>
        </p:nvSpPr>
        <p:spPr bwMode="auto">
          <a:xfrm flipV="1">
            <a:off x="3201987" y="3892914"/>
            <a:ext cx="549275" cy="0"/>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8" name="Rectangle 9"/>
          <p:cNvSpPr>
            <a:spLocks noChangeArrowheads="1"/>
          </p:cNvSpPr>
          <p:nvPr/>
        </p:nvSpPr>
        <p:spPr bwMode="auto">
          <a:xfrm>
            <a:off x="3751263" y="1613981"/>
            <a:ext cx="6194425" cy="1293813"/>
          </a:xfrm>
          <a:prstGeom prst="rect">
            <a:avLst/>
          </a:prstGeom>
          <a:solidFill>
            <a:srgbClr val="FFFFFF"/>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9" name="Rectangle 10"/>
          <p:cNvSpPr>
            <a:spLocks noChangeArrowheads="1"/>
          </p:cNvSpPr>
          <p:nvPr/>
        </p:nvSpPr>
        <p:spPr bwMode="auto">
          <a:xfrm>
            <a:off x="5022173" y="2030692"/>
            <a:ext cx="4485364" cy="430887"/>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10" name="Rectangle 11"/>
          <p:cNvSpPr>
            <a:spLocks noChangeArrowheads="1"/>
          </p:cNvSpPr>
          <p:nvPr/>
        </p:nvSpPr>
        <p:spPr bwMode="auto">
          <a:xfrm>
            <a:off x="3751263" y="3278551"/>
            <a:ext cx="6194425" cy="1292225"/>
          </a:xfrm>
          <a:prstGeom prst="rect">
            <a:avLst/>
          </a:prstGeom>
          <a:solidFill>
            <a:srgbClr val="FFFFFF"/>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2" name="Line 13"/>
          <p:cNvSpPr>
            <a:spLocks noChangeShapeType="1"/>
          </p:cNvSpPr>
          <p:nvPr/>
        </p:nvSpPr>
        <p:spPr bwMode="auto">
          <a:xfrm>
            <a:off x="2690813" y="4785089"/>
            <a:ext cx="1055688" cy="833438"/>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13" name="Rectangle 14"/>
          <p:cNvSpPr>
            <a:spLocks noChangeArrowheads="1"/>
          </p:cNvSpPr>
          <p:nvPr/>
        </p:nvSpPr>
        <p:spPr bwMode="auto">
          <a:xfrm>
            <a:off x="3751263" y="4941533"/>
            <a:ext cx="6194425" cy="1293813"/>
          </a:xfrm>
          <a:prstGeom prst="rect">
            <a:avLst/>
          </a:prstGeom>
          <a:solidFill>
            <a:srgbClr val="FFFFFF"/>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5" name="TextBox 16"/>
          <p:cNvSpPr txBox="1"/>
          <p:nvPr/>
        </p:nvSpPr>
        <p:spPr>
          <a:xfrm>
            <a:off x="5258849" y="2030692"/>
            <a:ext cx="4080685" cy="430887"/>
          </a:xfrm>
          <a:prstGeom prst="rect">
            <a:avLst/>
          </a:prstGeom>
          <a:noFill/>
        </p:spPr>
        <p:txBody>
          <a:bodyPr wrap="square" rtlCol="0">
            <a:spAutoFit/>
          </a:bodyPr>
          <a:lstStyle/>
          <a:p>
            <a:pPr algn="ctr"/>
            <a:r>
              <a:rPr lang="zh-CN" altLang="en-US" sz="2200" b="1" dirty="0">
                <a:solidFill>
                  <a:schemeClr val="bg2"/>
                </a:solidFill>
                <a:latin typeface="+mn-ea"/>
                <a:ea typeface="+mn-ea"/>
              </a:rPr>
              <a:t>如何在</a:t>
            </a:r>
            <a:r>
              <a:rPr lang="zh-CN" altLang="en-US" sz="2200" b="1" dirty="0">
                <a:solidFill>
                  <a:srgbClr val="FF0000"/>
                </a:solidFill>
                <a:latin typeface="+mn-ea"/>
                <a:ea typeface="+mn-ea"/>
              </a:rPr>
              <a:t>本地</a:t>
            </a:r>
            <a:r>
              <a:rPr lang="zh-CN" altLang="en-US" sz="2200" b="1" dirty="0">
                <a:solidFill>
                  <a:schemeClr val="bg2"/>
                </a:solidFill>
                <a:latin typeface="+mn-ea"/>
                <a:ea typeface="+mn-ea"/>
              </a:rPr>
              <a:t>对关键词进行识别</a:t>
            </a:r>
          </a:p>
        </p:txBody>
      </p:sp>
      <p:sp>
        <p:nvSpPr>
          <p:cNvPr id="21" name="TextBox 22"/>
          <p:cNvSpPr txBox="1"/>
          <p:nvPr/>
        </p:nvSpPr>
        <p:spPr>
          <a:xfrm>
            <a:off x="1438197" y="3324498"/>
            <a:ext cx="1499007" cy="1200329"/>
          </a:xfrm>
          <a:prstGeom prst="rect">
            <a:avLst/>
          </a:prstGeom>
          <a:noFill/>
        </p:spPr>
        <p:txBody>
          <a:bodyPr wrap="square" rtlCol="0">
            <a:spAutoFit/>
          </a:bodyPr>
          <a:lstStyle/>
          <a:p>
            <a:pPr algn="ctr"/>
            <a:r>
              <a:rPr lang="zh-CN" altLang="en-US" sz="3600" b="1" dirty="0">
                <a:solidFill>
                  <a:schemeClr val="bg2"/>
                </a:solidFill>
                <a:latin typeface="+mn-ea"/>
                <a:ea typeface="+mn-ea"/>
              </a:rPr>
              <a:t>三个挑战</a:t>
            </a:r>
            <a:endParaRPr lang="en-US" altLang="zh-CN" sz="3600" b="1" dirty="0">
              <a:solidFill>
                <a:schemeClr val="bg2"/>
              </a:solidFill>
              <a:latin typeface="+mn-ea"/>
              <a:ea typeface="+mn-ea"/>
            </a:endParaRPr>
          </a:p>
        </p:txBody>
      </p:sp>
      <p:sp>
        <p:nvSpPr>
          <p:cNvPr id="22" name="TextBox 42"/>
          <p:cNvSpPr txBox="1"/>
          <p:nvPr/>
        </p:nvSpPr>
        <p:spPr>
          <a:xfrm>
            <a:off x="3986164" y="51774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dirty="0"/>
              <a:t>面临的挑战</a:t>
            </a:r>
          </a:p>
        </p:txBody>
      </p:sp>
      <p:grpSp>
        <p:nvGrpSpPr>
          <p:cNvPr id="23" name="Group 9"/>
          <p:cNvGrpSpPr>
            <a:grpSpLocks noChangeAspect="1"/>
          </p:cNvGrpSpPr>
          <p:nvPr/>
        </p:nvGrpSpPr>
        <p:grpSpPr bwMode="auto">
          <a:xfrm>
            <a:off x="2311400" y="980886"/>
            <a:ext cx="7575550" cy="201688"/>
            <a:chOff x="1927" y="2201"/>
            <a:chExt cx="4019" cy="107"/>
          </a:xfrm>
        </p:grpSpPr>
        <p:sp>
          <p:nvSpPr>
            <p:cNvPr id="26"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8"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Rectangle 10">
            <a:extLst>
              <a:ext uri="{FF2B5EF4-FFF2-40B4-BE49-F238E27FC236}">
                <a16:creationId xmlns:a16="http://schemas.microsoft.com/office/drawing/2014/main" id="{1FC0D299-9E4C-4AA6-A2DB-4526BF9B5695}"/>
              </a:ext>
            </a:extLst>
          </p:cNvPr>
          <p:cNvSpPr>
            <a:spLocks noChangeArrowheads="1"/>
          </p:cNvSpPr>
          <p:nvPr/>
        </p:nvSpPr>
        <p:spPr bwMode="auto">
          <a:xfrm>
            <a:off x="5022328" y="3709220"/>
            <a:ext cx="4485364" cy="430887"/>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25" name="TextBox 16">
            <a:extLst>
              <a:ext uri="{FF2B5EF4-FFF2-40B4-BE49-F238E27FC236}">
                <a16:creationId xmlns:a16="http://schemas.microsoft.com/office/drawing/2014/main" id="{C5209121-0DEC-43D0-B69E-655DEC72F109}"/>
              </a:ext>
            </a:extLst>
          </p:cNvPr>
          <p:cNvSpPr txBox="1"/>
          <p:nvPr/>
        </p:nvSpPr>
        <p:spPr>
          <a:xfrm>
            <a:off x="5259004" y="3709220"/>
            <a:ext cx="4080529" cy="430887"/>
          </a:xfrm>
          <a:prstGeom prst="rect">
            <a:avLst/>
          </a:prstGeom>
          <a:noFill/>
        </p:spPr>
        <p:txBody>
          <a:bodyPr wrap="square" rtlCol="0">
            <a:spAutoFit/>
          </a:bodyPr>
          <a:lstStyle/>
          <a:p>
            <a:pPr algn="ctr"/>
            <a:r>
              <a:rPr lang="zh-CN" altLang="en-US" sz="2200" b="1" dirty="0">
                <a:solidFill>
                  <a:schemeClr val="bg2"/>
                </a:solidFill>
                <a:latin typeface="+mn-ea"/>
                <a:ea typeface="+mn-ea"/>
              </a:rPr>
              <a:t>如何提高关键词识别的</a:t>
            </a:r>
            <a:r>
              <a:rPr lang="zh-CN" altLang="en-US" sz="2200" b="1" dirty="0">
                <a:solidFill>
                  <a:srgbClr val="FF0000"/>
                </a:solidFill>
                <a:latin typeface="+mn-ea"/>
                <a:ea typeface="+mn-ea"/>
              </a:rPr>
              <a:t>速度</a:t>
            </a:r>
          </a:p>
        </p:txBody>
      </p:sp>
      <p:sp>
        <p:nvSpPr>
          <p:cNvPr id="27" name="Rectangle 10">
            <a:extLst>
              <a:ext uri="{FF2B5EF4-FFF2-40B4-BE49-F238E27FC236}">
                <a16:creationId xmlns:a16="http://schemas.microsoft.com/office/drawing/2014/main" id="{C991C0C3-EA1B-4B81-84A5-30D87D6B97A6}"/>
              </a:ext>
            </a:extLst>
          </p:cNvPr>
          <p:cNvSpPr>
            <a:spLocks noChangeArrowheads="1"/>
          </p:cNvSpPr>
          <p:nvPr/>
        </p:nvSpPr>
        <p:spPr bwMode="auto">
          <a:xfrm>
            <a:off x="5022173" y="5403083"/>
            <a:ext cx="4485364" cy="430887"/>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30" name="TextBox 16">
            <a:extLst>
              <a:ext uri="{FF2B5EF4-FFF2-40B4-BE49-F238E27FC236}">
                <a16:creationId xmlns:a16="http://schemas.microsoft.com/office/drawing/2014/main" id="{AB9D429D-734B-4804-A132-D7C6C0AD31FF}"/>
              </a:ext>
            </a:extLst>
          </p:cNvPr>
          <p:cNvSpPr txBox="1"/>
          <p:nvPr/>
        </p:nvSpPr>
        <p:spPr>
          <a:xfrm>
            <a:off x="5258849" y="5403083"/>
            <a:ext cx="4080683" cy="430887"/>
          </a:xfrm>
          <a:prstGeom prst="rect">
            <a:avLst/>
          </a:prstGeom>
          <a:noFill/>
        </p:spPr>
        <p:txBody>
          <a:bodyPr wrap="square" rtlCol="0">
            <a:spAutoFit/>
          </a:bodyPr>
          <a:lstStyle/>
          <a:p>
            <a:pPr algn="ctr"/>
            <a:r>
              <a:rPr lang="zh-CN" altLang="en-US" sz="2200" b="1" dirty="0">
                <a:solidFill>
                  <a:schemeClr val="bg2"/>
                </a:solidFill>
                <a:latin typeface="+mn-ea"/>
                <a:ea typeface="+mn-ea"/>
              </a:rPr>
              <a:t>如何减小灯光设备的</a:t>
            </a:r>
            <a:r>
              <a:rPr lang="zh-CN" altLang="en-US" sz="2200" b="1" dirty="0">
                <a:solidFill>
                  <a:srgbClr val="FF0000"/>
                </a:solidFill>
                <a:latin typeface="+mn-ea"/>
                <a:ea typeface="+mn-ea"/>
              </a:rPr>
              <a:t>延迟</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42"/>
          <p:cNvSpPr txBox="1"/>
          <p:nvPr/>
        </p:nvSpPr>
        <p:spPr>
          <a:xfrm>
            <a:off x="3926545" y="527257"/>
            <a:ext cx="4345260"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dirty="0"/>
              <a:t>系统处理结构模块</a:t>
            </a:r>
          </a:p>
        </p:txBody>
      </p:sp>
      <p:grpSp>
        <p:nvGrpSpPr>
          <p:cNvPr id="21" name="Group 9"/>
          <p:cNvGrpSpPr>
            <a:grpSpLocks noChangeAspect="1"/>
          </p:cNvGrpSpPr>
          <p:nvPr/>
        </p:nvGrpSpPr>
        <p:grpSpPr bwMode="auto">
          <a:xfrm>
            <a:off x="2311400" y="980886"/>
            <a:ext cx="7575550" cy="201688"/>
            <a:chOff x="1927" y="2201"/>
            <a:chExt cx="4019" cy="107"/>
          </a:xfrm>
        </p:grpSpPr>
        <p:sp>
          <p:nvSpPr>
            <p:cNvPr id="24"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6"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8" name="图片 7">
            <a:extLst>
              <a:ext uri="{FF2B5EF4-FFF2-40B4-BE49-F238E27FC236}">
                <a16:creationId xmlns:a16="http://schemas.microsoft.com/office/drawing/2014/main" id="{91D3ACFB-EB13-4EF8-9A11-043174DF6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0203" y="479968"/>
            <a:ext cx="1140633" cy="908704"/>
          </a:xfrm>
          <a:prstGeom prst="rect">
            <a:avLst/>
          </a:prstGeom>
        </p:spPr>
      </p:pic>
      <p:pic>
        <p:nvPicPr>
          <p:cNvPr id="3" name="图片 2">
            <a:extLst>
              <a:ext uri="{FF2B5EF4-FFF2-40B4-BE49-F238E27FC236}">
                <a16:creationId xmlns:a16="http://schemas.microsoft.com/office/drawing/2014/main" id="{ABC439E8-B1C4-4C8E-958A-58DF3E71CC14}"/>
              </a:ext>
            </a:extLst>
          </p:cNvPr>
          <p:cNvPicPr>
            <a:picLocks noChangeAspect="1"/>
          </p:cNvPicPr>
          <p:nvPr/>
        </p:nvPicPr>
        <p:blipFill>
          <a:blip r:embed="rId4"/>
          <a:stretch>
            <a:fillRect/>
          </a:stretch>
        </p:blipFill>
        <p:spPr>
          <a:xfrm>
            <a:off x="1994719" y="1260621"/>
            <a:ext cx="8500670" cy="4958724"/>
          </a:xfrm>
          <a:prstGeom prst="rect">
            <a:avLst/>
          </a:prstGeom>
        </p:spPr>
      </p:pic>
    </p:spTree>
    <p:extLst>
      <p:ext uri="{BB962C8B-B14F-4D97-AF65-F5344CB8AC3E}">
        <p14:creationId xmlns:p14="http://schemas.microsoft.com/office/powerpoint/2010/main" val="876430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42"/>
          <p:cNvSpPr txBox="1"/>
          <p:nvPr/>
        </p:nvSpPr>
        <p:spPr>
          <a:xfrm>
            <a:off x="3975600" y="462474"/>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3.</a:t>
            </a:r>
            <a:r>
              <a:rPr lang="zh-CN" altLang="en-US" dirty="0"/>
              <a:t>实时关键词识别模块</a:t>
            </a:r>
          </a:p>
        </p:txBody>
      </p:sp>
      <p:pic>
        <p:nvPicPr>
          <p:cNvPr id="36" name="图片 35">
            <a:extLst>
              <a:ext uri="{FF2B5EF4-FFF2-40B4-BE49-F238E27FC236}">
                <a16:creationId xmlns:a16="http://schemas.microsoft.com/office/drawing/2014/main" id="{49E010F5-4931-41C5-91DF-F96C7FEAD8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0203" y="479968"/>
            <a:ext cx="1140633" cy="908704"/>
          </a:xfrm>
          <a:prstGeom prst="rect">
            <a:avLst/>
          </a:prstGeom>
        </p:spPr>
      </p:pic>
      <p:grpSp>
        <p:nvGrpSpPr>
          <p:cNvPr id="7" name="Group 9">
            <a:extLst>
              <a:ext uri="{FF2B5EF4-FFF2-40B4-BE49-F238E27FC236}">
                <a16:creationId xmlns:a16="http://schemas.microsoft.com/office/drawing/2014/main" id="{80FE00B8-D8EC-4509-AF30-E410F02AF875}"/>
              </a:ext>
            </a:extLst>
          </p:cNvPr>
          <p:cNvGrpSpPr>
            <a:grpSpLocks noChangeAspect="1"/>
          </p:cNvGrpSpPr>
          <p:nvPr/>
        </p:nvGrpSpPr>
        <p:grpSpPr bwMode="auto">
          <a:xfrm>
            <a:off x="2311400" y="980886"/>
            <a:ext cx="7575550" cy="201688"/>
            <a:chOff x="1927" y="2201"/>
            <a:chExt cx="4019" cy="107"/>
          </a:xfrm>
        </p:grpSpPr>
        <p:sp>
          <p:nvSpPr>
            <p:cNvPr id="8" name="Line 10">
              <a:extLst>
                <a:ext uri="{FF2B5EF4-FFF2-40B4-BE49-F238E27FC236}">
                  <a16:creationId xmlns:a16="http://schemas.microsoft.com/office/drawing/2014/main" id="{B16F3450-66D8-4FCD-80E4-54866DE4A6F5}"/>
                </a:ext>
              </a:extLst>
            </p:cNvPr>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11">
              <a:extLst>
                <a:ext uri="{FF2B5EF4-FFF2-40B4-BE49-F238E27FC236}">
                  <a16:creationId xmlns:a16="http://schemas.microsoft.com/office/drawing/2014/main" id="{3EF14D49-86EB-4440-9461-B36285A0B18E}"/>
                </a:ext>
              </a:extLst>
            </p:cNvPr>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Freeform 12">
              <a:extLst>
                <a:ext uri="{FF2B5EF4-FFF2-40B4-BE49-F238E27FC236}">
                  <a16:creationId xmlns:a16="http://schemas.microsoft.com/office/drawing/2014/main" id="{313AE6A1-0067-416F-B7BA-37FDC24B66E6}"/>
                </a:ext>
              </a:extLst>
            </p:cNvPr>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4" name="图片 3">
            <a:extLst>
              <a:ext uri="{FF2B5EF4-FFF2-40B4-BE49-F238E27FC236}">
                <a16:creationId xmlns:a16="http://schemas.microsoft.com/office/drawing/2014/main" id="{4076DBE1-F0C5-4E7F-9F2B-06ABDB181B75}"/>
              </a:ext>
            </a:extLst>
          </p:cNvPr>
          <p:cNvPicPr>
            <a:picLocks noChangeAspect="1"/>
          </p:cNvPicPr>
          <p:nvPr/>
        </p:nvPicPr>
        <p:blipFill>
          <a:blip r:embed="rId4"/>
          <a:stretch>
            <a:fillRect/>
          </a:stretch>
        </p:blipFill>
        <p:spPr>
          <a:xfrm>
            <a:off x="369632" y="1270099"/>
            <a:ext cx="9409436" cy="3948603"/>
          </a:xfrm>
          <a:prstGeom prst="rect">
            <a:avLst/>
          </a:prstGeom>
        </p:spPr>
      </p:pic>
      <p:pic>
        <p:nvPicPr>
          <p:cNvPr id="6" name="图片 5">
            <a:extLst>
              <a:ext uri="{FF2B5EF4-FFF2-40B4-BE49-F238E27FC236}">
                <a16:creationId xmlns:a16="http://schemas.microsoft.com/office/drawing/2014/main" id="{68E6A410-D61D-426B-9443-F6950E6ED4BC}"/>
              </a:ext>
            </a:extLst>
          </p:cNvPr>
          <p:cNvPicPr>
            <a:picLocks noChangeAspect="1"/>
          </p:cNvPicPr>
          <p:nvPr/>
        </p:nvPicPr>
        <p:blipFill>
          <a:blip r:embed="rId5"/>
          <a:stretch>
            <a:fillRect/>
          </a:stretch>
        </p:blipFill>
        <p:spPr>
          <a:xfrm>
            <a:off x="7097759" y="4504910"/>
            <a:ext cx="4730959" cy="2165982"/>
          </a:xfrm>
          <a:prstGeom prst="rect">
            <a:avLst/>
          </a:prstGeom>
        </p:spPr>
      </p:pic>
    </p:spTree>
    <p:extLst>
      <p:ext uri="{BB962C8B-B14F-4D97-AF65-F5344CB8AC3E}">
        <p14:creationId xmlns:p14="http://schemas.microsoft.com/office/powerpoint/2010/main" val="3278750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dirty="0">
                <a:latin typeface="+mn-ea"/>
                <a:ea typeface="+mn-ea"/>
              </a:rPr>
              <a:t>实验结果分析</a:t>
            </a:r>
          </a:p>
        </p:txBody>
      </p:sp>
      <p:grpSp>
        <p:nvGrpSpPr>
          <p:cNvPr id="31" name="Group 9"/>
          <p:cNvGrpSpPr>
            <a:grpSpLocks noChangeAspect="1"/>
          </p:cNvGrpSpPr>
          <p:nvPr/>
        </p:nvGrpSpPr>
        <p:grpSpPr bwMode="auto">
          <a:xfrm>
            <a:off x="2311400" y="980886"/>
            <a:ext cx="7575550" cy="201688"/>
            <a:chOff x="1927" y="2201"/>
            <a:chExt cx="4019" cy="107"/>
          </a:xfrm>
        </p:grpSpPr>
        <p:sp>
          <p:nvSpPr>
            <p:cNvPr id="32"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mn-ea"/>
                <a:ea typeface="+mn-ea"/>
              </a:endParaRPr>
            </a:p>
          </p:txBody>
        </p:sp>
        <p:sp>
          <p:nvSpPr>
            <p:cNvPr id="33"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mn-ea"/>
                <a:ea typeface="+mn-ea"/>
              </a:endParaRPr>
            </a:p>
          </p:txBody>
        </p:sp>
        <p:sp>
          <p:nvSpPr>
            <p:cNvPr id="34"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ea typeface="+mn-ea"/>
              </a:endParaRPr>
            </a:p>
          </p:txBody>
        </p:sp>
      </p:grpSp>
      <p:pic>
        <p:nvPicPr>
          <p:cNvPr id="5" name="图片 4">
            <a:extLst>
              <a:ext uri="{FF2B5EF4-FFF2-40B4-BE49-F238E27FC236}">
                <a16:creationId xmlns:a16="http://schemas.microsoft.com/office/drawing/2014/main" id="{ACCD5C01-6FC6-4DA1-87B7-2478FB4430F7}"/>
              </a:ext>
            </a:extLst>
          </p:cNvPr>
          <p:cNvPicPr>
            <a:picLocks noChangeAspect="1"/>
          </p:cNvPicPr>
          <p:nvPr/>
        </p:nvPicPr>
        <p:blipFill>
          <a:blip r:embed="rId3"/>
          <a:stretch>
            <a:fillRect/>
          </a:stretch>
        </p:blipFill>
        <p:spPr>
          <a:xfrm>
            <a:off x="649841" y="2785500"/>
            <a:ext cx="5305318" cy="2763571"/>
          </a:xfrm>
          <a:prstGeom prst="rect">
            <a:avLst/>
          </a:prstGeom>
        </p:spPr>
      </p:pic>
      <p:sp>
        <p:nvSpPr>
          <p:cNvPr id="6" name="文本框 5">
            <a:extLst>
              <a:ext uri="{FF2B5EF4-FFF2-40B4-BE49-F238E27FC236}">
                <a16:creationId xmlns:a16="http://schemas.microsoft.com/office/drawing/2014/main" id="{645B9A24-405C-45AD-8FDF-3311B0FB22C0}"/>
              </a:ext>
            </a:extLst>
          </p:cNvPr>
          <p:cNvSpPr txBox="1"/>
          <p:nvPr/>
        </p:nvSpPr>
        <p:spPr>
          <a:xfrm>
            <a:off x="1994719" y="2204864"/>
            <a:ext cx="2880320" cy="400110"/>
          </a:xfrm>
          <a:prstGeom prst="rect">
            <a:avLst/>
          </a:prstGeom>
          <a:noFill/>
        </p:spPr>
        <p:txBody>
          <a:bodyPr wrap="square" rtlCol="0">
            <a:spAutoFit/>
          </a:bodyPr>
          <a:lstStyle/>
          <a:p>
            <a:r>
              <a:rPr lang="zh-CN" altLang="en-US" sz="2000" dirty="0">
                <a:solidFill>
                  <a:schemeClr val="bg1"/>
                </a:solidFill>
                <a:latin typeface="+mn-ea"/>
                <a:ea typeface="+mn-ea"/>
              </a:rPr>
              <a:t>决策树模型的评价指标</a:t>
            </a:r>
          </a:p>
        </p:txBody>
      </p:sp>
      <p:pic>
        <p:nvPicPr>
          <p:cNvPr id="8" name="图片 7">
            <a:extLst>
              <a:ext uri="{FF2B5EF4-FFF2-40B4-BE49-F238E27FC236}">
                <a16:creationId xmlns:a16="http://schemas.microsoft.com/office/drawing/2014/main" id="{BDBF274A-5C0C-4529-B1BC-C79A3E8AE9C5}"/>
              </a:ext>
            </a:extLst>
          </p:cNvPr>
          <p:cNvPicPr>
            <a:picLocks noChangeAspect="1"/>
          </p:cNvPicPr>
          <p:nvPr/>
        </p:nvPicPr>
        <p:blipFill>
          <a:blip r:embed="rId4"/>
          <a:stretch>
            <a:fillRect/>
          </a:stretch>
        </p:blipFill>
        <p:spPr>
          <a:xfrm>
            <a:off x="5997107" y="2799738"/>
            <a:ext cx="5843193" cy="2726484"/>
          </a:xfrm>
          <a:prstGeom prst="rect">
            <a:avLst/>
          </a:prstGeom>
        </p:spPr>
      </p:pic>
      <p:sp>
        <p:nvSpPr>
          <p:cNvPr id="14" name="文本框 13">
            <a:extLst>
              <a:ext uri="{FF2B5EF4-FFF2-40B4-BE49-F238E27FC236}">
                <a16:creationId xmlns:a16="http://schemas.microsoft.com/office/drawing/2014/main" id="{37A732AD-AAFD-4512-982C-D85E85551F8C}"/>
              </a:ext>
            </a:extLst>
          </p:cNvPr>
          <p:cNvSpPr txBox="1"/>
          <p:nvPr/>
        </p:nvSpPr>
        <p:spPr>
          <a:xfrm>
            <a:off x="7262005" y="2207486"/>
            <a:ext cx="3085642" cy="400110"/>
          </a:xfrm>
          <a:prstGeom prst="rect">
            <a:avLst/>
          </a:prstGeom>
          <a:noFill/>
        </p:spPr>
        <p:txBody>
          <a:bodyPr wrap="square" rtlCol="0">
            <a:spAutoFit/>
          </a:bodyPr>
          <a:lstStyle/>
          <a:p>
            <a:r>
              <a:rPr lang="zh-CN" altLang="en-US" sz="2000" dirty="0">
                <a:solidFill>
                  <a:schemeClr val="bg1"/>
                </a:solidFill>
                <a:latin typeface="+mn-ea"/>
                <a:ea typeface="+mn-ea"/>
              </a:rPr>
              <a:t>逻辑回归模型的评价指标</a:t>
            </a:r>
          </a:p>
        </p:txBody>
      </p:sp>
      <p:pic>
        <p:nvPicPr>
          <p:cNvPr id="15" name="图片 14">
            <a:extLst>
              <a:ext uri="{FF2B5EF4-FFF2-40B4-BE49-F238E27FC236}">
                <a16:creationId xmlns:a16="http://schemas.microsoft.com/office/drawing/2014/main" id="{A2931127-1006-42A4-A7F9-2B3F0B1882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0203" y="479968"/>
            <a:ext cx="1140633" cy="908704"/>
          </a:xfrm>
          <a:prstGeom prst="rect">
            <a:avLst/>
          </a:prstGeom>
        </p:spPr>
      </p:pic>
      <p:sp>
        <p:nvSpPr>
          <p:cNvPr id="13" name="文本框 12">
            <a:extLst>
              <a:ext uri="{FF2B5EF4-FFF2-40B4-BE49-F238E27FC236}">
                <a16:creationId xmlns:a16="http://schemas.microsoft.com/office/drawing/2014/main" id="{83C7BFBC-674E-4B16-A94D-28F47EADA1C9}"/>
              </a:ext>
            </a:extLst>
          </p:cNvPr>
          <p:cNvSpPr txBox="1"/>
          <p:nvPr/>
        </p:nvSpPr>
        <p:spPr>
          <a:xfrm>
            <a:off x="935855" y="1183893"/>
            <a:ext cx="6099424" cy="707886"/>
          </a:xfrm>
          <a:prstGeom prst="rect">
            <a:avLst/>
          </a:prstGeom>
          <a:noFill/>
        </p:spPr>
        <p:txBody>
          <a:bodyPr wrap="square">
            <a:spAutoFit/>
          </a:bodyPr>
          <a:lstStyle/>
          <a:p>
            <a:r>
              <a:rPr lang="zh-CN" altLang="zh-CN" sz="2000" dirty="0">
                <a:solidFill>
                  <a:schemeClr val="bg1"/>
                </a:solidFill>
                <a:effectLst/>
                <a:latin typeface="+mn-ea"/>
                <a:ea typeface="+mn-ea"/>
                <a:cs typeface="Times New Roman" panose="02020603050405020304" pitchFamily="18" charset="0"/>
              </a:rPr>
              <a:t>测试数据为</a:t>
            </a:r>
            <a:r>
              <a:rPr lang="en-US" altLang="zh-CN" sz="2000" dirty="0">
                <a:solidFill>
                  <a:schemeClr val="bg1"/>
                </a:solidFill>
                <a:effectLst/>
                <a:latin typeface="+mn-ea"/>
                <a:ea typeface="+mn-ea"/>
                <a:cs typeface="Times New Roman" panose="02020603050405020304" pitchFamily="18" charset="0"/>
              </a:rPr>
              <a:t>40</a:t>
            </a:r>
            <a:r>
              <a:rPr lang="zh-CN" altLang="zh-CN" sz="2000" dirty="0">
                <a:solidFill>
                  <a:schemeClr val="bg1"/>
                </a:solidFill>
                <a:effectLst/>
                <a:latin typeface="+mn-ea"/>
                <a:ea typeface="+mn-ea"/>
                <a:cs typeface="Times New Roman" panose="02020603050405020304" pitchFamily="18" charset="0"/>
              </a:rPr>
              <a:t>段长度各为</a:t>
            </a:r>
            <a:r>
              <a:rPr lang="en-US" altLang="zh-CN" sz="2000" dirty="0">
                <a:solidFill>
                  <a:schemeClr val="bg1"/>
                </a:solidFill>
                <a:effectLst/>
                <a:latin typeface="+mn-ea"/>
                <a:ea typeface="+mn-ea"/>
                <a:cs typeface="Times New Roman" panose="02020603050405020304" pitchFamily="18" charset="0"/>
              </a:rPr>
              <a:t>100</a:t>
            </a:r>
            <a:r>
              <a:rPr lang="zh-CN" altLang="zh-CN" sz="2000" dirty="0">
                <a:solidFill>
                  <a:schemeClr val="bg1"/>
                </a:solidFill>
                <a:effectLst/>
                <a:latin typeface="+mn-ea"/>
                <a:ea typeface="+mn-ea"/>
                <a:cs typeface="Times New Roman" panose="02020603050405020304" pitchFamily="18" charset="0"/>
              </a:rPr>
              <a:t>秒的音频文件，每个音频文件包含</a:t>
            </a:r>
            <a:r>
              <a:rPr lang="en-US" altLang="zh-CN" sz="2000" dirty="0">
                <a:solidFill>
                  <a:schemeClr val="bg1"/>
                </a:solidFill>
                <a:effectLst/>
                <a:latin typeface="+mn-ea"/>
                <a:ea typeface="+mn-ea"/>
                <a:cs typeface="Times New Roman" panose="02020603050405020304" pitchFamily="18" charset="0"/>
              </a:rPr>
              <a:t>4</a:t>
            </a:r>
            <a:r>
              <a:rPr lang="zh-CN" altLang="zh-CN" sz="2000" dirty="0">
                <a:solidFill>
                  <a:schemeClr val="bg1"/>
                </a:solidFill>
                <a:effectLst/>
                <a:latin typeface="+mn-ea"/>
                <a:ea typeface="+mn-ea"/>
                <a:cs typeface="Times New Roman" panose="02020603050405020304" pitchFamily="18" charset="0"/>
              </a:rPr>
              <a:t>种关键词，每种</a:t>
            </a:r>
            <a:r>
              <a:rPr lang="en-US" altLang="zh-CN" sz="2000" dirty="0">
                <a:solidFill>
                  <a:schemeClr val="bg1"/>
                </a:solidFill>
                <a:effectLst/>
                <a:latin typeface="+mn-ea"/>
                <a:ea typeface="+mn-ea"/>
                <a:cs typeface="Times New Roman" panose="02020603050405020304" pitchFamily="18" charset="0"/>
              </a:rPr>
              <a:t>2</a:t>
            </a:r>
            <a:r>
              <a:rPr lang="zh-CN" altLang="zh-CN" sz="2000" dirty="0">
                <a:solidFill>
                  <a:schemeClr val="bg1"/>
                </a:solidFill>
                <a:effectLst/>
                <a:latin typeface="+mn-ea"/>
                <a:ea typeface="+mn-ea"/>
                <a:cs typeface="Times New Roman" panose="02020603050405020304" pitchFamily="18" charset="0"/>
              </a:rPr>
              <a:t>个，总计</a:t>
            </a:r>
            <a:r>
              <a:rPr lang="en-US" altLang="zh-CN" sz="2000" dirty="0">
                <a:solidFill>
                  <a:schemeClr val="bg1"/>
                </a:solidFill>
                <a:effectLst/>
                <a:latin typeface="+mn-ea"/>
                <a:ea typeface="+mn-ea"/>
                <a:cs typeface="Times New Roman" panose="02020603050405020304" pitchFamily="18" charset="0"/>
              </a:rPr>
              <a:t>320</a:t>
            </a:r>
            <a:r>
              <a:rPr lang="zh-CN" altLang="zh-CN" sz="2000" dirty="0">
                <a:solidFill>
                  <a:schemeClr val="bg1"/>
                </a:solidFill>
                <a:effectLst/>
                <a:latin typeface="+mn-ea"/>
                <a:ea typeface="+mn-ea"/>
                <a:cs typeface="Times New Roman" panose="02020603050405020304" pitchFamily="18" charset="0"/>
              </a:rPr>
              <a:t>个关键词。</a:t>
            </a:r>
            <a:endParaRPr lang="zh-CN" altLang="en-US" sz="2000" dirty="0">
              <a:solidFill>
                <a:schemeClr val="bg1"/>
              </a:solidFill>
              <a:latin typeface="+mn-ea"/>
              <a:ea typeface="+mn-ea"/>
            </a:endParaRPr>
          </a:p>
        </p:txBody>
      </p:sp>
      <p:sp>
        <p:nvSpPr>
          <p:cNvPr id="16" name="文本框 15">
            <a:extLst>
              <a:ext uri="{FF2B5EF4-FFF2-40B4-BE49-F238E27FC236}">
                <a16:creationId xmlns:a16="http://schemas.microsoft.com/office/drawing/2014/main" id="{D7685ECA-D54C-4AFE-AB4F-549FD8A15716}"/>
              </a:ext>
            </a:extLst>
          </p:cNvPr>
          <p:cNvSpPr txBox="1"/>
          <p:nvPr/>
        </p:nvSpPr>
        <p:spPr>
          <a:xfrm>
            <a:off x="2033673" y="5729597"/>
            <a:ext cx="2893890" cy="400110"/>
          </a:xfrm>
          <a:prstGeom prst="rect">
            <a:avLst/>
          </a:prstGeom>
          <a:noFill/>
        </p:spPr>
        <p:txBody>
          <a:bodyPr wrap="square">
            <a:spAutoFit/>
          </a:bodyPr>
          <a:lstStyle/>
          <a:p>
            <a:r>
              <a:rPr lang="zh-CN" altLang="en-US" sz="2000" dirty="0">
                <a:solidFill>
                  <a:schemeClr val="bg1"/>
                </a:solidFill>
                <a:effectLst/>
                <a:latin typeface="+mn-ea"/>
                <a:ea typeface="+mn-ea"/>
                <a:cs typeface="Times New Roman" panose="02020603050405020304" pitchFamily="18" charset="0"/>
              </a:rPr>
              <a:t>最后选择决策树模型</a:t>
            </a:r>
            <a:endParaRPr lang="zh-CN" altLang="en-US" sz="2000" dirty="0">
              <a:latin typeface="+mn-ea"/>
              <a:ea typeface="+mn-ea"/>
            </a:endParaRPr>
          </a:p>
        </p:txBody>
      </p:sp>
    </p:spTree>
    <p:extLst>
      <p:ext uri="{BB962C8B-B14F-4D97-AF65-F5344CB8AC3E}">
        <p14:creationId xmlns:p14="http://schemas.microsoft.com/office/powerpoint/2010/main" val="2055107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dirty="0"/>
              <a:t>实验结果分析</a:t>
            </a:r>
          </a:p>
        </p:txBody>
      </p:sp>
      <p:grpSp>
        <p:nvGrpSpPr>
          <p:cNvPr id="31" name="Group 9"/>
          <p:cNvGrpSpPr>
            <a:grpSpLocks noChangeAspect="1"/>
          </p:cNvGrpSpPr>
          <p:nvPr/>
        </p:nvGrpSpPr>
        <p:grpSpPr bwMode="auto">
          <a:xfrm>
            <a:off x="2311400" y="980886"/>
            <a:ext cx="7575550" cy="201688"/>
            <a:chOff x="1927" y="2201"/>
            <a:chExt cx="4019" cy="107"/>
          </a:xfrm>
        </p:grpSpPr>
        <p:sp>
          <p:nvSpPr>
            <p:cNvPr id="32"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4"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9" name="图片 8">
            <a:extLst>
              <a:ext uri="{FF2B5EF4-FFF2-40B4-BE49-F238E27FC236}">
                <a16:creationId xmlns:a16="http://schemas.microsoft.com/office/drawing/2014/main" id="{92E6ACD5-6E4B-42D3-86A1-DDF611ECFB8C}"/>
              </a:ext>
            </a:extLst>
          </p:cNvPr>
          <p:cNvPicPr/>
          <p:nvPr/>
        </p:nvPicPr>
        <p:blipFill>
          <a:blip r:embed="rId3">
            <a:extLst>
              <a:ext uri="{28A0092B-C50C-407E-A947-70E740481C1C}">
                <a14:useLocalDpi xmlns:a14="http://schemas.microsoft.com/office/drawing/2010/main" val="0"/>
              </a:ext>
            </a:extLst>
          </a:blip>
          <a:stretch>
            <a:fillRect/>
          </a:stretch>
        </p:blipFill>
        <p:spPr>
          <a:xfrm>
            <a:off x="698575" y="2060854"/>
            <a:ext cx="5184576" cy="3888425"/>
          </a:xfrm>
          <a:prstGeom prst="rect">
            <a:avLst/>
          </a:prstGeom>
        </p:spPr>
      </p:pic>
      <p:pic>
        <p:nvPicPr>
          <p:cNvPr id="10" name="图片 9">
            <a:extLst>
              <a:ext uri="{FF2B5EF4-FFF2-40B4-BE49-F238E27FC236}">
                <a16:creationId xmlns:a16="http://schemas.microsoft.com/office/drawing/2014/main" id="{FF3716B8-82FD-4A22-A9D9-FF625CF1CC7E}"/>
              </a:ext>
            </a:extLst>
          </p:cNvPr>
          <p:cNvPicPr/>
          <p:nvPr/>
        </p:nvPicPr>
        <p:blipFill>
          <a:blip r:embed="rId4">
            <a:extLst>
              <a:ext uri="{28A0092B-C50C-407E-A947-70E740481C1C}">
                <a14:useLocalDpi xmlns:a14="http://schemas.microsoft.com/office/drawing/2010/main" val="0"/>
              </a:ext>
            </a:extLst>
          </a:blip>
          <a:stretch>
            <a:fillRect/>
          </a:stretch>
        </p:blipFill>
        <p:spPr>
          <a:xfrm>
            <a:off x="6315201" y="2060854"/>
            <a:ext cx="4896542" cy="3888425"/>
          </a:xfrm>
          <a:prstGeom prst="rect">
            <a:avLst/>
          </a:prstGeom>
        </p:spPr>
      </p:pic>
      <p:sp>
        <p:nvSpPr>
          <p:cNvPr id="11" name="文本框 10">
            <a:extLst>
              <a:ext uri="{FF2B5EF4-FFF2-40B4-BE49-F238E27FC236}">
                <a16:creationId xmlns:a16="http://schemas.microsoft.com/office/drawing/2014/main" id="{CD65DF2C-DD62-4C3C-ACDA-ABCE5AC5DBCC}"/>
              </a:ext>
            </a:extLst>
          </p:cNvPr>
          <p:cNvSpPr txBox="1"/>
          <p:nvPr/>
        </p:nvSpPr>
        <p:spPr>
          <a:xfrm>
            <a:off x="2642791" y="1429189"/>
            <a:ext cx="1728192" cy="400110"/>
          </a:xfrm>
          <a:prstGeom prst="rect">
            <a:avLst/>
          </a:prstGeom>
          <a:noFill/>
        </p:spPr>
        <p:txBody>
          <a:bodyPr wrap="square" rtlCol="0">
            <a:spAutoFit/>
          </a:bodyPr>
          <a:lstStyle/>
          <a:p>
            <a:r>
              <a:rPr lang="zh-CN" altLang="en-US" sz="2000" dirty="0">
                <a:solidFill>
                  <a:schemeClr val="bg1"/>
                </a:solidFill>
                <a:latin typeface="+mn-ea"/>
                <a:ea typeface="+mn-ea"/>
              </a:rPr>
              <a:t>总延迟时间</a:t>
            </a:r>
          </a:p>
        </p:txBody>
      </p:sp>
      <p:sp>
        <p:nvSpPr>
          <p:cNvPr id="12" name="文本框 11">
            <a:extLst>
              <a:ext uri="{FF2B5EF4-FFF2-40B4-BE49-F238E27FC236}">
                <a16:creationId xmlns:a16="http://schemas.microsoft.com/office/drawing/2014/main" id="{1DF5C0CC-ABF9-46C6-BB77-809B18850AEC}"/>
              </a:ext>
            </a:extLst>
          </p:cNvPr>
          <p:cNvSpPr txBox="1"/>
          <p:nvPr/>
        </p:nvSpPr>
        <p:spPr>
          <a:xfrm>
            <a:off x="7395319" y="1429189"/>
            <a:ext cx="2880320" cy="400110"/>
          </a:xfrm>
          <a:prstGeom prst="rect">
            <a:avLst/>
          </a:prstGeom>
          <a:noFill/>
        </p:spPr>
        <p:txBody>
          <a:bodyPr wrap="square" rtlCol="0">
            <a:spAutoFit/>
          </a:bodyPr>
          <a:lstStyle/>
          <a:p>
            <a:r>
              <a:rPr lang="zh-CN" altLang="en-US" sz="2000" dirty="0">
                <a:solidFill>
                  <a:schemeClr val="bg1"/>
                </a:solidFill>
                <a:latin typeface="+mn-ea"/>
                <a:ea typeface="+mn-ea"/>
              </a:rPr>
              <a:t>识别准确率和语速关系</a:t>
            </a:r>
          </a:p>
        </p:txBody>
      </p:sp>
      <p:pic>
        <p:nvPicPr>
          <p:cNvPr id="13" name="图片 12">
            <a:extLst>
              <a:ext uri="{FF2B5EF4-FFF2-40B4-BE49-F238E27FC236}">
                <a16:creationId xmlns:a16="http://schemas.microsoft.com/office/drawing/2014/main" id="{9F60901C-7544-49E0-91CB-30FFF71D6F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0203" y="479968"/>
            <a:ext cx="1140633" cy="908704"/>
          </a:xfrm>
          <a:prstGeom prst="rect">
            <a:avLst/>
          </a:prstGeom>
        </p:spPr>
      </p:pic>
    </p:spTree>
    <p:extLst>
      <p:ext uri="{BB962C8B-B14F-4D97-AF65-F5344CB8AC3E}">
        <p14:creationId xmlns:p14="http://schemas.microsoft.com/office/powerpoint/2010/main" val="691580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42"/>
          <p:cNvSpPr txBox="1"/>
          <p:nvPr/>
        </p:nvSpPr>
        <p:spPr>
          <a:xfrm>
            <a:off x="3975600"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dirty="0"/>
              <a:t>灯光演示</a:t>
            </a:r>
          </a:p>
        </p:txBody>
      </p:sp>
      <p:grpSp>
        <p:nvGrpSpPr>
          <p:cNvPr id="31" name="Group 9"/>
          <p:cNvGrpSpPr>
            <a:grpSpLocks noChangeAspect="1"/>
          </p:cNvGrpSpPr>
          <p:nvPr/>
        </p:nvGrpSpPr>
        <p:grpSpPr bwMode="auto">
          <a:xfrm>
            <a:off x="2311400" y="980886"/>
            <a:ext cx="7575550" cy="201688"/>
            <a:chOff x="1927" y="2201"/>
            <a:chExt cx="4019" cy="107"/>
          </a:xfrm>
        </p:grpSpPr>
        <p:sp>
          <p:nvSpPr>
            <p:cNvPr id="32"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4"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8" name="图片 7">
            <a:extLst>
              <a:ext uri="{FF2B5EF4-FFF2-40B4-BE49-F238E27FC236}">
                <a16:creationId xmlns:a16="http://schemas.microsoft.com/office/drawing/2014/main" id="{1E3DFA69-1882-42E2-BE09-1DD901CEED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0203" y="479968"/>
            <a:ext cx="1140633" cy="908704"/>
          </a:xfrm>
          <a:prstGeom prst="rect">
            <a:avLst/>
          </a:prstGeom>
        </p:spPr>
      </p:pic>
      <p:sp>
        <p:nvSpPr>
          <p:cNvPr id="3" name="文本框 2">
            <a:extLst>
              <a:ext uri="{FF2B5EF4-FFF2-40B4-BE49-F238E27FC236}">
                <a16:creationId xmlns:a16="http://schemas.microsoft.com/office/drawing/2014/main" id="{C9443A6D-E74C-433A-B8C1-C5DE051DDDBC}"/>
              </a:ext>
            </a:extLst>
          </p:cNvPr>
          <p:cNvSpPr txBox="1"/>
          <p:nvPr/>
        </p:nvSpPr>
        <p:spPr>
          <a:xfrm>
            <a:off x="6675239" y="1772816"/>
            <a:ext cx="4352073" cy="1569660"/>
          </a:xfrm>
          <a:prstGeom prst="rect">
            <a:avLst/>
          </a:prstGeom>
          <a:noFill/>
        </p:spPr>
        <p:txBody>
          <a:bodyPr wrap="square" rtlCol="0">
            <a:spAutoFit/>
          </a:bodyPr>
          <a:lstStyle/>
          <a:p>
            <a:r>
              <a:rPr lang="zh-CN" altLang="en-US" sz="2400" dirty="0">
                <a:solidFill>
                  <a:schemeClr val="bg1"/>
                </a:solidFill>
                <a:latin typeface="+mn-ea"/>
                <a:ea typeface="+mn-ea"/>
              </a:rPr>
              <a:t>“红方向”表示红方向安全的地方转移 </a:t>
            </a:r>
            <a:endParaRPr lang="en-US" altLang="zh-CN" sz="2400" dirty="0">
              <a:solidFill>
                <a:schemeClr val="bg1"/>
              </a:solidFill>
              <a:latin typeface="+mn-ea"/>
              <a:ea typeface="+mn-ea"/>
            </a:endParaRPr>
          </a:p>
          <a:p>
            <a:endParaRPr lang="en-US" altLang="zh-CN" sz="2400" dirty="0">
              <a:solidFill>
                <a:schemeClr val="bg1"/>
              </a:solidFill>
              <a:latin typeface="+mn-ea"/>
              <a:ea typeface="+mn-ea"/>
            </a:endParaRPr>
          </a:p>
          <a:p>
            <a:r>
              <a:rPr lang="zh-CN" altLang="en-US" sz="2400" dirty="0">
                <a:solidFill>
                  <a:schemeClr val="bg1"/>
                </a:solidFill>
                <a:latin typeface="+mn-ea"/>
                <a:ea typeface="+mn-ea"/>
              </a:rPr>
              <a:t>“蓝方攻”表示蓝方攻击红方</a:t>
            </a:r>
            <a:endParaRPr lang="en-US" altLang="zh-CN" sz="2400" dirty="0">
              <a:solidFill>
                <a:schemeClr val="bg1"/>
              </a:solidFill>
              <a:latin typeface="+mn-ea"/>
              <a:ea typeface="+mn-ea"/>
            </a:endParaRPr>
          </a:p>
        </p:txBody>
      </p:sp>
      <p:pic>
        <p:nvPicPr>
          <p:cNvPr id="4" name="cx">
            <a:hlinkClick r:id="" action="ppaction://media"/>
            <a:extLst>
              <a:ext uri="{FF2B5EF4-FFF2-40B4-BE49-F238E27FC236}">
                <a16:creationId xmlns:a16="http://schemas.microsoft.com/office/drawing/2014/main" id="{3555A9A3-2FE4-46A3-903F-3354FD8C7CBB}"/>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14010" y="1230527"/>
            <a:ext cx="5471633" cy="4849691"/>
          </a:xfrm>
          <a:prstGeom prst="rect">
            <a:avLst/>
          </a:prstGeom>
        </p:spPr>
      </p:pic>
    </p:spTree>
    <p:extLst>
      <p:ext uri="{BB962C8B-B14F-4D97-AF65-F5344CB8AC3E}">
        <p14:creationId xmlns:p14="http://schemas.microsoft.com/office/powerpoint/2010/main" val="70092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2_默认设计模板">
  <a:themeElements>
    <a:clrScheme name="自定义 33">
      <a:dk1>
        <a:srgbClr val="E11F28"/>
      </a:dk1>
      <a:lt1>
        <a:srgbClr val="40474D"/>
      </a:lt1>
      <a:dk2>
        <a:srgbClr val="F4F4F4"/>
      </a:dk2>
      <a:lt2>
        <a:srgbClr val="FFFFFF"/>
      </a:lt2>
      <a:accent1>
        <a:srgbClr val="40474D"/>
      </a:accent1>
      <a:accent2>
        <a:srgbClr val="E11F28"/>
      </a:accent2>
      <a:accent3>
        <a:srgbClr val="E6E6E6"/>
      </a:accent3>
      <a:accent4>
        <a:srgbClr val="C2C1C1"/>
      </a:accent4>
      <a:accent5>
        <a:srgbClr val="E11F28"/>
      </a:accent5>
      <a:accent6>
        <a:srgbClr val="40474D"/>
      </a:accent6>
      <a:hlink>
        <a:srgbClr val="FFFFFF"/>
      </a:hlink>
      <a:folHlink>
        <a:srgbClr val="DEDEDD"/>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2581</TotalTime>
  <Words>1813</Words>
  <Application>Microsoft Office PowerPoint</Application>
  <PresentationFormat>自定义</PresentationFormat>
  <Paragraphs>87</Paragraphs>
  <Slides>11</Slides>
  <Notes>11</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11</vt:i4>
      </vt:variant>
    </vt:vector>
  </HeadingPairs>
  <TitlesOfParts>
    <vt:vector size="17" baseType="lpstr">
      <vt:lpstr>宋体</vt:lpstr>
      <vt:lpstr>微软雅黑</vt:lpstr>
      <vt:lpstr>Arial</vt:lpstr>
      <vt:lpstr>Calibri</vt:lpstr>
      <vt:lpstr>Times New Roman</vt:lpstr>
      <vt:lpstr>2_默认设计模板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MU YANLONG</cp:lastModifiedBy>
  <cp:revision>727</cp:revision>
  <dcterms:created xsi:type="dcterms:W3CDTF">2013-01-25T01:44:00Z</dcterms:created>
  <dcterms:modified xsi:type="dcterms:W3CDTF">2021-05-19T12:23:12Z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