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notesSlides/notesSlide1.xml" ContentType="application/vnd.openxmlformats-officedocument.presentationml.notesSlide+xml"/>
  <Override PartName="/ppt/theme/themeOverride3.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heme/themeOverride4.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Lst>
  <p:notesMasterIdLst>
    <p:notesMasterId r:id="rId24"/>
  </p:notesMasterIdLst>
  <p:sldIdLst>
    <p:sldId id="256" r:id="rId2"/>
    <p:sldId id="258" r:id="rId3"/>
    <p:sldId id="361" r:id="rId4"/>
    <p:sldId id="313" r:id="rId5"/>
    <p:sldId id="355" r:id="rId6"/>
    <p:sldId id="362" r:id="rId7"/>
    <p:sldId id="314" r:id="rId8"/>
    <p:sldId id="346" r:id="rId9"/>
    <p:sldId id="360" r:id="rId10"/>
    <p:sldId id="315" r:id="rId11"/>
    <p:sldId id="348" r:id="rId12"/>
    <p:sldId id="347" r:id="rId13"/>
    <p:sldId id="321" r:id="rId14"/>
    <p:sldId id="357" r:id="rId15"/>
    <p:sldId id="349" r:id="rId16"/>
    <p:sldId id="350" r:id="rId17"/>
    <p:sldId id="351" r:id="rId18"/>
    <p:sldId id="358" r:id="rId19"/>
    <p:sldId id="359" r:id="rId20"/>
    <p:sldId id="353" r:id="rId21"/>
    <p:sldId id="354" r:id="rId22"/>
    <p:sldId id="261" r:id="rId23"/>
  </p:sldIdLst>
  <p:sldSz cx="12192000" cy="6858000"/>
  <p:notesSz cx="6858000" cy="9144000"/>
  <p:custDataLst>
    <p:tags r:id="rId2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E8E8"/>
    <a:srgbClr val="01479B"/>
    <a:srgbClr val="FFC100"/>
    <a:srgbClr val="34AAE2"/>
    <a:srgbClr val="FEFEDA"/>
    <a:srgbClr val="000066"/>
    <a:srgbClr val="514592"/>
    <a:srgbClr val="FA734B"/>
    <a:srgbClr val="66C3E5"/>
    <a:srgbClr val="88C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中度样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774" autoAdjust="0"/>
    <p:restoredTop sz="93557" autoAdjust="0"/>
  </p:normalViewPr>
  <p:slideViewPr>
    <p:cSldViewPr snapToGrid="0">
      <p:cViewPr varScale="1">
        <p:scale>
          <a:sx n="63" d="100"/>
          <a:sy n="63" d="100"/>
        </p:scale>
        <p:origin x="928" y="44"/>
      </p:cViewPr>
      <p:guideLst/>
    </p:cSldViewPr>
  </p:slideViewPr>
  <p:notesTextViewPr>
    <p:cViewPr>
      <p:scale>
        <a:sx n="3" d="2"/>
        <a:sy n="3" d="2"/>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6D8963-CFCD-4740-AF60-049850373CDF}" type="datetimeFigureOut">
              <a:rPr lang="zh-CN" altLang="en-US" smtClean="0"/>
              <a:t>2021/5/26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E6FDB6-6D2B-46C1-9FA1-D82906A37C3A}"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E9E6FDB6-6D2B-46C1-9FA1-D82906A37C3A}" type="slidenum">
              <a:rPr lang="zh-CN" altLang="en-US" smtClean="0"/>
              <a:t>2</a:t>
            </a:fld>
            <a:endParaRPr lang="zh-CN" altLang="en-US"/>
          </a:p>
        </p:txBody>
      </p:sp>
    </p:spTree>
    <p:extLst>
      <p:ext uri="{BB962C8B-B14F-4D97-AF65-F5344CB8AC3E}">
        <p14:creationId xmlns:p14="http://schemas.microsoft.com/office/powerpoint/2010/main" val="36097703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b="0" i="0" dirty="0">
                <a:solidFill>
                  <a:srgbClr val="333333"/>
                </a:solidFill>
                <a:effectLst/>
                <a:latin typeface="Open Sans" panose="020B0606030504020204" pitchFamily="34" charset="0"/>
              </a:rPr>
              <a:t>前面层曾经提到我们使用消融实验验证了反转边后性能。这个是实验结果。所有表中的第一行为原有方式，第二行为反转边的方式。可以看到反转边之后性能有一定程度的提升。</a:t>
            </a:r>
            <a:endParaRPr lang="zh-CN" altLang="en-US" dirty="0"/>
          </a:p>
        </p:txBody>
      </p:sp>
      <p:sp>
        <p:nvSpPr>
          <p:cNvPr id="4" name="灯片编号占位符 3"/>
          <p:cNvSpPr>
            <a:spLocks noGrp="1"/>
          </p:cNvSpPr>
          <p:nvPr>
            <p:ph type="sldNum" sz="quarter" idx="5"/>
          </p:nvPr>
        </p:nvSpPr>
        <p:spPr/>
        <p:txBody>
          <a:bodyPr/>
          <a:lstStyle/>
          <a:p>
            <a:fld id="{E9E6FDB6-6D2B-46C1-9FA1-D82906A37C3A}" type="slidenum">
              <a:rPr lang="zh-CN" altLang="en-US" smtClean="0"/>
              <a:t>11</a:t>
            </a:fld>
            <a:endParaRPr lang="zh-CN" altLang="en-US"/>
          </a:p>
        </p:txBody>
      </p:sp>
    </p:spTree>
    <p:extLst>
      <p:ext uri="{BB962C8B-B14F-4D97-AF65-F5344CB8AC3E}">
        <p14:creationId xmlns:p14="http://schemas.microsoft.com/office/powerpoint/2010/main" val="9608159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l"/>
            <a:endParaRPr lang="zh-CN" altLang="en-US" dirty="0"/>
          </a:p>
        </p:txBody>
      </p:sp>
      <p:sp>
        <p:nvSpPr>
          <p:cNvPr id="4" name="灯片编号占位符 3"/>
          <p:cNvSpPr>
            <a:spLocks noGrp="1"/>
          </p:cNvSpPr>
          <p:nvPr>
            <p:ph type="sldNum" sz="quarter" idx="5"/>
          </p:nvPr>
        </p:nvSpPr>
        <p:spPr/>
        <p:txBody>
          <a:bodyPr/>
          <a:lstStyle/>
          <a:p>
            <a:fld id="{E9E6FDB6-6D2B-46C1-9FA1-D82906A37C3A}" type="slidenum">
              <a:rPr lang="zh-CN" altLang="en-US" smtClean="0"/>
              <a:t>12</a:t>
            </a:fld>
            <a:endParaRPr lang="zh-CN" altLang="en-US"/>
          </a:p>
        </p:txBody>
      </p:sp>
    </p:spTree>
    <p:extLst>
      <p:ext uri="{BB962C8B-B14F-4D97-AF65-F5344CB8AC3E}">
        <p14:creationId xmlns:p14="http://schemas.microsoft.com/office/powerpoint/2010/main" val="38565694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E9E6FDB6-6D2B-46C1-9FA1-D82906A37C3A}" type="slidenum">
              <a:rPr lang="zh-CN" altLang="en-US" smtClean="0"/>
              <a:t>13</a:t>
            </a:fld>
            <a:endParaRPr lang="zh-CN" altLang="en-US"/>
          </a:p>
        </p:txBody>
      </p:sp>
    </p:spTree>
    <p:extLst>
      <p:ext uri="{BB962C8B-B14F-4D97-AF65-F5344CB8AC3E}">
        <p14:creationId xmlns:p14="http://schemas.microsoft.com/office/powerpoint/2010/main" val="26010182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b="0" i="0" dirty="0">
                <a:solidFill>
                  <a:srgbClr val="333333"/>
                </a:solidFill>
                <a:effectLst/>
                <a:latin typeface="Open Sans" panose="020B0606030504020204" pitchFamily="34" charset="0"/>
              </a:rPr>
              <a:t>我们分析了这个领域中的一些具有代表性的模型，它们主要存在两个问题，首先，一部分模型完全不考虑空间位置信息，比如</a:t>
            </a:r>
            <a:r>
              <a:rPr lang="en-US" altLang="zh-CN" b="0" i="0" dirty="0">
                <a:solidFill>
                  <a:srgbClr val="333333"/>
                </a:solidFill>
                <a:effectLst/>
                <a:latin typeface="Open Sans" panose="020B0606030504020204" pitchFamily="34" charset="0"/>
              </a:rPr>
              <a:t>CNN-RNN</a:t>
            </a:r>
            <a:r>
              <a:rPr lang="zh-CN" altLang="en-US" b="0" i="0" dirty="0">
                <a:solidFill>
                  <a:srgbClr val="333333"/>
                </a:solidFill>
                <a:effectLst/>
                <a:latin typeface="Open Sans" panose="020B0606030504020204" pitchFamily="34" charset="0"/>
              </a:rPr>
              <a:t>，还有之前提到的</a:t>
            </a:r>
            <a:r>
              <a:rPr lang="en-US" altLang="zh-CN" b="0" i="0" dirty="0">
                <a:solidFill>
                  <a:srgbClr val="333333"/>
                </a:solidFill>
                <a:effectLst/>
                <a:latin typeface="Open Sans" panose="020B0606030504020204" pitchFamily="34" charset="0"/>
              </a:rPr>
              <a:t>ML-GCN</a:t>
            </a:r>
            <a:endParaRPr lang="zh-CN" altLang="en-US" dirty="0"/>
          </a:p>
        </p:txBody>
      </p:sp>
      <p:sp>
        <p:nvSpPr>
          <p:cNvPr id="4" name="灯片编号占位符 3"/>
          <p:cNvSpPr>
            <a:spLocks noGrp="1"/>
          </p:cNvSpPr>
          <p:nvPr>
            <p:ph type="sldNum" sz="quarter" idx="5"/>
          </p:nvPr>
        </p:nvSpPr>
        <p:spPr/>
        <p:txBody>
          <a:bodyPr/>
          <a:lstStyle/>
          <a:p>
            <a:fld id="{E9E6FDB6-6D2B-46C1-9FA1-D82906A37C3A}" type="slidenum">
              <a:rPr lang="zh-CN" altLang="en-US" smtClean="0"/>
              <a:t>14</a:t>
            </a:fld>
            <a:endParaRPr lang="zh-CN" altLang="en-US"/>
          </a:p>
        </p:txBody>
      </p:sp>
    </p:spTree>
    <p:extLst>
      <p:ext uri="{BB962C8B-B14F-4D97-AF65-F5344CB8AC3E}">
        <p14:creationId xmlns:p14="http://schemas.microsoft.com/office/powerpoint/2010/main" val="28112019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b="0" i="0" dirty="0">
                <a:solidFill>
                  <a:srgbClr val="333333"/>
                </a:solidFill>
                <a:effectLst/>
                <a:latin typeface="Open Sans" panose="020B0606030504020204" pitchFamily="34" charset="0"/>
              </a:rPr>
              <a:t>另一类模型考虑了空间位置信息，并采用不同形式的注意力机制提取空间位置信息，但是无论形式如何，这一类模型最大的问题在于提取的位置信息不准确，究其原因，是因为缺乏监督信息，通俗一点讲，就是没有任何的人工标注信息来指导模型去学习到底应该关注图像的哪一部分。</a:t>
            </a:r>
            <a:endParaRPr lang="zh-CN" altLang="en-US" dirty="0"/>
          </a:p>
        </p:txBody>
      </p:sp>
      <p:sp>
        <p:nvSpPr>
          <p:cNvPr id="4" name="灯片编号占位符 3"/>
          <p:cNvSpPr>
            <a:spLocks noGrp="1"/>
          </p:cNvSpPr>
          <p:nvPr>
            <p:ph type="sldNum" sz="quarter" idx="5"/>
          </p:nvPr>
        </p:nvSpPr>
        <p:spPr/>
        <p:txBody>
          <a:bodyPr/>
          <a:lstStyle/>
          <a:p>
            <a:fld id="{E9E6FDB6-6D2B-46C1-9FA1-D82906A37C3A}" type="slidenum">
              <a:rPr lang="zh-CN" altLang="en-US" smtClean="0"/>
              <a:t>15</a:t>
            </a:fld>
            <a:endParaRPr lang="zh-CN" altLang="en-US"/>
          </a:p>
        </p:txBody>
      </p:sp>
    </p:spTree>
    <p:extLst>
      <p:ext uri="{BB962C8B-B14F-4D97-AF65-F5344CB8AC3E}">
        <p14:creationId xmlns:p14="http://schemas.microsoft.com/office/powerpoint/2010/main" val="19737275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b="0" i="0" dirty="0">
                <a:solidFill>
                  <a:srgbClr val="333333"/>
                </a:solidFill>
                <a:effectLst/>
                <a:latin typeface="Open Sans" panose="020B0606030504020204" pitchFamily="34" charset="0"/>
              </a:rPr>
              <a:t>因此，对于这一系列的问题，我从最基本的图像分类模型出发，提出一个解决方案。由于图像的特征图的不同空间位置通常与不同的行人属性相关联，因此使用注意力机制模块去对应空间位置上提取与这个属性高度相关的特征信息。</a:t>
            </a:r>
            <a:endParaRPr lang="zh-CN" altLang="en-US" dirty="0"/>
          </a:p>
        </p:txBody>
      </p:sp>
      <p:sp>
        <p:nvSpPr>
          <p:cNvPr id="4" name="灯片编号占位符 3"/>
          <p:cNvSpPr>
            <a:spLocks noGrp="1"/>
          </p:cNvSpPr>
          <p:nvPr>
            <p:ph type="sldNum" sz="quarter" idx="5"/>
          </p:nvPr>
        </p:nvSpPr>
        <p:spPr/>
        <p:txBody>
          <a:bodyPr/>
          <a:lstStyle/>
          <a:p>
            <a:fld id="{E9E6FDB6-6D2B-46C1-9FA1-D82906A37C3A}" type="slidenum">
              <a:rPr lang="zh-CN" altLang="en-US" smtClean="0"/>
              <a:t>16</a:t>
            </a:fld>
            <a:endParaRPr lang="zh-CN" altLang="en-US"/>
          </a:p>
        </p:txBody>
      </p:sp>
    </p:spTree>
    <p:extLst>
      <p:ext uri="{BB962C8B-B14F-4D97-AF65-F5344CB8AC3E}">
        <p14:creationId xmlns:p14="http://schemas.microsoft.com/office/powerpoint/2010/main" val="35828684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b="0" i="0" dirty="0">
                <a:solidFill>
                  <a:srgbClr val="333333"/>
                </a:solidFill>
                <a:effectLst/>
                <a:latin typeface="Open Sans" panose="020B0606030504020204" pitchFamily="34" charset="0"/>
              </a:rPr>
              <a:t>注意力机制模块需要知道应该从图像中的哪一个部分提取特征，但是监督信息并未给出，因此，在注意力机制模块中，我们使用行人属性的词向量作为注意力机制</a:t>
            </a:r>
            <a:r>
              <a:rPr lang="en-US" altLang="zh-CN" b="0" i="0" dirty="0">
                <a:solidFill>
                  <a:srgbClr val="333333"/>
                </a:solidFill>
                <a:effectLst/>
                <a:latin typeface="Open Sans" panose="020B0606030504020204" pitchFamily="34" charset="0"/>
              </a:rPr>
              <a:t>QKV</a:t>
            </a:r>
            <a:r>
              <a:rPr lang="zh-CN" altLang="en-US" b="0" i="0" dirty="0">
                <a:solidFill>
                  <a:srgbClr val="333333"/>
                </a:solidFill>
                <a:effectLst/>
                <a:latin typeface="Open Sans" panose="020B0606030504020204" pitchFamily="34" charset="0"/>
              </a:rPr>
              <a:t>模型中的</a:t>
            </a:r>
            <a:r>
              <a:rPr lang="en-US" altLang="zh-CN" b="0" i="0" dirty="0">
                <a:solidFill>
                  <a:srgbClr val="333333"/>
                </a:solidFill>
                <a:effectLst/>
                <a:latin typeface="Open Sans" panose="020B0606030504020204" pitchFamily="34" charset="0"/>
              </a:rPr>
              <a:t>Query</a:t>
            </a:r>
            <a:r>
              <a:rPr lang="zh-CN" altLang="en-US" b="0" i="0" dirty="0">
                <a:solidFill>
                  <a:srgbClr val="333333"/>
                </a:solidFill>
                <a:effectLst/>
                <a:latin typeface="Open Sans" panose="020B0606030504020204" pitchFamily="34" charset="0"/>
              </a:rPr>
              <a:t>，这个思路非常直观，相当于告知模型特定行人属性的语义描述，然后让模型去图像中找符合语义描述的特征区域。词向量的引入相当于增加了先验知识，是一种弱监督信息。</a:t>
            </a:r>
            <a:endParaRPr lang="zh-CN" altLang="en-US" dirty="0"/>
          </a:p>
        </p:txBody>
      </p:sp>
      <p:sp>
        <p:nvSpPr>
          <p:cNvPr id="4" name="灯片编号占位符 3"/>
          <p:cNvSpPr>
            <a:spLocks noGrp="1"/>
          </p:cNvSpPr>
          <p:nvPr>
            <p:ph type="sldNum" sz="quarter" idx="5"/>
          </p:nvPr>
        </p:nvSpPr>
        <p:spPr/>
        <p:txBody>
          <a:bodyPr/>
          <a:lstStyle/>
          <a:p>
            <a:fld id="{E9E6FDB6-6D2B-46C1-9FA1-D82906A37C3A}" type="slidenum">
              <a:rPr lang="zh-CN" altLang="en-US" smtClean="0"/>
              <a:t>17</a:t>
            </a:fld>
            <a:endParaRPr lang="zh-CN" altLang="en-US"/>
          </a:p>
        </p:txBody>
      </p:sp>
    </p:spTree>
    <p:extLst>
      <p:ext uri="{BB962C8B-B14F-4D97-AF65-F5344CB8AC3E}">
        <p14:creationId xmlns:p14="http://schemas.microsoft.com/office/powerpoint/2010/main" val="26329891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b="0" i="0" dirty="0">
                <a:solidFill>
                  <a:srgbClr val="333333"/>
                </a:solidFill>
                <a:effectLst/>
                <a:latin typeface="Open Sans" panose="020B0606030504020204" pitchFamily="34" charset="0"/>
              </a:rPr>
              <a:t>这一部分的实验结果中，第一行是基本图像分类模型的性能，它并未使用注意力机制，第二行是使用了注意力机制的模型，但它并未引入词向量，它的</a:t>
            </a:r>
            <a:r>
              <a:rPr lang="en-US" altLang="zh-CN" b="0" i="0" dirty="0">
                <a:solidFill>
                  <a:srgbClr val="333333"/>
                </a:solidFill>
                <a:effectLst/>
                <a:latin typeface="Open Sans" panose="020B0606030504020204" pitchFamily="34" charset="0"/>
              </a:rPr>
              <a:t>query</a:t>
            </a:r>
            <a:r>
              <a:rPr lang="zh-CN" altLang="en-US" b="0" i="0" dirty="0">
                <a:solidFill>
                  <a:srgbClr val="333333"/>
                </a:solidFill>
                <a:effectLst/>
                <a:latin typeface="Open Sans" panose="020B0606030504020204" pitchFamily="34" charset="0"/>
              </a:rPr>
              <a:t>是随机初始化并通过网络训练的，第三行则是最终的模型。从实验结果可以看到，使用注意力机制要优于不使用注意力机制，使用词向量要优于不使用词向量。</a:t>
            </a:r>
            <a:endParaRPr lang="zh-CN" altLang="en-US" dirty="0"/>
          </a:p>
        </p:txBody>
      </p:sp>
      <p:sp>
        <p:nvSpPr>
          <p:cNvPr id="4" name="灯片编号占位符 3"/>
          <p:cNvSpPr>
            <a:spLocks noGrp="1"/>
          </p:cNvSpPr>
          <p:nvPr>
            <p:ph type="sldNum" sz="quarter" idx="5"/>
          </p:nvPr>
        </p:nvSpPr>
        <p:spPr/>
        <p:txBody>
          <a:bodyPr/>
          <a:lstStyle/>
          <a:p>
            <a:fld id="{E9E6FDB6-6D2B-46C1-9FA1-D82906A37C3A}" type="slidenum">
              <a:rPr lang="zh-CN" altLang="en-US" smtClean="0"/>
              <a:t>18</a:t>
            </a:fld>
            <a:endParaRPr lang="zh-CN" altLang="en-US"/>
          </a:p>
        </p:txBody>
      </p:sp>
    </p:spTree>
    <p:extLst>
      <p:ext uri="{BB962C8B-B14F-4D97-AF65-F5344CB8AC3E}">
        <p14:creationId xmlns:p14="http://schemas.microsoft.com/office/powerpoint/2010/main" val="10141122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b="0" i="0" dirty="0">
                <a:solidFill>
                  <a:srgbClr val="333333"/>
                </a:solidFill>
                <a:effectLst/>
                <a:latin typeface="Open Sans" panose="020B0606030504020204" pitchFamily="34" charset="0"/>
              </a:rPr>
              <a:t>注意力模块本身是对图像特征图做加工，而第一部分研究内容是针对分类器进行改进的，二者并不冲突，因此，两种改进方式可以相互结合，这个表格是实验结果。第一行是仅使用非对称共现关系图改进的模型的性能，第二行则是同时使用注意力机制和非对称共现关系图的模型的性能。结合上一部分实验结果可以发现，单独使用任意一种方法都可以提升性能，同时使用两种方法可以进一步提升性能。</a:t>
            </a:r>
            <a:endParaRPr lang="zh-CN" altLang="en-US" dirty="0"/>
          </a:p>
        </p:txBody>
      </p:sp>
      <p:sp>
        <p:nvSpPr>
          <p:cNvPr id="4" name="灯片编号占位符 3"/>
          <p:cNvSpPr>
            <a:spLocks noGrp="1"/>
          </p:cNvSpPr>
          <p:nvPr>
            <p:ph type="sldNum" sz="quarter" idx="5"/>
          </p:nvPr>
        </p:nvSpPr>
        <p:spPr/>
        <p:txBody>
          <a:bodyPr/>
          <a:lstStyle/>
          <a:p>
            <a:fld id="{E9E6FDB6-6D2B-46C1-9FA1-D82906A37C3A}" type="slidenum">
              <a:rPr lang="zh-CN" altLang="en-US" smtClean="0"/>
              <a:t>19</a:t>
            </a:fld>
            <a:endParaRPr lang="zh-CN" altLang="en-US"/>
          </a:p>
        </p:txBody>
      </p:sp>
    </p:spTree>
    <p:extLst>
      <p:ext uri="{BB962C8B-B14F-4D97-AF65-F5344CB8AC3E}">
        <p14:creationId xmlns:p14="http://schemas.microsoft.com/office/powerpoint/2010/main" val="27471365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b="0" i="0" dirty="0">
                <a:solidFill>
                  <a:srgbClr val="333333"/>
                </a:solidFill>
                <a:effectLst/>
                <a:latin typeface="Open Sans" panose="020B0606030504020204" pitchFamily="34" charset="0"/>
              </a:rPr>
              <a:t>最后简要的对这两种改进方法带来的性能提升进行总结。两种方法都可以改善行人属性识别任务的性能，第一种方法还可以应用于更广泛的多标签图像分类任务中提升性能。</a:t>
            </a:r>
            <a:endParaRPr lang="zh-CN" altLang="en-US" dirty="0"/>
          </a:p>
        </p:txBody>
      </p:sp>
      <p:sp>
        <p:nvSpPr>
          <p:cNvPr id="4" name="灯片编号占位符 3"/>
          <p:cNvSpPr>
            <a:spLocks noGrp="1"/>
          </p:cNvSpPr>
          <p:nvPr>
            <p:ph type="sldNum" sz="quarter" idx="5"/>
          </p:nvPr>
        </p:nvSpPr>
        <p:spPr/>
        <p:txBody>
          <a:bodyPr/>
          <a:lstStyle/>
          <a:p>
            <a:fld id="{E9E6FDB6-6D2B-46C1-9FA1-D82906A37C3A}" type="slidenum">
              <a:rPr lang="zh-CN" altLang="en-US" smtClean="0"/>
              <a:t>20</a:t>
            </a:fld>
            <a:endParaRPr lang="zh-CN" altLang="en-US"/>
          </a:p>
        </p:txBody>
      </p:sp>
    </p:spTree>
    <p:extLst>
      <p:ext uri="{BB962C8B-B14F-4D97-AF65-F5344CB8AC3E}">
        <p14:creationId xmlns:p14="http://schemas.microsoft.com/office/powerpoint/2010/main" val="15496823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E9E6FDB6-6D2B-46C1-9FA1-D82906A37C3A}" type="slidenum">
              <a:rPr lang="zh-CN" altLang="en-US" smtClean="0"/>
              <a:t>3</a:t>
            </a:fld>
            <a:endParaRPr lang="zh-CN" altLang="en-US"/>
          </a:p>
        </p:txBody>
      </p:sp>
    </p:spTree>
    <p:extLst>
      <p:ext uri="{BB962C8B-B14F-4D97-AF65-F5344CB8AC3E}">
        <p14:creationId xmlns:p14="http://schemas.microsoft.com/office/powerpoint/2010/main" val="20979553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800" dirty="0"/>
              <a:t>因此，利用共现关系辅助模型分类逐渐成为了这个领域的研究热点。</a:t>
            </a:r>
          </a:p>
        </p:txBody>
      </p:sp>
      <p:sp>
        <p:nvSpPr>
          <p:cNvPr id="4" name="灯片编号占位符 3"/>
          <p:cNvSpPr>
            <a:spLocks noGrp="1"/>
          </p:cNvSpPr>
          <p:nvPr>
            <p:ph type="sldNum" sz="quarter" idx="5"/>
          </p:nvPr>
        </p:nvSpPr>
        <p:spPr/>
        <p:txBody>
          <a:bodyPr/>
          <a:lstStyle/>
          <a:p>
            <a:fld id="{E9E6FDB6-6D2B-46C1-9FA1-D82906A37C3A}" type="slidenum">
              <a:rPr lang="zh-CN" altLang="en-US" smtClean="0"/>
              <a:t>4</a:t>
            </a:fld>
            <a:endParaRPr lang="zh-CN" altLang="en-US"/>
          </a:p>
        </p:txBody>
      </p:sp>
    </p:spTree>
    <p:extLst>
      <p:ext uri="{BB962C8B-B14F-4D97-AF65-F5344CB8AC3E}">
        <p14:creationId xmlns:p14="http://schemas.microsoft.com/office/powerpoint/2010/main" val="21714784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该方法提出</a:t>
            </a:r>
            <a:r>
              <a:rPr lang="en-US" altLang="zh-CN" dirty="0"/>
              <a:t>……</a:t>
            </a:r>
            <a:r>
              <a:rPr lang="zh-CN" altLang="en-US" dirty="0"/>
              <a:t>。而</a:t>
            </a:r>
            <a:r>
              <a:rPr lang="en-US" altLang="zh-CN" dirty="0"/>
              <a:t>GCN</a:t>
            </a:r>
            <a:r>
              <a:rPr lang="zh-CN" altLang="en-US" dirty="0"/>
              <a:t>可以建模图这种数据结构。因此，这个方法通过</a:t>
            </a:r>
            <a:r>
              <a:rPr lang="en-US" altLang="zh-CN" dirty="0"/>
              <a:t>GCN</a:t>
            </a:r>
            <a:r>
              <a:rPr lang="zh-CN" altLang="en-US" dirty="0"/>
              <a:t>建模一个反应标签共现关系的图辅助模型进行识别。</a:t>
            </a:r>
          </a:p>
        </p:txBody>
      </p:sp>
      <p:sp>
        <p:nvSpPr>
          <p:cNvPr id="4" name="灯片编号占位符 3"/>
          <p:cNvSpPr>
            <a:spLocks noGrp="1"/>
          </p:cNvSpPr>
          <p:nvPr>
            <p:ph type="sldNum" sz="quarter" idx="5"/>
          </p:nvPr>
        </p:nvSpPr>
        <p:spPr/>
        <p:txBody>
          <a:bodyPr/>
          <a:lstStyle/>
          <a:p>
            <a:fld id="{E9E6FDB6-6D2B-46C1-9FA1-D82906A37C3A}" type="slidenum">
              <a:rPr lang="zh-CN" altLang="en-US" smtClean="0"/>
              <a:t>5</a:t>
            </a:fld>
            <a:endParaRPr lang="zh-CN" altLang="en-US"/>
          </a:p>
        </p:txBody>
      </p:sp>
    </p:spTree>
    <p:extLst>
      <p:ext uri="{BB962C8B-B14F-4D97-AF65-F5344CB8AC3E}">
        <p14:creationId xmlns:p14="http://schemas.microsoft.com/office/powerpoint/2010/main" val="21359052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b="0" i="0" dirty="0">
                <a:solidFill>
                  <a:srgbClr val="333333"/>
                </a:solidFill>
                <a:effectLst/>
                <a:latin typeface="Open Sans" panose="020B0606030504020204" pitchFamily="34" charset="0"/>
              </a:rPr>
              <a:t>我们研究了这个模型，发现它仍然存在两个问题，分别是</a:t>
            </a:r>
            <a:r>
              <a:rPr lang="en-US" altLang="zh-CN" b="0" i="0" dirty="0">
                <a:solidFill>
                  <a:srgbClr val="333333"/>
                </a:solidFill>
                <a:effectLst/>
                <a:latin typeface="Open Sans" panose="020B0606030504020204" pitchFamily="34" charset="0"/>
              </a:rPr>
              <a:t>……</a:t>
            </a:r>
            <a:r>
              <a:rPr lang="zh-CN" altLang="en-US" b="0" i="0" dirty="0">
                <a:solidFill>
                  <a:srgbClr val="333333"/>
                </a:solidFill>
                <a:effectLst/>
                <a:latin typeface="Open Sans" panose="020B0606030504020204" pitchFamily="34" charset="0"/>
              </a:rPr>
              <a:t>。</a:t>
            </a:r>
            <a:endParaRPr lang="en-US" altLang="zh-CN" b="0" i="0" dirty="0">
              <a:solidFill>
                <a:srgbClr val="333333"/>
              </a:solidFill>
              <a:effectLst/>
              <a:latin typeface="Open Sans" panose="020B0606030504020204" pitchFamily="34" charset="0"/>
            </a:endParaRPr>
          </a:p>
          <a:p>
            <a:r>
              <a:rPr lang="zh-CN" altLang="en-US" b="0" i="0" dirty="0">
                <a:solidFill>
                  <a:srgbClr val="333333"/>
                </a:solidFill>
                <a:effectLst/>
                <a:latin typeface="Open Sans" panose="020B0606030504020204" pitchFamily="34" charset="0"/>
              </a:rPr>
              <a:t>我们通过一个实例来解释这两个问题。这个图是在</a:t>
            </a:r>
            <a:r>
              <a:rPr lang="en-US" altLang="zh-CN" b="0" i="0" dirty="0">
                <a:solidFill>
                  <a:srgbClr val="333333"/>
                </a:solidFill>
                <a:effectLst/>
                <a:latin typeface="Open Sans" panose="020B0606030504020204" pitchFamily="34" charset="0"/>
              </a:rPr>
              <a:t>PA-100k</a:t>
            </a:r>
            <a:r>
              <a:rPr lang="zh-CN" altLang="en-US" b="0" i="0" dirty="0">
                <a:solidFill>
                  <a:srgbClr val="333333"/>
                </a:solidFill>
                <a:effectLst/>
                <a:latin typeface="Open Sans" panose="020B0606030504020204" pitchFamily="34" charset="0"/>
              </a:rPr>
              <a:t>数据集上构造的共现关系图。这个图中节点代表行人属性，边表达共现关系。因为共现关系可以由条件概率量化，因此边的定义也与条件概率有关，当属性</a:t>
            </a:r>
            <a:r>
              <a:rPr lang="en-US" altLang="zh-CN" b="0" i="0" dirty="0">
                <a:solidFill>
                  <a:srgbClr val="333333"/>
                </a:solidFill>
                <a:effectLst/>
                <a:latin typeface="Open Sans" panose="020B0606030504020204" pitchFamily="34" charset="0"/>
              </a:rPr>
              <a:t>A</a:t>
            </a:r>
            <a:r>
              <a:rPr lang="zh-CN" altLang="en-US" b="0" i="0" dirty="0">
                <a:solidFill>
                  <a:srgbClr val="333333"/>
                </a:solidFill>
                <a:effectLst/>
                <a:latin typeface="Open Sans" panose="020B0606030504020204" pitchFamily="34" charset="0"/>
              </a:rPr>
              <a:t>出现的条件下，属性</a:t>
            </a:r>
            <a:r>
              <a:rPr lang="en-US" altLang="zh-CN" b="0" i="0" dirty="0">
                <a:solidFill>
                  <a:srgbClr val="333333"/>
                </a:solidFill>
                <a:effectLst/>
                <a:latin typeface="Open Sans" panose="020B0606030504020204" pitchFamily="34" charset="0"/>
              </a:rPr>
              <a:t>B</a:t>
            </a:r>
            <a:r>
              <a:rPr lang="zh-CN" altLang="en-US" b="0" i="0" dirty="0">
                <a:solidFill>
                  <a:srgbClr val="333333"/>
                </a:solidFill>
                <a:effectLst/>
                <a:latin typeface="Open Sans" panose="020B0606030504020204" pitchFamily="34" charset="0"/>
              </a:rPr>
              <a:t>出现的概率大于一个阈值，就定义一条从</a:t>
            </a:r>
            <a:r>
              <a:rPr lang="en-US" altLang="zh-CN" b="0" i="0" dirty="0">
                <a:solidFill>
                  <a:srgbClr val="333333"/>
                </a:solidFill>
                <a:effectLst/>
                <a:latin typeface="Open Sans" panose="020B0606030504020204" pitchFamily="34" charset="0"/>
              </a:rPr>
              <a:t>A</a:t>
            </a:r>
            <a:r>
              <a:rPr lang="zh-CN" altLang="en-US" b="0" i="0" dirty="0">
                <a:solidFill>
                  <a:srgbClr val="333333"/>
                </a:solidFill>
                <a:effectLst/>
                <a:latin typeface="Open Sans" panose="020B0606030504020204" pitchFamily="34" charset="0"/>
              </a:rPr>
              <a:t>指向</a:t>
            </a:r>
            <a:r>
              <a:rPr lang="en-US" altLang="zh-CN" b="0" i="0" dirty="0">
                <a:solidFill>
                  <a:srgbClr val="333333"/>
                </a:solidFill>
                <a:effectLst/>
                <a:latin typeface="Open Sans" panose="020B0606030504020204" pitchFamily="34" charset="0"/>
              </a:rPr>
              <a:t>B</a:t>
            </a:r>
            <a:r>
              <a:rPr lang="zh-CN" altLang="en-US" b="0" i="0" dirty="0">
                <a:solidFill>
                  <a:srgbClr val="333333"/>
                </a:solidFill>
                <a:effectLst/>
                <a:latin typeface="Open Sans" panose="020B0606030504020204" pitchFamily="34" charset="0"/>
              </a:rPr>
              <a:t>的有向边。</a:t>
            </a:r>
            <a:r>
              <a:rPr lang="en-US" altLang="zh-CN" b="0" i="0" dirty="0">
                <a:solidFill>
                  <a:srgbClr val="333333"/>
                </a:solidFill>
                <a:effectLst/>
                <a:latin typeface="Open Sans" panose="020B0606030504020204" pitchFamily="34" charset="0"/>
              </a:rPr>
              <a:t>Skirt &amp; Dress -&gt; Female</a:t>
            </a:r>
          </a:p>
          <a:p>
            <a:pPr algn="l"/>
            <a:r>
              <a:rPr lang="zh-CN" altLang="en-US" b="0" i="0" dirty="0">
                <a:solidFill>
                  <a:srgbClr val="333333"/>
                </a:solidFill>
                <a:effectLst/>
                <a:latin typeface="Open Sans" panose="020B0606030504020204" pitchFamily="34" charset="0"/>
              </a:rPr>
              <a:t>图中的节点的大小代表了行人属性的出现频率，节点越大频率越高。可以发现高频属性存在大量的入边，这些入边通常来自于低频属性。使用</a:t>
            </a:r>
            <a:r>
              <a:rPr lang="en-US" altLang="zh-CN" b="0" i="0" dirty="0">
                <a:solidFill>
                  <a:srgbClr val="333333"/>
                </a:solidFill>
                <a:effectLst/>
                <a:latin typeface="Open Sans" panose="020B0606030504020204" pitchFamily="34" charset="0"/>
              </a:rPr>
              <a:t>GCN</a:t>
            </a:r>
            <a:r>
              <a:rPr lang="zh-CN" altLang="en-US" b="0" i="0" dirty="0">
                <a:solidFill>
                  <a:srgbClr val="333333"/>
                </a:solidFill>
                <a:effectLst/>
                <a:latin typeface="Open Sans" panose="020B0606030504020204" pitchFamily="34" charset="0"/>
              </a:rPr>
              <a:t>建模的过程可以简单的理解为节点特征的聚合与变换，在有向图中，特征会沿着边的方向聚合。也就是说，高频节点会聚合大量的低频节点的特征，但是低频节点却没有聚合高频节点的特征信息。这会导致低频行人属性特征信息不足。</a:t>
            </a:r>
          </a:p>
          <a:p>
            <a:pPr algn="l"/>
            <a:r>
              <a:rPr lang="zh-CN" altLang="en-US" b="0" i="0" dirty="0">
                <a:solidFill>
                  <a:srgbClr val="333333"/>
                </a:solidFill>
                <a:effectLst/>
                <a:latin typeface="Open Sans" panose="020B0606030504020204" pitchFamily="34" charset="0"/>
              </a:rPr>
              <a:t>第二个问题网络退化的问题，图中许多节点根本不存在入边，代表他们根本不进行特征聚合，而只进行变换。图中所有绿色的节点就属于这种情况，只做变换和使用一般的</a:t>
            </a:r>
            <a:r>
              <a:rPr lang="en-US" altLang="zh-CN" b="0" i="0" dirty="0">
                <a:solidFill>
                  <a:srgbClr val="333333"/>
                </a:solidFill>
                <a:effectLst/>
                <a:latin typeface="Open Sans" panose="020B0606030504020204" pitchFamily="34" charset="0"/>
              </a:rPr>
              <a:t>MLP</a:t>
            </a:r>
            <a:r>
              <a:rPr lang="zh-CN" altLang="en-US" b="0" i="0" dirty="0">
                <a:solidFill>
                  <a:srgbClr val="333333"/>
                </a:solidFill>
                <a:effectLst/>
                <a:latin typeface="Open Sans" panose="020B0606030504020204" pitchFamily="34" charset="0"/>
              </a:rPr>
              <a:t>完全相同，相当于</a:t>
            </a:r>
            <a:r>
              <a:rPr lang="en-US" altLang="zh-CN" b="0" i="0" dirty="0">
                <a:solidFill>
                  <a:srgbClr val="333333"/>
                </a:solidFill>
                <a:effectLst/>
                <a:latin typeface="Open Sans" panose="020B0606030504020204" pitchFamily="34" charset="0"/>
              </a:rPr>
              <a:t>GCN</a:t>
            </a:r>
            <a:r>
              <a:rPr lang="zh-CN" altLang="en-US" b="0" i="0" dirty="0">
                <a:solidFill>
                  <a:srgbClr val="333333"/>
                </a:solidFill>
                <a:effectLst/>
                <a:latin typeface="Open Sans" panose="020B0606030504020204" pitchFamily="34" charset="0"/>
              </a:rPr>
              <a:t>根本没有发挥作用。</a:t>
            </a:r>
            <a:endParaRPr lang="en-US" altLang="zh-CN" b="0" i="0" dirty="0">
              <a:solidFill>
                <a:srgbClr val="333333"/>
              </a:solidFill>
              <a:effectLst/>
              <a:latin typeface="Open Sans" panose="020B0606030504020204" pitchFamily="34" charset="0"/>
            </a:endParaRPr>
          </a:p>
          <a:p>
            <a:pPr algn="l"/>
            <a:r>
              <a:rPr lang="zh-CN" altLang="en-US" b="0" i="0" dirty="0">
                <a:solidFill>
                  <a:srgbClr val="333333"/>
                </a:solidFill>
                <a:effectLst/>
                <a:latin typeface="Open Sans" panose="020B0606030504020204" pitchFamily="34" charset="0"/>
              </a:rPr>
              <a:t>这两个问题其实并不是独立存在的，绝大多数不存在入边的节点的出现频率也比较低。</a:t>
            </a:r>
          </a:p>
        </p:txBody>
      </p:sp>
      <p:sp>
        <p:nvSpPr>
          <p:cNvPr id="4" name="灯片编号占位符 3"/>
          <p:cNvSpPr>
            <a:spLocks noGrp="1"/>
          </p:cNvSpPr>
          <p:nvPr>
            <p:ph type="sldNum" sz="quarter" idx="5"/>
          </p:nvPr>
        </p:nvSpPr>
        <p:spPr/>
        <p:txBody>
          <a:bodyPr/>
          <a:lstStyle/>
          <a:p>
            <a:fld id="{E9E6FDB6-6D2B-46C1-9FA1-D82906A37C3A}" type="slidenum">
              <a:rPr lang="zh-CN" altLang="en-US" smtClean="0"/>
              <a:t>6</a:t>
            </a:fld>
            <a:endParaRPr lang="zh-CN" altLang="en-US"/>
          </a:p>
        </p:txBody>
      </p:sp>
    </p:spTree>
    <p:extLst>
      <p:ext uri="{BB962C8B-B14F-4D97-AF65-F5344CB8AC3E}">
        <p14:creationId xmlns:p14="http://schemas.microsoft.com/office/powerpoint/2010/main" val="22725471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b="0" i="0" dirty="0">
                <a:solidFill>
                  <a:srgbClr val="333333"/>
                </a:solidFill>
                <a:effectLst/>
                <a:latin typeface="Open Sans" panose="020B0606030504020204" pitchFamily="34" charset="0"/>
              </a:rPr>
              <a:t>那么一个最直观的能够同时解决上述问题的方法就是把边的方向反过来。这是更形式化的定义方式。主要区别在于定义的边的方向相反。</a:t>
            </a:r>
            <a:endParaRPr lang="en-US" altLang="zh-CN" b="0" i="0" dirty="0">
              <a:solidFill>
                <a:srgbClr val="333333"/>
              </a:solidFill>
              <a:effectLst/>
              <a:latin typeface="Open Sans" panose="020B0606030504020204" pitchFamily="34" charset="0"/>
            </a:endParaRPr>
          </a:p>
          <a:p>
            <a:r>
              <a:rPr lang="zh-CN" altLang="en-US" b="0" i="0" dirty="0">
                <a:solidFill>
                  <a:srgbClr val="333333"/>
                </a:solidFill>
                <a:effectLst/>
                <a:latin typeface="Open Sans" panose="020B0606030504020204" pitchFamily="34" charset="0"/>
              </a:rPr>
              <a:t>并且会有更多节点参与特征聚合，尽可能的发挥</a:t>
            </a:r>
            <a:r>
              <a:rPr lang="en-US" altLang="zh-CN" b="0" i="0" dirty="0">
                <a:solidFill>
                  <a:srgbClr val="333333"/>
                </a:solidFill>
                <a:effectLst/>
                <a:latin typeface="Open Sans" panose="020B0606030504020204" pitchFamily="34" charset="0"/>
              </a:rPr>
              <a:t>GCN</a:t>
            </a:r>
            <a:r>
              <a:rPr lang="zh-CN" altLang="en-US" b="0" i="0" dirty="0">
                <a:solidFill>
                  <a:srgbClr val="333333"/>
                </a:solidFill>
                <a:effectLst/>
                <a:latin typeface="Open Sans" panose="020B0606030504020204" pitchFamily="34" charset="0"/>
              </a:rPr>
              <a:t>的优势。</a:t>
            </a:r>
            <a:endParaRPr lang="en-US" altLang="zh-CN" b="0" i="0" dirty="0">
              <a:solidFill>
                <a:srgbClr val="333333"/>
              </a:solidFill>
              <a:effectLst/>
              <a:latin typeface="Open Sans" panose="020B0606030504020204" pitchFamily="34" charset="0"/>
            </a:endParaRPr>
          </a:p>
          <a:p>
            <a:r>
              <a:rPr lang="zh-CN" altLang="en-US" b="0" i="0" dirty="0">
                <a:solidFill>
                  <a:srgbClr val="333333"/>
                </a:solidFill>
                <a:effectLst/>
                <a:latin typeface="Open Sans" panose="020B0606030504020204" pitchFamily="34" charset="0"/>
              </a:rPr>
              <a:t>我们用消融实验验证了单独使用这种方式的性能，在后面将会介绍消融实验的结果。</a:t>
            </a:r>
            <a:endParaRPr lang="zh-CN" altLang="en-US" dirty="0"/>
          </a:p>
        </p:txBody>
      </p:sp>
      <p:sp>
        <p:nvSpPr>
          <p:cNvPr id="4" name="灯片编号占位符 3"/>
          <p:cNvSpPr>
            <a:spLocks noGrp="1"/>
          </p:cNvSpPr>
          <p:nvPr>
            <p:ph type="sldNum" sz="quarter" idx="5"/>
          </p:nvPr>
        </p:nvSpPr>
        <p:spPr/>
        <p:txBody>
          <a:bodyPr/>
          <a:lstStyle/>
          <a:p>
            <a:fld id="{E9E6FDB6-6D2B-46C1-9FA1-D82906A37C3A}" type="slidenum">
              <a:rPr lang="zh-CN" altLang="en-US" smtClean="0"/>
              <a:t>7</a:t>
            </a:fld>
            <a:endParaRPr lang="zh-CN" altLang="en-US"/>
          </a:p>
        </p:txBody>
      </p:sp>
    </p:spTree>
    <p:extLst>
      <p:ext uri="{BB962C8B-B14F-4D97-AF65-F5344CB8AC3E}">
        <p14:creationId xmlns:p14="http://schemas.microsoft.com/office/powerpoint/2010/main" val="26673998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b="0" i="0" dirty="0">
                <a:solidFill>
                  <a:srgbClr val="333333"/>
                </a:solidFill>
                <a:effectLst/>
                <a:latin typeface="Open Sans" panose="020B0606030504020204" pitchFamily="34" charset="0"/>
              </a:rPr>
              <a:t>这是完整的模型结构图，下面这个支路建模了两个非对称图，一个是原来的图，另外一个是我们提出的反转边的图。</a:t>
            </a:r>
            <a:endParaRPr lang="en-US" altLang="zh-CN" b="0" i="0" dirty="0">
              <a:solidFill>
                <a:srgbClr val="333333"/>
              </a:solidFill>
              <a:effectLst/>
              <a:latin typeface="Open Sans" panose="020B0606030504020204" pitchFamily="34" charset="0"/>
            </a:endParaRPr>
          </a:p>
        </p:txBody>
      </p:sp>
      <p:sp>
        <p:nvSpPr>
          <p:cNvPr id="4" name="灯片编号占位符 3"/>
          <p:cNvSpPr>
            <a:spLocks noGrp="1"/>
          </p:cNvSpPr>
          <p:nvPr>
            <p:ph type="sldNum" sz="quarter" idx="5"/>
          </p:nvPr>
        </p:nvSpPr>
        <p:spPr/>
        <p:txBody>
          <a:bodyPr/>
          <a:lstStyle/>
          <a:p>
            <a:fld id="{E9E6FDB6-6D2B-46C1-9FA1-D82906A37C3A}" type="slidenum">
              <a:rPr lang="zh-CN" altLang="en-US" smtClean="0"/>
              <a:t>8</a:t>
            </a:fld>
            <a:endParaRPr lang="zh-CN" altLang="en-US"/>
          </a:p>
        </p:txBody>
      </p:sp>
    </p:spTree>
    <p:extLst>
      <p:ext uri="{BB962C8B-B14F-4D97-AF65-F5344CB8AC3E}">
        <p14:creationId xmlns:p14="http://schemas.microsoft.com/office/powerpoint/2010/main" val="14827829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E9E6FDB6-6D2B-46C1-9FA1-D82906A37C3A}" type="slidenum">
              <a:rPr lang="zh-CN" altLang="en-US" smtClean="0"/>
              <a:t>9</a:t>
            </a:fld>
            <a:endParaRPr lang="zh-CN" altLang="en-US"/>
          </a:p>
        </p:txBody>
      </p:sp>
    </p:spTree>
    <p:extLst>
      <p:ext uri="{BB962C8B-B14F-4D97-AF65-F5344CB8AC3E}">
        <p14:creationId xmlns:p14="http://schemas.microsoft.com/office/powerpoint/2010/main" val="3906578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b="0" i="0" dirty="0">
                <a:solidFill>
                  <a:srgbClr val="333333"/>
                </a:solidFill>
                <a:effectLst/>
                <a:latin typeface="Open Sans" panose="020B0606030504020204" pitchFamily="34" charset="0"/>
              </a:rPr>
              <a:t>我们在多标签图像分类数据集</a:t>
            </a:r>
            <a:r>
              <a:rPr lang="en-US" altLang="zh-CN" b="0" i="0" dirty="0">
                <a:solidFill>
                  <a:srgbClr val="333333"/>
                </a:solidFill>
                <a:effectLst/>
                <a:latin typeface="Open Sans" panose="020B0606030504020204" pitchFamily="34" charset="0"/>
              </a:rPr>
              <a:t>MS-COCO</a:t>
            </a:r>
            <a:r>
              <a:rPr lang="zh-CN" altLang="en-US" b="0" i="0" dirty="0">
                <a:solidFill>
                  <a:srgbClr val="333333"/>
                </a:solidFill>
                <a:effectLst/>
                <a:latin typeface="Open Sans" panose="020B0606030504020204" pitchFamily="34" charset="0"/>
              </a:rPr>
              <a:t>以及行人属性识别数据集</a:t>
            </a:r>
            <a:r>
              <a:rPr lang="en-US" altLang="zh-CN" b="0" i="0" dirty="0">
                <a:solidFill>
                  <a:srgbClr val="333333"/>
                </a:solidFill>
                <a:effectLst/>
                <a:latin typeface="Open Sans" panose="020B0606030504020204" pitchFamily="34" charset="0"/>
              </a:rPr>
              <a:t>PA-100k</a:t>
            </a:r>
            <a:r>
              <a:rPr lang="zh-CN" altLang="en-US" b="0" i="0" dirty="0">
                <a:solidFill>
                  <a:srgbClr val="333333"/>
                </a:solidFill>
                <a:effectLst/>
                <a:latin typeface="Open Sans" panose="020B0606030504020204" pitchFamily="34" charset="0"/>
              </a:rPr>
              <a:t>两个数据集上使用不同主干网络对上述模型进行验证。实验结果表明，在</a:t>
            </a:r>
            <a:r>
              <a:rPr lang="en-US" altLang="zh-CN" b="0" i="0" dirty="0" err="1">
                <a:solidFill>
                  <a:srgbClr val="333333"/>
                </a:solidFill>
                <a:effectLst/>
                <a:latin typeface="Open Sans" panose="020B0606030504020204" pitchFamily="34" charset="0"/>
              </a:rPr>
              <a:t>mAP</a:t>
            </a:r>
            <a:r>
              <a:rPr lang="zh-CN" altLang="en-US" b="0" i="0" dirty="0">
                <a:solidFill>
                  <a:srgbClr val="333333"/>
                </a:solidFill>
                <a:effectLst/>
                <a:latin typeface="Open Sans" panose="020B0606030504020204" pitchFamily="34" charset="0"/>
              </a:rPr>
              <a:t>，</a:t>
            </a:r>
            <a:r>
              <a:rPr lang="en-US" altLang="zh-CN" b="0" i="0" dirty="0">
                <a:solidFill>
                  <a:srgbClr val="333333"/>
                </a:solidFill>
                <a:effectLst/>
                <a:latin typeface="Open Sans" panose="020B0606030504020204" pitchFamily="34" charset="0"/>
              </a:rPr>
              <a:t>CF1</a:t>
            </a:r>
            <a:r>
              <a:rPr lang="zh-CN" altLang="en-US" b="0" i="0" dirty="0">
                <a:solidFill>
                  <a:srgbClr val="333333"/>
                </a:solidFill>
                <a:effectLst/>
                <a:latin typeface="Open Sans" panose="020B0606030504020204" pitchFamily="34" charset="0"/>
              </a:rPr>
              <a:t>，</a:t>
            </a:r>
            <a:r>
              <a:rPr lang="en-US" altLang="zh-CN" b="0" i="0" dirty="0">
                <a:solidFill>
                  <a:srgbClr val="333333"/>
                </a:solidFill>
                <a:effectLst/>
                <a:latin typeface="Open Sans" panose="020B0606030504020204" pitchFamily="34" charset="0"/>
              </a:rPr>
              <a:t>OF1</a:t>
            </a:r>
            <a:r>
              <a:rPr lang="zh-CN" altLang="en-US" b="0" i="0" dirty="0">
                <a:solidFill>
                  <a:srgbClr val="333333"/>
                </a:solidFill>
                <a:effectLst/>
                <a:latin typeface="Open Sans" panose="020B0606030504020204" pitchFamily="34" charset="0"/>
              </a:rPr>
              <a:t>等重要指标上，该模型的性能都是最优的。</a:t>
            </a:r>
            <a:endParaRPr lang="zh-CN" altLang="en-US" dirty="0"/>
          </a:p>
        </p:txBody>
      </p:sp>
      <p:sp>
        <p:nvSpPr>
          <p:cNvPr id="4" name="灯片编号占位符 3"/>
          <p:cNvSpPr>
            <a:spLocks noGrp="1"/>
          </p:cNvSpPr>
          <p:nvPr>
            <p:ph type="sldNum" sz="quarter" idx="5"/>
          </p:nvPr>
        </p:nvSpPr>
        <p:spPr/>
        <p:txBody>
          <a:bodyPr/>
          <a:lstStyle/>
          <a:p>
            <a:fld id="{E9E6FDB6-6D2B-46C1-9FA1-D82906A37C3A}" type="slidenum">
              <a:rPr lang="zh-CN" altLang="en-US" smtClean="0"/>
              <a:t>10</a:t>
            </a:fld>
            <a:endParaRPr lang="zh-CN" altLang="en-US"/>
          </a:p>
        </p:txBody>
      </p:sp>
    </p:spTree>
    <p:extLst>
      <p:ext uri="{BB962C8B-B14F-4D97-AF65-F5344CB8AC3E}">
        <p14:creationId xmlns:p14="http://schemas.microsoft.com/office/powerpoint/2010/main" val="394535693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userDrawn="1">
  <p:cSld name="标题幻灯片">
    <p:spTree>
      <p:nvGrpSpPr>
        <p:cNvPr id="1" name=""/>
        <p:cNvGrpSpPr/>
        <p:nvPr/>
      </p:nvGrpSpPr>
      <p:grpSpPr>
        <a:xfrm>
          <a:off x="0" y="0"/>
          <a:ext cx="0" cy="0"/>
          <a:chOff x="0" y="0"/>
          <a:chExt cx="0" cy="0"/>
        </a:xfrm>
      </p:grpSpPr>
      <p:pic>
        <p:nvPicPr>
          <p:cNvPr id="5" name="图片 4" descr="fengmain_画板 1 副本 7"/>
          <p:cNvPicPr>
            <a:picLocks noChangeAspect="1"/>
          </p:cNvPicPr>
          <p:nvPr userDrawn="1"/>
        </p:nvPicPr>
        <p:blipFill>
          <a:blip r:embed="rId2"/>
          <a:stretch>
            <a:fillRect/>
          </a:stretch>
        </p:blipFill>
        <p:spPr>
          <a:xfrm>
            <a:off x="0" y="0"/>
            <a:ext cx="12190095" cy="6858000"/>
          </a:xfrm>
          <a:prstGeom prst="rect">
            <a:avLst/>
          </a:prstGeom>
        </p:spPr>
      </p:pic>
      <p:pic>
        <p:nvPicPr>
          <p:cNvPr id="9" name="图片 8" descr="fengmain_画板 1 副本 17"/>
          <p:cNvPicPr>
            <a:picLocks noChangeAspect="1"/>
          </p:cNvPicPr>
          <p:nvPr userDrawn="1"/>
        </p:nvPicPr>
        <p:blipFill>
          <a:blip r:embed="rId3"/>
          <a:srcRect l="55623" b="85140"/>
          <a:stretch>
            <a:fillRect/>
          </a:stretch>
        </p:blipFill>
        <p:spPr>
          <a:xfrm>
            <a:off x="5795645" y="92710"/>
            <a:ext cx="6320155" cy="1190625"/>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9" name="图片 8" descr="fengmain_画板 1 副本 13"/>
          <p:cNvPicPr>
            <a:picLocks noChangeAspect="1"/>
          </p:cNvPicPr>
          <p:nvPr userDrawn="1"/>
        </p:nvPicPr>
        <p:blipFill>
          <a:blip r:embed="rId2"/>
          <a:stretch>
            <a:fillRect/>
          </a:stretch>
        </p:blipFill>
        <p:spPr>
          <a:xfrm>
            <a:off x="0" y="0"/>
            <a:ext cx="12190095" cy="6858000"/>
          </a:xfrm>
          <a:prstGeom prst="rect">
            <a:avLst/>
          </a:prstGeom>
        </p:spPr>
      </p:pic>
      <p:sp>
        <p:nvSpPr>
          <p:cNvPr id="3" name="日期占位符 2"/>
          <p:cNvSpPr>
            <a:spLocks noGrp="1"/>
          </p:cNvSpPr>
          <p:nvPr>
            <p:ph type="dt" sz="half" idx="10"/>
          </p:nvPr>
        </p:nvSpPr>
        <p:spPr>
          <a:xfrm>
            <a:off x="5420782" y="6240463"/>
            <a:ext cx="1388536" cy="206381"/>
          </a:xfrm>
        </p:spPr>
        <p:txBody>
          <a:bodyPr/>
          <a:lstStyle/>
          <a:p>
            <a:fld id="{6489D9C7-5DC6-4263-87FF-7C99F6FB63C3}" type="datetime1">
              <a:rPr lang="zh-CN" altLang="en-US" smtClean="0"/>
              <a:t>2021/5/26</a:t>
            </a:fld>
            <a:endParaRPr lang="zh-CN" altLang="en-US"/>
          </a:p>
        </p:txBody>
      </p:sp>
      <p:sp>
        <p:nvSpPr>
          <p:cNvPr id="4" name="页脚占位符 3"/>
          <p:cNvSpPr>
            <a:spLocks noGrp="1"/>
          </p:cNvSpPr>
          <p:nvPr>
            <p:ph type="ftr" sz="quarter" idx="11"/>
          </p:nvPr>
        </p:nvSpPr>
        <p:spPr>
          <a:xfrm>
            <a:off x="688975" y="6240780"/>
            <a:ext cx="2506980" cy="206375"/>
          </a:xfrm>
        </p:spPr>
        <p:txBody>
          <a:bodyPr/>
          <a:lstStyle>
            <a:lvl1pPr algn="dist">
              <a:defRPr/>
            </a:lvl1pPr>
          </a:lstStyle>
          <a:p>
            <a:r>
              <a:rPr lang="zh-CN" altLang="en-US" dirty="0"/>
              <a:t>知行合一 饮水思源</a:t>
            </a:r>
          </a:p>
        </p:txBody>
      </p:sp>
      <p:sp>
        <p:nvSpPr>
          <p:cNvPr id="5" name="灯片编号占位符 4"/>
          <p:cNvSpPr>
            <a:spLocks noGrp="1"/>
          </p:cNvSpPr>
          <p:nvPr>
            <p:ph type="sldNum" sz="quarter" idx="12"/>
          </p:nvPr>
        </p:nvSpPr>
        <p:spPr>
          <a:xfrm>
            <a:off x="8629649" y="6240463"/>
            <a:ext cx="2909888" cy="206381"/>
          </a:xfrm>
        </p:spPr>
        <p:txBody>
          <a:bodyPr/>
          <a:lstStyle/>
          <a:p>
            <a:fld id="{5DD3DB80-B894-403A-B48E-6FDC1A72010E}" type="slidenum">
              <a:rPr lang="zh-CN" altLang="en-US" smtClean="0"/>
              <a:t>‹#›</a:t>
            </a:fld>
            <a:endParaRPr lang="zh-CN" altLang="en-US"/>
          </a:p>
        </p:txBody>
      </p:sp>
      <p:sp>
        <p:nvSpPr>
          <p:cNvPr id="8" name="内容占位符 7"/>
          <p:cNvSpPr>
            <a:spLocks noGrp="1"/>
          </p:cNvSpPr>
          <p:nvPr>
            <p:ph sz="quarter" idx="13"/>
          </p:nvPr>
        </p:nvSpPr>
        <p:spPr>
          <a:xfrm>
            <a:off x="690245" y="1233804"/>
            <a:ext cx="10850563" cy="5006975"/>
          </a:xfrm>
        </p:spPr>
        <p:txBody>
          <a:bodyPr/>
          <a:lstStyle>
            <a:lvl1pPr>
              <a:defRPr/>
            </a:lvl1pPr>
            <a:lvl2pPr>
              <a:defRPr/>
            </a:lvl2pPr>
            <a:lvl3pPr>
              <a:defRPr/>
            </a:lvl3pPr>
            <a:lvl4pPr>
              <a:defRPr/>
            </a:lvl4pPr>
            <a:lvl5pPr>
              <a:defRPr/>
            </a:lvl5pPr>
          </a:lstStyle>
          <a:p>
            <a:pPr lvl="0"/>
            <a:r>
              <a:rPr lang="en-US" altLang="zh-CN" dirty="0"/>
              <a:t>Edit Master text styles</a:t>
            </a:r>
          </a:p>
          <a:p>
            <a:pPr lvl="1"/>
            <a:r>
              <a:rPr lang="en-US" altLang="zh-CN" dirty="0"/>
              <a:t>Second level</a:t>
            </a:r>
          </a:p>
          <a:p>
            <a:pPr lvl="2"/>
            <a:r>
              <a:rPr lang="en-US" altLang="zh-CN" dirty="0"/>
              <a:t>Third level</a:t>
            </a:r>
          </a:p>
          <a:p>
            <a:pPr lvl="3"/>
            <a:r>
              <a:rPr lang="en-US" altLang="zh-CN" dirty="0"/>
              <a:t>Fourth level</a:t>
            </a:r>
          </a:p>
          <a:p>
            <a:pPr lvl="4"/>
            <a:r>
              <a:rPr lang="en-US" altLang="zh-CN" dirty="0"/>
              <a:t>Fifth level</a:t>
            </a:r>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userDrawn="1">
  <p:cSld name="节标题">
    <p:spTree>
      <p:nvGrpSpPr>
        <p:cNvPr id="1" name=""/>
        <p:cNvGrpSpPr/>
        <p:nvPr/>
      </p:nvGrpSpPr>
      <p:grpSpPr>
        <a:xfrm>
          <a:off x="0" y="0"/>
          <a:ext cx="0" cy="0"/>
          <a:chOff x="0" y="0"/>
          <a:chExt cx="0" cy="0"/>
        </a:xfrm>
      </p:grpSpPr>
      <p:pic>
        <p:nvPicPr>
          <p:cNvPr id="10" name="图片 9" descr="fengmain_画板 1 副本 14"/>
          <p:cNvPicPr>
            <a:picLocks noChangeAspect="1"/>
          </p:cNvPicPr>
          <p:nvPr userDrawn="1"/>
        </p:nvPicPr>
        <p:blipFill>
          <a:blip r:embed="rId2"/>
          <a:stretch>
            <a:fillRect/>
          </a:stretch>
        </p:blipFill>
        <p:spPr>
          <a:xfrm>
            <a:off x="20320" y="0"/>
            <a:ext cx="12190095" cy="6858000"/>
          </a:xfrm>
          <a:prstGeom prst="rect">
            <a:avLst/>
          </a:prstGeom>
        </p:spPr>
      </p:pic>
      <p:sp>
        <p:nvSpPr>
          <p:cNvPr id="5" name="日期占位符 4"/>
          <p:cNvSpPr>
            <a:spLocks noGrp="1"/>
          </p:cNvSpPr>
          <p:nvPr>
            <p:ph type="dt" sz="half" idx="10"/>
          </p:nvPr>
        </p:nvSpPr>
        <p:spPr>
          <a:xfrm>
            <a:off x="5420782" y="6240463"/>
            <a:ext cx="1388536" cy="206381"/>
          </a:xfrm>
        </p:spPr>
        <p:txBody>
          <a:bodyPr/>
          <a:lstStyle/>
          <a:p>
            <a:fld id="{6489D9C7-5DC6-4263-87FF-7C99F6FB63C3}" type="datetime1">
              <a:rPr lang="zh-CN" altLang="en-US" smtClean="0"/>
              <a:t>2021/5/26</a:t>
            </a:fld>
            <a:endParaRPr lang="zh-CN" altLang="en-US"/>
          </a:p>
        </p:txBody>
      </p:sp>
      <p:sp>
        <p:nvSpPr>
          <p:cNvPr id="7" name="页脚占位符 6"/>
          <p:cNvSpPr>
            <a:spLocks noGrp="1"/>
          </p:cNvSpPr>
          <p:nvPr>
            <p:ph type="ftr" sz="quarter" idx="11"/>
          </p:nvPr>
        </p:nvSpPr>
        <p:spPr>
          <a:xfrm>
            <a:off x="688975" y="6240780"/>
            <a:ext cx="2506980" cy="206375"/>
          </a:xfrm>
        </p:spPr>
        <p:txBody>
          <a:bodyPr/>
          <a:lstStyle>
            <a:lvl1pPr algn="dist">
              <a:defRPr/>
            </a:lvl1pPr>
          </a:lstStyle>
          <a:p>
            <a:r>
              <a:rPr lang="zh-CN" altLang="en-US" dirty="0"/>
              <a:t>知行合一 饮水思源</a:t>
            </a:r>
          </a:p>
        </p:txBody>
      </p:sp>
      <p:sp>
        <p:nvSpPr>
          <p:cNvPr id="8" name="灯片编号占位符 7"/>
          <p:cNvSpPr>
            <a:spLocks noGrp="1"/>
          </p:cNvSpPr>
          <p:nvPr>
            <p:ph type="sldNum" sz="quarter" idx="12"/>
          </p:nvPr>
        </p:nvSpPr>
        <p:spPr>
          <a:xfrm>
            <a:off x="8629649" y="6240463"/>
            <a:ext cx="2909888" cy="206381"/>
          </a:xfrm>
        </p:spPr>
        <p:txBody>
          <a:bodyPr/>
          <a:lstStyle/>
          <a:p>
            <a:fld id="{5DD3DB80-B894-403A-B48E-6FDC1A72010E}" type="slidenum">
              <a:rPr lang="zh-CN" altLang="en-US" smtClean="0"/>
              <a:t>‹#›</a:t>
            </a:fld>
            <a:endParaRPr lang="zh-CN" altLang="en-US"/>
          </a:p>
        </p:txBody>
      </p:sp>
      <p:sp>
        <p:nvSpPr>
          <p:cNvPr id="9" name="内容占位符 8"/>
          <p:cNvSpPr>
            <a:spLocks noGrp="1"/>
          </p:cNvSpPr>
          <p:nvPr>
            <p:ph sz="quarter" idx="13"/>
          </p:nvPr>
        </p:nvSpPr>
        <p:spPr>
          <a:xfrm>
            <a:off x="690245" y="1233804"/>
            <a:ext cx="10850563" cy="5006975"/>
          </a:xfrm>
        </p:spPr>
        <p:txBody>
          <a:bodyPr/>
          <a:lstStyle>
            <a:lvl1pPr>
              <a:defRPr/>
            </a:lvl1pPr>
            <a:lvl2pPr>
              <a:defRPr/>
            </a:lvl2pPr>
            <a:lvl3pPr>
              <a:defRPr/>
            </a:lvl3pPr>
            <a:lvl4pPr>
              <a:defRPr/>
            </a:lvl4pPr>
            <a:lvl5pPr>
              <a:defRPr/>
            </a:lvl5pPr>
          </a:lstStyle>
          <a:p>
            <a:pPr lvl="0"/>
            <a:r>
              <a:rPr lang="en-US" altLang="zh-CN" dirty="0"/>
              <a:t>Edit Master text styles</a:t>
            </a:r>
          </a:p>
          <a:p>
            <a:pPr lvl="1"/>
            <a:r>
              <a:rPr lang="en-US" altLang="zh-CN" dirty="0"/>
              <a:t>Second level</a:t>
            </a:r>
          </a:p>
          <a:p>
            <a:pPr lvl="2"/>
            <a:r>
              <a:rPr lang="en-US" altLang="zh-CN" dirty="0"/>
              <a:t>Third level</a:t>
            </a:r>
          </a:p>
          <a:p>
            <a:pPr lvl="3"/>
            <a:r>
              <a:rPr lang="en-US" altLang="zh-CN" dirty="0"/>
              <a:t>Fourth level</a:t>
            </a:r>
          </a:p>
          <a:p>
            <a:pPr lvl="4"/>
            <a:r>
              <a:rPr lang="en-US" altLang="zh-CN" dirty="0"/>
              <a:t>Fifth level</a:t>
            </a:r>
            <a:endParaRPr lang="zh-CN" alt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userDrawn="1">
  <p:cSld name="仅标题页">
    <p:spTree>
      <p:nvGrpSpPr>
        <p:cNvPr id="1" name=""/>
        <p:cNvGrpSpPr/>
        <p:nvPr/>
      </p:nvGrpSpPr>
      <p:grpSpPr>
        <a:xfrm>
          <a:off x="0" y="0"/>
          <a:ext cx="0" cy="0"/>
          <a:chOff x="0" y="0"/>
          <a:chExt cx="0" cy="0"/>
        </a:xfrm>
      </p:grpSpPr>
      <p:pic>
        <p:nvPicPr>
          <p:cNvPr id="7" name="图片 6" descr="fengmain_画板 1 副本 16"/>
          <p:cNvPicPr>
            <a:picLocks noChangeAspect="1"/>
          </p:cNvPicPr>
          <p:nvPr userDrawn="1"/>
        </p:nvPicPr>
        <p:blipFill>
          <a:blip r:embed="rId2"/>
          <a:stretch>
            <a:fillRect/>
          </a:stretch>
        </p:blipFill>
        <p:spPr>
          <a:xfrm>
            <a:off x="0" y="0"/>
            <a:ext cx="12192000" cy="6858635"/>
          </a:xfrm>
          <a:prstGeom prst="rect">
            <a:avLst/>
          </a:prstGeom>
        </p:spPr>
      </p:pic>
      <p:sp>
        <p:nvSpPr>
          <p:cNvPr id="8" name="日期占位符 7"/>
          <p:cNvSpPr>
            <a:spLocks noGrp="1"/>
          </p:cNvSpPr>
          <p:nvPr>
            <p:ph type="dt" sz="half" idx="10"/>
          </p:nvPr>
        </p:nvSpPr>
        <p:spPr>
          <a:xfrm>
            <a:off x="5420782" y="6240463"/>
            <a:ext cx="1388536" cy="206381"/>
          </a:xfrm>
        </p:spPr>
        <p:txBody>
          <a:bodyPr/>
          <a:lstStyle/>
          <a:p>
            <a:fld id="{6489D9C7-5DC6-4263-87FF-7C99F6FB63C3}" type="datetime1">
              <a:rPr lang="zh-CN" altLang="en-US" smtClean="0"/>
              <a:t>2021/5/26</a:t>
            </a:fld>
            <a:endParaRPr lang="zh-CN" altLang="en-US"/>
          </a:p>
        </p:txBody>
      </p:sp>
      <p:sp>
        <p:nvSpPr>
          <p:cNvPr id="9" name="页脚占位符 8"/>
          <p:cNvSpPr>
            <a:spLocks noGrp="1"/>
          </p:cNvSpPr>
          <p:nvPr>
            <p:ph type="ftr" sz="quarter" idx="11"/>
          </p:nvPr>
        </p:nvSpPr>
        <p:spPr>
          <a:xfrm>
            <a:off x="688975" y="6240780"/>
            <a:ext cx="2506980" cy="206375"/>
          </a:xfrm>
        </p:spPr>
        <p:txBody>
          <a:bodyPr/>
          <a:lstStyle>
            <a:lvl1pPr algn="dist">
              <a:defRPr/>
            </a:lvl1pPr>
          </a:lstStyle>
          <a:p>
            <a:r>
              <a:rPr lang="zh-CN" altLang="en-US" dirty="0"/>
              <a:t>知行合一 饮水思源</a:t>
            </a:r>
          </a:p>
        </p:txBody>
      </p:sp>
      <p:sp>
        <p:nvSpPr>
          <p:cNvPr id="10" name="灯片编号占位符 9"/>
          <p:cNvSpPr>
            <a:spLocks noGrp="1"/>
          </p:cNvSpPr>
          <p:nvPr>
            <p:ph type="sldNum" sz="quarter" idx="12"/>
          </p:nvPr>
        </p:nvSpPr>
        <p:spPr>
          <a:xfrm>
            <a:off x="8629649" y="6240463"/>
            <a:ext cx="2909888" cy="206381"/>
          </a:xfrm>
        </p:spPr>
        <p:txBody>
          <a:bodyPr/>
          <a:lstStyle/>
          <a:p>
            <a:fld id="{5DD3DB80-B894-403A-B48E-6FDC1A72010E}"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pic>
        <p:nvPicPr>
          <p:cNvPr id="6" name="图片 5" descr="fengmain_画板 1 副本 17"/>
          <p:cNvPicPr>
            <a:picLocks noChangeAspect="1"/>
          </p:cNvPicPr>
          <p:nvPr userDrawn="1"/>
        </p:nvPicPr>
        <p:blipFill>
          <a:blip r:embed="rId2"/>
          <a:stretch>
            <a:fillRect/>
          </a:stretch>
        </p:blipFill>
        <p:spPr>
          <a:xfrm>
            <a:off x="0" y="0"/>
            <a:ext cx="12189460" cy="6857365"/>
          </a:xfrm>
          <a:prstGeom prst="rect">
            <a:avLst/>
          </a:prstGeom>
        </p:spPr>
      </p:pic>
      <p:sp>
        <p:nvSpPr>
          <p:cNvPr id="3" name="日期占位符 2"/>
          <p:cNvSpPr>
            <a:spLocks noGrp="1"/>
          </p:cNvSpPr>
          <p:nvPr>
            <p:ph type="dt" sz="half" idx="10"/>
          </p:nvPr>
        </p:nvSpPr>
        <p:spPr>
          <a:xfrm>
            <a:off x="5420782" y="6240463"/>
            <a:ext cx="1388536" cy="206381"/>
          </a:xfrm>
        </p:spPr>
        <p:txBody>
          <a:bodyPr/>
          <a:lstStyle/>
          <a:p>
            <a:fld id="{6489D9C7-5DC6-4263-87FF-7C99F6FB63C3}" type="datetime1">
              <a:rPr lang="zh-CN" altLang="en-US" smtClean="0"/>
              <a:t>2021/5/26</a:t>
            </a:fld>
            <a:endParaRPr lang="zh-CN" altLang="en-US"/>
          </a:p>
        </p:txBody>
      </p:sp>
      <p:sp>
        <p:nvSpPr>
          <p:cNvPr id="4" name="页脚占位符 3"/>
          <p:cNvSpPr>
            <a:spLocks noGrp="1"/>
          </p:cNvSpPr>
          <p:nvPr>
            <p:ph type="ftr" sz="quarter" idx="11"/>
          </p:nvPr>
        </p:nvSpPr>
        <p:spPr>
          <a:xfrm>
            <a:off x="688975" y="6240780"/>
            <a:ext cx="2506980" cy="206375"/>
          </a:xfrm>
        </p:spPr>
        <p:txBody>
          <a:bodyPr/>
          <a:lstStyle>
            <a:lvl1pPr algn="dist">
              <a:defRPr/>
            </a:lvl1pPr>
          </a:lstStyle>
          <a:p>
            <a:r>
              <a:rPr lang="zh-CN" altLang="en-US" dirty="0"/>
              <a:t>知行合一 饮水思源</a:t>
            </a:r>
          </a:p>
        </p:txBody>
      </p:sp>
      <p:sp>
        <p:nvSpPr>
          <p:cNvPr id="5" name="灯片编号占位符 4"/>
          <p:cNvSpPr>
            <a:spLocks noGrp="1"/>
          </p:cNvSpPr>
          <p:nvPr>
            <p:ph type="sldNum" sz="quarter" idx="12"/>
          </p:nvPr>
        </p:nvSpPr>
        <p:spPr>
          <a:xfrm>
            <a:off x="8629649" y="6240463"/>
            <a:ext cx="2909888" cy="206381"/>
          </a:xfrm>
        </p:spPr>
        <p:txBody>
          <a:bodyPr/>
          <a:lstStyle/>
          <a:p>
            <a:fld id="{5DD3DB80-B894-403A-B48E-6FDC1A72010E}"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末尾幻灯片">
    <p:spTree>
      <p:nvGrpSpPr>
        <p:cNvPr id="1" name=""/>
        <p:cNvGrpSpPr/>
        <p:nvPr/>
      </p:nvGrpSpPr>
      <p:grpSpPr>
        <a:xfrm>
          <a:off x="0" y="0"/>
          <a:ext cx="0" cy="0"/>
          <a:chOff x="0" y="0"/>
          <a:chExt cx="0" cy="0"/>
        </a:xfrm>
      </p:grpSpPr>
      <p:pic>
        <p:nvPicPr>
          <p:cNvPr id="2" name="图片 1" descr="fengmain_画板 1 副本 15"/>
          <p:cNvPicPr>
            <a:picLocks noChangeAspect="1"/>
          </p:cNvPicPr>
          <p:nvPr userDrawn="1"/>
        </p:nvPicPr>
        <p:blipFill>
          <a:blip r:embed="rId2"/>
          <a:stretch>
            <a:fillRect/>
          </a:stretch>
        </p:blipFill>
        <p:spPr>
          <a:xfrm>
            <a:off x="0" y="0"/>
            <a:ext cx="12192000" cy="6858635"/>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69924" y="1"/>
            <a:ext cx="10850563" cy="1028699"/>
          </a:xfrm>
          <a:prstGeom prst="rect">
            <a:avLst/>
          </a:prstGeom>
        </p:spPr>
        <p:txBody>
          <a:bodyPr vert="horz" lIns="91440" tIns="45720" rIns="91440" bIns="45720" rtlCol="0" anchor="b">
            <a:normAutofit/>
          </a:bodyPr>
          <a:lstStyle/>
          <a:p>
            <a:r>
              <a:rPr lang="en-US" altLang="zh-CN" dirty="0"/>
              <a:t>Click to edit Master title style</a:t>
            </a:r>
            <a:endParaRPr lang="zh-CN" altLang="en-US" dirty="0"/>
          </a:p>
        </p:txBody>
      </p:sp>
      <p:sp>
        <p:nvSpPr>
          <p:cNvPr id="3" name="文本占位符 2"/>
          <p:cNvSpPr>
            <a:spLocks noGrp="1"/>
          </p:cNvSpPr>
          <p:nvPr>
            <p:ph type="body" idx="1"/>
          </p:nvPr>
        </p:nvSpPr>
        <p:spPr>
          <a:xfrm>
            <a:off x="669924" y="1123950"/>
            <a:ext cx="10850563" cy="5019675"/>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zh-CN" altLang="en-US" dirty="0"/>
          </a:p>
        </p:txBody>
      </p:sp>
      <p:sp>
        <p:nvSpPr>
          <p:cNvPr id="8" name="日期占位符 3"/>
          <p:cNvSpPr>
            <a:spLocks noGrp="1"/>
          </p:cNvSpPr>
          <p:nvPr>
            <p:ph type="dt" sz="half" idx="2"/>
          </p:nvPr>
        </p:nvSpPr>
        <p:spPr>
          <a:xfrm>
            <a:off x="5401732" y="6240463"/>
            <a:ext cx="1388536" cy="206381"/>
          </a:xfrm>
          <a:prstGeom prst="rect">
            <a:avLst/>
          </a:prstGeom>
        </p:spPr>
        <p:txBody>
          <a:bodyPr vert="horz" lIns="91440" tIns="45720" rIns="91440" bIns="45720" rtlCol="0" anchor="ctr"/>
          <a:lstStyle>
            <a:lvl1pPr algn="ctr">
              <a:defRPr sz="1000">
                <a:solidFill>
                  <a:schemeClr val="tx1">
                    <a:lumMod val="50000"/>
                    <a:lumOff val="50000"/>
                  </a:schemeClr>
                </a:solidFill>
              </a:defRPr>
            </a:lvl1pPr>
          </a:lstStyle>
          <a:p>
            <a:fld id="{6489D9C7-5DC6-4263-87FF-7C99F6FB63C3}" type="datetime1">
              <a:rPr lang="zh-CN" altLang="en-US" smtClean="0"/>
              <a:t>2021/5/26</a:t>
            </a:fld>
            <a:endParaRPr lang="zh-CN" altLang="en-US"/>
          </a:p>
        </p:txBody>
      </p:sp>
      <p:sp>
        <p:nvSpPr>
          <p:cNvPr id="9" name="页脚占位符 4"/>
          <p:cNvSpPr>
            <a:spLocks noGrp="1"/>
          </p:cNvSpPr>
          <p:nvPr>
            <p:ph type="ftr" sz="quarter" idx="3"/>
          </p:nvPr>
        </p:nvSpPr>
        <p:spPr>
          <a:xfrm>
            <a:off x="669924" y="6240463"/>
            <a:ext cx="4140201" cy="206381"/>
          </a:xfrm>
          <a:prstGeom prst="rect">
            <a:avLst/>
          </a:prstGeom>
        </p:spPr>
        <p:txBody>
          <a:bodyPr vert="horz" lIns="91440" tIns="45720" rIns="91440" bIns="45720" rtlCol="0" anchor="ctr"/>
          <a:lstStyle>
            <a:lvl1pPr algn="l">
              <a:defRPr sz="1000">
                <a:solidFill>
                  <a:schemeClr val="tx1">
                    <a:lumMod val="50000"/>
                    <a:lumOff val="50000"/>
                  </a:schemeClr>
                </a:solidFill>
              </a:defRPr>
            </a:lvl1pPr>
          </a:lstStyle>
          <a:p>
            <a:r>
              <a:rPr lang="en-US" altLang="zh-CN" dirty="0"/>
              <a:t>www.islide.cc</a:t>
            </a:r>
            <a:endParaRPr lang="zh-CN" altLang="en-US" dirty="0"/>
          </a:p>
        </p:txBody>
      </p:sp>
      <p:sp>
        <p:nvSpPr>
          <p:cNvPr id="10" name="灯片编号占位符 5"/>
          <p:cNvSpPr>
            <a:spLocks noGrp="1"/>
          </p:cNvSpPr>
          <p:nvPr>
            <p:ph type="sldNum" sz="quarter" idx="4"/>
          </p:nvPr>
        </p:nvSpPr>
        <p:spPr>
          <a:xfrm>
            <a:off x="8610599" y="6240463"/>
            <a:ext cx="2909888" cy="206381"/>
          </a:xfrm>
          <a:prstGeom prst="rect">
            <a:avLst/>
          </a:prstGeom>
        </p:spPr>
        <p:txBody>
          <a:bodyPr vert="horz" lIns="91440" tIns="45720" rIns="91440" bIns="45720" rtlCol="0" anchor="ctr"/>
          <a:lstStyle>
            <a:lvl1pPr algn="r">
              <a:defRPr sz="1000">
                <a:solidFill>
                  <a:schemeClr val="tx1">
                    <a:lumMod val="50000"/>
                    <a:lumOff val="50000"/>
                  </a:schemeClr>
                </a:solidFill>
              </a:defRPr>
            </a:lvl1pPr>
          </a:lstStyle>
          <a:p>
            <a:fld id="{5DD3DB80-B894-403A-B48E-6FDC1A72010E}"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hf hdr="0" dt="0"/>
  <p:txStyles>
    <p:title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4.xml"/><Relationship Id="rId1" Type="http://schemas.openxmlformats.org/officeDocument/2006/relationships/themeOverride" Target="../theme/themeOverride2.xml"/><Relationship Id="rId4" Type="http://schemas.openxmlformats.org/officeDocument/2006/relationships/image" Target="../media/image7.jp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6.xml"/><Relationship Id="rId1" Type="http://schemas.openxmlformats.org/officeDocument/2006/relationships/themeOverride" Target="../theme/themeOverride4.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5.xml"/><Relationship Id="rId1" Type="http://schemas.openxmlformats.org/officeDocument/2006/relationships/themeOverride" Target="../theme/themeOverride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 name="任意多边形: 形状 490"/>
          <p:cNvSpPr/>
          <p:nvPr/>
        </p:nvSpPr>
        <p:spPr>
          <a:xfrm>
            <a:off x="1636201" y="-5773460"/>
            <a:ext cx="12470" cy="12470"/>
          </a:xfrm>
          <a:custGeom>
            <a:avLst/>
            <a:gdLst/>
            <a:ahLst/>
            <a:cxnLst/>
            <a:rect l="l" t="t" r="r" b="b"/>
            <a:pathLst>
              <a:path/>
            </a:pathLst>
          </a:custGeom>
          <a:noFill/>
          <a:ln w="1256" cap="flat">
            <a:solidFill>
              <a:srgbClr val="232E61"/>
            </a:solidFill>
            <a:prstDash val="solid"/>
            <a:miter/>
          </a:ln>
        </p:spPr>
        <p:txBody>
          <a:bodyPr rtlCol="0" anchor="ctr"/>
          <a:lstStyle/>
          <a:p>
            <a:endParaRPr lang="zh-CN" altLang="en-US"/>
          </a:p>
        </p:txBody>
      </p:sp>
      <p:sp>
        <p:nvSpPr>
          <p:cNvPr id="498" name="任意多边形: 形状 497"/>
          <p:cNvSpPr/>
          <p:nvPr/>
        </p:nvSpPr>
        <p:spPr>
          <a:xfrm>
            <a:off x="1636201" y="-5773460"/>
            <a:ext cx="12470" cy="12470"/>
          </a:xfrm>
          <a:custGeom>
            <a:avLst/>
            <a:gdLst/>
            <a:ahLst/>
            <a:cxnLst/>
            <a:rect l="l" t="t" r="r" b="b"/>
            <a:pathLst>
              <a:path/>
            </a:pathLst>
          </a:custGeom>
          <a:noFill/>
          <a:ln w="1256" cap="flat">
            <a:solidFill>
              <a:srgbClr val="232E61"/>
            </a:solidFill>
            <a:prstDash val="solid"/>
            <a:miter/>
          </a:ln>
        </p:spPr>
        <p:txBody>
          <a:bodyPr rtlCol="0" anchor="ctr"/>
          <a:lstStyle/>
          <a:p>
            <a:endParaRPr lang="zh-CN" altLang="en-US"/>
          </a:p>
        </p:txBody>
      </p:sp>
      <p:sp>
        <p:nvSpPr>
          <p:cNvPr id="509" name="任意多边形: 形状 508"/>
          <p:cNvSpPr/>
          <p:nvPr/>
        </p:nvSpPr>
        <p:spPr>
          <a:xfrm>
            <a:off x="1636201" y="-5773460"/>
            <a:ext cx="12470" cy="12470"/>
          </a:xfrm>
          <a:custGeom>
            <a:avLst/>
            <a:gdLst/>
            <a:ahLst/>
            <a:cxnLst/>
            <a:rect l="l" t="t" r="r" b="b"/>
            <a:pathLst>
              <a:path/>
            </a:pathLst>
          </a:custGeom>
          <a:noFill/>
          <a:ln w="1256" cap="flat">
            <a:solidFill>
              <a:srgbClr val="232E61"/>
            </a:solidFill>
            <a:prstDash val="solid"/>
            <a:miter/>
          </a:ln>
        </p:spPr>
        <p:txBody>
          <a:bodyPr rtlCol="0" anchor="ctr"/>
          <a:lstStyle/>
          <a:p>
            <a:endParaRPr lang="zh-CN" altLang="en-US"/>
          </a:p>
        </p:txBody>
      </p:sp>
      <p:sp>
        <p:nvSpPr>
          <p:cNvPr id="516" name="任意多边形: 形状 515"/>
          <p:cNvSpPr/>
          <p:nvPr/>
        </p:nvSpPr>
        <p:spPr>
          <a:xfrm>
            <a:off x="1636201" y="-5773460"/>
            <a:ext cx="12470" cy="12470"/>
          </a:xfrm>
          <a:custGeom>
            <a:avLst/>
            <a:gdLst/>
            <a:ahLst/>
            <a:cxnLst/>
            <a:rect l="l" t="t" r="r" b="b"/>
            <a:pathLst>
              <a:path/>
            </a:pathLst>
          </a:custGeom>
          <a:noFill/>
          <a:ln w="1256" cap="flat">
            <a:solidFill>
              <a:srgbClr val="232E61"/>
            </a:solidFill>
            <a:prstDash val="solid"/>
            <a:miter/>
          </a:ln>
        </p:spPr>
        <p:txBody>
          <a:bodyPr rtlCol="0" anchor="ctr"/>
          <a:lstStyle/>
          <a:p>
            <a:endParaRPr lang="zh-CN" altLang="en-US"/>
          </a:p>
        </p:txBody>
      </p:sp>
      <p:sp>
        <p:nvSpPr>
          <p:cNvPr id="527" name="任意多边形: 形状 526"/>
          <p:cNvSpPr/>
          <p:nvPr/>
        </p:nvSpPr>
        <p:spPr>
          <a:xfrm>
            <a:off x="1636201" y="-5773460"/>
            <a:ext cx="12470" cy="12470"/>
          </a:xfrm>
          <a:custGeom>
            <a:avLst/>
            <a:gdLst/>
            <a:ahLst/>
            <a:cxnLst/>
            <a:rect l="l" t="t" r="r" b="b"/>
            <a:pathLst>
              <a:path/>
            </a:pathLst>
          </a:custGeom>
          <a:noFill/>
          <a:ln w="1168" cap="flat">
            <a:solidFill>
              <a:srgbClr val="232E61"/>
            </a:solidFill>
            <a:prstDash val="solid"/>
            <a:miter/>
          </a:ln>
        </p:spPr>
        <p:txBody>
          <a:bodyPr rtlCol="0" anchor="ctr"/>
          <a:lstStyle/>
          <a:p>
            <a:endParaRPr lang="zh-CN" altLang="en-US"/>
          </a:p>
        </p:txBody>
      </p:sp>
      <p:sp>
        <p:nvSpPr>
          <p:cNvPr id="534" name="任意多边形: 形状 533"/>
          <p:cNvSpPr/>
          <p:nvPr/>
        </p:nvSpPr>
        <p:spPr>
          <a:xfrm>
            <a:off x="1636201" y="-5773460"/>
            <a:ext cx="12470" cy="12470"/>
          </a:xfrm>
          <a:custGeom>
            <a:avLst/>
            <a:gdLst/>
            <a:ahLst/>
            <a:cxnLst/>
            <a:rect l="l" t="t" r="r" b="b"/>
            <a:pathLst>
              <a:path/>
            </a:pathLst>
          </a:custGeom>
          <a:noFill/>
          <a:ln w="1168" cap="flat">
            <a:solidFill>
              <a:srgbClr val="232E61"/>
            </a:solidFill>
            <a:prstDash val="solid"/>
            <a:miter/>
          </a:ln>
        </p:spPr>
        <p:txBody>
          <a:bodyPr rtlCol="0" anchor="ctr"/>
          <a:lstStyle/>
          <a:p>
            <a:endParaRPr lang="zh-CN" altLang="en-US"/>
          </a:p>
        </p:txBody>
      </p:sp>
      <p:sp>
        <p:nvSpPr>
          <p:cNvPr id="8" name="文本框 7"/>
          <p:cNvSpPr txBox="1"/>
          <p:nvPr/>
        </p:nvSpPr>
        <p:spPr>
          <a:xfrm>
            <a:off x="5421085" y="2690495"/>
            <a:ext cx="6770915" cy="1077218"/>
          </a:xfrm>
          <a:prstGeom prst="rect">
            <a:avLst/>
          </a:prstGeom>
          <a:noFill/>
        </p:spPr>
        <p:txBody>
          <a:bodyPr wrap="square" rtlCol="0">
            <a:spAutoFit/>
          </a:bodyPr>
          <a:lstStyle/>
          <a:p>
            <a:pPr algn="ctr"/>
            <a:r>
              <a:rPr lang="zh-CN" altLang="en-US" sz="3200" b="1" dirty="0">
                <a:solidFill>
                  <a:srgbClr val="01479B"/>
                </a:solidFill>
              </a:rPr>
              <a:t>基于图表示和注意力机制的行人属性识别算法研究</a:t>
            </a:r>
          </a:p>
        </p:txBody>
      </p:sp>
      <p:sp>
        <p:nvSpPr>
          <p:cNvPr id="14" name="矩形 13">
            <a:extLst>
              <a:ext uri="{FF2B5EF4-FFF2-40B4-BE49-F238E27FC236}">
                <a16:creationId xmlns:a16="http://schemas.microsoft.com/office/drawing/2014/main" id="{A6730E9F-B512-49D5-B76A-AAB53B612A2C}"/>
              </a:ext>
            </a:extLst>
          </p:cNvPr>
          <p:cNvSpPr/>
          <p:nvPr/>
        </p:nvSpPr>
        <p:spPr>
          <a:xfrm>
            <a:off x="7674798" y="4261370"/>
            <a:ext cx="2415407" cy="1015663"/>
          </a:xfrm>
          <a:prstGeom prst="rect">
            <a:avLst/>
          </a:prstGeom>
          <a:solidFill>
            <a:srgbClr val="FFC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a:extLst>
              <a:ext uri="{FF2B5EF4-FFF2-40B4-BE49-F238E27FC236}">
                <a16:creationId xmlns:a16="http://schemas.microsoft.com/office/drawing/2014/main" id="{059B1E7C-ABAC-4311-85E6-4121D1C35C07}"/>
              </a:ext>
            </a:extLst>
          </p:cNvPr>
          <p:cNvSpPr txBox="1"/>
          <p:nvPr/>
        </p:nvSpPr>
        <p:spPr>
          <a:xfrm>
            <a:off x="7674798" y="4415258"/>
            <a:ext cx="2513827" cy="707886"/>
          </a:xfrm>
          <a:prstGeom prst="rect">
            <a:avLst/>
          </a:prstGeom>
          <a:noFill/>
        </p:spPr>
        <p:txBody>
          <a:bodyPr wrap="square" rtlCol="0">
            <a:spAutoFit/>
          </a:bodyPr>
          <a:lstStyle/>
          <a:p>
            <a:r>
              <a:rPr lang="zh-CN" altLang="en-US" sz="2000" b="1" dirty="0">
                <a:latin typeface="宋体" panose="02010600030101010101" pitchFamily="2" charset="-122"/>
                <a:ea typeface="宋体" panose="02010600030101010101" pitchFamily="2" charset="-122"/>
              </a:rPr>
              <a:t>答辩人：   戚余航</a:t>
            </a:r>
            <a:endParaRPr lang="en-US" altLang="zh-CN" sz="2000" b="1" dirty="0">
              <a:latin typeface="宋体" panose="02010600030101010101" pitchFamily="2" charset="-122"/>
              <a:ea typeface="宋体" panose="02010600030101010101" pitchFamily="2" charset="-122"/>
            </a:endParaRPr>
          </a:p>
          <a:p>
            <a:r>
              <a:rPr lang="zh-CN" altLang="en-US" sz="2000" b="1" dirty="0">
                <a:latin typeface="宋体" panose="02010600030101010101" pitchFamily="2" charset="-122"/>
                <a:ea typeface="宋体" panose="02010600030101010101" pitchFamily="2" charset="-122"/>
              </a:rPr>
              <a:t>学  号：  </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18120118</a:t>
            </a:r>
            <a:endParaRPr lang="en-US" altLang="zh-CN" sz="2000" dirty="0">
              <a:solidFill>
                <a:srgbClr val="01479B"/>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4"/>
          <p:cNvSpPr>
            <a:spLocks noChangeArrowheads="1"/>
          </p:cNvSpPr>
          <p:nvPr/>
        </p:nvSpPr>
        <p:spPr bwMode="auto">
          <a:xfrm>
            <a:off x="630071" y="506759"/>
            <a:ext cx="4272102" cy="69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252" tIns="50626" rIns="101252" bIns="50626"/>
          <a:lstStyle>
            <a:lvl1pPr>
              <a:spcBef>
                <a:spcPct val="20000"/>
              </a:spcBef>
              <a:buFont typeface="Arial" panose="020B0604020202020204" pitchFamily="34" charset="0"/>
              <a:buChar char="•"/>
              <a:defRPr sz="3500">
                <a:solidFill>
                  <a:schemeClr val="tx1"/>
                </a:solidFill>
                <a:latin typeface="Calibri" panose="020F0502020204030204" charset="0"/>
                <a:ea typeface="宋体" panose="02010600030101010101" pitchFamily="2" charset="-122"/>
              </a:defRPr>
            </a:lvl1pPr>
            <a:lvl2pPr marL="742950" indent="-285750">
              <a:spcBef>
                <a:spcPct val="20000"/>
              </a:spcBef>
              <a:buFont typeface="Arial" panose="020B0604020202020204" pitchFamily="34" charset="0"/>
              <a:buChar char="–"/>
              <a:defRPr sz="3100">
                <a:solidFill>
                  <a:schemeClr val="tx1"/>
                </a:solidFill>
                <a:latin typeface="Calibri" panose="020F0502020204030204" charset="0"/>
                <a:ea typeface="宋体" panose="02010600030101010101" pitchFamily="2" charset="-122"/>
              </a:defRPr>
            </a:lvl2pPr>
            <a:lvl3pPr marL="1143000" indent="-228600">
              <a:spcBef>
                <a:spcPct val="20000"/>
              </a:spcBef>
              <a:buFont typeface="Arial" panose="020B0604020202020204" pitchFamily="34" charset="0"/>
              <a:buChar char="•"/>
              <a:defRPr sz="2700">
                <a:solidFill>
                  <a:schemeClr val="tx1"/>
                </a:solidFill>
                <a:latin typeface="Calibri" panose="020F0502020204030204" charset="0"/>
                <a:ea typeface="宋体" panose="02010600030101010101" pitchFamily="2" charset="-122"/>
              </a:defRPr>
            </a:lvl3pPr>
            <a:lvl4pPr marL="1600200" indent="-228600">
              <a:spcBef>
                <a:spcPct val="20000"/>
              </a:spcBef>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4pPr>
            <a:lvl5pPr marL="2057400" indent="-228600">
              <a:spcBef>
                <a:spcPct val="20000"/>
              </a:spcBef>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9pPr>
          </a:lstStyle>
          <a:p>
            <a:pPr>
              <a:lnSpc>
                <a:spcPct val="90000"/>
              </a:lnSpc>
              <a:buNone/>
            </a:pPr>
            <a:r>
              <a:rPr lang="zh-CN" altLang="en-US" sz="2800" b="1" dirty="0">
                <a:solidFill>
                  <a:srgbClr val="01479B"/>
                </a:solidFill>
                <a:latin typeface="微软雅黑" panose="020B0503020204020204" charset="-122"/>
                <a:ea typeface="微软雅黑" panose="020B0503020204020204" charset="-122"/>
                <a:sym typeface="+mn-ea"/>
              </a:rPr>
              <a:t>实验结果</a:t>
            </a:r>
            <a:endParaRPr lang="zh-CN" altLang="en-US" sz="2800" b="1" dirty="0">
              <a:solidFill>
                <a:srgbClr val="01479B"/>
              </a:solidFill>
              <a:latin typeface="微软雅黑" panose="020B0503020204020204" charset="-122"/>
              <a:ea typeface="微软雅黑" panose="020B0503020204020204" charset="-122"/>
              <a:cs typeface="微软雅黑" panose="020B0503020204020204" charset="-122"/>
              <a:sym typeface="+mn-ea"/>
            </a:endParaRPr>
          </a:p>
        </p:txBody>
      </p:sp>
      <p:sp>
        <p:nvSpPr>
          <p:cNvPr id="12" name="页脚占位符 8">
            <a:extLst>
              <a:ext uri="{FF2B5EF4-FFF2-40B4-BE49-F238E27FC236}">
                <a16:creationId xmlns:a16="http://schemas.microsoft.com/office/drawing/2014/main" id="{C47876C5-FCEE-4788-97FC-DAE54DC3B368}"/>
              </a:ext>
            </a:extLst>
          </p:cNvPr>
          <p:cNvSpPr>
            <a:spLocks noGrp="1"/>
          </p:cNvSpPr>
          <p:nvPr>
            <p:ph type="ftr" sz="quarter" idx="11"/>
          </p:nvPr>
        </p:nvSpPr>
        <p:spPr>
          <a:xfrm>
            <a:off x="688975" y="6240780"/>
            <a:ext cx="2506980" cy="206375"/>
          </a:xfrm>
        </p:spPr>
        <p:txBody>
          <a:bodyPr/>
          <a:lstStyle>
            <a:lvl1pPr algn="dist">
              <a:defRPr/>
            </a:lvl1pPr>
          </a:lstStyle>
          <a:p>
            <a:r>
              <a:rPr lang="zh-CN" altLang="en-US" dirty="0"/>
              <a:t>知行合一 饮水思源</a:t>
            </a:r>
          </a:p>
        </p:txBody>
      </p:sp>
      <p:pic>
        <p:nvPicPr>
          <p:cNvPr id="30" name="图片 29">
            <a:extLst>
              <a:ext uri="{FF2B5EF4-FFF2-40B4-BE49-F238E27FC236}">
                <a16:creationId xmlns:a16="http://schemas.microsoft.com/office/drawing/2014/main" id="{589A48FF-C60F-4CA3-BF6C-B38D526D0615}"/>
              </a:ext>
            </a:extLst>
          </p:cNvPr>
          <p:cNvPicPr>
            <a:picLocks noChangeAspect="1"/>
          </p:cNvPicPr>
          <p:nvPr/>
        </p:nvPicPr>
        <p:blipFill>
          <a:blip r:embed="rId3"/>
          <a:stretch>
            <a:fillRect/>
          </a:stretch>
        </p:blipFill>
        <p:spPr>
          <a:xfrm>
            <a:off x="1277656" y="1151628"/>
            <a:ext cx="9636687" cy="5089152"/>
          </a:xfrm>
          <a:prstGeom prst="rect">
            <a:avLst/>
          </a:prstGeom>
        </p:spPr>
      </p:pic>
      <p:sp>
        <p:nvSpPr>
          <p:cNvPr id="3" name="矩形: 圆角 2">
            <a:extLst>
              <a:ext uri="{FF2B5EF4-FFF2-40B4-BE49-F238E27FC236}">
                <a16:creationId xmlns:a16="http://schemas.microsoft.com/office/drawing/2014/main" id="{E86C18F6-B81E-4238-AEBE-AFC2A5F550AC}"/>
              </a:ext>
            </a:extLst>
          </p:cNvPr>
          <p:cNvSpPr/>
          <p:nvPr/>
        </p:nvSpPr>
        <p:spPr>
          <a:xfrm>
            <a:off x="3636579" y="1965434"/>
            <a:ext cx="447338" cy="2415769"/>
          </a:xfrm>
          <a:prstGeom prst="roundRect">
            <a:avLst/>
          </a:prstGeom>
          <a:noFill/>
          <a:ln w="63500">
            <a:solidFill>
              <a:srgbClr val="FF0000">
                <a:alpha val="9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 name="矩形: 圆角 6">
            <a:extLst>
              <a:ext uri="{FF2B5EF4-FFF2-40B4-BE49-F238E27FC236}">
                <a16:creationId xmlns:a16="http://schemas.microsoft.com/office/drawing/2014/main" id="{787EF148-A6FD-45CF-A4B9-45BD2378DE5E}"/>
              </a:ext>
            </a:extLst>
          </p:cNvPr>
          <p:cNvSpPr/>
          <p:nvPr/>
        </p:nvSpPr>
        <p:spPr>
          <a:xfrm>
            <a:off x="5232351" y="1965433"/>
            <a:ext cx="447338" cy="2415769"/>
          </a:xfrm>
          <a:prstGeom prst="roundRect">
            <a:avLst/>
          </a:prstGeom>
          <a:noFill/>
          <a:ln w="63500">
            <a:solidFill>
              <a:srgbClr val="FF0000">
                <a:alpha val="9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 name="矩形: 圆角 7">
            <a:extLst>
              <a:ext uri="{FF2B5EF4-FFF2-40B4-BE49-F238E27FC236}">
                <a16:creationId xmlns:a16="http://schemas.microsoft.com/office/drawing/2014/main" id="{3773AEC7-8582-40A8-9458-2029FFAECD9C}"/>
              </a:ext>
            </a:extLst>
          </p:cNvPr>
          <p:cNvSpPr/>
          <p:nvPr/>
        </p:nvSpPr>
        <p:spPr>
          <a:xfrm>
            <a:off x="6828123" y="1965433"/>
            <a:ext cx="447338" cy="2415769"/>
          </a:xfrm>
          <a:prstGeom prst="roundRect">
            <a:avLst/>
          </a:prstGeom>
          <a:noFill/>
          <a:ln w="63500">
            <a:solidFill>
              <a:srgbClr val="FF0000">
                <a:alpha val="9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 name="矩形: 圆角 8">
            <a:extLst>
              <a:ext uri="{FF2B5EF4-FFF2-40B4-BE49-F238E27FC236}">
                <a16:creationId xmlns:a16="http://schemas.microsoft.com/office/drawing/2014/main" id="{1944824F-463D-4533-BF8F-587FEC4CE275}"/>
              </a:ext>
            </a:extLst>
          </p:cNvPr>
          <p:cNvSpPr/>
          <p:nvPr/>
        </p:nvSpPr>
        <p:spPr>
          <a:xfrm>
            <a:off x="3619871" y="5166271"/>
            <a:ext cx="447338" cy="1080201"/>
          </a:xfrm>
          <a:prstGeom prst="roundRect">
            <a:avLst/>
          </a:prstGeom>
          <a:noFill/>
          <a:ln w="63500">
            <a:solidFill>
              <a:srgbClr val="FF0000">
                <a:alpha val="9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1" name="矩形: 圆角 10">
            <a:extLst>
              <a:ext uri="{FF2B5EF4-FFF2-40B4-BE49-F238E27FC236}">
                <a16:creationId xmlns:a16="http://schemas.microsoft.com/office/drawing/2014/main" id="{0493553E-DC95-4CA6-AC38-C20E80A51A59}"/>
              </a:ext>
            </a:extLst>
          </p:cNvPr>
          <p:cNvSpPr/>
          <p:nvPr/>
        </p:nvSpPr>
        <p:spPr>
          <a:xfrm>
            <a:off x="5217234" y="5185913"/>
            <a:ext cx="447338" cy="1080201"/>
          </a:xfrm>
          <a:prstGeom prst="roundRect">
            <a:avLst/>
          </a:prstGeom>
          <a:noFill/>
          <a:ln w="63500">
            <a:solidFill>
              <a:srgbClr val="FF0000">
                <a:alpha val="9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3" name="矩形: 圆角 12">
            <a:extLst>
              <a:ext uri="{FF2B5EF4-FFF2-40B4-BE49-F238E27FC236}">
                <a16:creationId xmlns:a16="http://schemas.microsoft.com/office/drawing/2014/main" id="{775B7774-99E4-4CAB-8902-40F72D082F08}"/>
              </a:ext>
            </a:extLst>
          </p:cNvPr>
          <p:cNvSpPr/>
          <p:nvPr/>
        </p:nvSpPr>
        <p:spPr>
          <a:xfrm>
            <a:off x="6814597" y="5185912"/>
            <a:ext cx="447338" cy="1080201"/>
          </a:xfrm>
          <a:prstGeom prst="roundRect">
            <a:avLst/>
          </a:prstGeom>
          <a:noFill/>
          <a:ln w="63500">
            <a:solidFill>
              <a:srgbClr val="FF0000">
                <a:alpha val="9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Tree>
    <p:extLst>
      <p:ext uri="{BB962C8B-B14F-4D97-AF65-F5344CB8AC3E}">
        <p14:creationId xmlns:p14="http://schemas.microsoft.com/office/powerpoint/2010/main" val="38925084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4"/>
          <p:cNvSpPr>
            <a:spLocks noChangeArrowheads="1"/>
          </p:cNvSpPr>
          <p:nvPr/>
        </p:nvSpPr>
        <p:spPr bwMode="auto">
          <a:xfrm>
            <a:off x="630071" y="506759"/>
            <a:ext cx="4272102" cy="69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252" tIns="50626" rIns="101252" bIns="50626"/>
          <a:lstStyle>
            <a:lvl1pPr>
              <a:spcBef>
                <a:spcPct val="20000"/>
              </a:spcBef>
              <a:buFont typeface="Arial" panose="020B0604020202020204" pitchFamily="34" charset="0"/>
              <a:buChar char="•"/>
              <a:defRPr sz="3500">
                <a:solidFill>
                  <a:schemeClr val="tx1"/>
                </a:solidFill>
                <a:latin typeface="Calibri" panose="020F0502020204030204" charset="0"/>
                <a:ea typeface="宋体" panose="02010600030101010101" pitchFamily="2" charset="-122"/>
              </a:defRPr>
            </a:lvl1pPr>
            <a:lvl2pPr marL="742950" indent="-285750">
              <a:spcBef>
                <a:spcPct val="20000"/>
              </a:spcBef>
              <a:buFont typeface="Arial" panose="020B0604020202020204" pitchFamily="34" charset="0"/>
              <a:buChar char="–"/>
              <a:defRPr sz="3100">
                <a:solidFill>
                  <a:schemeClr val="tx1"/>
                </a:solidFill>
                <a:latin typeface="Calibri" panose="020F0502020204030204" charset="0"/>
                <a:ea typeface="宋体" panose="02010600030101010101" pitchFamily="2" charset="-122"/>
              </a:defRPr>
            </a:lvl2pPr>
            <a:lvl3pPr marL="1143000" indent="-228600">
              <a:spcBef>
                <a:spcPct val="20000"/>
              </a:spcBef>
              <a:buFont typeface="Arial" panose="020B0604020202020204" pitchFamily="34" charset="0"/>
              <a:buChar char="•"/>
              <a:defRPr sz="2700">
                <a:solidFill>
                  <a:schemeClr val="tx1"/>
                </a:solidFill>
                <a:latin typeface="Calibri" panose="020F0502020204030204" charset="0"/>
                <a:ea typeface="宋体" panose="02010600030101010101" pitchFamily="2" charset="-122"/>
              </a:defRPr>
            </a:lvl3pPr>
            <a:lvl4pPr marL="1600200" indent="-228600">
              <a:spcBef>
                <a:spcPct val="20000"/>
              </a:spcBef>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4pPr>
            <a:lvl5pPr marL="2057400" indent="-228600">
              <a:spcBef>
                <a:spcPct val="20000"/>
              </a:spcBef>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9pPr>
          </a:lstStyle>
          <a:p>
            <a:pPr>
              <a:lnSpc>
                <a:spcPct val="90000"/>
              </a:lnSpc>
              <a:buNone/>
            </a:pPr>
            <a:r>
              <a:rPr lang="zh-CN" altLang="en-US" sz="2800" b="1" dirty="0">
                <a:solidFill>
                  <a:srgbClr val="01479B"/>
                </a:solidFill>
                <a:latin typeface="微软雅黑" panose="020B0503020204020204" charset="-122"/>
                <a:ea typeface="微软雅黑" panose="020B0503020204020204" charset="-122"/>
                <a:cs typeface="微软雅黑" panose="020B0503020204020204" charset="-122"/>
                <a:sym typeface="+mn-ea"/>
              </a:rPr>
              <a:t>消融实验</a:t>
            </a:r>
          </a:p>
        </p:txBody>
      </p:sp>
      <p:sp>
        <p:nvSpPr>
          <p:cNvPr id="12" name="页脚占位符 8">
            <a:extLst>
              <a:ext uri="{FF2B5EF4-FFF2-40B4-BE49-F238E27FC236}">
                <a16:creationId xmlns:a16="http://schemas.microsoft.com/office/drawing/2014/main" id="{C47876C5-FCEE-4788-97FC-DAE54DC3B368}"/>
              </a:ext>
            </a:extLst>
          </p:cNvPr>
          <p:cNvSpPr>
            <a:spLocks noGrp="1"/>
          </p:cNvSpPr>
          <p:nvPr>
            <p:ph type="ftr" sz="quarter" idx="11"/>
          </p:nvPr>
        </p:nvSpPr>
        <p:spPr>
          <a:xfrm>
            <a:off x="688975" y="6240780"/>
            <a:ext cx="2506980" cy="206375"/>
          </a:xfrm>
        </p:spPr>
        <p:txBody>
          <a:bodyPr/>
          <a:lstStyle>
            <a:lvl1pPr algn="dist">
              <a:defRPr/>
            </a:lvl1pPr>
          </a:lstStyle>
          <a:p>
            <a:r>
              <a:rPr lang="zh-CN" altLang="en-US" dirty="0"/>
              <a:t>知行合一 饮水思源</a:t>
            </a:r>
          </a:p>
        </p:txBody>
      </p:sp>
      <p:pic>
        <p:nvPicPr>
          <p:cNvPr id="5" name="图片 4">
            <a:extLst>
              <a:ext uri="{FF2B5EF4-FFF2-40B4-BE49-F238E27FC236}">
                <a16:creationId xmlns:a16="http://schemas.microsoft.com/office/drawing/2014/main" id="{1ED9E7E2-CDC3-47FE-8EDA-A64B6AEC83F3}"/>
              </a:ext>
            </a:extLst>
          </p:cNvPr>
          <p:cNvPicPr>
            <a:picLocks noChangeAspect="1"/>
          </p:cNvPicPr>
          <p:nvPr/>
        </p:nvPicPr>
        <p:blipFill>
          <a:blip r:embed="rId3"/>
          <a:stretch>
            <a:fillRect/>
          </a:stretch>
        </p:blipFill>
        <p:spPr>
          <a:xfrm>
            <a:off x="688975" y="1952995"/>
            <a:ext cx="5257800" cy="3532111"/>
          </a:xfrm>
          <a:prstGeom prst="rect">
            <a:avLst/>
          </a:prstGeom>
        </p:spPr>
      </p:pic>
      <p:pic>
        <p:nvPicPr>
          <p:cNvPr id="6" name="图片 5">
            <a:extLst>
              <a:ext uri="{FF2B5EF4-FFF2-40B4-BE49-F238E27FC236}">
                <a16:creationId xmlns:a16="http://schemas.microsoft.com/office/drawing/2014/main" id="{BDAAE200-2C97-4A0F-9DA9-C54843955B85}"/>
              </a:ext>
            </a:extLst>
          </p:cNvPr>
          <p:cNvPicPr>
            <a:picLocks noChangeAspect="1"/>
          </p:cNvPicPr>
          <p:nvPr/>
        </p:nvPicPr>
        <p:blipFill>
          <a:blip r:embed="rId4"/>
          <a:stretch>
            <a:fillRect/>
          </a:stretch>
        </p:blipFill>
        <p:spPr>
          <a:xfrm>
            <a:off x="6280815" y="2954187"/>
            <a:ext cx="5257800" cy="1529726"/>
          </a:xfrm>
          <a:prstGeom prst="rect">
            <a:avLst/>
          </a:prstGeom>
        </p:spPr>
      </p:pic>
      <p:sp>
        <p:nvSpPr>
          <p:cNvPr id="7" name="矩形: 圆角 6">
            <a:extLst>
              <a:ext uri="{FF2B5EF4-FFF2-40B4-BE49-F238E27FC236}">
                <a16:creationId xmlns:a16="http://schemas.microsoft.com/office/drawing/2014/main" id="{8C3348EC-059F-460F-BB78-F63CD4C006AF}"/>
              </a:ext>
            </a:extLst>
          </p:cNvPr>
          <p:cNvSpPr/>
          <p:nvPr/>
        </p:nvSpPr>
        <p:spPr>
          <a:xfrm>
            <a:off x="2200556" y="2638849"/>
            <a:ext cx="447338" cy="1080201"/>
          </a:xfrm>
          <a:prstGeom prst="roundRect">
            <a:avLst/>
          </a:prstGeom>
          <a:noFill/>
          <a:ln w="63500">
            <a:solidFill>
              <a:srgbClr val="FF0000">
                <a:alpha val="9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 name="矩形: 圆角 7">
            <a:extLst>
              <a:ext uri="{FF2B5EF4-FFF2-40B4-BE49-F238E27FC236}">
                <a16:creationId xmlns:a16="http://schemas.microsoft.com/office/drawing/2014/main" id="{0BF8A1C7-547C-4F80-9C96-D7BDCC1AA22D}"/>
              </a:ext>
            </a:extLst>
          </p:cNvPr>
          <p:cNvSpPr/>
          <p:nvPr/>
        </p:nvSpPr>
        <p:spPr>
          <a:xfrm>
            <a:off x="3849996" y="2638848"/>
            <a:ext cx="447338" cy="1080201"/>
          </a:xfrm>
          <a:prstGeom prst="roundRect">
            <a:avLst/>
          </a:prstGeom>
          <a:noFill/>
          <a:ln w="63500">
            <a:solidFill>
              <a:srgbClr val="FF0000">
                <a:alpha val="9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 name="矩形: 圆角 8">
            <a:extLst>
              <a:ext uri="{FF2B5EF4-FFF2-40B4-BE49-F238E27FC236}">
                <a16:creationId xmlns:a16="http://schemas.microsoft.com/office/drawing/2014/main" id="{6CBFA52E-7B72-4F3C-917C-8C1C165DD426}"/>
              </a:ext>
            </a:extLst>
          </p:cNvPr>
          <p:cNvSpPr/>
          <p:nvPr/>
        </p:nvSpPr>
        <p:spPr>
          <a:xfrm>
            <a:off x="5361577" y="2638847"/>
            <a:ext cx="447338" cy="1080201"/>
          </a:xfrm>
          <a:prstGeom prst="roundRect">
            <a:avLst/>
          </a:prstGeom>
          <a:noFill/>
          <a:ln w="63500">
            <a:solidFill>
              <a:srgbClr val="FF0000">
                <a:alpha val="9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0" name="矩形: 圆角 9">
            <a:extLst>
              <a:ext uri="{FF2B5EF4-FFF2-40B4-BE49-F238E27FC236}">
                <a16:creationId xmlns:a16="http://schemas.microsoft.com/office/drawing/2014/main" id="{0E22E428-85EA-47F2-B007-3967FAEC9151}"/>
              </a:ext>
            </a:extLst>
          </p:cNvPr>
          <p:cNvSpPr/>
          <p:nvPr/>
        </p:nvSpPr>
        <p:spPr>
          <a:xfrm>
            <a:off x="2200556" y="4576312"/>
            <a:ext cx="447338" cy="1080201"/>
          </a:xfrm>
          <a:prstGeom prst="roundRect">
            <a:avLst/>
          </a:prstGeom>
          <a:noFill/>
          <a:ln w="63500">
            <a:solidFill>
              <a:srgbClr val="FF0000">
                <a:alpha val="9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1" name="矩形: 圆角 10">
            <a:extLst>
              <a:ext uri="{FF2B5EF4-FFF2-40B4-BE49-F238E27FC236}">
                <a16:creationId xmlns:a16="http://schemas.microsoft.com/office/drawing/2014/main" id="{99C5A65B-716C-4412-8CEA-C177CCEA255B}"/>
              </a:ext>
            </a:extLst>
          </p:cNvPr>
          <p:cNvSpPr/>
          <p:nvPr/>
        </p:nvSpPr>
        <p:spPr>
          <a:xfrm>
            <a:off x="3849996" y="4576311"/>
            <a:ext cx="447338" cy="1080201"/>
          </a:xfrm>
          <a:prstGeom prst="roundRect">
            <a:avLst/>
          </a:prstGeom>
          <a:noFill/>
          <a:ln w="63500">
            <a:solidFill>
              <a:srgbClr val="FF0000">
                <a:alpha val="9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3" name="矩形: 圆角 12">
            <a:extLst>
              <a:ext uri="{FF2B5EF4-FFF2-40B4-BE49-F238E27FC236}">
                <a16:creationId xmlns:a16="http://schemas.microsoft.com/office/drawing/2014/main" id="{77818600-67CA-4930-89B2-B9BA8B028277}"/>
              </a:ext>
            </a:extLst>
          </p:cNvPr>
          <p:cNvSpPr/>
          <p:nvPr/>
        </p:nvSpPr>
        <p:spPr>
          <a:xfrm>
            <a:off x="5361577" y="4576310"/>
            <a:ext cx="447338" cy="1080201"/>
          </a:xfrm>
          <a:prstGeom prst="roundRect">
            <a:avLst/>
          </a:prstGeom>
          <a:noFill/>
          <a:ln w="63500">
            <a:solidFill>
              <a:srgbClr val="FF0000">
                <a:alpha val="9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4" name="矩形: 圆角 13">
            <a:extLst>
              <a:ext uri="{FF2B5EF4-FFF2-40B4-BE49-F238E27FC236}">
                <a16:creationId xmlns:a16="http://schemas.microsoft.com/office/drawing/2014/main" id="{5BFD193A-6544-4917-8D18-1F721DA383FE}"/>
              </a:ext>
            </a:extLst>
          </p:cNvPr>
          <p:cNvSpPr/>
          <p:nvPr/>
        </p:nvSpPr>
        <p:spPr>
          <a:xfrm>
            <a:off x="7844611" y="3598850"/>
            <a:ext cx="447338" cy="1080201"/>
          </a:xfrm>
          <a:prstGeom prst="roundRect">
            <a:avLst/>
          </a:prstGeom>
          <a:noFill/>
          <a:ln w="63500">
            <a:solidFill>
              <a:srgbClr val="FF0000">
                <a:alpha val="9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5" name="矩形: 圆角 14">
            <a:extLst>
              <a:ext uri="{FF2B5EF4-FFF2-40B4-BE49-F238E27FC236}">
                <a16:creationId xmlns:a16="http://schemas.microsoft.com/office/drawing/2014/main" id="{E02BE15A-FB3A-4E17-B657-3D10DB3C56FD}"/>
              </a:ext>
            </a:extLst>
          </p:cNvPr>
          <p:cNvSpPr/>
          <p:nvPr/>
        </p:nvSpPr>
        <p:spPr>
          <a:xfrm>
            <a:off x="9408407" y="3598849"/>
            <a:ext cx="447338" cy="1080201"/>
          </a:xfrm>
          <a:prstGeom prst="roundRect">
            <a:avLst/>
          </a:prstGeom>
          <a:noFill/>
          <a:ln w="63500">
            <a:solidFill>
              <a:srgbClr val="FF0000">
                <a:alpha val="9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6" name="矩形: 圆角 15">
            <a:extLst>
              <a:ext uri="{FF2B5EF4-FFF2-40B4-BE49-F238E27FC236}">
                <a16:creationId xmlns:a16="http://schemas.microsoft.com/office/drawing/2014/main" id="{2296D580-5094-46E4-8F00-8DB62A3D8854}"/>
              </a:ext>
            </a:extLst>
          </p:cNvPr>
          <p:cNvSpPr/>
          <p:nvPr/>
        </p:nvSpPr>
        <p:spPr>
          <a:xfrm>
            <a:off x="11019540" y="3598848"/>
            <a:ext cx="447338" cy="1080201"/>
          </a:xfrm>
          <a:prstGeom prst="roundRect">
            <a:avLst/>
          </a:prstGeom>
          <a:noFill/>
          <a:ln w="63500">
            <a:solidFill>
              <a:srgbClr val="FF0000">
                <a:alpha val="9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Tree>
    <p:extLst>
      <p:ext uri="{BB962C8B-B14F-4D97-AF65-F5344CB8AC3E}">
        <p14:creationId xmlns:p14="http://schemas.microsoft.com/office/powerpoint/2010/main" val="39217570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4"/>
          <p:cNvSpPr>
            <a:spLocks noChangeArrowheads="1"/>
          </p:cNvSpPr>
          <p:nvPr/>
        </p:nvSpPr>
        <p:spPr bwMode="auto">
          <a:xfrm>
            <a:off x="630071" y="506759"/>
            <a:ext cx="4272102" cy="69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252" tIns="50626" rIns="101252" bIns="50626"/>
          <a:lstStyle>
            <a:lvl1pPr>
              <a:spcBef>
                <a:spcPct val="20000"/>
              </a:spcBef>
              <a:buFont typeface="Arial" panose="020B0604020202020204" pitchFamily="34" charset="0"/>
              <a:buChar char="•"/>
              <a:defRPr sz="3500">
                <a:solidFill>
                  <a:schemeClr val="tx1"/>
                </a:solidFill>
                <a:latin typeface="Calibri" panose="020F0502020204030204" charset="0"/>
                <a:ea typeface="宋体" panose="02010600030101010101" pitchFamily="2" charset="-122"/>
              </a:defRPr>
            </a:lvl1pPr>
            <a:lvl2pPr marL="742950" indent="-285750">
              <a:spcBef>
                <a:spcPct val="20000"/>
              </a:spcBef>
              <a:buFont typeface="Arial" panose="020B0604020202020204" pitchFamily="34" charset="0"/>
              <a:buChar char="–"/>
              <a:defRPr sz="3100">
                <a:solidFill>
                  <a:schemeClr val="tx1"/>
                </a:solidFill>
                <a:latin typeface="Calibri" panose="020F0502020204030204" charset="0"/>
                <a:ea typeface="宋体" panose="02010600030101010101" pitchFamily="2" charset="-122"/>
              </a:defRPr>
            </a:lvl2pPr>
            <a:lvl3pPr marL="1143000" indent="-228600">
              <a:spcBef>
                <a:spcPct val="20000"/>
              </a:spcBef>
              <a:buFont typeface="Arial" panose="020B0604020202020204" pitchFamily="34" charset="0"/>
              <a:buChar char="•"/>
              <a:defRPr sz="2700">
                <a:solidFill>
                  <a:schemeClr val="tx1"/>
                </a:solidFill>
                <a:latin typeface="Calibri" panose="020F0502020204030204" charset="0"/>
                <a:ea typeface="宋体" panose="02010600030101010101" pitchFamily="2" charset="-122"/>
              </a:defRPr>
            </a:lvl3pPr>
            <a:lvl4pPr marL="1600200" indent="-228600">
              <a:spcBef>
                <a:spcPct val="20000"/>
              </a:spcBef>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4pPr>
            <a:lvl5pPr marL="2057400" indent="-228600">
              <a:spcBef>
                <a:spcPct val="20000"/>
              </a:spcBef>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9pPr>
          </a:lstStyle>
          <a:p>
            <a:pPr>
              <a:lnSpc>
                <a:spcPct val="90000"/>
              </a:lnSpc>
              <a:buNone/>
            </a:pPr>
            <a:r>
              <a:rPr lang="zh-CN" altLang="en-US" sz="2800" b="1" dirty="0">
                <a:solidFill>
                  <a:srgbClr val="01479B"/>
                </a:solidFill>
                <a:latin typeface="微软雅黑" panose="020B0503020204020204" charset="-122"/>
                <a:ea typeface="微软雅黑" panose="020B0503020204020204" charset="-122"/>
                <a:cs typeface="微软雅黑" panose="020B0503020204020204" charset="-122"/>
                <a:sym typeface="+mn-ea"/>
              </a:rPr>
              <a:t>消融实验</a:t>
            </a:r>
          </a:p>
        </p:txBody>
      </p:sp>
      <p:sp>
        <p:nvSpPr>
          <p:cNvPr id="12" name="页脚占位符 8">
            <a:extLst>
              <a:ext uri="{FF2B5EF4-FFF2-40B4-BE49-F238E27FC236}">
                <a16:creationId xmlns:a16="http://schemas.microsoft.com/office/drawing/2014/main" id="{C47876C5-FCEE-4788-97FC-DAE54DC3B368}"/>
              </a:ext>
            </a:extLst>
          </p:cNvPr>
          <p:cNvSpPr>
            <a:spLocks noGrp="1"/>
          </p:cNvSpPr>
          <p:nvPr>
            <p:ph type="ftr" sz="quarter" idx="11"/>
          </p:nvPr>
        </p:nvSpPr>
        <p:spPr>
          <a:xfrm>
            <a:off x="688975" y="6240780"/>
            <a:ext cx="2506980" cy="206375"/>
          </a:xfrm>
        </p:spPr>
        <p:txBody>
          <a:bodyPr/>
          <a:lstStyle>
            <a:lvl1pPr algn="dist">
              <a:defRPr/>
            </a:lvl1pPr>
          </a:lstStyle>
          <a:p>
            <a:r>
              <a:rPr lang="zh-CN" altLang="en-US" dirty="0"/>
              <a:t>知行合一 饮水思源</a:t>
            </a:r>
          </a:p>
        </p:txBody>
      </p:sp>
      <p:pic>
        <p:nvPicPr>
          <p:cNvPr id="5" name="图片 4" descr="图表, 直方图&#10;&#10;描述已自动生成">
            <a:extLst>
              <a:ext uri="{FF2B5EF4-FFF2-40B4-BE49-F238E27FC236}">
                <a16:creationId xmlns:a16="http://schemas.microsoft.com/office/drawing/2014/main" id="{C8216F16-AEA8-413E-8850-AF310CDEF414}"/>
              </a:ext>
            </a:extLst>
          </p:cNvPr>
          <p:cNvPicPr>
            <a:picLocks noChangeAspect="1"/>
          </p:cNvPicPr>
          <p:nvPr/>
        </p:nvPicPr>
        <p:blipFill>
          <a:blip r:embed="rId3"/>
          <a:stretch>
            <a:fillRect/>
          </a:stretch>
        </p:blipFill>
        <p:spPr>
          <a:xfrm>
            <a:off x="303621" y="1438103"/>
            <a:ext cx="6003072" cy="3604161"/>
          </a:xfrm>
          <a:prstGeom prst="rect">
            <a:avLst/>
          </a:prstGeom>
        </p:spPr>
      </p:pic>
      <p:pic>
        <p:nvPicPr>
          <p:cNvPr id="6" name="图片 5" descr="图表, 折线图, 瀑布图&#10;&#10;描述已自动生成">
            <a:extLst>
              <a:ext uri="{FF2B5EF4-FFF2-40B4-BE49-F238E27FC236}">
                <a16:creationId xmlns:a16="http://schemas.microsoft.com/office/drawing/2014/main" id="{B135AC71-5542-48B7-8775-4563EE79742E}"/>
              </a:ext>
            </a:extLst>
          </p:cNvPr>
          <p:cNvPicPr>
            <a:picLocks noChangeAspect="1"/>
          </p:cNvPicPr>
          <p:nvPr/>
        </p:nvPicPr>
        <p:blipFill>
          <a:blip r:embed="rId4"/>
          <a:stretch>
            <a:fillRect/>
          </a:stretch>
        </p:blipFill>
        <p:spPr>
          <a:xfrm>
            <a:off x="6128515" y="1438103"/>
            <a:ext cx="6002137" cy="3603600"/>
          </a:xfrm>
          <a:prstGeom prst="rect">
            <a:avLst/>
          </a:prstGeom>
        </p:spPr>
      </p:pic>
      <p:sp>
        <p:nvSpPr>
          <p:cNvPr id="7" name="文本框 6">
            <a:extLst>
              <a:ext uri="{FF2B5EF4-FFF2-40B4-BE49-F238E27FC236}">
                <a16:creationId xmlns:a16="http://schemas.microsoft.com/office/drawing/2014/main" id="{099B41AE-D6D5-4BA9-AAD6-F3FEF61AB68A}"/>
              </a:ext>
            </a:extLst>
          </p:cNvPr>
          <p:cNvSpPr txBox="1"/>
          <p:nvPr/>
        </p:nvSpPr>
        <p:spPr>
          <a:xfrm>
            <a:off x="864193" y="4968190"/>
            <a:ext cx="10463614" cy="1134413"/>
          </a:xfrm>
          <a:prstGeom prst="rect">
            <a:avLst/>
          </a:prstGeom>
          <a:noFill/>
        </p:spPr>
        <p:txBody>
          <a:bodyPr wrap="square" rtlCol="0">
            <a:spAutoFit/>
          </a:bodyPr>
          <a:lstStyle/>
          <a:p>
            <a:pPr marL="457200" indent="-457200" latinLnBrk="0">
              <a:lnSpc>
                <a:spcPct val="150000"/>
              </a:lnSpc>
              <a:spcBef>
                <a:spcPts val="0"/>
              </a:spcBef>
              <a:spcAft>
                <a:spcPts val="0"/>
              </a:spcAft>
              <a:buFont typeface="Arial" panose="020B0604020202020204" pitchFamily="34" charset="0"/>
              <a:buChar char="•"/>
            </a:pPr>
            <a:r>
              <a:rPr lang="zh-CN" altLang="en-US" sz="2400" dirty="0"/>
              <a:t>大多数低频行人属性的识别性能都有较大幅度的提升，最大能够达到</a:t>
            </a:r>
            <a:r>
              <a:rPr lang="en-US" altLang="zh-CN" sz="2400" dirty="0">
                <a:solidFill>
                  <a:srgbClr val="FF0000"/>
                </a:solidFill>
              </a:rPr>
              <a:t>12.5%</a:t>
            </a:r>
            <a:r>
              <a:rPr lang="zh-CN" altLang="en-US" sz="2400" dirty="0"/>
              <a:t>。</a:t>
            </a:r>
          </a:p>
        </p:txBody>
      </p:sp>
    </p:spTree>
    <p:extLst>
      <p:ext uri="{BB962C8B-B14F-4D97-AF65-F5344CB8AC3E}">
        <p14:creationId xmlns:p14="http://schemas.microsoft.com/office/powerpoint/2010/main" val="40565046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0C2E0E98-625B-4A54-9FE7-5B3F9AB65E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4619" y="1197322"/>
            <a:ext cx="3686748" cy="4915663"/>
          </a:xfrm>
          <a:prstGeom prst="rect">
            <a:avLst/>
          </a:prstGeom>
        </p:spPr>
      </p:pic>
      <p:sp>
        <p:nvSpPr>
          <p:cNvPr id="2" name="Rectangle 14"/>
          <p:cNvSpPr>
            <a:spLocks noChangeArrowheads="1"/>
          </p:cNvSpPr>
          <p:nvPr/>
        </p:nvSpPr>
        <p:spPr bwMode="auto">
          <a:xfrm>
            <a:off x="630071" y="506759"/>
            <a:ext cx="6613210" cy="69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252" tIns="50626" rIns="101252" bIns="50626"/>
          <a:lstStyle>
            <a:lvl1pPr>
              <a:spcBef>
                <a:spcPct val="20000"/>
              </a:spcBef>
              <a:buFont typeface="Arial" panose="020B0604020202020204" pitchFamily="34" charset="0"/>
              <a:buChar char="•"/>
              <a:defRPr sz="3500">
                <a:solidFill>
                  <a:schemeClr val="tx1"/>
                </a:solidFill>
                <a:latin typeface="Calibri" panose="020F0502020204030204" charset="0"/>
                <a:ea typeface="宋体" panose="02010600030101010101" pitchFamily="2" charset="-122"/>
              </a:defRPr>
            </a:lvl1pPr>
            <a:lvl2pPr marL="742950" indent="-285750">
              <a:spcBef>
                <a:spcPct val="20000"/>
              </a:spcBef>
              <a:buFont typeface="Arial" panose="020B0604020202020204" pitchFamily="34" charset="0"/>
              <a:buChar char="–"/>
              <a:defRPr sz="3100">
                <a:solidFill>
                  <a:schemeClr val="tx1"/>
                </a:solidFill>
                <a:latin typeface="Calibri" panose="020F0502020204030204" charset="0"/>
                <a:ea typeface="宋体" panose="02010600030101010101" pitchFamily="2" charset="-122"/>
              </a:defRPr>
            </a:lvl2pPr>
            <a:lvl3pPr marL="1143000" indent="-228600">
              <a:spcBef>
                <a:spcPct val="20000"/>
              </a:spcBef>
              <a:buFont typeface="Arial" panose="020B0604020202020204" pitchFamily="34" charset="0"/>
              <a:buChar char="•"/>
              <a:defRPr sz="2700">
                <a:solidFill>
                  <a:schemeClr val="tx1"/>
                </a:solidFill>
                <a:latin typeface="Calibri" panose="020F0502020204030204" charset="0"/>
                <a:ea typeface="宋体" panose="02010600030101010101" pitchFamily="2" charset="-122"/>
              </a:defRPr>
            </a:lvl3pPr>
            <a:lvl4pPr marL="1600200" indent="-228600">
              <a:spcBef>
                <a:spcPct val="20000"/>
              </a:spcBef>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4pPr>
            <a:lvl5pPr marL="2057400" indent="-228600">
              <a:spcBef>
                <a:spcPct val="20000"/>
              </a:spcBef>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9pPr>
          </a:lstStyle>
          <a:p>
            <a:pPr>
              <a:lnSpc>
                <a:spcPct val="90000"/>
              </a:lnSpc>
              <a:buNone/>
            </a:pPr>
            <a:r>
              <a:rPr lang="zh-CN" altLang="en-US" sz="2800" b="1" dirty="0">
                <a:solidFill>
                  <a:srgbClr val="01479B"/>
                </a:solidFill>
                <a:latin typeface="微软雅黑" panose="020B0503020204020204" charset="-122"/>
                <a:ea typeface="微软雅黑" panose="020B0503020204020204" charset="-122"/>
                <a:sym typeface="+mn-ea"/>
              </a:rPr>
              <a:t>基于注意力机制的行人属性识别方法</a:t>
            </a:r>
          </a:p>
        </p:txBody>
      </p:sp>
      <p:sp>
        <p:nvSpPr>
          <p:cNvPr id="12" name="页脚占位符 8">
            <a:extLst>
              <a:ext uri="{FF2B5EF4-FFF2-40B4-BE49-F238E27FC236}">
                <a16:creationId xmlns:a16="http://schemas.microsoft.com/office/drawing/2014/main" id="{C47876C5-FCEE-4788-97FC-DAE54DC3B368}"/>
              </a:ext>
            </a:extLst>
          </p:cNvPr>
          <p:cNvSpPr>
            <a:spLocks noGrp="1"/>
          </p:cNvSpPr>
          <p:nvPr>
            <p:ph type="ftr" sz="quarter" idx="11"/>
          </p:nvPr>
        </p:nvSpPr>
        <p:spPr>
          <a:xfrm>
            <a:off x="688975" y="6240780"/>
            <a:ext cx="2506980" cy="206375"/>
          </a:xfrm>
        </p:spPr>
        <p:txBody>
          <a:bodyPr/>
          <a:lstStyle>
            <a:lvl1pPr algn="dist">
              <a:defRPr/>
            </a:lvl1pPr>
          </a:lstStyle>
          <a:p>
            <a:r>
              <a:rPr lang="zh-CN" altLang="en-US" dirty="0"/>
              <a:t>知行合一 饮水思源</a:t>
            </a:r>
          </a:p>
        </p:txBody>
      </p:sp>
      <p:sp>
        <p:nvSpPr>
          <p:cNvPr id="7" name="文本框 6">
            <a:extLst>
              <a:ext uri="{FF2B5EF4-FFF2-40B4-BE49-F238E27FC236}">
                <a16:creationId xmlns:a16="http://schemas.microsoft.com/office/drawing/2014/main" id="{3A124A30-6151-4E77-9BFA-A376A0ABA712}"/>
              </a:ext>
            </a:extLst>
          </p:cNvPr>
          <p:cNvSpPr txBox="1"/>
          <p:nvPr/>
        </p:nvSpPr>
        <p:spPr>
          <a:xfrm>
            <a:off x="4748463" y="1197322"/>
            <a:ext cx="6813466" cy="4906151"/>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zh-CN" altLang="en-US" sz="2800" dirty="0"/>
              <a:t>行人图片中各个属性的空间位置分布具有一定的</a:t>
            </a:r>
            <a:r>
              <a:rPr lang="zh-CN" altLang="en-US" sz="2800" dirty="0">
                <a:solidFill>
                  <a:srgbClr val="FF0000"/>
                </a:solidFill>
              </a:rPr>
              <a:t>规律性</a:t>
            </a:r>
            <a:r>
              <a:rPr lang="zh-CN" altLang="en-US" sz="2800" dirty="0"/>
              <a:t>。</a:t>
            </a:r>
            <a:endParaRPr lang="en-US" altLang="zh-CN" sz="2800" dirty="0"/>
          </a:p>
          <a:p>
            <a:pPr marL="742950" lvl="1" indent="-285750">
              <a:lnSpc>
                <a:spcPct val="150000"/>
              </a:lnSpc>
              <a:buFont typeface="Arial" panose="020B0604020202020204" pitchFamily="34" charset="0"/>
              <a:buChar char="•"/>
            </a:pPr>
            <a:r>
              <a:rPr lang="zh-CN" altLang="en-US" sz="2400" dirty="0"/>
              <a:t>发型信息通常存在于图像顶部</a:t>
            </a:r>
            <a:endParaRPr lang="en-US" altLang="zh-CN" sz="2400" dirty="0"/>
          </a:p>
          <a:p>
            <a:pPr marL="742950" lvl="1" indent="-285750">
              <a:lnSpc>
                <a:spcPct val="150000"/>
              </a:lnSpc>
              <a:buFont typeface="Arial" panose="020B0604020202020204" pitchFamily="34" charset="0"/>
              <a:buChar char="•"/>
            </a:pPr>
            <a:r>
              <a:rPr lang="zh-CN" altLang="en-US" sz="2400" dirty="0"/>
              <a:t>上下装的相对位置关系</a:t>
            </a:r>
            <a:endParaRPr lang="en-US" altLang="zh-CN" sz="2400" dirty="0"/>
          </a:p>
          <a:p>
            <a:pPr marL="742950" lvl="1" indent="-285750">
              <a:lnSpc>
                <a:spcPct val="150000"/>
              </a:lnSpc>
              <a:buFont typeface="Arial" panose="020B0604020202020204" pitchFamily="34" charset="0"/>
              <a:buChar char="•"/>
            </a:pPr>
            <a:r>
              <a:rPr lang="en-US" altLang="zh-CN" sz="2400" dirty="0"/>
              <a:t>……</a:t>
            </a:r>
          </a:p>
          <a:p>
            <a:pPr marL="285750" indent="-285750">
              <a:lnSpc>
                <a:spcPct val="150000"/>
              </a:lnSpc>
              <a:buFont typeface="Arial" panose="020B0604020202020204" pitchFamily="34" charset="0"/>
              <a:buChar char="•"/>
            </a:pPr>
            <a:r>
              <a:rPr lang="zh-CN" altLang="en-US" sz="2800" dirty="0">
                <a:solidFill>
                  <a:srgbClr val="FF0000"/>
                </a:solidFill>
              </a:rPr>
              <a:t>注意力机制</a:t>
            </a:r>
            <a:r>
              <a:rPr lang="zh-CN" altLang="en-US" sz="2800" dirty="0"/>
              <a:t>可以提取这种空间位置信息以辅助模型进行识别。</a:t>
            </a:r>
          </a:p>
          <a:p>
            <a:pPr marL="285750" indent="-285750">
              <a:lnSpc>
                <a:spcPct val="150000"/>
              </a:lnSpc>
              <a:buFont typeface="Arial" panose="020B0604020202020204" pitchFamily="34" charset="0"/>
              <a:buChar char="•"/>
            </a:pPr>
            <a:endParaRPr lang="en-US" altLang="zh-CN" sz="2800" dirty="0"/>
          </a:p>
        </p:txBody>
      </p:sp>
      <p:sp>
        <p:nvSpPr>
          <p:cNvPr id="3" name="矩形: 圆角 2">
            <a:extLst>
              <a:ext uri="{FF2B5EF4-FFF2-40B4-BE49-F238E27FC236}">
                <a16:creationId xmlns:a16="http://schemas.microsoft.com/office/drawing/2014/main" id="{842E7382-CC27-40B1-B423-75B5095E173D}"/>
              </a:ext>
            </a:extLst>
          </p:cNvPr>
          <p:cNvSpPr/>
          <p:nvPr/>
        </p:nvSpPr>
        <p:spPr>
          <a:xfrm>
            <a:off x="1613043" y="1654139"/>
            <a:ext cx="606176" cy="565079"/>
          </a:xfrm>
          <a:prstGeom prst="round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cxnSp>
        <p:nvCxnSpPr>
          <p:cNvPr id="9" name="直接箭头连接符 8">
            <a:extLst>
              <a:ext uri="{FF2B5EF4-FFF2-40B4-BE49-F238E27FC236}">
                <a16:creationId xmlns:a16="http://schemas.microsoft.com/office/drawing/2014/main" id="{5AB8883A-D529-4CF4-A18F-2D49253F73CE}"/>
              </a:ext>
            </a:extLst>
          </p:cNvPr>
          <p:cNvCxnSpPr/>
          <p:nvPr/>
        </p:nvCxnSpPr>
        <p:spPr>
          <a:xfrm>
            <a:off x="1715784" y="2784297"/>
            <a:ext cx="729465" cy="1489752"/>
          </a:xfrm>
          <a:prstGeom prst="straightConnector1">
            <a:avLst/>
          </a:prstGeom>
          <a:ln w="635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直接箭头连接符 10">
            <a:extLst>
              <a:ext uri="{FF2B5EF4-FFF2-40B4-BE49-F238E27FC236}">
                <a16:creationId xmlns:a16="http://schemas.microsoft.com/office/drawing/2014/main" id="{6C61C7ED-E8FB-4C30-B985-3CA318374CCF}"/>
              </a:ext>
            </a:extLst>
          </p:cNvPr>
          <p:cNvCxnSpPr/>
          <p:nvPr/>
        </p:nvCxnSpPr>
        <p:spPr>
          <a:xfrm flipV="1">
            <a:off x="1880171" y="4274049"/>
            <a:ext cx="565078" cy="482885"/>
          </a:xfrm>
          <a:prstGeom prst="straightConnector1">
            <a:avLst/>
          </a:prstGeom>
          <a:ln w="635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146902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4"/>
          <p:cNvSpPr>
            <a:spLocks noChangeArrowheads="1"/>
          </p:cNvSpPr>
          <p:nvPr/>
        </p:nvSpPr>
        <p:spPr bwMode="auto">
          <a:xfrm>
            <a:off x="630071" y="506759"/>
            <a:ext cx="5640100" cy="69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252" tIns="50626" rIns="101252" bIns="50626"/>
          <a:lstStyle>
            <a:lvl1pPr>
              <a:spcBef>
                <a:spcPct val="20000"/>
              </a:spcBef>
              <a:buFont typeface="Arial" panose="020B0604020202020204" pitchFamily="34" charset="0"/>
              <a:buChar char="•"/>
              <a:defRPr sz="3500">
                <a:solidFill>
                  <a:schemeClr val="tx1"/>
                </a:solidFill>
                <a:latin typeface="Calibri" panose="020F0502020204030204" charset="0"/>
                <a:ea typeface="宋体" panose="02010600030101010101" pitchFamily="2" charset="-122"/>
              </a:defRPr>
            </a:lvl1pPr>
            <a:lvl2pPr marL="742950" indent="-285750">
              <a:spcBef>
                <a:spcPct val="20000"/>
              </a:spcBef>
              <a:buFont typeface="Arial" panose="020B0604020202020204" pitchFamily="34" charset="0"/>
              <a:buChar char="–"/>
              <a:defRPr sz="3100">
                <a:solidFill>
                  <a:schemeClr val="tx1"/>
                </a:solidFill>
                <a:latin typeface="Calibri" panose="020F0502020204030204" charset="0"/>
                <a:ea typeface="宋体" panose="02010600030101010101" pitchFamily="2" charset="-122"/>
              </a:defRPr>
            </a:lvl2pPr>
            <a:lvl3pPr marL="1143000" indent="-228600">
              <a:spcBef>
                <a:spcPct val="20000"/>
              </a:spcBef>
              <a:buFont typeface="Arial" panose="020B0604020202020204" pitchFamily="34" charset="0"/>
              <a:buChar char="•"/>
              <a:defRPr sz="2700">
                <a:solidFill>
                  <a:schemeClr val="tx1"/>
                </a:solidFill>
                <a:latin typeface="Calibri" panose="020F0502020204030204" charset="0"/>
                <a:ea typeface="宋体" panose="02010600030101010101" pitchFamily="2" charset="-122"/>
              </a:defRPr>
            </a:lvl3pPr>
            <a:lvl4pPr marL="1600200" indent="-228600">
              <a:spcBef>
                <a:spcPct val="20000"/>
              </a:spcBef>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4pPr>
            <a:lvl5pPr marL="2057400" indent="-228600">
              <a:spcBef>
                <a:spcPct val="20000"/>
              </a:spcBef>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9pPr>
          </a:lstStyle>
          <a:p>
            <a:pPr>
              <a:lnSpc>
                <a:spcPct val="90000"/>
              </a:lnSpc>
              <a:buNone/>
            </a:pPr>
            <a:r>
              <a:rPr lang="zh-CN" altLang="en-US" sz="2800" b="1" dirty="0">
                <a:solidFill>
                  <a:srgbClr val="01479B"/>
                </a:solidFill>
                <a:latin typeface="微软雅黑" panose="020B0503020204020204" charset="-122"/>
                <a:ea typeface="微软雅黑" panose="020B0503020204020204" charset="-122"/>
                <a:sym typeface="+mn-ea"/>
              </a:rPr>
              <a:t>存在的缺陷</a:t>
            </a:r>
          </a:p>
        </p:txBody>
      </p:sp>
      <p:sp>
        <p:nvSpPr>
          <p:cNvPr id="12" name="页脚占位符 8">
            <a:extLst>
              <a:ext uri="{FF2B5EF4-FFF2-40B4-BE49-F238E27FC236}">
                <a16:creationId xmlns:a16="http://schemas.microsoft.com/office/drawing/2014/main" id="{C47876C5-FCEE-4788-97FC-DAE54DC3B368}"/>
              </a:ext>
            </a:extLst>
          </p:cNvPr>
          <p:cNvSpPr>
            <a:spLocks noGrp="1"/>
          </p:cNvSpPr>
          <p:nvPr>
            <p:ph type="ftr" sz="quarter" idx="11"/>
          </p:nvPr>
        </p:nvSpPr>
        <p:spPr>
          <a:xfrm>
            <a:off x="688975" y="6240780"/>
            <a:ext cx="2506980" cy="206375"/>
          </a:xfrm>
        </p:spPr>
        <p:txBody>
          <a:bodyPr/>
          <a:lstStyle>
            <a:lvl1pPr algn="dist">
              <a:defRPr/>
            </a:lvl1pPr>
          </a:lstStyle>
          <a:p>
            <a:r>
              <a:rPr lang="zh-CN" altLang="en-US" dirty="0"/>
              <a:t>知行合一 饮水思源</a:t>
            </a:r>
          </a:p>
        </p:txBody>
      </p:sp>
      <p:sp>
        <p:nvSpPr>
          <p:cNvPr id="4" name="文本框 3">
            <a:extLst>
              <a:ext uri="{FF2B5EF4-FFF2-40B4-BE49-F238E27FC236}">
                <a16:creationId xmlns:a16="http://schemas.microsoft.com/office/drawing/2014/main" id="{D7C02CA2-C19B-E54C-80AC-C7025C4D5789}"/>
              </a:ext>
            </a:extLst>
          </p:cNvPr>
          <p:cNvSpPr txBox="1"/>
          <p:nvPr/>
        </p:nvSpPr>
        <p:spPr>
          <a:xfrm>
            <a:off x="871135" y="1484368"/>
            <a:ext cx="10032149" cy="580415"/>
          </a:xfrm>
          <a:prstGeom prst="rect">
            <a:avLst/>
          </a:prstGeom>
          <a:noFill/>
        </p:spPr>
        <p:txBody>
          <a:bodyPr wrap="square" rtlCol="0">
            <a:spAutoFit/>
          </a:bodyPr>
          <a:lstStyle/>
          <a:p>
            <a:pPr>
              <a:lnSpc>
                <a:spcPct val="150000"/>
              </a:lnSpc>
            </a:pPr>
            <a:r>
              <a:rPr lang="en-US" altLang="zh-CN" sz="2400" dirty="0">
                <a:solidFill>
                  <a:srgbClr val="FF0000"/>
                </a:solidFill>
              </a:rPr>
              <a:t>1.</a:t>
            </a:r>
            <a:r>
              <a:rPr lang="zh-CN" altLang="en-US" sz="2400" dirty="0">
                <a:solidFill>
                  <a:srgbClr val="FF0000"/>
                </a:solidFill>
              </a:rPr>
              <a:t> 完全不考虑空间位置信息</a:t>
            </a:r>
            <a:endParaRPr lang="en-US" altLang="zh-CN" sz="2400" dirty="0">
              <a:solidFill>
                <a:srgbClr val="FF0000"/>
              </a:solidFill>
            </a:endParaRPr>
          </a:p>
        </p:txBody>
      </p:sp>
      <p:pic>
        <p:nvPicPr>
          <p:cNvPr id="5" name="图片 4">
            <a:extLst>
              <a:ext uri="{FF2B5EF4-FFF2-40B4-BE49-F238E27FC236}">
                <a16:creationId xmlns:a16="http://schemas.microsoft.com/office/drawing/2014/main" id="{3ECC4806-9AE3-4B2E-AE17-E976DB81576E}"/>
              </a:ext>
            </a:extLst>
          </p:cNvPr>
          <p:cNvPicPr>
            <a:picLocks noChangeAspect="1"/>
          </p:cNvPicPr>
          <p:nvPr/>
        </p:nvPicPr>
        <p:blipFill>
          <a:blip r:embed="rId3"/>
          <a:stretch>
            <a:fillRect/>
          </a:stretch>
        </p:blipFill>
        <p:spPr>
          <a:xfrm>
            <a:off x="871135" y="2464857"/>
            <a:ext cx="3966502" cy="3119247"/>
          </a:xfrm>
          <a:prstGeom prst="rect">
            <a:avLst/>
          </a:prstGeom>
        </p:spPr>
      </p:pic>
      <p:pic>
        <p:nvPicPr>
          <p:cNvPr id="6" name="图片 5">
            <a:extLst>
              <a:ext uri="{FF2B5EF4-FFF2-40B4-BE49-F238E27FC236}">
                <a16:creationId xmlns:a16="http://schemas.microsoft.com/office/drawing/2014/main" id="{07DCACEF-7A06-490E-8FC6-EEF190CE0C06}"/>
              </a:ext>
            </a:extLst>
          </p:cNvPr>
          <p:cNvPicPr>
            <a:picLocks noChangeAspect="1"/>
          </p:cNvPicPr>
          <p:nvPr/>
        </p:nvPicPr>
        <p:blipFill>
          <a:blip r:embed="rId4"/>
          <a:stretch>
            <a:fillRect/>
          </a:stretch>
        </p:blipFill>
        <p:spPr>
          <a:xfrm>
            <a:off x="5167241" y="2294167"/>
            <a:ext cx="6672990" cy="3460625"/>
          </a:xfrm>
          <a:prstGeom prst="rect">
            <a:avLst/>
          </a:prstGeom>
        </p:spPr>
      </p:pic>
    </p:spTree>
    <p:extLst>
      <p:ext uri="{BB962C8B-B14F-4D97-AF65-F5344CB8AC3E}">
        <p14:creationId xmlns:p14="http://schemas.microsoft.com/office/powerpoint/2010/main" val="21756099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4"/>
          <p:cNvSpPr>
            <a:spLocks noChangeArrowheads="1"/>
          </p:cNvSpPr>
          <p:nvPr/>
        </p:nvSpPr>
        <p:spPr bwMode="auto">
          <a:xfrm>
            <a:off x="630071" y="506759"/>
            <a:ext cx="5568848" cy="69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252" tIns="50626" rIns="101252" bIns="50626"/>
          <a:lstStyle>
            <a:lvl1pPr>
              <a:spcBef>
                <a:spcPct val="20000"/>
              </a:spcBef>
              <a:buFont typeface="Arial" panose="020B0604020202020204" pitchFamily="34" charset="0"/>
              <a:buChar char="•"/>
              <a:defRPr sz="3500">
                <a:solidFill>
                  <a:schemeClr val="tx1"/>
                </a:solidFill>
                <a:latin typeface="Calibri" panose="020F0502020204030204" charset="0"/>
                <a:ea typeface="宋体" panose="02010600030101010101" pitchFamily="2" charset="-122"/>
              </a:defRPr>
            </a:lvl1pPr>
            <a:lvl2pPr marL="742950" indent="-285750">
              <a:spcBef>
                <a:spcPct val="20000"/>
              </a:spcBef>
              <a:buFont typeface="Arial" panose="020B0604020202020204" pitchFamily="34" charset="0"/>
              <a:buChar char="–"/>
              <a:defRPr sz="3100">
                <a:solidFill>
                  <a:schemeClr val="tx1"/>
                </a:solidFill>
                <a:latin typeface="Calibri" panose="020F0502020204030204" charset="0"/>
                <a:ea typeface="宋体" panose="02010600030101010101" pitchFamily="2" charset="-122"/>
              </a:defRPr>
            </a:lvl2pPr>
            <a:lvl3pPr marL="1143000" indent="-228600">
              <a:spcBef>
                <a:spcPct val="20000"/>
              </a:spcBef>
              <a:buFont typeface="Arial" panose="020B0604020202020204" pitchFamily="34" charset="0"/>
              <a:buChar char="•"/>
              <a:defRPr sz="2700">
                <a:solidFill>
                  <a:schemeClr val="tx1"/>
                </a:solidFill>
                <a:latin typeface="Calibri" panose="020F0502020204030204" charset="0"/>
                <a:ea typeface="宋体" panose="02010600030101010101" pitchFamily="2" charset="-122"/>
              </a:defRPr>
            </a:lvl3pPr>
            <a:lvl4pPr marL="1600200" indent="-228600">
              <a:spcBef>
                <a:spcPct val="20000"/>
              </a:spcBef>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4pPr>
            <a:lvl5pPr marL="2057400" indent="-228600">
              <a:spcBef>
                <a:spcPct val="20000"/>
              </a:spcBef>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9pPr>
          </a:lstStyle>
          <a:p>
            <a:pPr>
              <a:lnSpc>
                <a:spcPct val="90000"/>
              </a:lnSpc>
              <a:buNone/>
            </a:pPr>
            <a:r>
              <a:rPr lang="zh-CN" altLang="en-US" sz="2800" b="1" dirty="0">
                <a:solidFill>
                  <a:srgbClr val="01479B"/>
                </a:solidFill>
                <a:latin typeface="微软雅黑" panose="020B0503020204020204" charset="-122"/>
                <a:ea typeface="微软雅黑" panose="020B0503020204020204" charset="-122"/>
                <a:sym typeface="+mn-ea"/>
              </a:rPr>
              <a:t>存在的缺陷</a:t>
            </a:r>
          </a:p>
        </p:txBody>
      </p:sp>
      <p:sp>
        <p:nvSpPr>
          <p:cNvPr id="12" name="页脚占位符 8">
            <a:extLst>
              <a:ext uri="{FF2B5EF4-FFF2-40B4-BE49-F238E27FC236}">
                <a16:creationId xmlns:a16="http://schemas.microsoft.com/office/drawing/2014/main" id="{C47876C5-FCEE-4788-97FC-DAE54DC3B368}"/>
              </a:ext>
            </a:extLst>
          </p:cNvPr>
          <p:cNvSpPr>
            <a:spLocks noGrp="1"/>
          </p:cNvSpPr>
          <p:nvPr>
            <p:ph type="ftr" sz="quarter" idx="11"/>
          </p:nvPr>
        </p:nvSpPr>
        <p:spPr>
          <a:xfrm>
            <a:off x="688975" y="6240780"/>
            <a:ext cx="2506980" cy="206375"/>
          </a:xfrm>
        </p:spPr>
        <p:txBody>
          <a:bodyPr/>
          <a:lstStyle>
            <a:lvl1pPr algn="dist">
              <a:defRPr/>
            </a:lvl1pPr>
          </a:lstStyle>
          <a:p>
            <a:r>
              <a:rPr lang="zh-CN" altLang="en-US" dirty="0"/>
              <a:t>知行合一 饮水思源</a:t>
            </a:r>
          </a:p>
        </p:txBody>
      </p:sp>
      <p:sp>
        <p:nvSpPr>
          <p:cNvPr id="4" name="文本框 3">
            <a:extLst>
              <a:ext uri="{FF2B5EF4-FFF2-40B4-BE49-F238E27FC236}">
                <a16:creationId xmlns:a16="http://schemas.microsoft.com/office/drawing/2014/main" id="{D7C02CA2-C19B-E54C-80AC-C7025C4D5789}"/>
              </a:ext>
            </a:extLst>
          </p:cNvPr>
          <p:cNvSpPr txBox="1"/>
          <p:nvPr/>
        </p:nvSpPr>
        <p:spPr>
          <a:xfrm>
            <a:off x="871135" y="1484368"/>
            <a:ext cx="10032149" cy="1131848"/>
          </a:xfrm>
          <a:prstGeom prst="rect">
            <a:avLst/>
          </a:prstGeom>
          <a:noFill/>
        </p:spPr>
        <p:txBody>
          <a:bodyPr wrap="square" rtlCol="0">
            <a:spAutoFit/>
          </a:bodyPr>
          <a:lstStyle/>
          <a:p>
            <a:pPr>
              <a:lnSpc>
                <a:spcPct val="150000"/>
              </a:lnSpc>
            </a:pPr>
            <a:r>
              <a:rPr lang="en-US" altLang="zh-CN" sz="2400" dirty="0"/>
              <a:t>2. </a:t>
            </a:r>
            <a:r>
              <a:rPr lang="zh-CN" altLang="en-US" sz="2400" dirty="0"/>
              <a:t>考虑了空间位置信息，但是</a:t>
            </a:r>
            <a:r>
              <a:rPr lang="zh-CN" altLang="en-US" sz="2400" dirty="0">
                <a:solidFill>
                  <a:srgbClr val="FF0000"/>
                </a:solidFill>
              </a:rPr>
              <a:t>监督信息不足</a:t>
            </a:r>
            <a:r>
              <a:rPr lang="zh-CN" altLang="en-US" sz="2400" dirty="0"/>
              <a:t>导致提取的空间位置信息不准确。</a:t>
            </a:r>
            <a:endParaRPr lang="en-US" altLang="zh-CN" sz="2400" dirty="0"/>
          </a:p>
        </p:txBody>
      </p:sp>
      <p:pic>
        <p:nvPicPr>
          <p:cNvPr id="7" name="图片 6">
            <a:extLst>
              <a:ext uri="{FF2B5EF4-FFF2-40B4-BE49-F238E27FC236}">
                <a16:creationId xmlns:a16="http://schemas.microsoft.com/office/drawing/2014/main" id="{CBF63C1F-D2FB-4E18-A96C-E5AA47F22FCC}"/>
              </a:ext>
            </a:extLst>
          </p:cNvPr>
          <p:cNvPicPr>
            <a:picLocks noChangeAspect="1"/>
          </p:cNvPicPr>
          <p:nvPr/>
        </p:nvPicPr>
        <p:blipFill>
          <a:blip r:embed="rId3"/>
          <a:stretch>
            <a:fillRect/>
          </a:stretch>
        </p:blipFill>
        <p:spPr>
          <a:xfrm>
            <a:off x="871135" y="2616216"/>
            <a:ext cx="5960987" cy="2183088"/>
          </a:xfrm>
          <a:prstGeom prst="rect">
            <a:avLst/>
          </a:prstGeom>
        </p:spPr>
      </p:pic>
      <p:pic>
        <p:nvPicPr>
          <p:cNvPr id="8" name="图片 7">
            <a:extLst>
              <a:ext uri="{FF2B5EF4-FFF2-40B4-BE49-F238E27FC236}">
                <a16:creationId xmlns:a16="http://schemas.microsoft.com/office/drawing/2014/main" id="{95C1262D-2A03-4579-B44D-3F796545E135}"/>
              </a:ext>
            </a:extLst>
          </p:cNvPr>
          <p:cNvPicPr>
            <a:picLocks noChangeAspect="1"/>
          </p:cNvPicPr>
          <p:nvPr/>
        </p:nvPicPr>
        <p:blipFill>
          <a:blip r:embed="rId4"/>
          <a:stretch>
            <a:fillRect/>
          </a:stretch>
        </p:blipFill>
        <p:spPr>
          <a:xfrm>
            <a:off x="6096000" y="3958132"/>
            <a:ext cx="5589816" cy="2489023"/>
          </a:xfrm>
          <a:prstGeom prst="rect">
            <a:avLst/>
          </a:prstGeom>
        </p:spPr>
      </p:pic>
    </p:spTree>
    <p:extLst>
      <p:ext uri="{BB962C8B-B14F-4D97-AF65-F5344CB8AC3E}">
        <p14:creationId xmlns:p14="http://schemas.microsoft.com/office/powerpoint/2010/main" val="15521410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页脚占位符 8">
            <a:extLst>
              <a:ext uri="{FF2B5EF4-FFF2-40B4-BE49-F238E27FC236}">
                <a16:creationId xmlns:a16="http://schemas.microsoft.com/office/drawing/2014/main" id="{C47876C5-FCEE-4788-97FC-DAE54DC3B368}"/>
              </a:ext>
            </a:extLst>
          </p:cNvPr>
          <p:cNvSpPr>
            <a:spLocks noGrp="1"/>
          </p:cNvSpPr>
          <p:nvPr>
            <p:ph type="ftr" sz="quarter" idx="11"/>
          </p:nvPr>
        </p:nvSpPr>
        <p:spPr>
          <a:xfrm>
            <a:off x="688975" y="6240780"/>
            <a:ext cx="2506980" cy="206375"/>
          </a:xfrm>
        </p:spPr>
        <p:txBody>
          <a:bodyPr/>
          <a:lstStyle>
            <a:lvl1pPr algn="dist">
              <a:defRPr/>
            </a:lvl1pPr>
          </a:lstStyle>
          <a:p>
            <a:r>
              <a:rPr lang="zh-CN" altLang="en-US" dirty="0"/>
              <a:t>知行合一 饮水思源</a:t>
            </a:r>
          </a:p>
        </p:txBody>
      </p:sp>
      <p:pic>
        <p:nvPicPr>
          <p:cNvPr id="9" name="图片 8" descr="图片包含 瀑布图&#10;&#10;描述已自动生成">
            <a:extLst>
              <a:ext uri="{FF2B5EF4-FFF2-40B4-BE49-F238E27FC236}">
                <a16:creationId xmlns:a16="http://schemas.microsoft.com/office/drawing/2014/main" id="{A87446A1-0652-4C12-966A-B4F5347A7128}"/>
              </a:ext>
            </a:extLst>
          </p:cNvPr>
          <p:cNvPicPr>
            <a:picLocks noChangeAspect="1"/>
          </p:cNvPicPr>
          <p:nvPr/>
        </p:nvPicPr>
        <p:blipFill rotWithShape="1">
          <a:blip r:embed="rId3"/>
          <a:srcRect t="36222" b="32148"/>
          <a:stretch/>
        </p:blipFill>
        <p:spPr>
          <a:xfrm>
            <a:off x="1197428" y="1685925"/>
            <a:ext cx="9797143" cy="1743075"/>
          </a:xfrm>
          <a:prstGeom prst="rect">
            <a:avLst/>
          </a:prstGeom>
        </p:spPr>
      </p:pic>
      <p:pic>
        <p:nvPicPr>
          <p:cNvPr id="10" name="图片 9" descr="图示&#10;&#10;描述已自动生成">
            <a:extLst>
              <a:ext uri="{FF2B5EF4-FFF2-40B4-BE49-F238E27FC236}">
                <a16:creationId xmlns:a16="http://schemas.microsoft.com/office/drawing/2014/main" id="{BAA5A4CD-6BA5-4773-8557-826BC2230566}"/>
              </a:ext>
            </a:extLst>
          </p:cNvPr>
          <p:cNvPicPr>
            <a:picLocks noChangeAspect="1"/>
          </p:cNvPicPr>
          <p:nvPr/>
        </p:nvPicPr>
        <p:blipFill rotWithShape="1">
          <a:blip r:embed="rId4"/>
          <a:srcRect l="-301" t="36089" r="301" b="32471"/>
          <a:stretch/>
        </p:blipFill>
        <p:spPr>
          <a:xfrm>
            <a:off x="1138052" y="4300537"/>
            <a:ext cx="9856519" cy="1743075"/>
          </a:xfrm>
          <a:prstGeom prst="rect">
            <a:avLst/>
          </a:prstGeom>
        </p:spPr>
      </p:pic>
      <p:sp>
        <p:nvSpPr>
          <p:cNvPr id="3" name="箭头: 下 2">
            <a:extLst>
              <a:ext uri="{FF2B5EF4-FFF2-40B4-BE49-F238E27FC236}">
                <a16:creationId xmlns:a16="http://schemas.microsoft.com/office/drawing/2014/main" id="{596A7D61-886E-43DB-92D3-FE4BE42782A5}"/>
              </a:ext>
            </a:extLst>
          </p:cNvPr>
          <p:cNvSpPr/>
          <p:nvPr/>
        </p:nvSpPr>
        <p:spPr>
          <a:xfrm>
            <a:off x="4640235" y="3248025"/>
            <a:ext cx="523876" cy="1052512"/>
          </a:xfrm>
          <a:prstGeom prst="down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zh-CN" altLang="en-US"/>
          </a:p>
        </p:txBody>
      </p:sp>
      <p:sp>
        <p:nvSpPr>
          <p:cNvPr id="5" name="文本框 4">
            <a:extLst>
              <a:ext uri="{FF2B5EF4-FFF2-40B4-BE49-F238E27FC236}">
                <a16:creationId xmlns:a16="http://schemas.microsoft.com/office/drawing/2014/main" id="{ECCECCC8-2040-4A3F-B8C5-A61CF848F4FC}"/>
              </a:ext>
            </a:extLst>
          </p:cNvPr>
          <p:cNvSpPr txBox="1"/>
          <p:nvPr/>
        </p:nvSpPr>
        <p:spPr>
          <a:xfrm>
            <a:off x="5429250" y="3248025"/>
            <a:ext cx="2171700" cy="923330"/>
          </a:xfrm>
          <a:prstGeom prst="rect">
            <a:avLst/>
          </a:prstGeom>
          <a:noFill/>
        </p:spPr>
        <p:txBody>
          <a:bodyPr wrap="square" rtlCol="0">
            <a:spAutoFit/>
          </a:bodyPr>
          <a:lstStyle/>
          <a:p>
            <a:r>
              <a:rPr lang="zh-CN" altLang="en-US" dirty="0">
                <a:ln w="0"/>
                <a:effectLst>
                  <a:outerShdw blurRad="38100" dist="19050" dir="2700000" algn="tl" rotWithShape="0">
                    <a:schemeClr val="dk1">
                      <a:alpha val="40000"/>
                    </a:schemeClr>
                  </a:outerShdw>
                </a:effectLst>
              </a:rPr>
              <a:t>对于特定行人属性，从特定的空间位置提取它的特征信息</a:t>
            </a:r>
          </a:p>
        </p:txBody>
      </p:sp>
      <p:sp>
        <p:nvSpPr>
          <p:cNvPr id="8" name="Rectangle 14">
            <a:extLst>
              <a:ext uri="{FF2B5EF4-FFF2-40B4-BE49-F238E27FC236}">
                <a16:creationId xmlns:a16="http://schemas.microsoft.com/office/drawing/2014/main" id="{1B46CB8C-ACA7-44B8-AA78-E34CAC1A6C66}"/>
              </a:ext>
            </a:extLst>
          </p:cNvPr>
          <p:cNvSpPr>
            <a:spLocks noChangeArrowheads="1"/>
          </p:cNvSpPr>
          <p:nvPr/>
        </p:nvSpPr>
        <p:spPr bwMode="auto">
          <a:xfrm>
            <a:off x="630071" y="506759"/>
            <a:ext cx="5568848" cy="69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252" tIns="50626" rIns="101252" bIns="50626"/>
          <a:lstStyle>
            <a:lvl1pPr>
              <a:spcBef>
                <a:spcPct val="20000"/>
              </a:spcBef>
              <a:buFont typeface="Arial" panose="020B0604020202020204" pitchFamily="34" charset="0"/>
              <a:buChar char="•"/>
              <a:defRPr sz="3500">
                <a:solidFill>
                  <a:schemeClr val="tx1"/>
                </a:solidFill>
                <a:latin typeface="Calibri" panose="020F0502020204030204" charset="0"/>
                <a:ea typeface="宋体" panose="02010600030101010101" pitchFamily="2" charset="-122"/>
              </a:defRPr>
            </a:lvl1pPr>
            <a:lvl2pPr marL="742950" indent="-285750">
              <a:spcBef>
                <a:spcPct val="20000"/>
              </a:spcBef>
              <a:buFont typeface="Arial" panose="020B0604020202020204" pitchFamily="34" charset="0"/>
              <a:buChar char="–"/>
              <a:defRPr sz="3100">
                <a:solidFill>
                  <a:schemeClr val="tx1"/>
                </a:solidFill>
                <a:latin typeface="Calibri" panose="020F0502020204030204" charset="0"/>
                <a:ea typeface="宋体" panose="02010600030101010101" pitchFamily="2" charset="-122"/>
              </a:defRPr>
            </a:lvl2pPr>
            <a:lvl3pPr marL="1143000" indent="-228600">
              <a:spcBef>
                <a:spcPct val="20000"/>
              </a:spcBef>
              <a:buFont typeface="Arial" panose="020B0604020202020204" pitchFamily="34" charset="0"/>
              <a:buChar char="•"/>
              <a:defRPr sz="2700">
                <a:solidFill>
                  <a:schemeClr val="tx1"/>
                </a:solidFill>
                <a:latin typeface="Calibri" panose="020F0502020204030204" charset="0"/>
                <a:ea typeface="宋体" panose="02010600030101010101" pitchFamily="2" charset="-122"/>
              </a:defRPr>
            </a:lvl3pPr>
            <a:lvl4pPr marL="1600200" indent="-228600">
              <a:spcBef>
                <a:spcPct val="20000"/>
              </a:spcBef>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4pPr>
            <a:lvl5pPr marL="2057400" indent="-228600">
              <a:spcBef>
                <a:spcPct val="20000"/>
              </a:spcBef>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9pPr>
          </a:lstStyle>
          <a:p>
            <a:pPr>
              <a:lnSpc>
                <a:spcPct val="90000"/>
              </a:lnSpc>
              <a:buNone/>
            </a:pPr>
            <a:r>
              <a:rPr lang="zh-CN" altLang="en-US" sz="2800" b="1" dirty="0">
                <a:solidFill>
                  <a:srgbClr val="01479B"/>
                </a:solidFill>
                <a:latin typeface="微软雅黑" panose="020B0503020204020204" charset="-122"/>
                <a:ea typeface="微软雅黑" panose="020B0503020204020204" charset="-122"/>
                <a:sym typeface="+mn-ea"/>
              </a:rPr>
              <a:t>词向量语义指导的空间注意力机制</a:t>
            </a:r>
          </a:p>
          <a:p>
            <a:pPr>
              <a:lnSpc>
                <a:spcPct val="90000"/>
              </a:lnSpc>
              <a:buNone/>
            </a:pPr>
            <a:endParaRPr lang="zh-CN" altLang="en-US" sz="2800" b="1" dirty="0">
              <a:solidFill>
                <a:srgbClr val="01479B"/>
              </a:solidFill>
              <a:latin typeface="微软雅黑" panose="020B0503020204020204" charset="-122"/>
              <a:ea typeface="微软雅黑" panose="020B0503020204020204" charset="-122"/>
              <a:sym typeface="+mn-ea"/>
            </a:endParaRPr>
          </a:p>
        </p:txBody>
      </p:sp>
    </p:spTree>
    <p:extLst>
      <p:ext uri="{BB962C8B-B14F-4D97-AF65-F5344CB8AC3E}">
        <p14:creationId xmlns:p14="http://schemas.microsoft.com/office/powerpoint/2010/main" val="25398696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页脚占位符 8">
            <a:extLst>
              <a:ext uri="{FF2B5EF4-FFF2-40B4-BE49-F238E27FC236}">
                <a16:creationId xmlns:a16="http://schemas.microsoft.com/office/drawing/2014/main" id="{C47876C5-FCEE-4788-97FC-DAE54DC3B368}"/>
              </a:ext>
            </a:extLst>
          </p:cNvPr>
          <p:cNvSpPr>
            <a:spLocks noGrp="1"/>
          </p:cNvSpPr>
          <p:nvPr>
            <p:ph type="ftr" sz="quarter" idx="11"/>
          </p:nvPr>
        </p:nvSpPr>
        <p:spPr>
          <a:xfrm>
            <a:off x="688975" y="6240780"/>
            <a:ext cx="2506980" cy="206375"/>
          </a:xfrm>
        </p:spPr>
        <p:txBody>
          <a:bodyPr/>
          <a:lstStyle>
            <a:lvl1pPr algn="dist">
              <a:defRPr/>
            </a:lvl1pPr>
          </a:lstStyle>
          <a:p>
            <a:r>
              <a:rPr lang="zh-CN" altLang="en-US" dirty="0"/>
              <a:t>知行合一 饮水思源</a:t>
            </a:r>
          </a:p>
        </p:txBody>
      </p:sp>
      <p:pic>
        <p:nvPicPr>
          <p:cNvPr id="7" name="图片 6" descr="图示&#10;&#10;描述已自动生成">
            <a:extLst>
              <a:ext uri="{FF2B5EF4-FFF2-40B4-BE49-F238E27FC236}">
                <a16:creationId xmlns:a16="http://schemas.microsoft.com/office/drawing/2014/main" id="{824C0CC1-7F29-4F4B-AA4B-ED821E17A749}"/>
              </a:ext>
            </a:extLst>
          </p:cNvPr>
          <p:cNvPicPr>
            <a:picLocks noChangeAspect="1"/>
          </p:cNvPicPr>
          <p:nvPr/>
        </p:nvPicPr>
        <p:blipFill>
          <a:blip r:embed="rId3"/>
          <a:stretch>
            <a:fillRect/>
          </a:stretch>
        </p:blipFill>
        <p:spPr>
          <a:xfrm>
            <a:off x="3065285" y="1152163"/>
            <a:ext cx="9126715" cy="5133777"/>
          </a:xfrm>
          <a:prstGeom prst="rect">
            <a:avLst/>
          </a:prstGeom>
        </p:spPr>
      </p:pic>
      <p:sp>
        <p:nvSpPr>
          <p:cNvPr id="4" name="文本框 3">
            <a:extLst>
              <a:ext uri="{FF2B5EF4-FFF2-40B4-BE49-F238E27FC236}">
                <a16:creationId xmlns:a16="http://schemas.microsoft.com/office/drawing/2014/main" id="{1BA6B4E4-001E-4080-8468-B9432C220F26}"/>
              </a:ext>
            </a:extLst>
          </p:cNvPr>
          <p:cNvSpPr txBox="1"/>
          <p:nvPr/>
        </p:nvSpPr>
        <p:spPr>
          <a:xfrm>
            <a:off x="688975" y="2980387"/>
            <a:ext cx="2616201" cy="1477328"/>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altLang="zh-CN" dirty="0"/>
              <a:t>Query</a:t>
            </a:r>
            <a:r>
              <a:rPr lang="zh-CN" altLang="en-US" dirty="0"/>
              <a:t>是行人属性对应的词向量，相当于引入了弱监督信息指导注意力模块定位特定的行人属性空间位置。</a:t>
            </a:r>
          </a:p>
        </p:txBody>
      </p:sp>
      <p:cxnSp>
        <p:nvCxnSpPr>
          <p:cNvPr id="11" name="直接箭头连接符 10">
            <a:extLst>
              <a:ext uri="{FF2B5EF4-FFF2-40B4-BE49-F238E27FC236}">
                <a16:creationId xmlns:a16="http://schemas.microsoft.com/office/drawing/2014/main" id="{25E57E2B-7AFC-43D7-964C-0359D20C1CB3}"/>
              </a:ext>
            </a:extLst>
          </p:cNvPr>
          <p:cNvCxnSpPr>
            <a:stCxn id="4" idx="3"/>
          </p:cNvCxnSpPr>
          <p:nvPr/>
        </p:nvCxnSpPr>
        <p:spPr>
          <a:xfrm flipV="1">
            <a:off x="3305176" y="2400300"/>
            <a:ext cx="1704974" cy="13187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直接箭头连接符 13">
            <a:extLst>
              <a:ext uri="{FF2B5EF4-FFF2-40B4-BE49-F238E27FC236}">
                <a16:creationId xmlns:a16="http://schemas.microsoft.com/office/drawing/2014/main" id="{E45A8FC9-4421-4645-BEB5-E81C49DB6B27}"/>
              </a:ext>
            </a:extLst>
          </p:cNvPr>
          <p:cNvCxnSpPr>
            <a:stCxn id="4" idx="3"/>
          </p:cNvCxnSpPr>
          <p:nvPr/>
        </p:nvCxnSpPr>
        <p:spPr>
          <a:xfrm>
            <a:off x="3305176" y="3719051"/>
            <a:ext cx="1704974" cy="13840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Rectangle 14">
            <a:extLst>
              <a:ext uri="{FF2B5EF4-FFF2-40B4-BE49-F238E27FC236}">
                <a16:creationId xmlns:a16="http://schemas.microsoft.com/office/drawing/2014/main" id="{130CF5B0-FA46-40A4-8FB5-6EDD0D4A896F}"/>
              </a:ext>
            </a:extLst>
          </p:cNvPr>
          <p:cNvSpPr>
            <a:spLocks noChangeArrowheads="1"/>
          </p:cNvSpPr>
          <p:nvPr/>
        </p:nvSpPr>
        <p:spPr bwMode="auto">
          <a:xfrm>
            <a:off x="630071" y="506759"/>
            <a:ext cx="5568848" cy="69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252" tIns="50626" rIns="101252" bIns="50626"/>
          <a:lstStyle>
            <a:lvl1pPr>
              <a:spcBef>
                <a:spcPct val="20000"/>
              </a:spcBef>
              <a:buFont typeface="Arial" panose="020B0604020202020204" pitchFamily="34" charset="0"/>
              <a:buChar char="•"/>
              <a:defRPr sz="3500">
                <a:solidFill>
                  <a:schemeClr val="tx1"/>
                </a:solidFill>
                <a:latin typeface="Calibri" panose="020F0502020204030204" charset="0"/>
                <a:ea typeface="宋体" panose="02010600030101010101" pitchFamily="2" charset="-122"/>
              </a:defRPr>
            </a:lvl1pPr>
            <a:lvl2pPr marL="742950" indent="-285750">
              <a:spcBef>
                <a:spcPct val="20000"/>
              </a:spcBef>
              <a:buFont typeface="Arial" panose="020B0604020202020204" pitchFamily="34" charset="0"/>
              <a:buChar char="–"/>
              <a:defRPr sz="3100">
                <a:solidFill>
                  <a:schemeClr val="tx1"/>
                </a:solidFill>
                <a:latin typeface="Calibri" panose="020F0502020204030204" charset="0"/>
                <a:ea typeface="宋体" panose="02010600030101010101" pitchFamily="2" charset="-122"/>
              </a:defRPr>
            </a:lvl2pPr>
            <a:lvl3pPr marL="1143000" indent="-228600">
              <a:spcBef>
                <a:spcPct val="20000"/>
              </a:spcBef>
              <a:buFont typeface="Arial" panose="020B0604020202020204" pitchFamily="34" charset="0"/>
              <a:buChar char="•"/>
              <a:defRPr sz="2700">
                <a:solidFill>
                  <a:schemeClr val="tx1"/>
                </a:solidFill>
                <a:latin typeface="Calibri" panose="020F0502020204030204" charset="0"/>
                <a:ea typeface="宋体" panose="02010600030101010101" pitchFamily="2" charset="-122"/>
              </a:defRPr>
            </a:lvl3pPr>
            <a:lvl4pPr marL="1600200" indent="-228600">
              <a:spcBef>
                <a:spcPct val="20000"/>
              </a:spcBef>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4pPr>
            <a:lvl5pPr marL="2057400" indent="-228600">
              <a:spcBef>
                <a:spcPct val="20000"/>
              </a:spcBef>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9pPr>
          </a:lstStyle>
          <a:p>
            <a:pPr>
              <a:lnSpc>
                <a:spcPct val="90000"/>
              </a:lnSpc>
              <a:buNone/>
            </a:pPr>
            <a:r>
              <a:rPr lang="zh-CN" altLang="en-US" sz="2800" b="1" dirty="0">
                <a:solidFill>
                  <a:srgbClr val="01479B"/>
                </a:solidFill>
                <a:latin typeface="微软雅黑" panose="020B0503020204020204" charset="-122"/>
                <a:ea typeface="微软雅黑" panose="020B0503020204020204" charset="-122"/>
                <a:sym typeface="+mn-ea"/>
              </a:rPr>
              <a:t>词向量语义指导的空间注意力机制</a:t>
            </a:r>
          </a:p>
          <a:p>
            <a:pPr>
              <a:lnSpc>
                <a:spcPct val="90000"/>
              </a:lnSpc>
              <a:buNone/>
            </a:pPr>
            <a:endParaRPr lang="zh-CN" altLang="en-US" sz="2800" b="1" dirty="0">
              <a:solidFill>
                <a:srgbClr val="01479B"/>
              </a:solidFill>
              <a:latin typeface="微软雅黑" panose="020B0503020204020204" charset="-122"/>
              <a:ea typeface="微软雅黑" panose="020B0503020204020204" charset="-122"/>
              <a:sym typeface="+mn-ea"/>
            </a:endParaRPr>
          </a:p>
        </p:txBody>
      </p:sp>
    </p:spTree>
    <p:extLst>
      <p:ext uri="{BB962C8B-B14F-4D97-AF65-F5344CB8AC3E}">
        <p14:creationId xmlns:p14="http://schemas.microsoft.com/office/powerpoint/2010/main" val="23173907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4"/>
          <p:cNvSpPr>
            <a:spLocks noChangeArrowheads="1"/>
          </p:cNvSpPr>
          <p:nvPr/>
        </p:nvSpPr>
        <p:spPr bwMode="auto">
          <a:xfrm>
            <a:off x="630071" y="506759"/>
            <a:ext cx="4272102" cy="69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252" tIns="50626" rIns="101252" bIns="50626"/>
          <a:lstStyle>
            <a:lvl1pPr>
              <a:spcBef>
                <a:spcPct val="20000"/>
              </a:spcBef>
              <a:buFont typeface="Arial" panose="020B0604020202020204" pitchFamily="34" charset="0"/>
              <a:buChar char="•"/>
              <a:defRPr sz="3500">
                <a:solidFill>
                  <a:schemeClr val="tx1"/>
                </a:solidFill>
                <a:latin typeface="Calibri" panose="020F0502020204030204" charset="0"/>
                <a:ea typeface="宋体" panose="02010600030101010101" pitchFamily="2" charset="-122"/>
              </a:defRPr>
            </a:lvl1pPr>
            <a:lvl2pPr marL="742950" indent="-285750">
              <a:spcBef>
                <a:spcPct val="20000"/>
              </a:spcBef>
              <a:buFont typeface="Arial" panose="020B0604020202020204" pitchFamily="34" charset="0"/>
              <a:buChar char="–"/>
              <a:defRPr sz="3100">
                <a:solidFill>
                  <a:schemeClr val="tx1"/>
                </a:solidFill>
                <a:latin typeface="Calibri" panose="020F0502020204030204" charset="0"/>
                <a:ea typeface="宋体" panose="02010600030101010101" pitchFamily="2" charset="-122"/>
              </a:defRPr>
            </a:lvl2pPr>
            <a:lvl3pPr marL="1143000" indent="-228600">
              <a:spcBef>
                <a:spcPct val="20000"/>
              </a:spcBef>
              <a:buFont typeface="Arial" panose="020B0604020202020204" pitchFamily="34" charset="0"/>
              <a:buChar char="•"/>
              <a:defRPr sz="2700">
                <a:solidFill>
                  <a:schemeClr val="tx1"/>
                </a:solidFill>
                <a:latin typeface="Calibri" panose="020F0502020204030204" charset="0"/>
                <a:ea typeface="宋体" panose="02010600030101010101" pitchFamily="2" charset="-122"/>
              </a:defRPr>
            </a:lvl3pPr>
            <a:lvl4pPr marL="1600200" indent="-228600">
              <a:spcBef>
                <a:spcPct val="20000"/>
              </a:spcBef>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4pPr>
            <a:lvl5pPr marL="2057400" indent="-228600">
              <a:spcBef>
                <a:spcPct val="20000"/>
              </a:spcBef>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9pPr>
          </a:lstStyle>
          <a:p>
            <a:pPr>
              <a:lnSpc>
                <a:spcPct val="90000"/>
              </a:lnSpc>
              <a:buNone/>
            </a:pPr>
            <a:r>
              <a:rPr lang="zh-CN" altLang="en-US" sz="2800" b="1" dirty="0">
                <a:solidFill>
                  <a:srgbClr val="01479B"/>
                </a:solidFill>
                <a:latin typeface="微软雅黑" panose="020B0503020204020204" charset="-122"/>
                <a:ea typeface="微软雅黑" panose="020B0503020204020204" charset="-122"/>
                <a:cs typeface="微软雅黑" panose="020B0503020204020204" charset="-122"/>
                <a:sym typeface="+mn-ea"/>
              </a:rPr>
              <a:t>实验结果</a:t>
            </a:r>
          </a:p>
        </p:txBody>
      </p:sp>
      <p:sp>
        <p:nvSpPr>
          <p:cNvPr id="12" name="页脚占位符 8">
            <a:extLst>
              <a:ext uri="{FF2B5EF4-FFF2-40B4-BE49-F238E27FC236}">
                <a16:creationId xmlns:a16="http://schemas.microsoft.com/office/drawing/2014/main" id="{C47876C5-FCEE-4788-97FC-DAE54DC3B368}"/>
              </a:ext>
            </a:extLst>
          </p:cNvPr>
          <p:cNvSpPr>
            <a:spLocks noGrp="1"/>
          </p:cNvSpPr>
          <p:nvPr>
            <p:ph type="ftr" sz="quarter" idx="11"/>
          </p:nvPr>
        </p:nvSpPr>
        <p:spPr>
          <a:xfrm>
            <a:off x="688975" y="6240780"/>
            <a:ext cx="2506980" cy="206375"/>
          </a:xfrm>
        </p:spPr>
        <p:txBody>
          <a:bodyPr/>
          <a:lstStyle>
            <a:lvl1pPr algn="dist">
              <a:defRPr/>
            </a:lvl1pPr>
          </a:lstStyle>
          <a:p>
            <a:r>
              <a:rPr lang="zh-CN" altLang="en-US" dirty="0"/>
              <a:t>知行合一 饮水思源</a:t>
            </a:r>
          </a:p>
        </p:txBody>
      </p:sp>
      <p:sp>
        <p:nvSpPr>
          <p:cNvPr id="9" name="文本框 8">
            <a:extLst>
              <a:ext uri="{FF2B5EF4-FFF2-40B4-BE49-F238E27FC236}">
                <a16:creationId xmlns:a16="http://schemas.microsoft.com/office/drawing/2014/main" id="{9BC5C0F8-1864-40E7-966B-4ACFEB10950C}"/>
              </a:ext>
            </a:extLst>
          </p:cNvPr>
          <p:cNvSpPr txBox="1"/>
          <p:nvPr/>
        </p:nvSpPr>
        <p:spPr>
          <a:xfrm>
            <a:off x="1415178" y="1426711"/>
            <a:ext cx="9649061" cy="523220"/>
          </a:xfrm>
          <a:prstGeom prst="rect">
            <a:avLst/>
          </a:prstGeom>
          <a:noFill/>
        </p:spPr>
        <p:txBody>
          <a:bodyPr wrap="square" rtlCol="0">
            <a:spAutoFit/>
          </a:bodyPr>
          <a:lstStyle/>
          <a:p>
            <a:pPr algn="ctr"/>
            <a:r>
              <a:rPr lang="zh-CN" altLang="en-US" sz="2800" dirty="0"/>
              <a:t>注意力机制模块性能评估结果（主干网络为</a:t>
            </a:r>
            <a:r>
              <a:rPr lang="en-US" altLang="zh-CN" sz="2800" dirty="0"/>
              <a:t>ResNet-18</a:t>
            </a:r>
            <a:r>
              <a:rPr lang="zh-CN" altLang="en-US" sz="2800" dirty="0"/>
              <a:t>）</a:t>
            </a:r>
          </a:p>
        </p:txBody>
      </p:sp>
      <p:graphicFrame>
        <p:nvGraphicFramePr>
          <p:cNvPr id="3" name="表格 3">
            <a:extLst>
              <a:ext uri="{FF2B5EF4-FFF2-40B4-BE49-F238E27FC236}">
                <a16:creationId xmlns:a16="http://schemas.microsoft.com/office/drawing/2014/main" id="{350306EF-3C94-4D0C-8144-19ED297C809D}"/>
              </a:ext>
            </a:extLst>
          </p:cNvPr>
          <p:cNvGraphicFramePr>
            <a:graphicFrameLocks noGrp="1"/>
          </p:cNvGraphicFramePr>
          <p:nvPr>
            <p:extLst>
              <p:ext uri="{D42A27DB-BD31-4B8C-83A1-F6EECF244321}">
                <p14:modId xmlns:p14="http://schemas.microsoft.com/office/powerpoint/2010/main" val="2706827244"/>
              </p:ext>
            </p:extLst>
          </p:nvPr>
        </p:nvGraphicFramePr>
        <p:xfrm>
          <a:off x="630070" y="2179321"/>
          <a:ext cx="10911688" cy="4025844"/>
        </p:xfrm>
        <a:graphic>
          <a:graphicData uri="http://schemas.openxmlformats.org/drawingml/2006/table">
            <a:tbl>
              <a:tblPr firstRow="1" bandRow="1">
                <a:tableStyleId>{5C22544A-7EE6-4342-B048-85BDC9FD1C3A}</a:tableStyleId>
              </a:tblPr>
              <a:tblGrid>
                <a:gridCol w="1363961">
                  <a:extLst>
                    <a:ext uri="{9D8B030D-6E8A-4147-A177-3AD203B41FA5}">
                      <a16:colId xmlns:a16="http://schemas.microsoft.com/office/drawing/2014/main" val="1473902155"/>
                    </a:ext>
                  </a:extLst>
                </a:gridCol>
                <a:gridCol w="1363961">
                  <a:extLst>
                    <a:ext uri="{9D8B030D-6E8A-4147-A177-3AD203B41FA5}">
                      <a16:colId xmlns:a16="http://schemas.microsoft.com/office/drawing/2014/main" val="725315270"/>
                    </a:ext>
                  </a:extLst>
                </a:gridCol>
                <a:gridCol w="1363961">
                  <a:extLst>
                    <a:ext uri="{9D8B030D-6E8A-4147-A177-3AD203B41FA5}">
                      <a16:colId xmlns:a16="http://schemas.microsoft.com/office/drawing/2014/main" val="1206334675"/>
                    </a:ext>
                  </a:extLst>
                </a:gridCol>
                <a:gridCol w="1363961">
                  <a:extLst>
                    <a:ext uri="{9D8B030D-6E8A-4147-A177-3AD203B41FA5}">
                      <a16:colId xmlns:a16="http://schemas.microsoft.com/office/drawing/2014/main" val="3888984965"/>
                    </a:ext>
                  </a:extLst>
                </a:gridCol>
                <a:gridCol w="1363961">
                  <a:extLst>
                    <a:ext uri="{9D8B030D-6E8A-4147-A177-3AD203B41FA5}">
                      <a16:colId xmlns:a16="http://schemas.microsoft.com/office/drawing/2014/main" val="1441557370"/>
                    </a:ext>
                  </a:extLst>
                </a:gridCol>
                <a:gridCol w="1363961">
                  <a:extLst>
                    <a:ext uri="{9D8B030D-6E8A-4147-A177-3AD203B41FA5}">
                      <a16:colId xmlns:a16="http://schemas.microsoft.com/office/drawing/2014/main" val="2829742098"/>
                    </a:ext>
                  </a:extLst>
                </a:gridCol>
                <a:gridCol w="1363961">
                  <a:extLst>
                    <a:ext uri="{9D8B030D-6E8A-4147-A177-3AD203B41FA5}">
                      <a16:colId xmlns:a16="http://schemas.microsoft.com/office/drawing/2014/main" val="2453427383"/>
                    </a:ext>
                  </a:extLst>
                </a:gridCol>
                <a:gridCol w="1363961">
                  <a:extLst>
                    <a:ext uri="{9D8B030D-6E8A-4147-A177-3AD203B41FA5}">
                      <a16:colId xmlns:a16="http://schemas.microsoft.com/office/drawing/2014/main" val="2335386529"/>
                    </a:ext>
                  </a:extLst>
                </a:gridCol>
              </a:tblGrid>
              <a:tr h="549468">
                <a:tc rowSpan="2">
                  <a:txBody>
                    <a:bodyPr/>
                    <a:lstStyle/>
                    <a:p>
                      <a:pPr algn="ctr"/>
                      <a:r>
                        <a:rPr lang="en-US" altLang="zh-CN" sz="2400" dirty="0">
                          <a:latin typeface="Times New Roman" panose="02020603050405020304" pitchFamily="18" charset="0"/>
                          <a:ea typeface="+mn-ea"/>
                          <a:cs typeface="Times New Roman" panose="02020603050405020304" pitchFamily="18" charset="0"/>
                        </a:rPr>
                        <a:t>Methods</a:t>
                      </a:r>
                      <a:endParaRPr lang="zh-CN" altLang="en-US" sz="2400" dirty="0">
                        <a:latin typeface="Times New Roman" panose="02020603050405020304" pitchFamily="18" charset="0"/>
                        <a:ea typeface="+mn-ea"/>
                        <a:cs typeface="Times New Roman" panose="02020603050405020304" pitchFamily="18" charset="0"/>
                      </a:endParaRPr>
                    </a:p>
                  </a:txBody>
                  <a:tcPr anchor="ctr"/>
                </a:tc>
                <a:tc gridSpan="7">
                  <a:txBody>
                    <a:bodyPr/>
                    <a:lstStyle/>
                    <a:p>
                      <a:pPr algn="ctr"/>
                      <a:r>
                        <a:rPr lang="en-US" altLang="zh-CN" sz="2400" dirty="0">
                          <a:latin typeface="Times New Roman" panose="02020603050405020304" pitchFamily="18" charset="0"/>
                          <a:ea typeface="+mn-ea"/>
                          <a:cs typeface="Times New Roman" panose="02020603050405020304" pitchFamily="18" charset="0"/>
                        </a:rPr>
                        <a:t>All</a:t>
                      </a:r>
                      <a:endParaRPr lang="zh-CN" altLang="en-US" sz="2400" dirty="0">
                        <a:latin typeface="Times New Roman" panose="02020603050405020304" pitchFamily="18" charset="0"/>
                        <a:ea typeface="+mn-ea"/>
                        <a:cs typeface="Times New Roman" panose="02020603050405020304" pitchFamily="18" charset="0"/>
                      </a:endParaRPr>
                    </a:p>
                  </a:txBody>
                  <a:tcPr anchor="ctr"/>
                </a:tc>
                <a:tc hMerge="1">
                  <a:txBody>
                    <a:bodyPr/>
                    <a:lstStyle/>
                    <a:p>
                      <a:endParaRPr lang="zh-CN" altLang="en-US" dirty="0"/>
                    </a:p>
                  </a:txBody>
                  <a:tcPr/>
                </a:tc>
                <a:tc hMerge="1">
                  <a:txBody>
                    <a:bodyPr/>
                    <a:lstStyle/>
                    <a:p>
                      <a:endParaRPr lang="zh-CN" altLang="en-US" dirty="0"/>
                    </a:p>
                  </a:txBody>
                  <a:tcPr/>
                </a:tc>
                <a:tc hMerge="1">
                  <a:txBody>
                    <a:bodyPr/>
                    <a:lstStyle/>
                    <a:p>
                      <a:endParaRPr lang="zh-CN" altLang="en-US" dirty="0"/>
                    </a:p>
                  </a:txBody>
                  <a:tcPr/>
                </a:tc>
                <a:tc hMerge="1">
                  <a:txBody>
                    <a:bodyPr/>
                    <a:lstStyle/>
                    <a:p>
                      <a:endParaRPr lang="zh-CN" altLang="en-US" dirty="0"/>
                    </a:p>
                  </a:txBody>
                  <a:tcPr/>
                </a:tc>
                <a:tc hMerge="1">
                  <a:txBody>
                    <a:bodyPr/>
                    <a:lstStyle/>
                    <a:p>
                      <a:endParaRPr lang="zh-CN" altLang="en-US" dirty="0"/>
                    </a:p>
                  </a:txBody>
                  <a:tcPr/>
                </a:tc>
                <a:tc hMerge="1">
                  <a:txBody>
                    <a:bodyPr/>
                    <a:lstStyle/>
                    <a:p>
                      <a:endParaRPr lang="zh-CN" altLang="en-US" dirty="0"/>
                    </a:p>
                  </a:txBody>
                  <a:tcPr/>
                </a:tc>
                <a:extLst>
                  <a:ext uri="{0D108BD9-81ED-4DB2-BD59-A6C34878D82A}">
                    <a16:rowId xmlns:a16="http://schemas.microsoft.com/office/drawing/2014/main" val="1680884640"/>
                  </a:ext>
                </a:extLst>
              </a:tr>
              <a:tr h="549468">
                <a:tc vMerge="1">
                  <a:txBody>
                    <a:bodyPr/>
                    <a:lstStyle/>
                    <a:p>
                      <a:endParaRPr lang="zh-CN" altLang="en-US" dirty="0"/>
                    </a:p>
                  </a:txBody>
                  <a:tcPr/>
                </a:tc>
                <a:tc>
                  <a:txBody>
                    <a:bodyPr/>
                    <a:lstStyle/>
                    <a:p>
                      <a:pPr algn="ctr"/>
                      <a:r>
                        <a:rPr lang="en-US" altLang="zh-CN" sz="2400" dirty="0" err="1">
                          <a:latin typeface="Times New Roman" panose="02020603050405020304" pitchFamily="18" charset="0"/>
                          <a:ea typeface="+mn-ea"/>
                          <a:cs typeface="Times New Roman" panose="02020603050405020304" pitchFamily="18" charset="0"/>
                        </a:rPr>
                        <a:t>mAP</a:t>
                      </a:r>
                      <a:endParaRPr lang="zh-CN" altLang="en-US" sz="2400" dirty="0">
                        <a:latin typeface="Times New Roman" panose="02020603050405020304" pitchFamily="18" charset="0"/>
                        <a:ea typeface="+mn-ea"/>
                        <a:cs typeface="Times New Roman" panose="02020603050405020304" pitchFamily="18" charset="0"/>
                      </a:endParaRPr>
                    </a:p>
                  </a:txBody>
                  <a:tcPr anchor="ctr"/>
                </a:tc>
                <a:tc>
                  <a:txBody>
                    <a:bodyPr/>
                    <a:lstStyle/>
                    <a:p>
                      <a:pPr algn="ctr"/>
                      <a:r>
                        <a:rPr lang="en-US" altLang="zh-CN" sz="2400" dirty="0">
                          <a:latin typeface="Times New Roman" panose="02020603050405020304" pitchFamily="18" charset="0"/>
                          <a:ea typeface="+mn-ea"/>
                          <a:cs typeface="Times New Roman" panose="02020603050405020304" pitchFamily="18" charset="0"/>
                        </a:rPr>
                        <a:t>CP</a:t>
                      </a:r>
                      <a:endParaRPr lang="zh-CN" altLang="en-US" sz="2400" dirty="0">
                        <a:latin typeface="Times New Roman" panose="02020603050405020304" pitchFamily="18" charset="0"/>
                        <a:ea typeface="+mn-ea"/>
                        <a:cs typeface="Times New Roman" panose="02020603050405020304" pitchFamily="18" charset="0"/>
                      </a:endParaRPr>
                    </a:p>
                  </a:txBody>
                  <a:tcPr anchor="ctr"/>
                </a:tc>
                <a:tc>
                  <a:txBody>
                    <a:bodyPr/>
                    <a:lstStyle/>
                    <a:p>
                      <a:pPr algn="ctr"/>
                      <a:r>
                        <a:rPr lang="en-US" altLang="zh-CN" sz="2400" dirty="0">
                          <a:latin typeface="Times New Roman" panose="02020603050405020304" pitchFamily="18" charset="0"/>
                          <a:ea typeface="+mn-ea"/>
                          <a:cs typeface="Times New Roman" panose="02020603050405020304" pitchFamily="18" charset="0"/>
                        </a:rPr>
                        <a:t>CR</a:t>
                      </a:r>
                      <a:endParaRPr lang="zh-CN" altLang="en-US" sz="2400" dirty="0">
                        <a:latin typeface="Times New Roman" panose="02020603050405020304" pitchFamily="18" charset="0"/>
                        <a:ea typeface="+mn-ea"/>
                        <a:cs typeface="Times New Roman" panose="02020603050405020304" pitchFamily="18" charset="0"/>
                      </a:endParaRPr>
                    </a:p>
                  </a:txBody>
                  <a:tcPr anchor="ctr"/>
                </a:tc>
                <a:tc>
                  <a:txBody>
                    <a:bodyPr/>
                    <a:lstStyle/>
                    <a:p>
                      <a:pPr algn="ctr"/>
                      <a:r>
                        <a:rPr lang="en-US" altLang="zh-CN" sz="2400" dirty="0">
                          <a:latin typeface="Times New Roman" panose="02020603050405020304" pitchFamily="18" charset="0"/>
                          <a:ea typeface="+mn-ea"/>
                          <a:cs typeface="Times New Roman" panose="02020603050405020304" pitchFamily="18" charset="0"/>
                        </a:rPr>
                        <a:t>CF1</a:t>
                      </a:r>
                      <a:endParaRPr lang="zh-CN" altLang="en-US" sz="2400" dirty="0">
                        <a:latin typeface="Times New Roman" panose="02020603050405020304" pitchFamily="18" charset="0"/>
                        <a:ea typeface="+mn-ea"/>
                        <a:cs typeface="Times New Roman" panose="02020603050405020304" pitchFamily="18" charset="0"/>
                      </a:endParaRPr>
                    </a:p>
                  </a:txBody>
                  <a:tcPr anchor="ctr"/>
                </a:tc>
                <a:tc>
                  <a:txBody>
                    <a:bodyPr/>
                    <a:lstStyle/>
                    <a:p>
                      <a:pPr algn="ctr"/>
                      <a:r>
                        <a:rPr lang="en-US" altLang="zh-CN" sz="2400" dirty="0">
                          <a:latin typeface="Times New Roman" panose="02020603050405020304" pitchFamily="18" charset="0"/>
                          <a:ea typeface="+mn-ea"/>
                          <a:cs typeface="Times New Roman" panose="02020603050405020304" pitchFamily="18" charset="0"/>
                        </a:rPr>
                        <a:t>OP</a:t>
                      </a:r>
                      <a:endParaRPr lang="zh-CN" altLang="en-US" sz="2400" dirty="0">
                        <a:latin typeface="Times New Roman" panose="02020603050405020304" pitchFamily="18" charset="0"/>
                        <a:ea typeface="+mn-ea"/>
                        <a:cs typeface="Times New Roman" panose="02020603050405020304" pitchFamily="18" charset="0"/>
                      </a:endParaRPr>
                    </a:p>
                  </a:txBody>
                  <a:tcPr anchor="ctr"/>
                </a:tc>
                <a:tc>
                  <a:txBody>
                    <a:bodyPr/>
                    <a:lstStyle/>
                    <a:p>
                      <a:pPr algn="ctr"/>
                      <a:r>
                        <a:rPr lang="en-US" altLang="zh-CN" sz="2400" dirty="0">
                          <a:latin typeface="Times New Roman" panose="02020603050405020304" pitchFamily="18" charset="0"/>
                          <a:ea typeface="+mn-ea"/>
                          <a:cs typeface="Times New Roman" panose="02020603050405020304" pitchFamily="18" charset="0"/>
                        </a:rPr>
                        <a:t>OR</a:t>
                      </a:r>
                      <a:endParaRPr lang="zh-CN" altLang="en-US" sz="2400" dirty="0">
                        <a:latin typeface="Times New Roman" panose="02020603050405020304" pitchFamily="18" charset="0"/>
                        <a:ea typeface="+mn-ea"/>
                        <a:cs typeface="Times New Roman" panose="02020603050405020304" pitchFamily="18" charset="0"/>
                      </a:endParaRPr>
                    </a:p>
                  </a:txBody>
                  <a:tcPr anchor="ctr"/>
                </a:tc>
                <a:tc>
                  <a:txBody>
                    <a:bodyPr/>
                    <a:lstStyle/>
                    <a:p>
                      <a:pPr algn="ctr"/>
                      <a:r>
                        <a:rPr lang="en-US" altLang="zh-CN" sz="2400" dirty="0">
                          <a:latin typeface="Times New Roman" panose="02020603050405020304" pitchFamily="18" charset="0"/>
                          <a:ea typeface="+mn-ea"/>
                          <a:cs typeface="Times New Roman" panose="02020603050405020304" pitchFamily="18" charset="0"/>
                        </a:rPr>
                        <a:t>OF1</a:t>
                      </a:r>
                      <a:endParaRPr lang="zh-CN" altLang="en-US" sz="2400" dirty="0">
                        <a:latin typeface="Times New Roman" panose="02020603050405020304" pitchFamily="18" charset="0"/>
                        <a:ea typeface="+mn-ea"/>
                        <a:cs typeface="Times New Roman" panose="02020603050405020304" pitchFamily="18" charset="0"/>
                      </a:endParaRPr>
                    </a:p>
                  </a:txBody>
                  <a:tcPr anchor="ctr"/>
                </a:tc>
                <a:extLst>
                  <a:ext uri="{0D108BD9-81ED-4DB2-BD59-A6C34878D82A}">
                    <a16:rowId xmlns:a16="http://schemas.microsoft.com/office/drawing/2014/main" val="2220104024"/>
                  </a:ext>
                </a:extLst>
              </a:tr>
              <a:tr h="549468">
                <a:tc>
                  <a:txBody>
                    <a:bodyPr/>
                    <a:lstStyle/>
                    <a:p>
                      <a:pPr algn="ctr"/>
                      <a:r>
                        <a:rPr lang="en-US" altLang="zh-CN" sz="2400" dirty="0">
                          <a:latin typeface="Times New Roman" panose="02020603050405020304" pitchFamily="18" charset="0"/>
                          <a:ea typeface="+mn-ea"/>
                          <a:cs typeface="Times New Roman" panose="02020603050405020304" pitchFamily="18" charset="0"/>
                        </a:rPr>
                        <a:t>Baseline</a:t>
                      </a:r>
                      <a:endParaRPr lang="zh-CN" altLang="en-US" sz="2400" dirty="0">
                        <a:latin typeface="Times New Roman" panose="02020603050405020304" pitchFamily="18" charset="0"/>
                        <a:ea typeface="+mn-ea"/>
                        <a:cs typeface="Times New Roman" panose="02020603050405020304" pitchFamily="18" charset="0"/>
                      </a:endParaRPr>
                    </a:p>
                  </a:txBody>
                  <a:tcPr anchor="ctr"/>
                </a:tc>
                <a:tc>
                  <a:txBody>
                    <a:bodyPr/>
                    <a:lstStyle/>
                    <a:p>
                      <a:pPr algn="ctr"/>
                      <a:r>
                        <a:rPr lang="en-US" altLang="zh-CN" sz="2400" dirty="0">
                          <a:latin typeface="Times New Roman" panose="02020603050405020304" pitchFamily="18" charset="0"/>
                          <a:ea typeface="+mn-ea"/>
                          <a:cs typeface="Times New Roman" panose="02020603050405020304" pitchFamily="18" charset="0"/>
                        </a:rPr>
                        <a:t>62.4</a:t>
                      </a:r>
                      <a:endParaRPr lang="zh-CN" altLang="en-US" sz="2400" dirty="0">
                        <a:latin typeface="Times New Roman" panose="02020603050405020304" pitchFamily="18" charset="0"/>
                        <a:ea typeface="+mn-ea"/>
                        <a:cs typeface="Times New Roman" panose="02020603050405020304" pitchFamily="18" charset="0"/>
                      </a:endParaRPr>
                    </a:p>
                  </a:txBody>
                  <a:tcPr anchor="ctr"/>
                </a:tc>
                <a:tc>
                  <a:txBody>
                    <a:bodyPr/>
                    <a:lstStyle/>
                    <a:p>
                      <a:pPr algn="ctr"/>
                      <a:r>
                        <a:rPr lang="en-US" altLang="zh-CN" sz="2400" dirty="0">
                          <a:latin typeface="Times New Roman" panose="02020603050405020304" pitchFamily="18" charset="0"/>
                          <a:ea typeface="+mn-ea"/>
                          <a:cs typeface="Times New Roman" panose="02020603050405020304" pitchFamily="18" charset="0"/>
                        </a:rPr>
                        <a:t>68.8</a:t>
                      </a:r>
                      <a:endParaRPr lang="zh-CN" altLang="en-US" sz="2400" dirty="0">
                        <a:latin typeface="Times New Roman" panose="02020603050405020304" pitchFamily="18" charset="0"/>
                        <a:ea typeface="+mn-ea"/>
                        <a:cs typeface="Times New Roman" panose="02020603050405020304" pitchFamily="18" charset="0"/>
                      </a:endParaRPr>
                    </a:p>
                  </a:txBody>
                  <a:tcPr anchor="ctr"/>
                </a:tc>
                <a:tc>
                  <a:txBody>
                    <a:bodyPr/>
                    <a:lstStyle/>
                    <a:p>
                      <a:pPr algn="ctr"/>
                      <a:r>
                        <a:rPr lang="en-US" altLang="zh-CN" sz="2400" dirty="0">
                          <a:latin typeface="Times New Roman" panose="02020603050405020304" pitchFamily="18" charset="0"/>
                          <a:ea typeface="+mn-ea"/>
                          <a:cs typeface="Times New Roman" panose="02020603050405020304" pitchFamily="18" charset="0"/>
                        </a:rPr>
                        <a:t>49.3</a:t>
                      </a:r>
                      <a:endParaRPr lang="zh-CN" altLang="en-US" sz="2400" dirty="0">
                        <a:latin typeface="Times New Roman" panose="02020603050405020304" pitchFamily="18" charset="0"/>
                        <a:ea typeface="+mn-ea"/>
                        <a:cs typeface="Times New Roman" panose="02020603050405020304" pitchFamily="18" charset="0"/>
                      </a:endParaRPr>
                    </a:p>
                  </a:txBody>
                  <a:tcPr anchor="ctr"/>
                </a:tc>
                <a:tc>
                  <a:txBody>
                    <a:bodyPr/>
                    <a:lstStyle/>
                    <a:p>
                      <a:pPr algn="ctr"/>
                      <a:r>
                        <a:rPr lang="en-US" altLang="zh-CN" sz="2400" dirty="0">
                          <a:latin typeface="Times New Roman" panose="02020603050405020304" pitchFamily="18" charset="0"/>
                          <a:ea typeface="+mn-ea"/>
                          <a:cs typeface="Times New Roman" panose="02020603050405020304" pitchFamily="18" charset="0"/>
                        </a:rPr>
                        <a:t>57.4</a:t>
                      </a:r>
                      <a:endParaRPr lang="zh-CN" altLang="en-US" sz="2400" dirty="0">
                        <a:latin typeface="Times New Roman" panose="02020603050405020304" pitchFamily="18" charset="0"/>
                        <a:ea typeface="+mn-ea"/>
                        <a:cs typeface="Times New Roman" panose="02020603050405020304" pitchFamily="18" charset="0"/>
                      </a:endParaRPr>
                    </a:p>
                  </a:txBody>
                  <a:tcPr anchor="ctr"/>
                </a:tc>
                <a:tc>
                  <a:txBody>
                    <a:bodyPr/>
                    <a:lstStyle/>
                    <a:p>
                      <a:pPr algn="ctr"/>
                      <a:r>
                        <a:rPr lang="en-US" altLang="zh-CN" sz="2400" dirty="0">
                          <a:latin typeface="Times New Roman" panose="02020603050405020304" pitchFamily="18" charset="0"/>
                          <a:ea typeface="+mn-ea"/>
                          <a:cs typeface="Times New Roman" panose="02020603050405020304" pitchFamily="18" charset="0"/>
                        </a:rPr>
                        <a:t>86.1</a:t>
                      </a:r>
                      <a:endParaRPr lang="zh-CN" altLang="en-US" sz="2400" dirty="0">
                        <a:latin typeface="Times New Roman" panose="02020603050405020304" pitchFamily="18" charset="0"/>
                        <a:ea typeface="+mn-ea"/>
                        <a:cs typeface="Times New Roman" panose="02020603050405020304" pitchFamily="18" charset="0"/>
                      </a:endParaRPr>
                    </a:p>
                  </a:txBody>
                  <a:tcPr anchor="ctr"/>
                </a:tc>
                <a:tc>
                  <a:txBody>
                    <a:bodyPr/>
                    <a:lstStyle/>
                    <a:p>
                      <a:pPr algn="ctr"/>
                      <a:r>
                        <a:rPr lang="en-US" altLang="zh-CN" sz="2400" dirty="0">
                          <a:latin typeface="Times New Roman" panose="02020603050405020304" pitchFamily="18" charset="0"/>
                          <a:ea typeface="+mn-ea"/>
                          <a:cs typeface="Times New Roman" panose="02020603050405020304" pitchFamily="18" charset="0"/>
                        </a:rPr>
                        <a:t>76.6</a:t>
                      </a:r>
                      <a:endParaRPr lang="zh-CN" altLang="en-US" sz="2400" dirty="0">
                        <a:latin typeface="Times New Roman" panose="02020603050405020304" pitchFamily="18" charset="0"/>
                        <a:ea typeface="+mn-ea"/>
                        <a:cs typeface="Times New Roman" panose="02020603050405020304" pitchFamily="18" charset="0"/>
                      </a:endParaRPr>
                    </a:p>
                  </a:txBody>
                  <a:tcPr anchor="ctr"/>
                </a:tc>
                <a:tc>
                  <a:txBody>
                    <a:bodyPr/>
                    <a:lstStyle/>
                    <a:p>
                      <a:pPr algn="ctr"/>
                      <a:r>
                        <a:rPr lang="en-US" altLang="zh-CN" sz="2400" dirty="0">
                          <a:latin typeface="Times New Roman" panose="02020603050405020304" pitchFamily="18" charset="0"/>
                          <a:ea typeface="+mn-ea"/>
                          <a:cs typeface="Times New Roman" panose="02020603050405020304" pitchFamily="18" charset="0"/>
                        </a:rPr>
                        <a:t>81.1</a:t>
                      </a:r>
                      <a:endParaRPr lang="zh-CN" altLang="en-US" sz="2400" dirty="0">
                        <a:latin typeface="Times New Roman" panose="02020603050405020304" pitchFamily="18" charset="0"/>
                        <a:ea typeface="+mn-ea"/>
                        <a:cs typeface="Times New Roman" panose="02020603050405020304" pitchFamily="18" charset="0"/>
                      </a:endParaRPr>
                    </a:p>
                  </a:txBody>
                  <a:tcPr anchor="ctr"/>
                </a:tc>
                <a:extLst>
                  <a:ext uri="{0D108BD9-81ED-4DB2-BD59-A6C34878D82A}">
                    <a16:rowId xmlns:a16="http://schemas.microsoft.com/office/drawing/2014/main" val="922491571"/>
                  </a:ext>
                </a:extLst>
              </a:tr>
              <a:tr h="1164618">
                <a:tc>
                  <a:txBody>
                    <a:bodyPr/>
                    <a:lstStyle/>
                    <a:p>
                      <a:pPr algn="ctr"/>
                      <a:r>
                        <a:rPr lang="en-US" altLang="zh-CN" sz="2400" dirty="0">
                          <a:latin typeface="Times New Roman" panose="02020603050405020304" pitchFamily="18" charset="0"/>
                          <a:ea typeface="+mn-ea"/>
                          <a:cs typeface="Times New Roman" panose="02020603050405020304" pitchFamily="18" charset="0"/>
                        </a:rPr>
                        <a:t>Attention without </a:t>
                      </a:r>
                      <a:r>
                        <a:rPr lang="en-US" altLang="zh-CN" sz="2400" dirty="0" err="1">
                          <a:latin typeface="Times New Roman" panose="02020603050405020304" pitchFamily="18" charset="0"/>
                          <a:ea typeface="+mn-ea"/>
                          <a:cs typeface="Times New Roman" panose="02020603050405020304" pitchFamily="18" charset="0"/>
                        </a:rPr>
                        <a:t>GloVe</a:t>
                      </a:r>
                      <a:endParaRPr lang="zh-CN" altLang="en-US" sz="2400" dirty="0">
                        <a:latin typeface="Times New Roman" panose="02020603050405020304" pitchFamily="18" charset="0"/>
                        <a:ea typeface="+mn-ea"/>
                        <a:cs typeface="Times New Roman" panose="02020603050405020304" pitchFamily="18" charset="0"/>
                      </a:endParaRPr>
                    </a:p>
                  </a:txBody>
                  <a:tcPr anchor="ctr"/>
                </a:tc>
                <a:tc>
                  <a:txBody>
                    <a:bodyPr/>
                    <a:lstStyle/>
                    <a:p>
                      <a:pPr algn="ctr"/>
                      <a:r>
                        <a:rPr lang="en-US" altLang="zh-CN" sz="2400" dirty="0">
                          <a:latin typeface="Times New Roman" panose="02020603050405020304" pitchFamily="18" charset="0"/>
                          <a:ea typeface="+mn-ea"/>
                          <a:cs typeface="Times New Roman" panose="02020603050405020304" pitchFamily="18" charset="0"/>
                        </a:rPr>
                        <a:t>63.5</a:t>
                      </a:r>
                      <a:endParaRPr lang="zh-CN" altLang="en-US" sz="2400" dirty="0">
                        <a:latin typeface="Times New Roman" panose="02020603050405020304" pitchFamily="18" charset="0"/>
                        <a:ea typeface="+mn-ea"/>
                        <a:cs typeface="Times New Roman" panose="02020603050405020304" pitchFamily="18" charset="0"/>
                      </a:endParaRPr>
                    </a:p>
                  </a:txBody>
                  <a:tcPr anchor="ctr"/>
                </a:tc>
                <a:tc>
                  <a:txBody>
                    <a:bodyPr/>
                    <a:lstStyle/>
                    <a:p>
                      <a:pPr algn="ctr"/>
                      <a:r>
                        <a:rPr lang="en-US" altLang="zh-CN" sz="2400" dirty="0">
                          <a:latin typeface="Times New Roman" panose="02020603050405020304" pitchFamily="18" charset="0"/>
                          <a:ea typeface="+mn-ea"/>
                          <a:cs typeface="Times New Roman" panose="02020603050405020304" pitchFamily="18" charset="0"/>
                        </a:rPr>
                        <a:t>68.1</a:t>
                      </a:r>
                      <a:endParaRPr lang="zh-CN" altLang="en-US" sz="2400" dirty="0">
                        <a:latin typeface="Times New Roman" panose="02020603050405020304" pitchFamily="18" charset="0"/>
                        <a:ea typeface="+mn-ea"/>
                        <a:cs typeface="Times New Roman" panose="02020603050405020304" pitchFamily="18" charset="0"/>
                      </a:endParaRPr>
                    </a:p>
                  </a:txBody>
                  <a:tcPr anchor="ctr"/>
                </a:tc>
                <a:tc>
                  <a:txBody>
                    <a:bodyPr/>
                    <a:lstStyle/>
                    <a:p>
                      <a:pPr algn="ctr"/>
                      <a:r>
                        <a:rPr lang="en-US" altLang="zh-CN" sz="2400" b="1" dirty="0">
                          <a:latin typeface="Times New Roman" panose="02020603050405020304" pitchFamily="18" charset="0"/>
                          <a:ea typeface="+mn-ea"/>
                          <a:cs typeface="Times New Roman" panose="02020603050405020304" pitchFamily="18" charset="0"/>
                        </a:rPr>
                        <a:t>51.2</a:t>
                      </a:r>
                      <a:endParaRPr lang="zh-CN" altLang="en-US" sz="2400" b="1" dirty="0">
                        <a:latin typeface="Times New Roman" panose="02020603050405020304" pitchFamily="18" charset="0"/>
                        <a:ea typeface="+mn-ea"/>
                        <a:cs typeface="Times New Roman" panose="02020603050405020304" pitchFamily="18" charset="0"/>
                      </a:endParaRPr>
                    </a:p>
                  </a:txBody>
                  <a:tcPr anchor="ctr"/>
                </a:tc>
                <a:tc>
                  <a:txBody>
                    <a:bodyPr/>
                    <a:lstStyle/>
                    <a:p>
                      <a:pPr algn="ctr"/>
                      <a:r>
                        <a:rPr lang="en-US" altLang="zh-CN" sz="2400" dirty="0">
                          <a:latin typeface="Times New Roman" panose="02020603050405020304" pitchFamily="18" charset="0"/>
                          <a:ea typeface="+mn-ea"/>
                          <a:cs typeface="Times New Roman" panose="02020603050405020304" pitchFamily="18" charset="0"/>
                        </a:rPr>
                        <a:t>58.45</a:t>
                      </a:r>
                      <a:endParaRPr lang="zh-CN" altLang="en-US" sz="2400" dirty="0">
                        <a:latin typeface="Times New Roman" panose="02020603050405020304" pitchFamily="18" charset="0"/>
                        <a:ea typeface="+mn-ea"/>
                        <a:cs typeface="Times New Roman" panose="02020603050405020304" pitchFamily="18" charset="0"/>
                      </a:endParaRPr>
                    </a:p>
                  </a:txBody>
                  <a:tcPr anchor="ctr"/>
                </a:tc>
                <a:tc>
                  <a:txBody>
                    <a:bodyPr/>
                    <a:lstStyle/>
                    <a:p>
                      <a:pPr algn="ctr"/>
                      <a:r>
                        <a:rPr lang="en-US" altLang="zh-CN" sz="2400" dirty="0">
                          <a:latin typeface="Times New Roman" panose="02020603050405020304" pitchFamily="18" charset="0"/>
                          <a:ea typeface="+mn-ea"/>
                          <a:cs typeface="Times New Roman" panose="02020603050405020304" pitchFamily="18" charset="0"/>
                        </a:rPr>
                        <a:t>85.3</a:t>
                      </a:r>
                      <a:endParaRPr lang="zh-CN" altLang="en-US" sz="2400" dirty="0">
                        <a:latin typeface="Times New Roman" panose="02020603050405020304" pitchFamily="18" charset="0"/>
                        <a:ea typeface="+mn-ea"/>
                        <a:cs typeface="Times New Roman" panose="02020603050405020304" pitchFamily="18" charset="0"/>
                      </a:endParaRPr>
                    </a:p>
                  </a:txBody>
                  <a:tcPr anchor="ctr"/>
                </a:tc>
                <a:tc>
                  <a:txBody>
                    <a:bodyPr/>
                    <a:lstStyle/>
                    <a:p>
                      <a:pPr algn="ctr"/>
                      <a:r>
                        <a:rPr lang="en-US" altLang="zh-CN" sz="2400" b="1" dirty="0">
                          <a:latin typeface="Times New Roman" panose="02020603050405020304" pitchFamily="18" charset="0"/>
                          <a:ea typeface="+mn-ea"/>
                          <a:cs typeface="Times New Roman" panose="02020603050405020304" pitchFamily="18" charset="0"/>
                        </a:rPr>
                        <a:t>78.1</a:t>
                      </a:r>
                      <a:endParaRPr lang="zh-CN" altLang="en-US" sz="2400" b="1" dirty="0">
                        <a:latin typeface="Times New Roman" panose="02020603050405020304" pitchFamily="18" charset="0"/>
                        <a:ea typeface="+mn-ea"/>
                        <a:cs typeface="Times New Roman" panose="02020603050405020304" pitchFamily="18" charset="0"/>
                      </a:endParaRPr>
                    </a:p>
                  </a:txBody>
                  <a:tcPr anchor="ctr"/>
                </a:tc>
                <a:tc>
                  <a:txBody>
                    <a:bodyPr/>
                    <a:lstStyle/>
                    <a:p>
                      <a:pPr algn="ctr"/>
                      <a:r>
                        <a:rPr lang="en-US" altLang="zh-CN" sz="2400" dirty="0">
                          <a:latin typeface="Times New Roman" panose="02020603050405020304" pitchFamily="18" charset="0"/>
                          <a:ea typeface="+mn-ea"/>
                          <a:cs typeface="Times New Roman" panose="02020603050405020304" pitchFamily="18" charset="0"/>
                        </a:rPr>
                        <a:t>81.6</a:t>
                      </a:r>
                      <a:endParaRPr lang="zh-CN" altLang="en-US" sz="2400" dirty="0">
                        <a:latin typeface="Times New Roman" panose="02020603050405020304" pitchFamily="18" charset="0"/>
                        <a:ea typeface="+mn-ea"/>
                        <a:cs typeface="Times New Roman" panose="02020603050405020304" pitchFamily="18" charset="0"/>
                      </a:endParaRPr>
                    </a:p>
                  </a:txBody>
                  <a:tcPr anchor="ctr"/>
                </a:tc>
                <a:extLst>
                  <a:ext uri="{0D108BD9-81ED-4DB2-BD59-A6C34878D82A}">
                    <a16:rowId xmlns:a16="http://schemas.microsoft.com/office/drawing/2014/main" val="1027884481"/>
                  </a:ext>
                </a:extLst>
              </a:tr>
              <a:tr h="116461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400" dirty="0">
                          <a:latin typeface="Times New Roman" panose="02020603050405020304" pitchFamily="18" charset="0"/>
                          <a:ea typeface="+mn-ea"/>
                          <a:cs typeface="Times New Roman" panose="02020603050405020304" pitchFamily="18" charset="0"/>
                        </a:rPr>
                        <a:t>Attention with </a:t>
                      </a:r>
                      <a:r>
                        <a:rPr lang="en-US" altLang="zh-CN" sz="2400" dirty="0" err="1">
                          <a:latin typeface="Times New Roman" panose="02020603050405020304" pitchFamily="18" charset="0"/>
                          <a:ea typeface="+mn-ea"/>
                          <a:cs typeface="Times New Roman" panose="02020603050405020304" pitchFamily="18" charset="0"/>
                        </a:rPr>
                        <a:t>GloVe</a:t>
                      </a:r>
                      <a:endParaRPr lang="zh-CN" altLang="en-US" sz="2400" dirty="0">
                        <a:latin typeface="Times New Roman" panose="02020603050405020304" pitchFamily="18" charset="0"/>
                        <a:ea typeface="+mn-ea"/>
                        <a:cs typeface="Times New Roman" panose="02020603050405020304" pitchFamily="18" charset="0"/>
                      </a:endParaRPr>
                    </a:p>
                  </a:txBody>
                  <a:tcPr anchor="ctr"/>
                </a:tc>
                <a:tc>
                  <a:txBody>
                    <a:bodyPr/>
                    <a:lstStyle/>
                    <a:p>
                      <a:pPr algn="ctr"/>
                      <a:r>
                        <a:rPr lang="en-US" altLang="zh-CN" sz="2400" b="1" dirty="0">
                          <a:latin typeface="Times New Roman" panose="02020603050405020304" pitchFamily="18" charset="0"/>
                          <a:ea typeface="+mn-ea"/>
                          <a:cs typeface="Times New Roman" panose="02020603050405020304" pitchFamily="18" charset="0"/>
                        </a:rPr>
                        <a:t>64.3</a:t>
                      </a:r>
                      <a:endParaRPr lang="zh-CN" altLang="en-US" sz="2400" b="1" dirty="0">
                        <a:latin typeface="Times New Roman" panose="02020603050405020304" pitchFamily="18" charset="0"/>
                        <a:ea typeface="+mn-ea"/>
                        <a:cs typeface="Times New Roman" panose="02020603050405020304" pitchFamily="18" charset="0"/>
                      </a:endParaRPr>
                    </a:p>
                  </a:txBody>
                  <a:tcPr anchor="ctr"/>
                </a:tc>
                <a:tc>
                  <a:txBody>
                    <a:bodyPr/>
                    <a:lstStyle/>
                    <a:p>
                      <a:pPr algn="ctr"/>
                      <a:r>
                        <a:rPr lang="en-US" altLang="zh-CN" sz="2400" b="1" dirty="0">
                          <a:latin typeface="Times New Roman" panose="02020603050405020304" pitchFamily="18" charset="0"/>
                          <a:ea typeface="+mn-ea"/>
                          <a:cs typeface="Times New Roman" panose="02020603050405020304" pitchFamily="18" charset="0"/>
                        </a:rPr>
                        <a:t>75.1</a:t>
                      </a:r>
                      <a:endParaRPr lang="zh-CN" altLang="en-US" sz="2400" b="1" dirty="0">
                        <a:latin typeface="Times New Roman" panose="02020603050405020304" pitchFamily="18" charset="0"/>
                        <a:ea typeface="+mn-ea"/>
                        <a:cs typeface="Times New Roman" panose="02020603050405020304" pitchFamily="18" charset="0"/>
                      </a:endParaRPr>
                    </a:p>
                  </a:txBody>
                  <a:tcPr anchor="ctr"/>
                </a:tc>
                <a:tc>
                  <a:txBody>
                    <a:bodyPr/>
                    <a:lstStyle/>
                    <a:p>
                      <a:pPr algn="ctr"/>
                      <a:r>
                        <a:rPr lang="en-US" altLang="zh-CN" sz="2400" dirty="0">
                          <a:latin typeface="Times New Roman" panose="02020603050405020304" pitchFamily="18" charset="0"/>
                          <a:ea typeface="+mn-ea"/>
                          <a:cs typeface="Times New Roman" panose="02020603050405020304" pitchFamily="18" charset="0"/>
                        </a:rPr>
                        <a:t>47.9</a:t>
                      </a:r>
                      <a:endParaRPr lang="zh-CN" altLang="en-US" sz="2400" dirty="0">
                        <a:latin typeface="Times New Roman" panose="02020603050405020304" pitchFamily="18" charset="0"/>
                        <a:ea typeface="+mn-ea"/>
                        <a:cs typeface="Times New Roman" panose="02020603050405020304" pitchFamily="18" charset="0"/>
                      </a:endParaRPr>
                    </a:p>
                  </a:txBody>
                  <a:tcPr anchor="ctr"/>
                </a:tc>
                <a:tc>
                  <a:txBody>
                    <a:bodyPr/>
                    <a:lstStyle/>
                    <a:p>
                      <a:pPr algn="ctr"/>
                      <a:r>
                        <a:rPr lang="en-US" altLang="zh-CN" sz="2400" b="1" dirty="0">
                          <a:latin typeface="Times New Roman" panose="02020603050405020304" pitchFamily="18" charset="0"/>
                          <a:ea typeface="+mn-ea"/>
                          <a:cs typeface="Times New Roman" panose="02020603050405020304" pitchFamily="18" charset="0"/>
                        </a:rPr>
                        <a:t>58.46</a:t>
                      </a:r>
                      <a:endParaRPr lang="zh-CN" altLang="en-US" sz="2400" b="1" dirty="0">
                        <a:latin typeface="Times New Roman" panose="02020603050405020304" pitchFamily="18" charset="0"/>
                        <a:ea typeface="+mn-ea"/>
                        <a:cs typeface="Times New Roman" panose="02020603050405020304" pitchFamily="18" charset="0"/>
                      </a:endParaRPr>
                    </a:p>
                  </a:txBody>
                  <a:tcPr anchor="ctr"/>
                </a:tc>
                <a:tc>
                  <a:txBody>
                    <a:bodyPr/>
                    <a:lstStyle/>
                    <a:p>
                      <a:pPr algn="ctr"/>
                      <a:r>
                        <a:rPr lang="en-US" altLang="zh-CN" sz="2400" b="1" dirty="0">
                          <a:latin typeface="Times New Roman" panose="02020603050405020304" pitchFamily="18" charset="0"/>
                          <a:ea typeface="+mn-ea"/>
                          <a:cs typeface="Times New Roman" panose="02020603050405020304" pitchFamily="18" charset="0"/>
                        </a:rPr>
                        <a:t>86.3</a:t>
                      </a:r>
                      <a:endParaRPr lang="zh-CN" altLang="en-US" sz="2400" b="1" dirty="0">
                        <a:latin typeface="Times New Roman" panose="02020603050405020304" pitchFamily="18" charset="0"/>
                        <a:ea typeface="+mn-ea"/>
                        <a:cs typeface="Times New Roman" panose="02020603050405020304" pitchFamily="18" charset="0"/>
                      </a:endParaRPr>
                    </a:p>
                  </a:txBody>
                  <a:tcPr anchor="ctr"/>
                </a:tc>
                <a:tc>
                  <a:txBody>
                    <a:bodyPr/>
                    <a:lstStyle/>
                    <a:p>
                      <a:pPr algn="ctr"/>
                      <a:r>
                        <a:rPr lang="en-US" altLang="zh-CN" sz="2400" dirty="0">
                          <a:latin typeface="Times New Roman" panose="02020603050405020304" pitchFamily="18" charset="0"/>
                          <a:ea typeface="+mn-ea"/>
                          <a:cs typeface="Times New Roman" panose="02020603050405020304" pitchFamily="18" charset="0"/>
                        </a:rPr>
                        <a:t>77.8</a:t>
                      </a:r>
                      <a:endParaRPr lang="zh-CN" altLang="en-US" sz="2400" dirty="0">
                        <a:latin typeface="Times New Roman" panose="02020603050405020304" pitchFamily="18" charset="0"/>
                        <a:ea typeface="+mn-ea"/>
                        <a:cs typeface="Times New Roman" panose="02020603050405020304" pitchFamily="18" charset="0"/>
                      </a:endParaRPr>
                    </a:p>
                  </a:txBody>
                  <a:tcPr anchor="ctr"/>
                </a:tc>
                <a:tc>
                  <a:txBody>
                    <a:bodyPr/>
                    <a:lstStyle/>
                    <a:p>
                      <a:pPr algn="ctr"/>
                      <a:r>
                        <a:rPr lang="en-US" altLang="zh-CN" sz="2400" b="1" dirty="0">
                          <a:latin typeface="Times New Roman" panose="02020603050405020304" pitchFamily="18" charset="0"/>
                          <a:ea typeface="+mn-ea"/>
                          <a:cs typeface="Times New Roman" panose="02020603050405020304" pitchFamily="18" charset="0"/>
                        </a:rPr>
                        <a:t>81.9</a:t>
                      </a:r>
                      <a:endParaRPr lang="zh-CN" altLang="en-US" sz="2400" b="1" dirty="0">
                        <a:latin typeface="Times New Roman" panose="02020603050405020304" pitchFamily="18" charset="0"/>
                        <a:ea typeface="+mn-ea"/>
                        <a:cs typeface="Times New Roman" panose="02020603050405020304" pitchFamily="18" charset="0"/>
                      </a:endParaRPr>
                    </a:p>
                  </a:txBody>
                  <a:tcPr anchor="ctr"/>
                </a:tc>
                <a:extLst>
                  <a:ext uri="{0D108BD9-81ED-4DB2-BD59-A6C34878D82A}">
                    <a16:rowId xmlns:a16="http://schemas.microsoft.com/office/drawing/2014/main" val="892103314"/>
                  </a:ext>
                </a:extLst>
              </a:tr>
            </a:tbl>
          </a:graphicData>
        </a:graphic>
      </p:graphicFrame>
      <p:sp>
        <p:nvSpPr>
          <p:cNvPr id="4" name="矩形: 圆角 3">
            <a:extLst>
              <a:ext uri="{FF2B5EF4-FFF2-40B4-BE49-F238E27FC236}">
                <a16:creationId xmlns:a16="http://schemas.microsoft.com/office/drawing/2014/main" id="{CF146D54-4885-48F1-899A-D5D371441E9C}"/>
              </a:ext>
            </a:extLst>
          </p:cNvPr>
          <p:cNvSpPr/>
          <p:nvPr/>
        </p:nvSpPr>
        <p:spPr>
          <a:xfrm>
            <a:off x="2220211" y="2784141"/>
            <a:ext cx="975744" cy="3138987"/>
          </a:xfrm>
          <a:prstGeom prst="round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 name="矩形: 圆角 6">
            <a:extLst>
              <a:ext uri="{FF2B5EF4-FFF2-40B4-BE49-F238E27FC236}">
                <a16:creationId xmlns:a16="http://schemas.microsoft.com/office/drawing/2014/main" id="{CD587C8A-A6C5-4FC3-9781-461D9CA89DC9}"/>
              </a:ext>
            </a:extLst>
          </p:cNvPr>
          <p:cNvSpPr/>
          <p:nvPr/>
        </p:nvSpPr>
        <p:spPr>
          <a:xfrm>
            <a:off x="6239708" y="2784140"/>
            <a:ext cx="975744" cy="3138987"/>
          </a:xfrm>
          <a:prstGeom prst="round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 name="矩形: 圆角 7">
            <a:extLst>
              <a:ext uri="{FF2B5EF4-FFF2-40B4-BE49-F238E27FC236}">
                <a16:creationId xmlns:a16="http://schemas.microsoft.com/office/drawing/2014/main" id="{8505F47B-4FA8-4A2D-B8F9-B64E7EF0BA44}"/>
              </a:ext>
            </a:extLst>
          </p:cNvPr>
          <p:cNvSpPr/>
          <p:nvPr/>
        </p:nvSpPr>
        <p:spPr>
          <a:xfrm>
            <a:off x="10383847" y="2784140"/>
            <a:ext cx="975744" cy="3138987"/>
          </a:xfrm>
          <a:prstGeom prst="round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Tree>
    <p:extLst>
      <p:ext uri="{BB962C8B-B14F-4D97-AF65-F5344CB8AC3E}">
        <p14:creationId xmlns:p14="http://schemas.microsoft.com/office/powerpoint/2010/main" val="23226706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4"/>
          <p:cNvSpPr>
            <a:spLocks noChangeArrowheads="1"/>
          </p:cNvSpPr>
          <p:nvPr/>
        </p:nvSpPr>
        <p:spPr bwMode="auto">
          <a:xfrm>
            <a:off x="630071" y="506759"/>
            <a:ext cx="4272102" cy="69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252" tIns="50626" rIns="101252" bIns="50626"/>
          <a:lstStyle>
            <a:lvl1pPr>
              <a:spcBef>
                <a:spcPct val="20000"/>
              </a:spcBef>
              <a:buFont typeface="Arial" panose="020B0604020202020204" pitchFamily="34" charset="0"/>
              <a:buChar char="•"/>
              <a:defRPr sz="3500">
                <a:solidFill>
                  <a:schemeClr val="tx1"/>
                </a:solidFill>
                <a:latin typeface="Calibri" panose="020F0502020204030204" charset="0"/>
                <a:ea typeface="宋体" panose="02010600030101010101" pitchFamily="2" charset="-122"/>
              </a:defRPr>
            </a:lvl1pPr>
            <a:lvl2pPr marL="742950" indent="-285750">
              <a:spcBef>
                <a:spcPct val="20000"/>
              </a:spcBef>
              <a:buFont typeface="Arial" panose="020B0604020202020204" pitchFamily="34" charset="0"/>
              <a:buChar char="–"/>
              <a:defRPr sz="3100">
                <a:solidFill>
                  <a:schemeClr val="tx1"/>
                </a:solidFill>
                <a:latin typeface="Calibri" panose="020F0502020204030204" charset="0"/>
                <a:ea typeface="宋体" panose="02010600030101010101" pitchFamily="2" charset="-122"/>
              </a:defRPr>
            </a:lvl2pPr>
            <a:lvl3pPr marL="1143000" indent="-228600">
              <a:spcBef>
                <a:spcPct val="20000"/>
              </a:spcBef>
              <a:buFont typeface="Arial" panose="020B0604020202020204" pitchFamily="34" charset="0"/>
              <a:buChar char="•"/>
              <a:defRPr sz="2700">
                <a:solidFill>
                  <a:schemeClr val="tx1"/>
                </a:solidFill>
                <a:latin typeface="Calibri" panose="020F0502020204030204" charset="0"/>
                <a:ea typeface="宋体" panose="02010600030101010101" pitchFamily="2" charset="-122"/>
              </a:defRPr>
            </a:lvl3pPr>
            <a:lvl4pPr marL="1600200" indent="-228600">
              <a:spcBef>
                <a:spcPct val="20000"/>
              </a:spcBef>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4pPr>
            <a:lvl5pPr marL="2057400" indent="-228600">
              <a:spcBef>
                <a:spcPct val="20000"/>
              </a:spcBef>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9pPr>
          </a:lstStyle>
          <a:p>
            <a:pPr>
              <a:lnSpc>
                <a:spcPct val="90000"/>
              </a:lnSpc>
              <a:buNone/>
            </a:pPr>
            <a:r>
              <a:rPr lang="zh-CN" altLang="en-US" sz="2800" b="1" dirty="0">
                <a:solidFill>
                  <a:srgbClr val="01479B"/>
                </a:solidFill>
                <a:latin typeface="微软雅黑" panose="020B0503020204020204" charset="-122"/>
                <a:ea typeface="微软雅黑" panose="020B0503020204020204" charset="-122"/>
                <a:cs typeface="微软雅黑" panose="020B0503020204020204" charset="-122"/>
                <a:sym typeface="+mn-ea"/>
              </a:rPr>
              <a:t>实验结果</a:t>
            </a:r>
          </a:p>
        </p:txBody>
      </p:sp>
      <p:sp>
        <p:nvSpPr>
          <p:cNvPr id="12" name="页脚占位符 8">
            <a:extLst>
              <a:ext uri="{FF2B5EF4-FFF2-40B4-BE49-F238E27FC236}">
                <a16:creationId xmlns:a16="http://schemas.microsoft.com/office/drawing/2014/main" id="{C47876C5-FCEE-4788-97FC-DAE54DC3B368}"/>
              </a:ext>
            </a:extLst>
          </p:cNvPr>
          <p:cNvSpPr>
            <a:spLocks noGrp="1"/>
          </p:cNvSpPr>
          <p:nvPr>
            <p:ph type="ftr" sz="quarter" idx="11"/>
          </p:nvPr>
        </p:nvSpPr>
        <p:spPr>
          <a:xfrm>
            <a:off x="688975" y="6240780"/>
            <a:ext cx="2506980" cy="206375"/>
          </a:xfrm>
        </p:spPr>
        <p:txBody>
          <a:bodyPr/>
          <a:lstStyle>
            <a:lvl1pPr algn="dist">
              <a:defRPr/>
            </a:lvl1pPr>
          </a:lstStyle>
          <a:p>
            <a:r>
              <a:rPr lang="zh-CN" altLang="en-US" dirty="0"/>
              <a:t>知行合一 饮水思源</a:t>
            </a:r>
          </a:p>
        </p:txBody>
      </p:sp>
      <p:sp>
        <p:nvSpPr>
          <p:cNvPr id="9" name="文本框 8">
            <a:extLst>
              <a:ext uri="{FF2B5EF4-FFF2-40B4-BE49-F238E27FC236}">
                <a16:creationId xmlns:a16="http://schemas.microsoft.com/office/drawing/2014/main" id="{9BC5C0F8-1864-40E7-966B-4ACFEB10950C}"/>
              </a:ext>
            </a:extLst>
          </p:cNvPr>
          <p:cNvSpPr txBox="1"/>
          <p:nvPr/>
        </p:nvSpPr>
        <p:spPr>
          <a:xfrm>
            <a:off x="688975" y="1197322"/>
            <a:ext cx="11177905" cy="954107"/>
          </a:xfrm>
          <a:prstGeom prst="rect">
            <a:avLst/>
          </a:prstGeom>
          <a:noFill/>
        </p:spPr>
        <p:txBody>
          <a:bodyPr wrap="square" rtlCol="0">
            <a:spAutoFit/>
          </a:bodyPr>
          <a:lstStyle/>
          <a:p>
            <a:pPr algn="ctr"/>
            <a:r>
              <a:rPr lang="zh-CN" altLang="en-US" sz="2800" dirty="0"/>
              <a:t>注意力机制模块</a:t>
            </a:r>
            <a:r>
              <a:rPr lang="en-US" altLang="zh-CN" sz="2800" dirty="0"/>
              <a:t>&amp;</a:t>
            </a:r>
            <a:r>
              <a:rPr lang="zh-CN" altLang="en-US" sz="2800" dirty="0"/>
              <a:t>非对称共现依赖关系图性能评估结果（主干网络为</a:t>
            </a:r>
            <a:r>
              <a:rPr lang="en-US" altLang="zh-CN" sz="2800" dirty="0"/>
              <a:t>ResNet-18</a:t>
            </a:r>
            <a:r>
              <a:rPr lang="zh-CN" altLang="en-US" sz="2800" dirty="0"/>
              <a:t>）</a:t>
            </a:r>
          </a:p>
        </p:txBody>
      </p:sp>
      <p:graphicFrame>
        <p:nvGraphicFramePr>
          <p:cNvPr id="3" name="表格 4">
            <a:extLst>
              <a:ext uri="{FF2B5EF4-FFF2-40B4-BE49-F238E27FC236}">
                <a16:creationId xmlns:a16="http://schemas.microsoft.com/office/drawing/2014/main" id="{965F4A14-0FE0-4AF0-AAFB-78109EEC94B7}"/>
              </a:ext>
            </a:extLst>
          </p:cNvPr>
          <p:cNvGraphicFramePr>
            <a:graphicFrameLocks noGrp="1"/>
          </p:cNvGraphicFramePr>
          <p:nvPr>
            <p:extLst>
              <p:ext uri="{D42A27DB-BD31-4B8C-83A1-F6EECF244321}">
                <p14:modId xmlns:p14="http://schemas.microsoft.com/office/powerpoint/2010/main" val="1700459394"/>
              </p:ext>
            </p:extLst>
          </p:nvPr>
        </p:nvGraphicFramePr>
        <p:xfrm>
          <a:off x="630071" y="2370980"/>
          <a:ext cx="10872952" cy="3650248"/>
        </p:xfrm>
        <a:graphic>
          <a:graphicData uri="http://schemas.openxmlformats.org/drawingml/2006/table">
            <a:tbl>
              <a:tblPr firstRow="1" bandRow="1">
                <a:tableStyleId>{5C22544A-7EE6-4342-B048-85BDC9FD1C3A}</a:tableStyleId>
              </a:tblPr>
              <a:tblGrid>
                <a:gridCol w="1359119">
                  <a:extLst>
                    <a:ext uri="{9D8B030D-6E8A-4147-A177-3AD203B41FA5}">
                      <a16:colId xmlns:a16="http://schemas.microsoft.com/office/drawing/2014/main" val="1907732744"/>
                    </a:ext>
                  </a:extLst>
                </a:gridCol>
                <a:gridCol w="1359119">
                  <a:extLst>
                    <a:ext uri="{9D8B030D-6E8A-4147-A177-3AD203B41FA5}">
                      <a16:colId xmlns:a16="http://schemas.microsoft.com/office/drawing/2014/main" val="3863572669"/>
                    </a:ext>
                  </a:extLst>
                </a:gridCol>
                <a:gridCol w="1359119">
                  <a:extLst>
                    <a:ext uri="{9D8B030D-6E8A-4147-A177-3AD203B41FA5}">
                      <a16:colId xmlns:a16="http://schemas.microsoft.com/office/drawing/2014/main" val="3468843489"/>
                    </a:ext>
                  </a:extLst>
                </a:gridCol>
                <a:gridCol w="1359119">
                  <a:extLst>
                    <a:ext uri="{9D8B030D-6E8A-4147-A177-3AD203B41FA5}">
                      <a16:colId xmlns:a16="http://schemas.microsoft.com/office/drawing/2014/main" val="2022548576"/>
                    </a:ext>
                  </a:extLst>
                </a:gridCol>
                <a:gridCol w="1359119">
                  <a:extLst>
                    <a:ext uri="{9D8B030D-6E8A-4147-A177-3AD203B41FA5}">
                      <a16:colId xmlns:a16="http://schemas.microsoft.com/office/drawing/2014/main" val="2523373875"/>
                    </a:ext>
                  </a:extLst>
                </a:gridCol>
                <a:gridCol w="1359119">
                  <a:extLst>
                    <a:ext uri="{9D8B030D-6E8A-4147-A177-3AD203B41FA5}">
                      <a16:colId xmlns:a16="http://schemas.microsoft.com/office/drawing/2014/main" val="3607522121"/>
                    </a:ext>
                  </a:extLst>
                </a:gridCol>
                <a:gridCol w="1359119">
                  <a:extLst>
                    <a:ext uri="{9D8B030D-6E8A-4147-A177-3AD203B41FA5}">
                      <a16:colId xmlns:a16="http://schemas.microsoft.com/office/drawing/2014/main" val="2719767583"/>
                    </a:ext>
                  </a:extLst>
                </a:gridCol>
                <a:gridCol w="1359119">
                  <a:extLst>
                    <a:ext uri="{9D8B030D-6E8A-4147-A177-3AD203B41FA5}">
                      <a16:colId xmlns:a16="http://schemas.microsoft.com/office/drawing/2014/main" val="1880802192"/>
                    </a:ext>
                  </a:extLst>
                </a:gridCol>
              </a:tblGrid>
              <a:tr h="912562">
                <a:tc rowSpan="2">
                  <a:txBody>
                    <a:bodyPr/>
                    <a:lstStyle/>
                    <a:p>
                      <a:pPr algn="ctr"/>
                      <a:r>
                        <a:rPr lang="en-US" altLang="zh-CN" sz="2400" dirty="0">
                          <a:latin typeface="Times New Roman" panose="02020603050405020304" pitchFamily="18" charset="0"/>
                          <a:cs typeface="Times New Roman" panose="02020603050405020304" pitchFamily="18" charset="0"/>
                        </a:rPr>
                        <a:t>Methods</a:t>
                      </a:r>
                      <a:endParaRPr lang="zh-CN" altLang="en-US" sz="2400" dirty="0">
                        <a:latin typeface="Times New Roman" panose="02020603050405020304" pitchFamily="18" charset="0"/>
                        <a:cs typeface="Times New Roman" panose="02020603050405020304" pitchFamily="18" charset="0"/>
                      </a:endParaRPr>
                    </a:p>
                  </a:txBody>
                  <a:tcPr anchor="ctr"/>
                </a:tc>
                <a:tc gridSpan="7">
                  <a:txBody>
                    <a:bodyPr/>
                    <a:lstStyle/>
                    <a:p>
                      <a:pPr algn="ctr"/>
                      <a:r>
                        <a:rPr lang="en-US" altLang="zh-CN" sz="2400" dirty="0">
                          <a:latin typeface="Times New Roman" panose="02020603050405020304" pitchFamily="18" charset="0"/>
                          <a:cs typeface="Times New Roman" panose="02020603050405020304" pitchFamily="18" charset="0"/>
                        </a:rPr>
                        <a:t>All</a:t>
                      </a:r>
                      <a:endParaRPr lang="zh-CN" altLang="en-US" sz="2400" dirty="0">
                        <a:latin typeface="Times New Roman" panose="02020603050405020304" pitchFamily="18" charset="0"/>
                        <a:cs typeface="Times New Roman" panose="02020603050405020304" pitchFamily="18" charset="0"/>
                      </a:endParaRPr>
                    </a:p>
                  </a:txBody>
                  <a:tcPr anchor="ctr"/>
                </a:tc>
                <a:tc hMerge="1">
                  <a:txBody>
                    <a:bodyPr/>
                    <a:lstStyle/>
                    <a:p>
                      <a:endParaRPr lang="zh-CN" altLang="en-US"/>
                    </a:p>
                  </a:txBody>
                  <a:tcPr/>
                </a:tc>
                <a:tc hMerge="1">
                  <a:txBody>
                    <a:bodyPr/>
                    <a:lstStyle/>
                    <a:p>
                      <a:endParaRPr lang="zh-CN" altLang="en-US"/>
                    </a:p>
                  </a:txBody>
                  <a:tcPr/>
                </a:tc>
                <a:tc hMerge="1">
                  <a:txBody>
                    <a:bodyPr/>
                    <a:lstStyle/>
                    <a:p>
                      <a:endParaRPr lang="zh-CN" altLang="en-US" dirty="0"/>
                    </a:p>
                  </a:txBody>
                  <a:tcPr/>
                </a:tc>
                <a:tc hMerge="1">
                  <a:txBody>
                    <a:bodyPr/>
                    <a:lstStyle/>
                    <a:p>
                      <a:endParaRPr lang="zh-CN" altLang="en-US" dirty="0"/>
                    </a:p>
                  </a:txBody>
                  <a:tcPr/>
                </a:tc>
                <a:tc hMerge="1">
                  <a:txBody>
                    <a:bodyPr/>
                    <a:lstStyle/>
                    <a:p>
                      <a:endParaRPr lang="zh-CN" altLang="en-US" dirty="0"/>
                    </a:p>
                  </a:txBody>
                  <a:tcPr/>
                </a:tc>
                <a:tc hMerge="1">
                  <a:txBody>
                    <a:bodyPr/>
                    <a:lstStyle/>
                    <a:p>
                      <a:endParaRPr lang="zh-CN" altLang="en-US" dirty="0"/>
                    </a:p>
                  </a:txBody>
                  <a:tcPr/>
                </a:tc>
                <a:extLst>
                  <a:ext uri="{0D108BD9-81ED-4DB2-BD59-A6C34878D82A}">
                    <a16:rowId xmlns:a16="http://schemas.microsoft.com/office/drawing/2014/main" val="3890107243"/>
                  </a:ext>
                </a:extLst>
              </a:tr>
              <a:tr h="912562">
                <a:tc vMerge="1">
                  <a:txBody>
                    <a:bodyPr/>
                    <a:lstStyle/>
                    <a:p>
                      <a:endParaRPr lang="zh-CN" altLang="en-US" dirty="0"/>
                    </a:p>
                  </a:txBody>
                  <a:tcPr/>
                </a:tc>
                <a:tc>
                  <a:txBody>
                    <a:bodyPr/>
                    <a:lstStyle/>
                    <a:p>
                      <a:pPr algn="ctr"/>
                      <a:r>
                        <a:rPr lang="en-US" altLang="zh-CN" sz="2400" dirty="0" err="1">
                          <a:latin typeface="Times New Roman" panose="02020603050405020304" pitchFamily="18" charset="0"/>
                          <a:cs typeface="Times New Roman" panose="02020603050405020304" pitchFamily="18" charset="0"/>
                        </a:rPr>
                        <a:t>mAP</a:t>
                      </a:r>
                      <a:endParaRPr lang="zh-CN" altLang="en-US" sz="2400" dirty="0">
                        <a:latin typeface="Times New Roman" panose="02020603050405020304" pitchFamily="18" charset="0"/>
                        <a:cs typeface="Times New Roman" panose="02020603050405020304" pitchFamily="18" charset="0"/>
                      </a:endParaRPr>
                    </a:p>
                  </a:txBody>
                  <a:tcPr anchor="ctr"/>
                </a:tc>
                <a:tc>
                  <a:txBody>
                    <a:bodyPr/>
                    <a:lstStyle/>
                    <a:p>
                      <a:pPr algn="ctr"/>
                      <a:r>
                        <a:rPr lang="en-US" altLang="zh-CN" sz="2400" dirty="0">
                          <a:latin typeface="Times New Roman" panose="02020603050405020304" pitchFamily="18" charset="0"/>
                          <a:cs typeface="Times New Roman" panose="02020603050405020304" pitchFamily="18" charset="0"/>
                        </a:rPr>
                        <a:t>CP</a:t>
                      </a:r>
                      <a:endParaRPr lang="zh-CN" altLang="en-US" sz="2400" dirty="0">
                        <a:latin typeface="Times New Roman" panose="02020603050405020304" pitchFamily="18" charset="0"/>
                        <a:cs typeface="Times New Roman" panose="02020603050405020304" pitchFamily="18" charset="0"/>
                      </a:endParaRPr>
                    </a:p>
                  </a:txBody>
                  <a:tcPr anchor="ctr"/>
                </a:tc>
                <a:tc>
                  <a:txBody>
                    <a:bodyPr/>
                    <a:lstStyle/>
                    <a:p>
                      <a:pPr algn="ctr"/>
                      <a:r>
                        <a:rPr lang="en-US" altLang="zh-CN" sz="2400" dirty="0">
                          <a:latin typeface="Times New Roman" panose="02020603050405020304" pitchFamily="18" charset="0"/>
                          <a:cs typeface="Times New Roman" panose="02020603050405020304" pitchFamily="18" charset="0"/>
                        </a:rPr>
                        <a:t>CR</a:t>
                      </a:r>
                      <a:endParaRPr lang="zh-CN" altLang="en-US" sz="2400" dirty="0">
                        <a:latin typeface="Times New Roman" panose="02020603050405020304" pitchFamily="18" charset="0"/>
                        <a:cs typeface="Times New Roman" panose="02020603050405020304" pitchFamily="18" charset="0"/>
                      </a:endParaRPr>
                    </a:p>
                  </a:txBody>
                  <a:tcPr anchor="ctr"/>
                </a:tc>
                <a:tc>
                  <a:txBody>
                    <a:bodyPr/>
                    <a:lstStyle/>
                    <a:p>
                      <a:pPr algn="ctr"/>
                      <a:r>
                        <a:rPr lang="en-US" altLang="zh-CN" sz="2400" dirty="0">
                          <a:latin typeface="Times New Roman" panose="02020603050405020304" pitchFamily="18" charset="0"/>
                          <a:cs typeface="Times New Roman" panose="02020603050405020304" pitchFamily="18" charset="0"/>
                        </a:rPr>
                        <a:t>CF1</a:t>
                      </a:r>
                      <a:endParaRPr lang="zh-CN" altLang="en-US" sz="2400" dirty="0">
                        <a:latin typeface="Times New Roman" panose="02020603050405020304" pitchFamily="18" charset="0"/>
                        <a:cs typeface="Times New Roman" panose="02020603050405020304" pitchFamily="18" charset="0"/>
                      </a:endParaRPr>
                    </a:p>
                  </a:txBody>
                  <a:tcPr anchor="ctr"/>
                </a:tc>
                <a:tc>
                  <a:txBody>
                    <a:bodyPr/>
                    <a:lstStyle/>
                    <a:p>
                      <a:pPr algn="ctr"/>
                      <a:r>
                        <a:rPr lang="en-US" altLang="zh-CN" sz="2400" dirty="0">
                          <a:latin typeface="Times New Roman" panose="02020603050405020304" pitchFamily="18" charset="0"/>
                          <a:cs typeface="Times New Roman" panose="02020603050405020304" pitchFamily="18" charset="0"/>
                        </a:rPr>
                        <a:t>OP</a:t>
                      </a:r>
                      <a:endParaRPr lang="zh-CN" altLang="en-US" sz="2400" dirty="0">
                        <a:latin typeface="Times New Roman" panose="02020603050405020304" pitchFamily="18" charset="0"/>
                        <a:cs typeface="Times New Roman" panose="02020603050405020304" pitchFamily="18" charset="0"/>
                      </a:endParaRPr>
                    </a:p>
                  </a:txBody>
                  <a:tcPr anchor="ctr"/>
                </a:tc>
                <a:tc>
                  <a:txBody>
                    <a:bodyPr/>
                    <a:lstStyle/>
                    <a:p>
                      <a:pPr algn="ctr"/>
                      <a:r>
                        <a:rPr lang="en-US" altLang="zh-CN" sz="2400" dirty="0">
                          <a:latin typeface="Times New Roman" panose="02020603050405020304" pitchFamily="18" charset="0"/>
                          <a:cs typeface="Times New Roman" panose="02020603050405020304" pitchFamily="18" charset="0"/>
                        </a:rPr>
                        <a:t>OR</a:t>
                      </a:r>
                      <a:endParaRPr lang="zh-CN" altLang="en-US" sz="2400" dirty="0">
                        <a:latin typeface="Times New Roman" panose="02020603050405020304" pitchFamily="18" charset="0"/>
                        <a:cs typeface="Times New Roman" panose="02020603050405020304" pitchFamily="18" charset="0"/>
                      </a:endParaRPr>
                    </a:p>
                  </a:txBody>
                  <a:tcPr anchor="ctr"/>
                </a:tc>
                <a:tc>
                  <a:txBody>
                    <a:bodyPr/>
                    <a:lstStyle/>
                    <a:p>
                      <a:pPr algn="ctr"/>
                      <a:r>
                        <a:rPr lang="en-US" altLang="zh-CN" sz="2400" dirty="0">
                          <a:latin typeface="Times New Roman" panose="02020603050405020304" pitchFamily="18" charset="0"/>
                          <a:cs typeface="Times New Roman" panose="02020603050405020304" pitchFamily="18" charset="0"/>
                        </a:rPr>
                        <a:t>OF1</a:t>
                      </a:r>
                      <a:endParaRPr lang="zh-CN" altLang="en-US" sz="2400"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2234267102"/>
                  </a:ext>
                </a:extLst>
              </a:tr>
              <a:tr h="912562">
                <a:tc>
                  <a:txBody>
                    <a:bodyPr/>
                    <a:lstStyle/>
                    <a:p>
                      <a:pPr algn="ctr"/>
                      <a:r>
                        <a:rPr lang="en-US" altLang="zh-CN" sz="2400" dirty="0">
                          <a:latin typeface="Times New Roman" panose="02020603050405020304" pitchFamily="18" charset="0"/>
                          <a:cs typeface="Times New Roman" panose="02020603050405020304" pitchFamily="18" charset="0"/>
                        </a:rPr>
                        <a:t>Graph</a:t>
                      </a:r>
                      <a:endParaRPr lang="zh-CN" altLang="en-US" sz="2400" dirty="0">
                        <a:latin typeface="Times New Roman" panose="02020603050405020304" pitchFamily="18" charset="0"/>
                        <a:cs typeface="Times New Roman" panose="02020603050405020304" pitchFamily="18" charset="0"/>
                      </a:endParaRPr>
                    </a:p>
                  </a:txBody>
                  <a:tcPr anchor="ctr"/>
                </a:tc>
                <a:tc>
                  <a:txBody>
                    <a:bodyPr/>
                    <a:lstStyle/>
                    <a:p>
                      <a:pPr algn="ctr"/>
                      <a:r>
                        <a:rPr lang="en-US" altLang="zh-CN" sz="2400" dirty="0">
                          <a:latin typeface="Times New Roman" panose="02020603050405020304" pitchFamily="18" charset="0"/>
                          <a:cs typeface="Times New Roman" panose="02020603050405020304" pitchFamily="18" charset="0"/>
                        </a:rPr>
                        <a:t>64.6</a:t>
                      </a:r>
                      <a:endParaRPr lang="zh-CN" altLang="en-US" sz="2400" dirty="0">
                        <a:latin typeface="Times New Roman" panose="02020603050405020304" pitchFamily="18" charset="0"/>
                        <a:cs typeface="Times New Roman" panose="02020603050405020304" pitchFamily="18" charset="0"/>
                      </a:endParaRPr>
                    </a:p>
                  </a:txBody>
                  <a:tcPr anchor="ctr"/>
                </a:tc>
                <a:tc>
                  <a:txBody>
                    <a:bodyPr/>
                    <a:lstStyle/>
                    <a:p>
                      <a:pPr algn="ctr"/>
                      <a:r>
                        <a:rPr lang="en-US" altLang="zh-CN" sz="2400" dirty="0">
                          <a:latin typeface="Times New Roman" panose="02020603050405020304" pitchFamily="18" charset="0"/>
                          <a:cs typeface="Times New Roman" panose="02020603050405020304" pitchFamily="18" charset="0"/>
                        </a:rPr>
                        <a:t>69.0</a:t>
                      </a:r>
                      <a:endParaRPr lang="zh-CN" altLang="en-US" sz="2400" dirty="0">
                        <a:latin typeface="Times New Roman" panose="02020603050405020304" pitchFamily="18" charset="0"/>
                        <a:cs typeface="Times New Roman" panose="02020603050405020304" pitchFamily="18" charset="0"/>
                      </a:endParaRPr>
                    </a:p>
                  </a:txBody>
                  <a:tcPr anchor="ctr"/>
                </a:tc>
                <a:tc>
                  <a:txBody>
                    <a:bodyPr/>
                    <a:lstStyle/>
                    <a:p>
                      <a:pPr algn="ctr"/>
                      <a:r>
                        <a:rPr lang="en-US" altLang="zh-CN" sz="2400" dirty="0">
                          <a:latin typeface="Times New Roman" panose="02020603050405020304" pitchFamily="18" charset="0"/>
                          <a:cs typeface="Times New Roman" panose="02020603050405020304" pitchFamily="18" charset="0"/>
                        </a:rPr>
                        <a:t>52.6</a:t>
                      </a:r>
                      <a:endParaRPr lang="zh-CN" altLang="en-US" sz="2400" dirty="0">
                        <a:latin typeface="Times New Roman" panose="02020603050405020304" pitchFamily="18" charset="0"/>
                        <a:cs typeface="Times New Roman" panose="02020603050405020304" pitchFamily="18" charset="0"/>
                      </a:endParaRPr>
                    </a:p>
                  </a:txBody>
                  <a:tcPr anchor="ctr"/>
                </a:tc>
                <a:tc>
                  <a:txBody>
                    <a:bodyPr/>
                    <a:lstStyle/>
                    <a:p>
                      <a:pPr algn="ctr"/>
                      <a:r>
                        <a:rPr lang="en-US" altLang="zh-CN" sz="2400" dirty="0">
                          <a:latin typeface="Times New Roman" panose="02020603050405020304" pitchFamily="18" charset="0"/>
                          <a:cs typeface="Times New Roman" panose="02020603050405020304" pitchFamily="18" charset="0"/>
                        </a:rPr>
                        <a:t>59.7</a:t>
                      </a:r>
                      <a:endParaRPr lang="zh-CN" altLang="en-US" sz="2400" dirty="0">
                        <a:latin typeface="Times New Roman" panose="02020603050405020304" pitchFamily="18" charset="0"/>
                        <a:cs typeface="Times New Roman" panose="02020603050405020304" pitchFamily="18" charset="0"/>
                      </a:endParaRPr>
                    </a:p>
                  </a:txBody>
                  <a:tcPr anchor="ctr"/>
                </a:tc>
                <a:tc>
                  <a:txBody>
                    <a:bodyPr/>
                    <a:lstStyle/>
                    <a:p>
                      <a:pPr algn="ctr"/>
                      <a:r>
                        <a:rPr lang="en-US" altLang="zh-CN" sz="2400" dirty="0">
                          <a:latin typeface="Times New Roman" panose="02020603050405020304" pitchFamily="18" charset="0"/>
                          <a:cs typeface="Times New Roman" panose="02020603050405020304" pitchFamily="18" charset="0"/>
                        </a:rPr>
                        <a:t>84.7</a:t>
                      </a:r>
                      <a:endParaRPr lang="zh-CN" altLang="en-US" sz="2400" dirty="0">
                        <a:latin typeface="Times New Roman" panose="02020603050405020304" pitchFamily="18" charset="0"/>
                        <a:cs typeface="Times New Roman" panose="02020603050405020304" pitchFamily="18" charset="0"/>
                      </a:endParaRPr>
                    </a:p>
                  </a:txBody>
                  <a:tcPr anchor="ctr"/>
                </a:tc>
                <a:tc>
                  <a:txBody>
                    <a:bodyPr/>
                    <a:lstStyle/>
                    <a:p>
                      <a:pPr algn="ctr"/>
                      <a:r>
                        <a:rPr lang="en-US" altLang="zh-CN" sz="2400" dirty="0">
                          <a:latin typeface="Times New Roman" panose="02020603050405020304" pitchFamily="18" charset="0"/>
                          <a:cs typeface="Times New Roman" panose="02020603050405020304" pitchFamily="18" charset="0"/>
                        </a:rPr>
                        <a:t>79.0</a:t>
                      </a:r>
                      <a:endParaRPr lang="zh-CN" altLang="en-US" sz="2400" dirty="0">
                        <a:latin typeface="Times New Roman" panose="02020603050405020304" pitchFamily="18" charset="0"/>
                        <a:cs typeface="Times New Roman" panose="02020603050405020304" pitchFamily="18" charset="0"/>
                      </a:endParaRPr>
                    </a:p>
                  </a:txBody>
                  <a:tcPr anchor="ctr"/>
                </a:tc>
                <a:tc>
                  <a:txBody>
                    <a:bodyPr/>
                    <a:lstStyle/>
                    <a:p>
                      <a:pPr algn="ctr"/>
                      <a:r>
                        <a:rPr lang="en-US" altLang="zh-CN" sz="2400" dirty="0">
                          <a:latin typeface="Times New Roman" panose="02020603050405020304" pitchFamily="18" charset="0"/>
                          <a:cs typeface="Times New Roman" panose="02020603050405020304" pitchFamily="18" charset="0"/>
                        </a:rPr>
                        <a:t>81.8</a:t>
                      </a:r>
                      <a:endParaRPr lang="zh-CN" altLang="en-US" sz="2400"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1551849770"/>
                  </a:ext>
                </a:extLst>
              </a:tr>
              <a:tr h="912562">
                <a:tc>
                  <a:txBody>
                    <a:bodyPr/>
                    <a:lstStyle/>
                    <a:p>
                      <a:pPr algn="ctr"/>
                      <a:r>
                        <a:rPr lang="en-US" altLang="zh-CN" sz="2400" dirty="0">
                          <a:latin typeface="Times New Roman" panose="02020603050405020304" pitchFamily="18" charset="0"/>
                          <a:cs typeface="Times New Roman" panose="02020603050405020304" pitchFamily="18" charset="0"/>
                        </a:rPr>
                        <a:t>Graph &amp; Attention</a:t>
                      </a:r>
                      <a:endParaRPr lang="zh-CN" altLang="en-US" sz="2400" dirty="0">
                        <a:latin typeface="Times New Roman" panose="02020603050405020304" pitchFamily="18" charset="0"/>
                        <a:cs typeface="Times New Roman" panose="02020603050405020304" pitchFamily="18" charset="0"/>
                      </a:endParaRPr>
                    </a:p>
                  </a:txBody>
                  <a:tcPr anchor="ctr"/>
                </a:tc>
                <a:tc>
                  <a:txBody>
                    <a:bodyPr/>
                    <a:lstStyle/>
                    <a:p>
                      <a:pPr algn="ctr"/>
                      <a:r>
                        <a:rPr lang="en-US" altLang="zh-CN" sz="2400" b="1" dirty="0">
                          <a:latin typeface="Times New Roman" panose="02020603050405020304" pitchFamily="18" charset="0"/>
                          <a:cs typeface="Times New Roman" panose="02020603050405020304" pitchFamily="18" charset="0"/>
                        </a:rPr>
                        <a:t>65.0</a:t>
                      </a:r>
                      <a:endParaRPr lang="zh-CN" altLang="en-US" sz="2400" b="1" dirty="0">
                        <a:latin typeface="Times New Roman" panose="02020603050405020304" pitchFamily="18" charset="0"/>
                        <a:cs typeface="Times New Roman" panose="02020603050405020304" pitchFamily="18" charset="0"/>
                      </a:endParaRPr>
                    </a:p>
                  </a:txBody>
                  <a:tcPr anchor="ctr"/>
                </a:tc>
                <a:tc>
                  <a:txBody>
                    <a:bodyPr/>
                    <a:lstStyle/>
                    <a:p>
                      <a:pPr algn="ctr"/>
                      <a:r>
                        <a:rPr lang="en-US" altLang="zh-CN" sz="2400" b="1" dirty="0">
                          <a:latin typeface="Times New Roman" panose="02020603050405020304" pitchFamily="18" charset="0"/>
                          <a:cs typeface="Times New Roman" panose="02020603050405020304" pitchFamily="18" charset="0"/>
                        </a:rPr>
                        <a:t>72.0</a:t>
                      </a:r>
                      <a:endParaRPr lang="zh-CN" altLang="en-US" sz="2400" b="1" dirty="0">
                        <a:latin typeface="Times New Roman" panose="02020603050405020304" pitchFamily="18" charset="0"/>
                        <a:cs typeface="Times New Roman" panose="02020603050405020304" pitchFamily="18" charset="0"/>
                      </a:endParaRPr>
                    </a:p>
                  </a:txBody>
                  <a:tcPr anchor="ctr"/>
                </a:tc>
                <a:tc>
                  <a:txBody>
                    <a:bodyPr/>
                    <a:lstStyle/>
                    <a:p>
                      <a:pPr algn="ctr"/>
                      <a:r>
                        <a:rPr lang="en-US" altLang="zh-CN" sz="2400" b="1" dirty="0">
                          <a:latin typeface="Times New Roman" panose="02020603050405020304" pitchFamily="18" charset="0"/>
                          <a:cs typeface="Times New Roman" panose="02020603050405020304" pitchFamily="18" charset="0"/>
                        </a:rPr>
                        <a:t>53.2</a:t>
                      </a:r>
                      <a:endParaRPr lang="zh-CN" altLang="en-US" sz="2400" b="1" dirty="0">
                        <a:latin typeface="Times New Roman" panose="02020603050405020304" pitchFamily="18" charset="0"/>
                        <a:cs typeface="Times New Roman" panose="02020603050405020304" pitchFamily="18" charset="0"/>
                      </a:endParaRPr>
                    </a:p>
                  </a:txBody>
                  <a:tcPr anchor="ctr"/>
                </a:tc>
                <a:tc>
                  <a:txBody>
                    <a:bodyPr/>
                    <a:lstStyle/>
                    <a:p>
                      <a:pPr algn="ctr"/>
                      <a:r>
                        <a:rPr lang="en-US" altLang="zh-CN" sz="2400" b="1" dirty="0">
                          <a:latin typeface="Times New Roman" panose="02020603050405020304" pitchFamily="18" charset="0"/>
                          <a:cs typeface="Times New Roman" panose="02020603050405020304" pitchFamily="18" charset="0"/>
                        </a:rPr>
                        <a:t>61.2</a:t>
                      </a:r>
                      <a:endParaRPr lang="zh-CN" altLang="en-US" sz="2400" b="1" dirty="0">
                        <a:latin typeface="Times New Roman" panose="02020603050405020304" pitchFamily="18" charset="0"/>
                        <a:cs typeface="Times New Roman" panose="02020603050405020304" pitchFamily="18" charset="0"/>
                      </a:endParaRPr>
                    </a:p>
                  </a:txBody>
                  <a:tcPr anchor="ctr"/>
                </a:tc>
                <a:tc>
                  <a:txBody>
                    <a:bodyPr/>
                    <a:lstStyle/>
                    <a:p>
                      <a:pPr algn="ctr"/>
                      <a:r>
                        <a:rPr lang="en-US" altLang="zh-CN" sz="2400" b="1" dirty="0">
                          <a:latin typeface="Times New Roman" panose="02020603050405020304" pitchFamily="18" charset="0"/>
                          <a:cs typeface="Times New Roman" panose="02020603050405020304" pitchFamily="18" charset="0"/>
                        </a:rPr>
                        <a:t>87.1</a:t>
                      </a:r>
                      <a:endParaRPr lang="zh-CN" altLang="en-US" sz="2400" b="1" dirty="0">
                        <a:latin typeface="Times New Roman" panose="02020603050405020304" pitchFamily="18" charset="0"/>
                        <a:cs typeface="Times New Roman" panose="02020603050405020304" pitchFamily="18" charset="0"/>
                      </a:endParaRPr>
                    </a:p>
                  </a:txBody>
                  <a:tcPr anchor="ctr"/>
                </a:tc>
                <a:tc>
                  <a:txBody>
                    <a:bodyPr/>
                    <a:lstStyle/>
                    <a:p>
                      <a:pPr algn="ctr"/>
                      <a:r>
                        <a:rPr lang="en-US" altLang="zh-CN" sz="2400" b="1" dirty="0">
                          <a:latin typeface="Times New Roman" panose="02020603050405020304" pitchFamily="18" charset="0"/>
                          <a:cs typeface="Times New Roman" panose="02020603050405020304" pitchFamily="18" charset="0"/>
                        </a:rPr>
                        <a:t>80.1</a:t>
                      </a:r>
                      <a:endParaRPr lang="zh-CN" altLang="en-US" sz="2400" b="1" dirty="0">
                        <a:latin typeface="Times New Roman" panose="02020603050405020304" pitchFamily="18" charset="0"/>
                        <a:cs typeface="Times New Roman" panose="02020603050405020304" pitchFamily="18" charset="0"/>
                      </a:endParaRPr>
                    </a:p>
                  </a:txBody>
                  <a:tcPr anchor="ctr"/>
                </a:tc>
                <a:tc>
                  <a:txBody>
                    <a:bodyPr/>
                    <a:lstStyle/>
                    <a:p>
                      <a:pPr algn="ctr"/>
                      <a:r>
                        <a:rPr lang="en-US" altLang="zh-CN" sz="2400" b="1" dirty="0">
                          <a:latin typeface="Times New Roman" panose="02020603050405020304" pitchFamily="18" charset="0"/>
                          <a:cs typeface="Times New Roman" panose="02020603050405020304" pitchFamily="18" charset="0"/>
                        </a:rPr>
                        <a:t>83.4</a:t>
                      </a:r>
                      <a:endParaRPr lang="zh-CN" altLang="en-US" sz="2400" b="1"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2600464766"/>
                  </a:ext>
                </a:extLst>
              </a:tr>
            </a:tbl>
          </a:graphicData>
        </a:graphic>
      </p:graphicFrame>
      <p:sp>
        <p:nvSpPr>
          <p:cNvPr id="6" name="矩形: 圆角 5">
            <a:extLst>
              <a:ext uri="{FF2B5EF4-FFF2-40B4-BE49-F238E27FC236}">
                <a16:creationId xmlns:a16="http://schemas.microsoft.com/office/drawing/2014/main" id="{2DE748CE-6344-412F-85CA-572ECED2F32E}"/>
              </a:ext>
            </a:extLst>
          </p:cNvPr>
          <p:cNvSpPr/>
          <p:nvPr/>
        </p:nvSpPr>
        <p:spPr>
          <a:xfrm>
            <a:off x="2220211" y="3429000"/>
            <a:ext cx="975744" cy="2494128"/>
          </a:xfrm>
          <a:prstGeom prst="round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 name="矩形: 圆角 6">
            <a:extLst>
              <a:ext uri="{FF2B5EF4-FFF2-40B4-BE49-F238E27FC236}">
                <a16:creationId xmlns:a16="http://schemas.microsoft.com/office/drawing/2014/main" id="{B8608048-4E70-4B87-BCB8-FF338512E309}"/>
              </a:ext>
            </a:extLst>
          </p:cNvPr>
          <p:cNvSpPr/>
          <p:nvPr/>
        </p:nvSpPr>
        <p:spPr>
          <a:xfrm>
            <a:off x="6277927" y="3429000"/>
            <a:ext cx="975744" cy="2494128"/>
          </a:xfrm>
          <a:prstGeom prst="round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 name="矩形: 圆角 7">
            <a:extLst>
              <a:ext uri="{FF2B5EF4-FFF2-40B4-BE49-F238E27FC236}">
                <a16:creationId xmlns:a16="http://schemas.microsoft.com/office/drawing/2014/main" id="{996139E1-9E64-4F83-8E2B-3683F45FBD92}"/>
              </a:ext>
            </a:extLst>
          </p:cNvPr>
          <p:cNvSpPr/>
          <p:nvPr/>
        </p:nvSpPr>
        <p:spPr>
          <a:xfrm>
            <a:off x="10335643" y="3429000"/>
            <a:ext cx="975744" cy="2494128"/>
          </a:xfrm>
          <a:prstGeom prst="round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Tree>
    <p:extLst>
      <p:ext uri="{BB962C8B-B14F-4D97-AF65-F5344CB8AC3E}">
        <p14:creationId xmlns:p14="http://schemas.microsoft.com/office/powerpoint/2010/main" val="13001515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4"/>
          <p:cNvSpPr>
            <a:spLocks noChangeArrowheads="1"/>
          </p:cNvSpPr>
          <p:nvPr/>
        </p:nvSpPr>
        <p:spPr bwMode="auto">
          <a:xfrm>
            <a:off x="630071" y="506759"/>
            <a:ext cx="4272102" cy="69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252" tIns="50626" rIns="101252" bIns="50626"/>
          <a:lstStyle>
            <a:lvl1pPr>
              <a:spcBef>
                <a:spcPct val="20000"/>
              </a:spcBef>
              <a:buFont typeface="Arial" panose="020B0604020202020204" pitchFamily="34" charset="0"/>
              <a:buChar char="•"/>
              <a:defRPr sz="3500">
                <a:solidFill>
                  <a:schemeClr val="tx1"/>
                </a:solidFill>
                <a:latin typeface="Calibri" panose="020F0502020204030204" charset="0"/>
                <a:ea typeface="宋体" panose="02010600030101010101" pitchFamily="2" charset="-122"/>
              </a:defRPr>
            </a:lvl1pPr>
            <a:lvl2pPr marL="742950" indent="-285750">
              <a:spcBef>
                <a:spcPct val="20000"/>
              </a:spcBef>
              <a:buFont typeface="Arial" panose="020B0604020202020204" pitchFamily="34" charset="0"/>
              <a:buChar char="–"/>
              <a:defRPr sz="3100">
                <a:solidFill>
                  <a:schemeClr val="tx1"/>
                </a:solidFill>
                <a:latin typeface="Calibri" panose="020F0502020204030204" charset="0"/>
                <a:ea typeface="宋体" panose="02010600030101010101" pitchFamily="2" charset="-122"/>
              </a:defRPr>
            </a:lvl2pPr>
            <a:lvl3pPr marL="1143000" indent="-228600">
              <a:spcBef>
                <a:spcPct val="20000"/>
              </a:spcBef>
              <a:buFont typeface="Arial" panose="020B0604020202020204" pitchFamily="34" charset="0"/>
              <a:buChar char="•"/>
              <a:defRPr sz="2700">
                <a:solidFill>
                  <a:schemeClr val="tx1"/>
                </a:solidFill>
                <a:latin typeface="Calibri" panose="020F0502020204030204" charset="0"/>
                <a:ea typeface="宋体" panose="02010600030101010101" pitchFamily="2" charset="-122"/>
              </a:defRPr>
            </a:lvl3pPr>
            <a:lvl4pPr marL="1600200" indent="-228600">
              <a:spcBef>
                <a:spcPct val="20000"/>
              </a:spcBef>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4pPr>
            <a:lvl5pPr marL="2057400" indent="-228600">
              <a:spcBef>
                <a:spcPct val="20000"/>
              </a:spcBef>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9pPr>
          </a:lstStyle>
          <a:p>
            <a:pPr>
              <a:lnSpc>
                <a:spcPct val="90000"/>
              </a:lnSpc>
              <a:buNone/>
            </a:pPr>
            <a:r>
              <a:rPr lang="zh-CN" altLang="en-US" sz="2800" b="1" dirty="0">
                <a:solidFill>
                  <a:srgbClr val="01479B"/>
                </a:solidFill>
                <a:latin typeface="微软雅黑" panose="020B0503020204020204" charset="-122"/>
                <a:ea typeface="微软雅黑" panose="020B0503020204020204" charset="-122"/>
                <a:cs typeface="微软雅黑" panose="020B0503020204020204" charset="-122"/>
                <a:sym typeface="+mn-ea"/>
              </a:rPr>
              <a:t>研究背景</a:t>
            </a:r>
          </a:p>
        </p:txBody>
      </p:sp>
      <p:sp>
        <p:nvSpPr>
          <p:cNvPr id="12" name="页脚占位符 8">
            <a:extLst>
              <a:ext uri="{FF2B5EF4-FFF2-40B4-BE49-F238E27FC236}">
                <a16:creationId xmlns:a16="http://schemas.microsoft.com/office/drawing/2014/main" id="{C47876C5-FCEE-4788-97FC-DAE54DC3B368}"/>
              </a:ext>
            </a:extLst>
          </p:cNvPr>
          <p:cNvSpPr>
            <a:spLocks noGrp="1"/>
          </p:cNvSpPr>
          <p:nvPr>
            <p:ph type="ftr" sz="quarter" idx="11"/>
          </p:nvPr>
        </p:nvSpPr>
        <p:spPr>
          <a:xfrm>
            <a:off x="688975" y="6240780"/>
            <a:ext cx="2506980" cy="206375"/>
          </a:xfrm>
        </p:spPr>
        <p:txBody>
          <a:bodyPr/>
          <a:lstStyle>
            <a:lvl1pPr algn="dist">
              <a:defRPr/>
            </a:lvl1pPr>
          </a:lstStyle>
          <a:p>
            <a:r>
              <a:rPr lang="zh-CN" altLang="en-US" dirty="0"/>
              <a:t>知行合一 饮水思源</a:t>
            </a:r>
          </a:p>
        </p:txBody>
      </p:sp>
      <p:sp>
        <p:nvSpPr>
          <p:cNvPr id="4" name="文本框 3">
            <a:extLst>
              <a:ext uri="{FF2B5EF4-FFF2-40B4-BE49-F238E27FC236}">
                <a16:creationId xmlns:a16="http://schemas.microsoft.com/office/drawing/2014/main" id="{D7C02CA2-C19B-E54C-80AC-C7025C4D5789}"/>
              </a:ext>
            </a:extLst>
          </p:cNvPr>
          <p:cNvSpPr txBox="1"/>
          <p:nvPr/>
        </p:nvSpPr>
        <p:spPr>
          <a:xfrm>
            <a:off x="630071" y="1197322"/>
            <a:ext cx="6307758" cy="4822282"/>
          </a:xfrm>
          <a:prstGeom prst="rect">
            <a:avLst/>
          </a:prstGeom>
          <a:noFill/>
        </p:spPr>
        <p:txBody>
          <a:bodyPr wrap="square" rtlCol="0">
            <a:spAutoFit/>
          </a:bodyPr>
          <a:lstStyle/>
          <a:p>
            <a:pPr marL="457200" indent="-457200" latinLnBrk="0">
              <a:lnSpc>
                <a:spcPct val="150000"/>
              </a:lnSpc>
              <a:spcBef>
                <a:spcPts val="0"/>
              </a:spcBef>
              <a:spcAft>
                <a:spcPts val="0"/>
              </a:spcAft>
              <a:buFont typeface="Arial" panose="020B0604020202020204" pitchFamily="34" charset="0"/>
              <a:buChar char="•"/>
            </a:pPr>
            <a:r>
              <a:rPr lang="zh-CN" altLang="en-US" sz="2600" dirty="0"/>
              <a:t>行人属性识别属于计算机视觉领域中的</a:t>
            </a:r>
            <a:r>
              <a:rPr lang="zh-CN" altLang="en-US" sz="2600" dirty="0">
                <a:solidFill>
                  <a:srgbClr val="FF0000"/>
                </a:solidFill>
              </a:rPr>
              <a:t>多标签图像分类任务</a:t>
            </a:r>
            <a:r>
              <a:rPr lang="zh-CN" altLang="en-US" sz="2600" dirty="0"/>
              <a:t>。</a:t>
            </a:r>
            <a:endParaRPr lang="en-US" altLang="zh-CN" sz="2600" dirty="0"/>
          </a:p>
          <a:p>
            <a:pPr marL="457200" indent="-457200" latinLnBrk="0">
              <a:lnSpc>
                <a:spcPct val="150000"/>
              </a:lnSpc>
              <a:spcBef>
                <a:spcPts val="0"/>
              </a:spcBef>
              <a:spcAft>
                <a:spcPts val="0"/>
              </a:spcAft>
              <a:buFont typeface="Arial" panose="020B0604020202020204" pitchFamily="34" charset="0"/>
              <a:buChar char="•"/>
            </a:pPr>
            <a:r>
              <a:rPr lang="zh-CN" altLang="en-US" sz="2600" dirty="0"/>
              <a:t>作为标签的行人属性主要包括</a:t>
            </a:r>
            <a:r>
              <a:rPr lang="zh-CN" altLang="en-US" sz="2600" dirty="0">
                <a:solidFill>
                  <a:srgbClr val="FF0000"/>
                </a:solidFill>
              </a:rPr>
              <a:t>性别，年龄段以及着装信息</a:t>
            </a:r>
            <a:r>
              <a:rPr lang="zh-CN" altLang="en-US" sz="2600" dirty="0"/>
              <a:t>等。</a:t>
            </a:r>
            <a:endParaRPr lang="en-US" altLang="zh-CN" sz="2600" dirty="0"/>
          </a:p>
          <a:p>
            <a:pPr marL="457200" indent="-457200" latinLnBrk="0">
              <a:lnSpc>
                <a:spcPct val="150000"/>
              </a:lnSpc>
              <a:spcBef>
                <a:spcPts val="0"/>
              </a:spcBef>
              <a:spcAft>
                <a:spcPts val="0"/>
              </a:spcAft>
              <a:buFont typeface="Arial" panose="020B0604020202020204" pitchFamily="34" charset="0"/>
              <a:buChar char="•"/>
            </a:pPr>
            <a:r>
              <a:rPr lang="zh-CN" altLang="en-US" sz="2600" dirty="0"/>
              <a:t>它有许多应用，例如行人重识别，行人检索等。这些应用在</a:t>
            </a:r>
            <a:r>
              <a:rPr lang="zh-CN" altLang="en-US" sz="2600" dirty="0">
                <a:solidFill>
                  <a:srgbClr val="FF0000"/>
                </a:solidFill>
              </a:rPr>
              <a:t>公安刑侦监控系统</a:t>
            </a:r>
            <a:r>
              <a:rPr lang="zh-CN" altLang="en-US" sz="2600" dirty="0"/>
              <a:t>，</a:t>
            </a:r>
            <a:r>
              <a:rPr lang="zh-CN" altLang="en-US" sz="2600" dirty="0">
                <a:solidFill>
                  <a:srgbClr val="FF0000"/>
                </a:solidFill>
              </a:rPr>
              <a:t>实时交通流量检测系统</a:t>
            </a:r>
            <a:r>
              <a:rPr lang="zh-CN" altLang="en-US" sz="2600" dirty="0"/>
              <a:t>中都具有重要的作用。</a:t>
            </a:r>
            <a:endParaRPr lang="en-US" altLang="zh-CN" sz="2600" dirty="0"/>
          </a:p>
        </p:txBody>
      </p:sp>
      <p:pic>
        <p:nvPicPr>
          <p:cNvPr id="6" name="图片 5">
            <a:extLst>
              <a:ext uri="{FF2B5EF4-FFF2-40B4-BE49-F238E27FC236}">
                <a16:creationId xmlns:a16="http://schemas.microsoft.com/office/drawing/2014/main" id="{C61C104A-7C44-45A8-98E4-11BEDA2B4F1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57050" y="1196236"/>
            <a:ext cx="3860798" cy="5147731"/>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4"/>
          <p:cNvSpPr>
            <a:spLocks noChangeArrowheads="1"/>
          </p:cNvSpPr>
          <p:nvPr/>
        </p:nvSpPr>
        <p:spPr bwMode="auto">
          <a:xfrm>
            <a:off x="630071" y="506759"/>
            <a:ext cx="4272102" cy="69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252" tIns="50626" rIns="101252" bIns="50626"/>
          <a:lstStyle>
            <a:lvl1pPr>
              <a:spcBef>
                <a:spcPct val="20000"/>
              </a:spcBef>
              <a:buFont typeface="Arial" panose="020B0604020202020204" pitchFamily="34" charset="0"/>
              <a:buChar char="•"/>
              <a:defRPr sz="3500">
                <a:solidFill>
                  <a:schemeClr val="tx1"/>
                </a:solidFill>
                <a:latin typeface="Calibri" panose="020F0502020204030204" charset="0"/>
                <a:ea typeface="宋体" panose="02010600030101010101" pitchFamily="2" charset="-122"/>
              </a:defRPr>
            </a:lvl1pPr>
            <a:lvl2pPr marL="742950" indent="-285750">
              <a:spcBef>
                <a:spcPct val="20000"/>
              </a:spcBef>
              <a:buFont typeface="Arial" panose="020B0604020202020204" pitchFamily="34" charset="0"/>
              <a:buChar char="–"/>
              <a:defRPr sz="3100">
                <a:solidFill>
                  <a:schemeClr val="tx1"/>
                </a:solidFill>
                <a:latin typeface="Calibri" panose="020F0502020204030204" charset="0"/>
                <a:ea typeface="宋体" panose="02010600030101010101" pitchFamily="2" charset="-122"/>
              </a:defRPr>
            </a:lvl2pPr>
            <a:lvl3pPr marL="1143000" indent="-228600">
              <a:spcBef>
                <a:spcPct val="20000"/>
              </a:spcBef>
              <a:buFont typeface="Arial" panose="020B0604020202020204" pitchFamily="34" charset="0"/>
              <a:buChar char="•"/>
              <a:defRPr sz="2700">
                <a:solidFill>
                  <a:schemeClr val="tx1"/>
                </a:solidFill>
                <a:latin typeface="Calibri" panose="020F0502020204030204" charset="0"/>
                <a:ea typeface="宋体" panose="02010600030101010101" pitchFamily="2" charset="-122"/>
              </a:defRPr>
            </a:lvl3pPr>
            <a:lvl4pPr marL="1600200" indent="-228600">
              <a:spcBef>
                <a:spcPct val="20000"/>
              </a:spcBef>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4pPr>
            <a:lvl5pPr marL="2057400" indent="-228600">
              <a:spcBef>
                <a:spcPct val="20000"/>
              </a:spcBef>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9pPr>
          </a:lstStyle>
          <a:p>
            <a:pPr>
              <a:lnSpc>
                <a:spcPct val="90000"/>
              </a:lnSpc>
              <a:buNone/>
            </a:pPr>
            <a:r>
              <a:rPr lang="zh-CN" altLang="en-US" sz="2800" b="1" dirty="0">
                <a:solidFill>
                  <a:srgbClr val="01479B"/>
                </a:solidFill>
                <a:latin typeface="微软雅黑" panose="020B0503020204020204" charset="-122"/>
                <a:ea typeface="微软雅黑" panose="020B0503020204020204" charset="-122"/>
                <a:cs typeface="微软雅黑" panose="020B0503020204020204" charset="-122"/>
                <a:sym typeface="+mn-ea"/>
              </a:rPr>
              <a:t>总结</a:t>
            </a:r>
          </a:p>
        </p:txBody>
      </p:sp>
      <p:sp>
        <p:nvSpPr>
          <p:cNvPr id="12" name="页脚占位符 8">
            <a:extLst>
              <a:ext uri="{FF2B5EF4-FFF2-40B4-BE49-F238E27FC236}">
                <a16:creationId xmlns:a16="http://schemas.microsoft.com/office/drawing/2014/main" id="{C47876C5-FCEE-4788-97FC-DAE54DC3B368}"/>
              </a:ext>
            </a:extLst>
          </p:cNvPr>
          <p:cNvSpPr>
            <a:spLocks noGrp="1"/>
          </p:cNvSpPr>
          <p:nvPr>
            <p:ph type="ftr" sz="quarter" idx="11"/>
          </p:nvPr>
        </p:nvSpPr>
        <p:spPr>
          <a:xfrm>
            <a:off x="688975" y="6240780"/>
            <a:ext cx="2506980" cy="206375"/>
          </a:xfrm>
        </p:spPr>
        <p:txBody>
          <a:bodyPr/>
          <a:lstStyle>
            <a:lvl1pPr algn="dist">
              <a:defRPr/>
            </a:lvl1pPr>
          </a:lstStyle>
          <a:p>
            <a:r>
              <a:rPr lang="zh-CN" altLang="en-US" dirty="0"/>
              <a:t>知行合一 饮水思源</a:t>
            </a:r>
          </a:p>
        </p:txBody>
      </p:sp>
      <p:sp>
        <p:nvSpPr>
          <p:cNvPr id="6" name="矩形 5">
            <a:extLst>
              <a:ext uri="{FF2B5EF4-FFF2-40B4-BE49-F238E27FC236}">
                <a16:creationId xmlns:a16="http://schemas.microsoft.com/office/drawing/2014/main" id="{D4075AD0-F9CD-41B3-A0E8-68A29C7F9CF1}"/>
              </a:ext>
            </a:extLst>
          </p:cNvPr>
          <p:cNvSpPr/>
          <p:nvPr/>
        </p:nvSpPr>
        <p:spPr>
          <a:xfrm>
            <a:off x="1123927" y="1761303"/>
            <a:ext cx="9944146" cy="1305165"/>
          </a:xfrm>
          <a:prstGeom prst="rect">
            <a:avLst/>
          </a:prstGeom>
        </p:spPr>
        <p:txBody>
          <a:bodyPr wrap="square">
            <a:spAutoFit/>
          </a:bodyPr>
          <a:lstStyle/>
          <a:p>
            <a:pPr marL="457200" indent="-457200">
              <a:lnSpc>
                <a:spcPct val="150000"/>
              </a:lnSpc>
              <a:buFont typeface="Arial" panose="020B0604020202020204" pitchFamily="34" charset="0"/>
              <a:buChar char="•"/>
            </a:pPr>
            <a:endParaRPr lang="en-US" altLang="zh-CN" sz="2800" b="1" dirty="0"/>
          </a:p>
          <a:p>
            <a:pPr marL="457200" indent="-457200">
              <a:lnSpc>
                <a:spcPct val="150000"/>
              </a:lnSpc>
              <a:buFont typeface="Arial" panose="020B0604020202020204" pitchFamily="34" charset="0"/>
              <a:buChar char="•"/>
            </a:pPr>
            <a:endParaRPr lang="en-US" altLang="zh-CN" sz="2800" dirty="0"/>
          </a:p>
        </p:txBody>
      </p:sp>
      <p:sp>
        <p:nvSpPr>
          <p:cNvPr id="7" name="矩形 6">
            <a:extLst>
              <a:ext uri="{FF2B5EF4-FFF2-40B4-BE49-F238E27FC236}">
                <a16:creationId xmlns:a16="http://schemas.microsoft.com/office/drawing/2014/main" id="{BD4A4536-2D24-447E-87B0-15D86EEF24E9}"/>
              </a:ext>
            </a:extLst>
          </p:cNvPr>
          <p:cNvSpPr/>
          <p:nvPr/>
        </p:nvSpPr>
        <p:spPr>
          <a:xfrm>
            <a:off x="990578" y="3504730"/>
            <a:ext cx="9944146" cy="1053109"/>
          </a:xfrm>
          <a:prstGeom prst="rect">
            <a:avLst/>
          </a:prstGeom>
        </p:spPr>
        <p:txBody>
          <a:bodyPr wrap="square">
            <a:spAutoFit/>
          </a:bodyPr>
          <a:lstStyle/>
          <a:p>
            <a:pPr marL="457200" indent="-457200">
              <a:lnSpc>
                <a:spcPct val="150000"/>
              </a:lnSpc>
              <a:buFont typeface="Arial" panose="020B0604020202020204" pitchFamily="34" charset="0"/>
              <a:buChar char="•"/>
            </a:pPr>
            <a:r>
              <a:rPr lang="zh-CN" altLang="en-US" sz="2400" b="1" dirty="0">
                <a:solidFill>
                  <a:srgbClr val="0070C0"/>
                </a:solidFill>
              </a:rPr>
              <a:t>词向量语义指导的空间注意力机制模型</a:t>
            </a:r>
            <a:endParaRPr lang="en-US" altLang="zh-CN" sz="2400" b="1" dirty="0"/>
          </a:p>
          <a:p>
            <a:pPr marL="914400" lvl="1" indent="-457200">
              <a:lnSpc>
                <a:spcPct val="150000"/>
              </a:lnSpc>
              <a:buFont typeface="Arial" panose="020B0604020202020204" pitchFamily="34" charset="0"/>
              <a:buChar char="•"/>
            </a:pPr>
            <a:r>
              <a:rPr lang="en-US" altLang="zh-CN" sz="2000" b="1" dirty="0"/>
              <a:t>PA-100k(ResNet-18)</a:t>
            </a:r>
            <a:r>
              <a:rPr lang="zh-CN" altLang="en-US" sz="2000" b="1" dirty="0"/>
              <a:t>将</a:t>
            </a:r>
            <a:r>
              <a:rPr lang="en-US" altLang="zh-CN" sz="2000" b="1" dirty="0" err="1"/>
              <a:t>mAP</a:t>
            </a:r>
            <a:r>
              <a:rPr lang="zh-CN" altLang="en-US" sz="2000" b="1" dirty="0"/>
              <a:t>提升</a:t>
            </a:r>
            <a:r>
              <a:rPr lang="en-US" altLang="zh-CN" sz="2000" b="1" dirty="0">
                <a:solidFill>
                  <a:srgbClr val="FF0000"/>
                </a:solidFill>
              </a:rPr>
              <a:t>1.9%</a:t>
            </a:r>
            <a:endParaRPr lang="en-US" altLang="zh-CN" sz="2000" dirty="0">
              <a:solidFill>
                <a:srgbClr val="FF0000"/>
              </a:solidFill>
            </a:endParaRPr>
          </a:p>
        </p:txBody>
      </p:sp>
      <p:sp>
        <p:nvSpPr>
          <p:cNvPr id="8" name="矩形 7">
            <a:extLst>
              <a:ext uri="{FF2B5EF4-FFF2-40B4-BE49-F238E27FC236}">
                <a16:creationId xmlns:a16="http://schemas.microsoft.com/office/drawing/2014/main" id="{FC5C6B18-2A43-45B3-8779-B482BB525583}"/>
              </a:ext>
            </a:extLst>
          </p:cNvPr>
          <p:cNvSpPr/>
          <p:nvPr/>
        </p:nvSpPr>
        <p:spPr>
          <a:xfrm>
            <a:off x="990578" y="1430379"/>
            <a:ext cx="9944146" cy="1976438"/>
          </a:xfrm>
          <a:prstGeom prst="rect">
            <a:avLst/>
          </a:prstGeom>
        </p:spPr>
        <p:txBody>
          <a:bodyPr wrap="square">
            <a:spAutoFit/>
          </a:bodyPr>
          <a:lstStyle/>
          <a:p>
            <a:pPr marL="457200" indent="-457200">
              <a:lnSpc>
                <a:spcPct val="150000"/>
              </a:lnSpc>
              <a:buFont typeface="Arial" panose="020B0604020202020204" pitchFamily="34" charset="0"/>
              <a:buChar char="•"/>
            </a:pPr>
            <a:r>
              <a:rPr lang="zh-CN" altLang="en-US" sz="2400" b="1" dirty="0">
                <a:solidFill>
                  <a:srgbClr val="0070C0"/>
                </a:solidFill>
              </a:rPr>
              <a:t>非对称共现依赖关系图</a:t>
            </a:r>
            <a:endParaRPr lang="en-US" altLang="zh-CN" sz="2400" b="1" dirty="0"/>
          </a:p>
          <a:p>
            <a:pPr marL="914400" lvl="1" indent="-457200">
              <a:lnSpc>
                <a:spcPct val="150000"/>
              </a:lnSpc>
              <a:buFont typeface="Arial" panose="020B0604020202020204" pitchFamily="34" charset="0"/>
              <a:buChar char="•"/>
            </a:pPr>
            <a:r>
              <a:rPr lang="en-US" altLang="zh-CN" sz="2000" b="1" dirty="0"/>
              <a:t>PA-100k(ResNet-50)</a:t>
            </a:r>
            <a:r>
              <a:rPr lang="zh-CN" altLang="en-US" sz="2000" b="1" dirty="0"/>
              <a:t>将</a:t>
            </a:r>
            <a:r>
              <a:rPr lang="en-US" altLang="zh-CN" sz="2000" b="1" dirty="0" err="1"/>
              <a:t>mAP</a:t>
            </a:r>
            <a:r>
              <a:rPr lang="zh-CN" altLang="en-US" sz="2000" b="1" dirty="0"/>
              <a:t>提升</a:t>
            </a:r>
            <a:r>
              <a:rPr lang="en-US" altLang="zh-CN" sz="2000" b="1" dirty="0">
                <a:solidFill>
                  <a:srgbClr val="FF0000"/>
                </a:solidFill>
              </a:rPr>
              <a:t>3.3%</a:t>
            </a:r>
          </a:p>
          <a:p>
            <a:pPr marL="914400" lvl="1" indent="-457200">
              <a:lnSpc>
                <a:spcPct val="150000"/>
              </a:lnSpc>
              <a:buFont typeface="Arial" panose="020B0604020202020204" pitchFamily="34" charset="0"/>
              <a:buChar char="•"/>
            </a:pPr>
            <a:r>
              <a:rPr lang="en-US" altLang="zh-CN" sz="2000" b="1" dirty="0"/>
              <a:t>MS-COCO(ResNet-101)</a:t>
            </a:r>
            <a:r>
              <a:rPr lang="zh-CN" altLang="en-US" sz="2000" b="1" dirty="0"/>
              <a:t>将</a:t>
            </a:r>
            <a:r>
              <a:rPr lang="en-US" altLang="zh-CN" sz="2000" b="1" dirty="0" err="1"/>
              <a:t>mAP</a:t>
            </a:r>
            <a:r>
              <a:rPr lang="zh-CN" altLang="en-US" sz="2000" b="1" dirty="0"/>
              <a:t>提升</a:t>
            </a:r>
            <a:r>
              <a:rPr lang="en-US" altLang="zh-CN" sz="2000" b="1" dirty="0">
                <a:solidFill>
                  <a:srgbClr val="FF0000"/>
                </a:solidFill>
              </a:rPr>
              <a:t>0.6%</a:t>
            </a:r>
          </a:p>
          <a:p>
            <a:pPr marL="914400" lvl="1" indent="-457200">
              <a:lnSpc>
                <a:spcPct val="150000"/>
              </a:lnSpc>
              <a:buFont typeface="Arial" panose="020B0604020202020204" pitchFamily="34" charset="0"/>
              <a:buChar char="•"/>
            </a:pPr>
            <a:r>
              <a:rPr lang="en-US" altLang="zh-CN" sz="2000" b="1" dirty="0"/>
              <a:t>MS-COCO(ResNet-50)</a:t>
            </a:r>
            <a:r>
              <a:rPr lang="zh-CN" altLang="en-US" sz="2000" b="1" dirty="0"/>
              <a:t>将</a:t>
            </a:r>
            <a:r>
              <a:rPr lang="en-US" altLang="zh-CN" sz="2000" b="1" dirty="0" err="1"/>
              <a:t>mAP</a:t>
            </a:r>
            <a:r>
              <a:rPr lang="zh-CN" altLang="en-US" sz="2000" b="1" dirty="0"/>
              <a:t>提升</a:t>
            </a:r>
            <a:r>
              <a:rPr lang="en-US" altLang="zh-CN" sz="2000" b="1" dirty="0">
                <a:solidFill>
                  <a:srgbClr val="FF0000"/>
                </a:solidFill>
              </a:rPr>
              <a:t>0.4%</a:t>
            </a:r>
            <a:endParaRPr lang="en-US" altLang="zh-CN" sz="2000" dirty="0">
              <a:solidFill>
                <a:srgbClr val="FF0000"/>
              </a:solidFill>
            </a:endParaRPr>
          </a:p>
        </p:txBody>
      </p:sp>
      <p:sp>
        <p:nvSpPr>
          <p:cNvPr id="10" name="矩形 9">
            <a:extLst>
              <a:ext uri="{FF2B5EF4-FFF2-40B4-BE49-F238E27FC236}">
                <a16:creationId xmlns:a16="http://schemas.microsoft.com/office/drawing/2014/main" id="{1F352314-E3DB-4E02-A237-4DC4EB19B596}"/>
              </a:ext>
            </a:extLst>
          </p:cNvPr>
          <p:cNvSpPr/>
          <p:nvPr/>
        </p:nvSpPr>
        <p:spPr>
          <a:xfrm>
            <a:off x="990578" y="4615679"/>
            <a:ext cx="9944146" cy="1053109"/>
          </a:xfrm>
          <a:prstGeom prst="rect">
            <a:avLst/>
          </a:prstGeom>
        </p:spPr>
        <p:txBody>
          <a:bodyPr wrap="square">
            <a:spAutoFit/>
          </a:bodyPr>
          <a:lstStyle/>
          <a:p>
            <a:pPr marL="457200" indent="-457200">
              <a:lnSpc>
                <a:spcPct val="150000"/>
              </a:lnSpc>
              <a:buFont typeface="Arial" panose="020B0604020202020204" pitchFamily="34" charset="0"/>
              <a:buChar char="•"/>
            </a:pPr>
            <a:r>
              <a:rPr lang="zh-CN" altLang="en-US" sz="2400" b="1" dirty="0"/>
              <a:t>结合上述两种改进方法</a:t>
            </a:r>
            <a:endParaRPr lang="en-US" altLang="zh-CN" sz="2400" b="1" dirty="0"/>
          </a:p>
          <a:p>
            <a:pPr marL="914400" lvl="1" indent="-457200">
              <a:lnSpc>
                <a:spcPct val="150000"/>
              </a:lnSpc>
              <a:buFont typeface="Arial" panose="020B0604020202020204" pitchFamily="34" charset="0"/>
              <a:buChar char="•"/>
            </a:pPr>
            <a:r>
              <a:rPr lang="en-US" altLang="zh-CN" sz="2000" b="1" dirty="0"/>
              <a:t>PA-100k(ResNet-18)</a:t>
            </a:r>
            <a:r>
              <a:rPr lang="zh-CN" altLang="en-US" sz="2000" b="1" dirty="0"/>
              <a:t>将</a:t>
            </a:r>
            <a:r>
              <a:rPr lang="en-US" altLang="zh-CN" sz="2000" b="1" dirty="0" err="1"/>
              <a:t>mAP</a:t>
            </a:r>
            <a:r>
              <a:rPr lang="zh-CN" altLang="en-US" sz="2000" b="1" dirty="0"/>
              <a:t>提升</a:t>
            </a:r>
            <a:r>
              <a:rPr lang="en-US" altLang="zh-CN" sz="2000" b="1" dirty="0">
                <a:solidFill>
                  <a:srgbClr val="FF0000"/>
                </a:solidFill>
              </a:rPr>
              <a:t>2.6%</a:t>
            </a:r>
            <a:endParaRPr lang="en-US" altLang="zh-CN" sz="2000" dirty="0">
              <a:solidFill>
                <a:srgbClr val="FF0000"/>
              </a:solidFill>
            </a:endParaRPr>
          </a:p>
        </p:txBody>
      </p:sp>
    </p:spTree>
    <p:extLst>
      <p:ext uri="{BB962C8B-B14F-4D97-AF65-F5344CB8AC3E}">
        <p14:creationId xmlns:p14="http://schemas.microsoft.com/office/powerpoint/2010/main" val="15457727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4"/>
          <p:cNvSpPr>
            <a:spLocks noChangeArrowheads="1"/>
          </p:cNvSpPr>
          <p:nvPr/>
        </p:nvSpPr>
        <p:spPr bwMode="auto">
          <a:xfrm>
            <a:off x="630071" y="506759"/>
            <a:ext cx="4272102" cy="69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252" tIns="50626" rIns="101252" bIns="50626"/>
          <a:lstStyle>
            <a:lvl1pPr>
              <a:spcBef>
                <a:spcPct val="20000"/>
              </a:spcBef>
              <a:buFont typeface="Arial" panose="020B0604020202020204" pitchFamily="34" charset="0"/>
              <a:buChar char="•"/>
              <a:defRPr sz="3500">
                <a:solidFill>
                  <a:schemeClr val="tx1"/>
                </a:solidFill>
                <a:latin typeface="Calibri" panose="020F0502020204030204" charset="0"/>
                <a:ea typeface="宋体" panose="02010600030101010101" pitchFamily="2" charset="-122"/>
              </a:defRPr>
            </a:lvl1pPr>
            <a:lvl2pPr marL="742950" indent="-285750">
              <a:spcBef>
                <a:spcPct val="20000"/>
              </a:spcBef>
              <a:buFont typeface="Arial" panose="020B0604020202020204" pitchFamily="34" charset="0"/>
              <a:buChar char="–"/>
              <a:defRPr sz="3100">
                <a:solidFill>
                  <a:schemeClr val="tx1"/>
                </a:solidFill>
                <a:latin typeface="Calibri" panose="020F0502020204030204" charset="0"/>
                <a:ea typeface="宋体" panose="02010600030101010101" pitchFamily="2" charset="-122"/>
              </a:defRPr>
            </a:lvl2pPr>
            <a:lvl3pPr marL="1143000" indent="-228600">
              <a:spcBef>
                <a:spcPct val="20000"/>
              </a:spcBef>
              <a:buFont typeface="Arial" panose="020B0604020202020204" pitchFamily="34" charset="0"/>
              <a:buChar char="•"/>
              <a:defRPr sz="2700">
                <a:solidFill>
                  <a:schemeClr val="tx1"/>
                </a:solidFill>
                <a:latin typeface="Calibri" panose="020F0502020204030204" charset="0"/>
                <a:ea typeface="宋体" panose="02010600030101010101" pitchFamily="2" charset="-122"/>
              </a:defRPr>
            </a:lvl3pPr>
            <a:lvl4pPr marL="1600200" indent="-228600">
              <a:spcBef>
                <a:spcPct val="20000"/>
              </a:spcBef>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4pPr>
            <a:lvl5pPr marL="2057400" indent="-228600">
              <a:spcBef>
                <a:spcPct val="20000"/>
              </a:spcBef>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9pPr>
          </a:lstStyle>
          <a:p>
            <a:pPr>
              <a:lnSpc>
                <a:spcPct val="90000"/>
              </a:lnSpc>
              <a:buNone/>
            </a:pPr>
            <a:r>
              <a:rPr lang="zh-CN" altLang="en-US" sz="2800" b="1" dirty="0">
                <a:solidFill>
                  <a:srgbClr val="01479B"/>
                </a:solidFill>
                <a:latin typeface="微软雅黑" panose="020B0503020204020204" charset="-122"/>
                <a:ea typeface="微软雅黑" panose="020B0503020204020204" charset="-122"/>
                <a:cs typeface="微软雅黑" panose="020B0503020204020204" charset="-122"/>
                <a:sym typeface="+mn-ea"/>
              </a:rPr>
              <a:t>总结</a:t>
            </a:r>
          </a:p>
        </p:txBody>
      </p:sp>
      <p:sp>
        <p:nvSpPr>
          <p:cNvPr id="12" name="页脚占位符 8">
            <a:extLst>
              <a:ext uri="{FF2B5EF4-FFF2-40B4-BE49-F238E27FC236}">
                <a16:creationId xmlns:a16="http://schemas.microsoft.com/office/drawing/2014/main" id="{C47876C5-FCEE-4788-97FC-DAE54DC3B368}"/>
              </a:ext>
            </a:extLst>
          </p:cNvPr>
          <p:cNvSpPr>
            <a:spLocks noGrp="1"/>
          </p:cNvSpPr>
          <p:nvPr>
            <p:ph type="ftr" sz="quarter" idx="11"/>
          </p:nvPr>
        </p:nvSpPr>
        <p:spPr>
          <a:xfrm>
            <a:off x="688975" y="6240780"/>
            <a:ext cx="2506980" cy="206375"/>
          </a:xfrm>
        </p:spPr>
        <p:txBody>
          <a:bodyPr/>
          <a:lstStyle>
            <a:lvl1pPr algn="dist">
              <a:defRPr/>
            </a:lvl1pPr>
          </a:lstStyle>
          <a:p>
            <a:r>
              <a:rPr lang="zh-CN" altLang="en-US" dirty="0"/>
              <a:t>知行合一 饮水思源</a:t>
            </a:r>
          </a:p>
        </p:txBody>
      </p:sp>
      <p:sp>
        <p:nvSpPr>
          <p:cNvPr id="6" name="矩形 5">
            <a:extLst>
              <a:ext uri="{FF2B5EF4-FFF2-40B4-BE49-F238E27FC236}">
                <a16:creationId xmlns:a16="http://schemas.microsoft.com/office/drawing/2014/main" id="{D4075AD0-F9CD-41B3-A0E8-68A29C7F9CF1}"/>
              </a:ext>
            </a:extLst>
          </p:cNvPr>
          <p:cNvSpPr/>
          <p:nvPr/>
        </p:nvSpPr>
        <p:spPr>
          <a:xfrm>
            <a:off x="1123927" y="1761303"/>
            <a:ext cx="9944146" cy="1305165"/>
          </a:xfrm>
          <a:prstGeom prst="rect">
            <a:avLst/>
          </a:prstGeom>
        </p:spPr>
        <p:txBody>
          <a:bodyPr wrap="square">
            <a:spAutoFit/>
          </a:bodyPr>
          <a:lstStyle/>
          <a:p>
            <a:pPr marL="457200" indent="-457200">
              <a:lnSpc>
                <a:spcPct val="150000"/>
              </a:lnSpc>
              <a:buFont typeface="Arial" panose="020B0604020202020204" pitchFamily="34" charset="0"/>
              <a:buChar char="•"/>
            </a:pPr>
            <a:endParaRPr lang="en-US" altLang="zh-CN" sz="2800" b="1" dirty="0"/>
          </a:p>
          <a:p>
            <a:pPr marL="457200" indent="-457200">
              <a:lnSpc>
                <a:spcPct val="150000"/>
              </a:lnSpc>
              <a:buFont typeface="Arial" panose="020B0604020202020204" pitchFamily="34" charset="0"/>
              <a:buChar char="•"/>
            </a:pPr>
            <a:endParaRPr lang="en-US" altLang="zh-CN" sz="2800" dirty="0"/>
          </a:p>
        </p:txBody>
      </p:sp>
      <p:sp>
        <p:nvSpPr>
          <p:cNvPr id="8" name="矩形 7">
            <a:extLst>
              <a:ext uri="{FF2B5EF4-FFF2-40B4-BE49-F238E27FC236}">
                <a16:creationId xmlns:a16="http://schemas.microsoft.com/office/drawing/2014/main" id="{FC5C6B18-2A43-45B3-8779-B482BB525583}"/>
              </a:ext>
            </a:extLst>
          </p:cNvPr>
          <p:cNvSpPr/>
          <p:nvPr/>
        </p:nvSpPr>
        <p:spPr>
          <a:xfrm>
            <a:off x="990578" y="1430379"/>
            <a:ext cx="9944146" cy="3901837"/>
          </a:xfrm>
          <a:prstGeom prst="rect">
            <a:avLst/>
          </a:prstGeom>
        </p:spPr>
        <p:txBody>
          <a:bodyPr wrap="square">
            <a:spAutoFit/>
          </a:bodyPr>
          <a:lstStyle/>
          <a:p>
            <a:pPr marL="457200" indent="-457200">
              <a:lnSpc>
                <a:spcPct val="150000"/>
              </a:lnSpc>
              <a:buFont typeface="Arial" panose="020B0604020202020204" pitchFamily="34" charset="0"/>
              <a:buChar char="•"/>
            </a:pPr>
            <a:r>
              <a:rPr lang="zh-CN" altLang="en-US" sz="2400" b="1" dirty="0"/>
              <a:t>本课题的第一部分研究成果</a:t>
            </a:r>
            <a:r>
              <a:rPr lang="en-US" altLang="zh-CN" sz="2400" b="1" dirty="0"/>
              <a:t>——</a:t>
            </a:r>
            <a:r>
              <a:rPr lang="zh-CN" altLang="en-US" sz="2400" b="1" dirty="0"/>
              <a:t>基于</a:t>
            </a:r>
            <a:r>
              <a:rPr lang="zh-CN" altLang="en-US" sz="2400" b="1" dirty="0">
                <a:solidFill>
                  <a:srgbClr val="0070C0"/>
                </a:solidFill>
              </a:rPr>
              <a:t>非对称共现依赖关系图</a:t>
            </a:r>
            <a:r>
              <a:rPr lang="zh-CN" altLang="en-US" sz="2400" b="1" dirty="0"/>
              <a:t>的多标签图像分类方法以第一作者发表一篇论文。</a:t>
            </a:r>
            <a:endParaRPr lang="en-US" altLang="zh-CN" sz="2400" b="1" dirty="0"/>
          </a:p>
          <a:p>
            <a:pPr marL="914400" lvl="1" indent="-457200" algn="just">
              <a:lnSpc>
                <a:spcPct val="150000"/>
              </a:lnSpc>
              <a:buFont typeface="Arial" panose="020B0604020202020204" pitchFamily="34" charset="0"/>
              <a:buChar char="•"/>
            </a:pPr>
            <a:r>
              <a:rPr lang="en-US" altLang="zh-CN" sz="2400" dirty="0">
                <a:latin typeface="Times New Roman" panose="02020603050405020304" pitchFamily="18" charset="0"/>
                <a:cs typeface="Times New Roman" panose="02020603050405020304" pitchFamily="18" charset="0"/>
              </a:rPr>
              <a:t>Y. </a:t>
            </a:r>
            <a:r>
              <a:rPr lang="en-US" altLang="zh-CN" sz="2400">
                <a:latin typeface="Times New Roman" panose="02020603050405020304" pitchFamily="18" charset="0"/>
                <a:cs typeface="Times New Roman" panose="02020603050405020304" pitchFamily="18" charset="0"/>
              </a:rPr>
              <a:t>Qi, et al. </a:t>
            </a:r>
            <a:r>
              <a:rPr lang="en-US" altLang="zh-CN" sz="2400" dirty="0">
                <a:latin typeface="Times New Roman" panose="02020603050405020304" pitchFamily="18" charset="0"/>
                <a:cs typeface="Times New Roman" panose="02020603050405020304" pitchFamily="18" charset="0"/>
              </a:rPr>
              <a:t>"Multi-label Image Recognition with Asymmetric Co-</a:t>
            </a:r>
            <a:r>
              <a:rPr lang="en-US" altLang="zh-CN" sz="2400" dirty="0" err="1">
                <a:latin typeface="Times New Roman" panose="02020603050405020304" pitchFamily="18" charset="0"/>
                <a:cs typeface="Times New Roman" panose="02020603050405020304" pitchFamily="18" charset="0"/>
              </a:rPr>
              <a:t>occurence</a:t>
            </a:r>
            <a:r>
              <a:rPr lang="en-US" altLang="zh-CN" sz="2400" dirty="0">
                <a:latin typeface="Times New Roman" panose="02020603050405020304" pitchFamily="18" charset="0"/>
                <a:cs typeface="Times New Roman" panose="02020603050405020304" pitchFamily="18" charset="0"/>
              </a:rPr>
              <a:t> Dependency Graphs," 2021 IEEE 6th International Conference on Big Data Analytics (ICBDA), 2021, pp. 287-294, </a:t>
            </a:r>
            <a:r>
              <a:rPr lang="en-US" altLang="zh-CN" sz="2400" dirty="0" err="1">
                <a:latin typeface="Times New Roman" panose="02020603050405020304" pitchFamily="18" charset="0"/>
                <a:cs typeface="Times New Roman" panose="02020603050405020304" pitchFamily="18" charset="0"/>
              </a:rPr>
              <a:t>doi</a:t>
            </a:r>
            <a:r>
              <a:rPr lang="en-US" altLang="zh-CN" sz="2400" dirty="0">
                <a:latin typeface="Times New Roman" panose="02020603050405020304" pitchFamily="18" charset="0"/>
                <a:cs typeface="Times New Roman" panose="02020603050405020304" pitchFamily="18" charset="0"/>
              </a:rPr>
              <a:t>: 10.1109/ICBDA51983.2021.9403091.</a:t>
            </a:r>
          </a:p>
          <a:p>
            <a:pPr marL="457200" indent="-457200">
              <a:lnSpc>
                <a:spcPct val="150000"/>
              </a:lnSpc>
              <a:buFont typeface="Arial" panose="020B0604020202020204" pitchFamily="34" charset="0"/>
              <a:buChar char="•"/>
            </a:pPr>
            <a:endParaRPr lang="en-US" altLang="zh-CN" sz="2400" b="1" dirty="0"/>
          </a:p>
        </p:txBody>
      </p:sp>
    </p:spTree>
    <p:extLst>
      <p:ext uri="{BB962C8B-B14F-4D97-AF65-F5344CB8AC3E}">
        <p14:creationId xmlns:p14="http://schemas.microsoft.com/office/powerpoint/2010/main" val="15448789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341210" y="2833707"/>
            <a:ext cx="3262432" cy="1015663"/>
          </a:xfrm>
          <a:prstGeom prst="rect">
            <a:avLst/>
          </a:prstGeom>
          <a:noFill/>
        </p:spPr>
        <p:txBody>
          <a:bodyPr wrap="none" rtlCol="0" anchor="t">
            <a:spAutoFit/>
          </a:bodyPr>
          <a:lstStyle/>
          <a:p>
            <a:pPr algn="ctr"/>
            <a:r>
              <a:rPr lang="zh-CN" altLang="en-US" sz="6000" b="1" dirty="0">
                <a:solidFill>
                  <a:srgbClr val="01479B"/>
                </a:solidFill>
              </a:rPr>
              <a:t>汇报完毕</a:t>
            </a:r>
          </a:p>
        </p:txBody>
      </p:sp>
      <p:pic>
        <p:nvPicPr>
          <p:cNvPr id="9" name="图片 8" descr="fengmain_画板 1 副本 13"/>
          <p:cNvPicPr>
            <a:picLocks noChangeAspect="1"/>
          </p:cNvPicPr>
          <p:nvPr userDrawn="1"/>
        </p:nvPicPr>
        <p:blipFill>
          <a:blip r:embed="rId3"/>
          <a:srcRect l="82617" b="72833"/>
          <a:stretch>
            <a:fillRect/>
          </a:stretch>
        </p:blipFill>
        <p:spPr>
          <a:xfrm>
            <a:off x="10073005" y="0"/>
            <a:ext cx="2118995" cy="1863090"/>
          </a:xfrm>
          <a:prstGeom prst="rect">
            <a:avLst/>
          </a:prstGeom>
        </p:spPr>
      </p:pic>
      <p:sp>
        <p:nvSpPr>
          <p:cNvPr id="16" name="文本框 15">
            <a:extLst>
              <a:ext uri="{FF2B5EF4-FFF2-40B4-BE49-F238E27FC236}">
                <a16:creationId xmlns:a16="http://schemas.microsoft.com/office/drawing/2014/main" id="{934D8AF1-0DA4-4A12-9C7C-9D31B01CE096}"/>
              </a:ext>
            </a:extLst>
          </p:cNvPr>
          <p:cNvSpPr txBox="1"/>
          <p:nvPr/>
        </p:nvSpPr>
        <p:spPr>
          <a:xfrm>
            <a:off x="4010026" y="3849370"/>
            <a:ext cx="7924800" cy="1015663"/>
          </a:xfrm>
          <a:prstGeom prst="rect">
            <a:avLst/>
          </a:prstGeom>
          <a:noFill/>
        </p:spPr>
        <p:txBody>
          <a:bodyPr wrap="square" rtlCol="0" anchor="t">
            <a:spAutoFit/>
          </a:bodyPr>
          <a:lstStyle/>
          <a:p>
            <a:pPr algn="ctr"/>
            <a:r>
              <a:rPr lang="zh-CN" altLang="en-US" sz="6000" b="1" dirty="0">
                <a:solidFill>
                  <a:srgbClr val="01479B"/>
                </a:solidFill>
              </a:rPr>
              <a:t>恳请各位老师批评指正</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页脚占位符 8"/>
          <p:cNvSpPr>
            <a:spLocks noGrp="1"/>
          </p:cNvSpPr>
          <p:nvPr>
            <p:ph type="ftr" sz="quarter" idx="11"/>
          </p:nvPr>
        </p:nvSpPr>
        <p:spPr>
          <a:xfrm>
            <a:off x="688975" y="6240780"/>
            <a:ext cx="2506980" cy="206375"/>
          </a:xfrm>
        </p:spPr>
        <p:txBody>
          <a:bodyPr/>
          <a:lstStyle>
            <a:lvl1pPr algn="dist">
              <a:defRPr/>
            </a:lvl1pPr>
          </a:lstStyle>
          <a:p>
            <a:r>
              <a:rPr lang="zh-CN" altLang="en-US" dirty="0"/>
              <a:t>知行合一 饮水思源</a:t>
            </a:r>
          </a:p>
        </p:txBody>
      </p:sp>
      <p:sp>
        <p:nvSpPr>
          <p:cNvPr id="3" name="Rectangle 14">
            <a:extLst>
              <a:ext uri="{FF2B5EF4-FFF2-40B4-BE49-F238E27FC236}">
                <a16:creationId xmlns:a16="http://schemas.microsoft.com/office/drawing/2014/main" id="{A61D944A-586A-4491-AE46-90906D80E4EE}"/>
              </a:ext>
            </a:extLst>
          </p:cNvPr>
          <p:cNvSpPr>
            <a:spLocks noChangeArrowheads="1"/>
          </p:cNvSpPr>
          <p:nvPr/>
        </p:nvSpPr>
        <p:spPr bwMode="auto">
          <a:xfrm>
            <a:off x="630071" y="506759"/>
            <a:ext cx="4272102" cy="69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252" tIns="50626" rIns="101252" bIns="50626"/>
          <a:lstStyle>
            <a:lvl1pPr>
              <a:spcBef>
                <a:spcPct val="20000"/>
              </a:spcBef>
              <a:buFont typeface="Arial" panose="020B0604020202020204" pitchFamily="34" charset="0"/>
              <a:buChar char="•"/>
              <a:defRPr sz="3500">
                <a:solidFill>
                  <a:schemeClr val="tx1"/>
                </a:solidFill>
                <a:latin typeface="Calibri" panose="020F0502020204030204" charset="0"/>
                <a:ea typeface="宋体" panose="02010600030101010101" pitchFamily="2" charset="-122"/>
              </a:defRPr>
            </a:lvl1pPr>
            <a:lvl2pPr marL="742950" indent="-285750">
              <a:spcBef>
                <a:spcPct val="20000"/>
              </a:spcBef>
              <a:buFont typeface="Arial" panose="020B0604020202020204" pitchFamily="34" charset="0"/>
              <a:buChar char="–"/>
              <a:defRPr sz="3100">
                <a:solidFill>
                  <a:schemeClr val="tx1"/>
                </a:solidFill>
                <a:latin typeface="Calibri" panose="020F0502020204030204" charset="0"/>
                <a:ea typeface="宋体" panose="02010600030101010101" pitchFamily="2" charset="-122"/>
              </a:defRPr>
            </a:lvl2pPr>
            <a:lvl3pPr marL="1143000" indent="-228600">
              <a:spcBef>
                <a:spcPct val="20000"/>
              </a:spcBef>
              <a:buFont typeface="Arial" panose="020B0604020202020204" pitchFamily="34" charset="0"/>
              <a:buChar char="•"/>
              <a:defRPr sz="2700">
                <a:solidFill>
                  <a:schemeClr val="tx1"/>
                </a:solidFill>
                <a:latin typeface="Calibri" panose="020F0502020204030204" charset="0"/>
                <a:ea typeface="宋体" panose="02010600030101010101" pitchFamily="2" charset="-122"/>
              </a:defRPr>
            </a:lvl3pPr>
            <a:lvl4pPr marL="1600200" indent="-228600">
              <a:spcBef>
                <a:spcPct val="20000"/>
              </a:spcBef>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4pPr>
            <a:lvl5pPr marL="2057400" indent="-228600">
              <a:spcBef>
                <a:spcPct val="20000"/>
              </a:spcBef>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9pPr>
          </a:lstStyle>
          <a:p>
            <a:pPr>
              <a:lnSpc>
                <a:spcPct val="90000"/>
              </a:lnSpc>
              <a:buNone/>
            </a:pPr>
            <a:r>
              <a:rPr lang="zh-CN" altLang="en-US" sz="2800" b="1" dirty="0">
                <a:solidFill>
                  <a:srgbClr val="01479B"/>
                </a:solidFill>
                <a:latin typeface="微软雅黑" panose="020B0503020204020204" charset="-122"/>
                <a:ea typeface="微软雅黑" panose="020B0503020204020204" charset="-122"/>
                <a:cs typeface="微软雅黑" panose="020B0503020204020204" charset="-122"/>
                <a:sym typeface="+mn-ea"/>
              </a:rPr>
              <a:t>研究内容</a:t>
            </a:r>
          </a:p>
        </p:txBody>
      </p:sp>
      <p:sp>
        <p:nvSpPr>
          <p:cNvPr id="2" name="矩形 1">
            <a:extLst>
              <a:ext uri="{FF2B5EF4-FFF2-40B4-BE49-F238E27FC236}">
                <a16:creationId xmlns:a16="http://schemas.microsoft.com/office/drawing/2014/main" id="{E793DFAB-3270-774E-9CF6-F78282DD8236}"/>
              </a:ext>
            </a:extLst>
          </p:cNvPr>
          <p:cNvSpPr/>
          <p:nvPr/>
        </p:nvSpPr>
        <p:spPr>
          <a:xfrm>
            <a:off x="1123927" y="3519612"/>
            <a:ext cx="9944146" cy="824456"/>
          </a:xfrm>
          <a:prstGeom prst="rect">
            <a:avLst/>
          </a:prstGeom>
        </p:spPr>
        <p:txBody>
          <a:bodyPr wrap="square">
            <a:spAutoFit/>
          </a:bodyPr>
          <a:lstStyle/>
          <a:p>
            <a:pPr marL="457200" indent="-457200">
              <a:lnSpc>
                <a:spcPct val="150000"/>
              </a:lnSpc>
              <a:buFont typeface="Arial" panose="020B0604020202020204" pitchFamily="34" charset="0"/>
              <a:buChar char="•"/>
            </a:pPr>
            <a:r>
              <a:rPr lang="zh-CN" altLang="en-US" sz="3600" b="1" dirty="0"/>
              <a:t>基于</a:t>
            </a:r>
            <a:r>
              <a:rPr lang="zh-CN" altLang="en-US" sz="3600" b="1" dirty="0">
                <a:solidFill>
                  <a:srgbClr val="0070C0"/>
                </a:solidFill>
              </a:rPr>
              <a:t>注意力机制</a:t>
            </a:r>
            <a:r>
              <a:rPr lang="zh-CN" altLang="en-US" sz="3600" b="1" dirty="0"/>
              <a:t>的行人属性识别方法</a:t>
            </a:r>
            <a:endParaRPr lang="en-US" altLang="zh-CN" sz="3600" dirty="0"/>
          </a:p>
        </p:txBody>
      </p:sp>
      <p:sp>
        <p:nvSpPr>
          <p:cNvPr id="5" name="矩形 4">
            <a:extLst>
              <a:ext uri="{FF2B5EF4-FFF2-40B4-BE49-F238E27FC236}">
                <a16:creationId xmlns:a16="http://schemas.microsoft.com/office/drawing/2014/main" id="{9BA26B80-88C6-497F-9679-DFF0D78F5C58}"/>
              </a:ext>
            </a:extLst>
          </p:cNvPr>
          <p:cNvSpPr/>
          <p:nvPr/>
        </p:nvSpPr>
        <p:spPr>
          <a:xfrm>
            <a:off x="1123927" y="1946239"/>
            <a:ext cx="9944146" cy="824456"/>
          </a:xfrm>
          <a:prstGeom prst="rect">
            <a:avLst/>
          </a:prstGeom>
        </p:spPr>
        <p:txBody>
          <a:bodyPr wrap="square">
            <a:spAutoFit/>
          </a:bodyPr>
          <a:lstStyle/>
          <a:p>
            <a:pPr marL="457200" indent="-457200">
              <a:lnSpc>
                <a:spcPct val="150000"/>
              </a:lnSpc>
              <a:buFont typeface="Arial" panose="020B0604020202020204" pitchFamily="34" charset="0"/>
              <a:buChar char="•"/>
            </a:pPr>
            <a:r>
              <a:rPr lang="zh-CN" altLang="en-US" sz="3600" b="1" dirty="0"/>
              <a:t>基于</a:t>
            </a:r>
            <a:r>
              <a:rPr lang="zh-CN" altLang="en-US" sz="3600" b="1" dirty="0">
                <a:solidFill>
                  <a:srgbClr val="0070C0"/>
                </a:solidFill>
              </a:rPr>
              <a:t>共现关系</a:t>
            </a:r>
            <a:r>
              <a:rPr lang="zh-CN" altLang="en-US" sz="3600" b="1" dirty="0"/>
              <a:t>的行人属性识别方法</a:t>
            </a:r>
            <a:endParaRPr lang="en-US" altLang="zh-CN" sz="3600" dirty="0"/>
          </a:p>
        </p:txBody>
      </p:sp>
    </p:spTree>
    <p:extLst>
      <p:ext uri="{BB962C8B-B14F-4D97-AF65-F5344CB8AC3E}">
        <p14:creationId xmlns:p14="http://schemas.microsoft.com/office/powerpoint/2010/main" val="30556614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4"/>
          <p:cNvSpPr>
            <a:spLocks noChangeArrowheads="1"/>
          </p:cNvSpPr>
          <p:nvPr/>
        </p:nvSpPr>
        <p:spPr bwMode="auto">
          <a:xfrm>
            <a:off x="630071" y="506759"/>
            <a:ext cx="4272102" cy="69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252" tIns="50626" rIns="101252" bIns="50626"/>
          <a:lstStyle>
            <a:lvl1pPr>
              <a:spcBef>
                <a:spcPct val="20000"/>
              </a:spcBef>
              <a:buFont typeface="Arial" panose="020B0604020202020204" pitchFamily="34" charset="0"/>
              <a:buChar char="•"/>
              <a:defRPr sz="3500">
                <a:solidFill>
                  <a:schemeClr val="tx1"/>
                </a:solidFill>
                <a:latin typeface="Calibri" panose="020F0502020204030204" charset="0"/>
                <a:ea typeface="宋体" panose="02010600030101010101" pitchFamily="2" charset="-122"/>
              </a:defRPr>
            </a:lvl1pPr>
            <a:lvl2pPr marL="742950" indent="-285750">
              <a:spcBef>
                <a:spcPct val="20000"/>
              </a:spcBef>
              <a:buFont typeface="Arial" panose="020B0604020202020204" pitchFamily="34" charset="0"/>
              <a:buChar char="–"/>
              <a:defRPr sz="3100">
                <a:solidFill>
                  <a:schemeClr val="tx1"/>
                </a:solidFill>
                <a:latin typeface="Calibri" panose="020F0502020204030204" charset="0"/>
                <a:ea typeface="宋体" panose="02010600030101010101" pitchFamily="2" charset="-122"/>
              </a:defRPr>
            </a:lvl2pPr>
            <a:lvl3pPr marL="1143000" indent="-228600">
              <a:spcBef>
                <a:spcPct val="20000"/>
              </a:spcBef>
              <a:buFont typeface="Arial" panose="020B0604020202020204" pitchFamily="34" charset="0"/>
              <a:buChar char="•"/>
              <a:defRPr sz="2700">
                <a:solidFill>
                  <a:schemeClr val="tx1"/>
                </a:solidFill>
                <a:latin typeface="Calibri" panose="020F0502020204030204" charset="0"/>
                <a:ea typeface="宋体" panose="02010600030101010101" pitchFamily="2" charset="-122"/>
              </a:defRPr>
            </a:lvl3pPr>
            <a:lvl4pPr marL="1600200" indent="-228600">
              <a:spcBef>
                <a:spcPct val="20000"/>
              </a:spcBef>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4pPr>
            <a:lvl5pPr marL="2057400" indent="-228600">
              <a:spcBef>
                <a:spcPct val="20000"/>
              </a:spcBef>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9pPr>
          </a:lstStyle>
          <a:p>
            <a:pPr>
              <a:lnSpc>
                <a:spcPct val="90000"/>
              </a:lnSpc>
              <a:buNone/>
            </a:pPr>
            <a:r>
              <a:rPr lang="zh-CN" altLang="en-US" sz="2800" b="1" dirty="0">
                <a:solidFill>
                  <a:srgbClr val="01479B"/>
                </a:solidFill>
                <a:latin typeface="微软雅黑" panose="020B0503020204020204" charset="-122"/>
                <a:ea typeface="微软雅黑" panose="020B0503020204020204" charset="-122"/>
                <a:sym typeface="+mn-ea"/>
              </a:rPr>
              <a:t>共现关系的引入</a:t>
            </a:r>
            <a:endParaRPr lang="zh-CN" altLang="en-US" sz="2800" b="1" dirty="0">
              <a:solidFill>
                <a:srgbClr val="01479B"/>
              </a:solidFill>
              <a:latin typeface="微软雅黑" panose="020B0503020204020204" charset="-122"/>
              <a:ea typeface="微软雅黑" panose="020B0503020204020204" charset="-122"/>
              <a:cs typeface="微软雅黑" panose="020B0503020204020204" charset="-122"/>
              <a:sym typeface="+mn-ea"/>
            </a:endParaRPr>
          </a:p>
        </p:txBody>
      </p:sp>
      <p:sp>
        <p:nvSpPr>
          <p:cNvPr id="12" name="页脚占位符 8">
            <a:extLst>
              <a:ext uri="{FF2B5EF4-FFF2-40B4-BE49-F238E27FC236}">
                <a16:creationId xmlns:a16="http://schemas.microsoft.com/office/drawing/2014/main" id="{C47876C5-FCEE-4788-97FC-DAE54DC3B368}"/>
              </a:ext>
            </a:extLst>
          </p:cNvPr>
          <p:cNvSpPr>
            <a:spLocks noGrp="1"/>
          </p:cNvSpPr>
          <p:nvPr>
            <p:ph type="ftr" sz="quarter" idx="11"/>
          </p:nvPr>
        </p:nvSpPr>
        <p:spPr>
          <a:xfrm>
            <a:off x="688975" y="6240780"/>
            <a:ext cx="2506980" cy="206375"/>
          </a:xfrm>
        </p:spPr>
        <p:txBody>
          <a:bodyPr/>
          <a:lstStyle>
            <a:lvl1pPr algn="dist">
              <a:defRPr/>
            </a:lvl1pPr>
          </a:lstStyle>
          <a:p>
            <a:r>
              <a:rPr lang="zh-CN" altLang="en-US" dirty="0"/>
              <a:t>知行合一 饮水思源</a:t>
            </a:r>
          </a:p>
        </p:txBody>
      </p:sp>
      <p:sp>
        <p:nvSpPr>
          <p:cNvPr id="6" name="内容占位符 2">
            <a:extLst>
              <a:ext uri="{FF2B5EF4-FFF2-40B4-BE49-F238E27FC236}">
                <a16:creationId xmlns:a16="http://schemas.microsoft.com/office/drawing/2014/main" id="{B5D3ED76-92A4-443A-BE81-1CE9BDB18FA3}"/>
              </a:ext>
            </a:extLst>
          </p:cNvPr>
          <p:cNvSpPr txBox="1">
            <a:spLocks/>
          </p:cNvSpPr>
          <p:nvPr/>
        </p:nvSpPr>
        <p:spPr>
          <a:xfrm>
            <a:off x="838199" y="1543382"/>
            <a:ext cx="105156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kumimoji="1" lang="zh-CN" altLang="en-US" sz="2800" dirty="0"/>
              <a:t>行人属性识别属于多标签图像分类任务。早期处理该任务的方法是将其</a:t>
            </a:r>
            <a:r>
              <a:rPr kumimoji="1" lang="zh-CN" altLang="en-US" sz="2800" dirty="0">
                <a:solidFill>
                  <a:srgbClr val="FF0000"/>
                </a:solidFill>
              </a:rPr>
              <a:t>拆分成多个二分类任务</a:t>
            </a:r>
            <a:r>
              <a:rPr kumimoji="1" lang="zh-CN" altLang="en-US" sz="2800" dirty="0"/>
              <a:t>。各个标签的分类过程完全独立。</a:t>
            </a:r>
            <a:endParaRPr kumimoji="1" lang="en-US" altLang="zh-CN" sz="2800" dirty="0"/>
          </a:p>
          <a:p>
            <a:pPr>
              <a:lnSpc>
                <a:spcPct val="150000"/>
              </a:lnSpc>
            </a:pPr>
            <a:endParaRPr kumimoji="1" lang="en-US" altLang="zh-CN" sz="2800" dirty="0"/>
          </a:p>
          <a:p>
            <a:pPr>
              <a:lnSpc>
                <a:spcPct val="150000"/>
              </a:lnSpc>
            </a:pPr>
            <a:r>
              <a:rPr kumimoji="1" lang="zh-CN" altLang="en-US" sz="2800" dirty="0"/>
              <a:t>基于对数据集的观察可以发现许多标签存在一种</a:t>
            </a:r>
            <a:r>
              <a:rPr kumimoji="1" lang="zh-CN" altLang="en-US" sz="2800" dirty="0">
                <a:solidFill>
                  <a:srgbClr val="FF0000"/>
                </a:solidFill>
              </a:rPr>
              <a:t>共同出现的关系（简称共现关系）</a:t>
            </a:r>
            <a:r>
              <a:rPr kumimoji="1" lang="zh-CN" altLang="en-US" sz="2800" dirty="0"/>
              <a:t>，例如行人属性中</a:t>
            </a:r>
            <a:r>
              <a:rPr kumimoji="1" lang="zh-CN" altLang="en-US" sz="2800" dirty="0">
                <a:solidFill>
                  <a:srgbClr val="00B0F0"/>
                </a:solidFill>
              </a:rPr>
              <a:t>长发</a:t>
            </a:r>
            <a:r>
              <a:rPr kumimoji="1" lang="zh-CN" altLang="en-US" sz="2800" dirty="0"/>
              <a:t>，</a:t>
            </a:r>
            <a:r>
              <a:rPr kumimoji="1" lang="zh-CN" altLang="en-US" sz="2800" dirty="0">
                <a:solidFill>
                  <a:srgbClr val="00B0F0"/>
                </a:solidFill>
              </a:rPr>
              <a:t>裙子</a:t>
            </a:r>
            <a:r>
              <a:rPr kumimoji="1" lang="zh-CN" altLang="en-US" sz="2800" dirty="0"/>
              <a:t>通常和</a:t>
            </a:r>
            <a:r>
              <a:rPr kumimoji="1" lang="zh-CN" altLang="en-US" sz="2800" dirty="0">
                <a:solidFill>
                  <a:srgbClr val="00B0F0"/>
                </a:solidFill>
              </a:rPr>
              <a:t>女性</a:t>
            </a:r>
            <a:r>
              <a:rPr kumimoji="1" lang="zh-CN" altLang="en-US" sz="2800" dirty="0"/>
              <a:t>共同出现，自然场景中</a:t>
            </a:r>
            <a:r>
              <a:rPr kumimoji="1" lang="zh-CN" altLang="en-US" sz="2800" dirty="0">
                <a:solidFill>
                  <a:srgbClr val="00B0F0"/>
                </a:solidFill>
              </a:rPr>
              <a:t>蓝天</a:t>
            </a:r>
            <a:r>
              <a:rPr kumimoji="1" lang="zh-CN" altLang="en-US" sz="2800" dirty="0"/>
              <a:t>和</a:t>
            </a:r>
            <a:r>
              <a:rPr kumimoji="1" lang="zh-CN" altLang="en-US" sz="2800" dirty="0">
                <a:solidFill>
                  <a:srgbClr val="00B0F0"/>
                </a:solidFill>
              </a:rPr>
              <a:t>白云</a:t>
            </a:r>
            <a:r>
              <a:rPr kumimoji="1" lang="zh-CN" altLang="en-US" sz="2800" dirty="0"/>
              <a:t>通常共同出现。</a:t>
            </a:r>
            <a:endParaRPr kumimoji="1" lang="en-US" altLang="zh-CN" sz="2800" dirty="0"/>
          </a:p>
        </p:txBody>
      </p:sp>
    </p:spTree>
    <p:extLst>
      <p:ext uri="{BB962C8B-B14F-4D97-AF65-F5344CB8AC3E}">
        <p14:creationId xmlns:p14="http://schemas.microsoft.com/office/powerpoint/2010/main" val="21411327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4"/>
          <p:cNvSpPr>
            <a:spLocks noChangeArrowheads="1"/>
          </p:cNvSpPr>
          <p:nvPr/>
        </p:nvSpPr>
        <p:spPr bwMode="auto">
          <a:xfrm>
            <a:off x="630071" y="506759"/>
            <a:ext cx="4272102" cy="69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252" tIns="50626" rIns="101252" bIns="50626"/>
          <a:lstStyle>
            <a:lvl1pPr>
              <a:spcBef>
                <a:spcPct val="20000"/>
              </a:spcBef>
              <a:buFont typeface="Arial" panose="020B0604020202020204" pitchFamily="34" charset="0"/>
              <a:buChar char="•"/>
              <a:defRPr sz="3500">
                <a:solidFill>
                  <a:schemeClr val="tx1"/>
                </a:solidFill>
                <a:latin typeface="Calibri" panose="020F0502020204030204" charset="0"/>
                <a:ea typeface="宋体" panose="02010600030101010101" pitchFamily="2" charset="-122"/>
              </a:defRPr>
            </a:lvl1pPr>
            <a:lvl2pPr marL="742950" indent="-285750">
              <a:spcBef>
                <a:spcPct val="20000"/>
              </a:spcBef>
              <a:buFont typeface="Arial" panose="020B0604020202020204" pitchFamily="34" charset="0"/>
              <a:buChar char="–"/>
              <a:defRPr sz="3100">
                <a:solidFill>
                  <a:schemeClr val="tx1"/>
                </a:solidFill>
                <a:latin typeface="Calibri" panose="020F0502020204030204" charset="0"/>
                <a:ea typeface="宋体" panose="02010600030101010101" pitchFamily="2" charset="-122"/>
              </a:defRPr>
            </a:lvl2pPr>
            <a:lvl3pPr marL="1143000" indent="-228600">
              <a:spcBef>
                <a:spcPct val="20000"/>
              </a:spcBef>
              <a:buFont typeface="Arial" panose="020B0604020202020204" pitchFamily="34" charset="0"/>
              <a:buChar char="•"/>
              <a:defRPr sz="2700">
                <a:solidFill>
                  <a:schemeClr val="tx1"/>
                </a:solidFill>
                <a:latin typeface="Calibri" panose="020F0502020204030204" charset="0"/>
                <a:ea typeface="宋体" panose="02010600030101010101" pitchFamily="2" charset="-122"/>
              </a:defRPr>
            </a:lvl3pPr>
            <a:lvl4pPr marL="1600200" indent="-228600">
              <a:spcBef>
                <a:spcPct val="20000"/>
              </a:spcBef>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4pPr>
            <a:lvl5pPr marL="2057400" indent="-228600">
              <a:spcBef>
                <a:spcPct val="20000"/>
              </a:spcBef>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9pPr>
          </a:lstStyle>
          <a:p>
            <a:pPr>
              <a:lnSpc>
                <a:spcPct val="90000"/>
              </a:lnSpc>
              <a:buNone/>
            </a:pPr>
            <a:r>
              <a:rPr lang="en-US" altLang="zh-CN" sz="2800" b="1" dirty="0">
                <a:solidFill>
                  <a:srgbClr val="01479B"/>
                </a:solidFill>
                <a:latin typeface="微软雅黑" panose="020B0503020204020204" charset="-122"/>
                <a:ea typeface="微软雅黑" panose="020B0503020204020204" charset="-122"/>
                <a:sym typeface="+mn-ea"/>
              </a:rPr>
              <a:t>ML-GCN</a:t>
            </a:r>
            <a:endParaRPr lang="zh-CN" altLang="en-US" sz="2800" b="1" dirty="0">
              <a:solidFill>
                <a:srgbClr val="01479B"/>
              </a:solidFill>
              <a:latin typeface="微软雅黑" panose="020B0503020204020204" charset="-122"/>
              <a:ea typeface="微软雅黑" panose="020B0503020204020204" charset="-122"/>
              <a:cs typeface="微软雅黑" panose="020B0503020204020204" charset="-122"/>
              <a:sym typeface="+mn-ea"/>
            </a:endParaRPr>
          </a:p>
        </p:txBody>
      </p:sp>
      <p:sp>
        <p:nvSpPr>
          <p:cNvPr id="12" name="页脚占位符 8">
            <a:extLst>
              <a:ext uri="{FF2B5EF4-FFF2-40B4-BE49-F238E27FC236}">
                <a16:creationId xmlns:a16="http://schemas.microsoft.com/office/drawing/2014/main" id="{C47876C5-FCEE-4788-97FC-DAE54DC3B368}"/>
              </a:ext>
            </a:extLst>
          </p:cNvPr>
          <p:cNvSpPr>
            <a:spLocks noGrp="1"/>
          </p:cNvSpPr>
          <p:nvPr>
            <p:ph type="ftr" sz="quarter" idx="11"/>
          </p:nvPr>
        </p:nvSpPr>
        <p:spPr>
          <a:xfrm>
            <a:off x="688975" y="6240780"/>
            <a:ext cx="2506980" cy="206375"/>
          </a:xfrm>
        </p:spPr>
        <p:txBody>
          <a:bodyPr/>
          <a:lstStyle>
            <a:lvl1pPr algn="dist">
              <a:defRPr/>
            </a:lvl1pPr>
          </a:lstStyle>
          <a:p>
            <a:r>
              <a:rPr lang="zh-CN" altLang="en-US" dirty="0"/>
              <a:t>知行合一 饮水思源</a:t>
            </a:r>
          </a:p>
        </p:txBody>
      </p:sp>
      <p:sp>
        <p:nvSpPr>
          <p:cNvPr id="6" name="内容占位符 2">
            <a:extLst>
              <a:ext uri="{FF2B5EF4-FFF2-40B4-BE49-F238E27FC236}">
                <a16:creationId xmlns:a16="http://schemas.microsoft.com/office/drawing/2014/main" id="{B5D3ED76-92A4-443A-BE81-1CE9BDB18FA3}"/>
              </a:ext>
            </a:extLst>
          </p:cNvPr>
          <p:cNvSpPr txBox="1">
            <a:spLocks/>
          </p:cNvSpPr>
          <p:nvPr/>
        </p:nvSpPr>
        <p:spPr>
          <a:xfrm>
            <a:off x="8321190" y="1373163"/>
            <a:ext cx="3378199" cy="486761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kumimoji="1" lang="zh-CN" altLang="en-US" dirty="0"/>
              <a:t>目前，性能最好的方法是基于</a:t>
            </a:r>
            <a:r>
              <a:rPr kumimoji="1" lang="zh-CN" altLang="en-US" dirty="0">
                <a:solidFill>
                  <a:srgbClr val="FF0000"/>
                </a:solidFill>
              </a:rPr>
              <a:t>图卷积网络（</a:t>
            </a:r>
            <a:r>
              <a:rPr kumimoji="1" lang="en-US" altLang="zh-CN" dirty="0">
                <a:solidFill>
                  <a:srgbClr val="FF0000"/>
                </a:solidFill>
              </a:rPr>
              <a:t>Graph Convolutional Network,</a:t>
            </a:r>
            <a:r>
              <a:rPr kumimoji="1" lang="zh-CN" altLang="en-US" dirty="0">
                <a:solidFill>
                  <a:srgbClr val="FF0000"/>
                </a:solidFill>
              </a:rPr>
              <a:t> </a:t>
            </a:r>
            <a:r>
              <a:rPr kumimoji="1" lang="en-US" altLang="zh-CN" dirty="0">
                <a:solidFill>
                  <a:srgbClr val="FF0000"/>
                </a:solidFill>
              </a:rPr>
              <a:t>GCN</a:t>
            </a:r>
            <a:r>
              <a:rPr kumimoji="1" lang="zh-CN" altLang="en-US" dirty="0">
                <a:solidFill>
                  <a:srgbClr val="FF0000"/>
                </a:solidFill>
              </a:rPr>
              <a:t>）</a:t>
            </a:r>
            <a:r>
              <a:rPr kumimoji="1" lang="zh-CN" altLang="en-US" dirty="0"/>
              <a:t>的方法</a:t>
            </a:r>
            <a:r>
              <a:rPr kumimoji="1" lang="en-US" altLang="zh-CN" dirty="0"/>
              <a:t>——ML-GCN</a:t>
            </a:r>
            <a:r>
              <a:rPr kumimoji="1" lang="zh-CN" altLang="en-US" dirty="0"/>
              <a:t>。</a:t>
            </a:r>
            <a:endParaRPr kumimoji="1" lang="en-US" altLang="zh-CN" dirty="0"/>
          </a:p>
          <a:p>
            <a:pPr>
              <a:lnSpc>
                <a:spcPct val="150000"/>
              </a:lnSpc>
            </a:pPr>
            <a:r>
              <a:rPr kumimoji="1" lang="zh-CN" altLang="en-US" dirty="0"/>
              <a:t>共现关系可以由</a:t>
            </a:r>
            <a:r>
              <a:rPr kumimoji="1" lang="zh-CN" altLang="en-US" dirty="0">
                <a:solidFill>
                  <a:srgbClr val="FF0000"/>
                </a:solidFill>
              </a:rPr>
              <a:t>条件概率</a:t>
            </a:r>
            <a:r>
              <a:rPr kumimoji="1" lang="zh-CN" altLang="en-US" dirty="0"/>
              <a:t>量化，它是一种成对的，非对称的关系，非常适合用图（</a:t>
            </a:r>
            <a:r>
              <a:rPr kumimoji="1" lang="en-US" altLang="zh-CN" dirty="0"/>
              <a:t>Graph</a:t>
            </a:r>
            <a:r>
              <a:rPr kumimoji="1" lang="zh-CN" altLang="en-US" dirty="0"/>
              <a:t>）的形式表达。</a:t>
            </a:r>
            <a:endParaRPr kumimoji="1" lang="en-US" altLang="zh-CN" dirty="0"/>
          </a:p>
          <a:p>
            <a:pPr>
              <a:lnSpc>
                <a:spcPct val="150000"/>
              </a:lnSpc>
            </a:pPr>
            <a:endParaRPr kumimoji="1" lang="en-US" altLang="zh-CN" dirty="0"/>
          </a:p>
          <a:p>
            <a:pPr lvl="1">
              <a:lnSpc>
                <a:spcPct val="150000"/>
              </a:lnSpc>
            </a:pPr>
            <a:endParaRPr kumimoji="1" lang="zh-CN" altLang="en-US" dirty="0"/>
          </a:p>
        </p:txBody>
      </p:sp>
      <p:pic>
        <p:nvPicPr>
          <p:cNvPr id="7" name="图片 6">
            <a:extLst>
              <a:ext uri="{FF2B5EF4-FFF2-40B4-BE49-F238E27FC236}">
                <a16:creationId xmlns:a16="http://schemas.microsoft.com/office/drawing/2014/main" id="{55DD214C-B052-4F59-8100-02D6F9A777FC}"/>
              </a:ext>
            </a:extLst>
          </p:cNvPr>
          <p:cNvPicPr>
            <a:picLocks noChangeAspect="1"/>
          </p:cNvPicPr>
          <p:nvPr/>
        </p:nvPicPr>
        <p:blipFill>
          <a:blip r:embed="rId3"/>
          <a:stretch>
            <a:fillRect/>
          </a:stretch>
        </p:blipFill>
        <p:spPr>
          <a:xfrm>
            <a:off x="492611" y="1197322"/>
            <a:ext cx="7691119" cy="3988629"/>
          </a:xfrm>
          <a:prstGeom prst="rect">
            <a:avLst/>
          </a:prstGeom>
        </p:spPr>
      </p:pic>
      <p:sp>
        <p:nvSpPr>
          <p:cNvPr id="10" name="文本框 9">
            <a:extLst>
              <a:ext uri="{FF2B5EF4-FFF2-40B4-BE49-F238E27FC236}">
                <a16:creationId xmlns:a16="http://schemas.microsoft.com/office/drawing/2014/main" id="{1ABBD9DD-C81A-4BF4-A3E3-24AC67D7B89B}"/>
              </a:ext>
            </a:extLst>
          </p:cNvPr>
          <p:cNvSpPr txBox="1"/>
          <p:nvPr/>
        </p:nvSpPr>
        <p:spPr>
          <a:xfrm>
            <a:off x="688975" y="5306735"/>
            <a:ext cx="7414501" cy="707886"/>
          </a:xfrm>
          <a:prstGeom prst="rect">
            <a:avLst/>
          </a:prstGeom>
          <a:noFill/>
        </p:spPr>
        <p:txBody>
          <a:bodyPr wrap="square">
            <a:spAutoFit/>
          </a:bodyPr>
          <a:lstStyle/>
          <a:p>
            <a:r>
              <a:rPr lang="zh-CN" altLang="en-US" sz="2000" dirty="0"/>
              <a:t>Z. Chen, et al.“Multi-Label Image Recognition With Graph Convolutional Networks,” 2019 CVPR.</a:t>
            </a:r>
          </a:p>
        </p:txBody>
      </p:sp>
    </p:spTree>
    <p:extLst>
      <p:ext uri="{BB962C8B-B14F-4D97-AF65-F5344CB8AC3E}">
        <p14:creationId xmlns:p14="http://schemas.microsoft.com/office/powerpoint/2010/main" val="2293973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E0369D7D-B3F9-4CB5-BDF9-65F973F6700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53731" y="1434960"/>
            <a:ext cx="8871469" cy="5322882"/>
          </a:xfrm>
          <a:prstGeom prst="rect">
            <a:avLst/>
          </a:prstGeom>
        </p:spPr>
      </p:pic>
      <p:sp>
        <p:nvSpPr>
          <p:cNvPr id="2" name="Rectangle 14"/>
          <p:cNvSpPr>
            <a:spLocks noChangeArrowheads="1"/>
          </p:cNvSpPr>
          <p:nvPr/>
        </p:nvSpPr>
        <p:spPr bwMode="auto">
          <a:xfrm>
            <a:off x="630071" y="506759"/>
            <a:ext cx="4272102" cy="69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252" tIns="50626" rIns="101252" bIns="50626"/>
          <a:lstStyle>
            <a:lvl1pPr>
              <a:spcBef>
                <a:spcPct val="20000"/>
              </a:spcBef>
              <a:buFont typeface="Arial" panose="020B0604020202020204" pitchFamily="34" charset="0"/>
              <a:buChar char="•"/>
              <a:defRPr sz="3500">
                <a:solidFill>
                  <a:schemeClr val="tx1"/>
                </a:solidFill>
                <a:latin typeface="Calibri" panose="020F0502020204030204" charset="0"/>
                <a:ea typeface="宋体" panose="02010600030101010101" pitchFamily="2" charset="-122"/>
              </a:defRPr>
            </a:lvl1pPr>
            <a:lvl2pPr marL="742950" indent="-285750">
              <a:spcBef>
                <a:spcPct val="20000"/>
              </a:spcBef>
              <a:buFont typeface="Arial" panose="020B0604020202020204" pitchFamily="34" charset="0"/>
              <a:buChar char="–"/>
              <a:defRPr sz="3100">
                <a:solidFill>
                  <a:schemeClr val="tx1"/>
                </a:solidFill>
                <a:latin typeface="Calibri" panose="020F0502020204030204" charset="0"/>
                <a:ea typeface="宋体" panose="02010600030101010101" pitchFamily="2" charset="-122"/>
              </a:defRPr>
            </a:lvl2pPr>
            <a:lvl3pPr marL="1143000" indent="-228600">
              <a:spcBef>
                <a:spcPct val="20000"/>
              </a:spcBef>
              <a:buFont typeface="Arial" panose="020B0604020202020204" pitchFamily="34" charset="0"/>
              <a:buChar char="•"/>
              <a:defRPr sz="2700">
                <a:solidFill>
                  <a:schemeClr val="tx1"/>
                </a:solidFill>
                <a:latin typeface="Calibri" panose="020F0502020204030204" charset="0"/>
                <a:ea typeface="宋体" panose="02010600030101010101" pitchFamily="2" charset="-122"/>
              </a:defRPr>
            </a:lvl3pPr>
            <a:lvl4pPr marL="1600200" indent="-228600">
              <a:spcBef>
                <a:spcPct val="20000"/>
              </a:spcBef>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4pPr>
            <a:lvl5pPr marL="2057400" indent="-228600">
              <a:spcBef>
                <a:spcPct val="20000"/>
              </a:spcBef>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9pPr>
          </a:lstStyle>
          <a:p>
            <a:pPr>
              <a:lnSpc>
                <a:spcPct val="90000"/>
              </a:lnSpc>
              <a:buNone/>
            </a:pPr>
            <a:r>
              <a:rPr lang="zh-CN" altLang="en-US" sz="2800" b="1" dirty="0">
                <a:solidFill>
                  <a:srgbClr val="01479B"/>
                </a:solidFill>
                <a:latin typeface="微软雅黑" panose="020B0503020204020204" charset="-122"/>
                <a:ea typeface="微软雅黑" panose="020B0503020204020204" charset="-122"/>
                <a:cs typeface="微软雅黑" panose="020B0503020204020204" charset="-122"/>
                <a:sym typeface="+mn-ea"/>
              </a:rPr>
              <a:t>存在的问题</a:t>
            </a:r>
          </a:p>
        </p:txBody>
      </p:sp>
      <p:sp>
        <p:nvSpPr>
          <p:cNvPr id="6" name="内容占位符 2">
            <a:extLst>
              <a:ext uri="{FF2B5EF4-FFF2-40B4-BE49-F238E27FC236}">
                <a16:creationId xmlns:a16="http://schemas.microsoft.com/office/drawing/2014/main" id="{B5D3ED76-92A4-443A-BE81-1CE9BDB18FA3}"/>
              </a:ext>
            </a:extLst>
          </p:cNvPr>
          <p:cNvSpPr txBox="1">
            <a:spLocks/>
          </p:cNvSpPr>
          <p:nvPr/>
        </p:nvSpPr>
        <p:spPr>
          <a:xfrm>
            <a:off x="838200" y="1312994"/>
            <a:ext cx="10515600" cy="108129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kumimoji="1" lang="zh-CN" altLang="en-US" sz="2800" dirty="0"/>
              <a:t>低频行人属性特征信息不足</a:t>
            </a:r>
            <a:endParaRPr kumimoji="1" lang="en-US" altLang="zh-CN" sz="2800" dirty="0"/>
          </a:p>
          <a:p>
            <a:pPr>
              <a:lnSpc>
                <a:spcPct val="100000"/>
              </a:lnSpc>
            </a:pPr>
            <a:r>
              <a:rPr kumimoji="1" lang="zh-CN" altLang="en-US" sz="2800" dirty="0"/>
              <a:t>图卷积网络退化</a:t>
            </a:r>
            <a:endParaRPr kumimoji="1" lang="en-US" altLang="zh-CN" sz="2800" dirty="0"/>
          </a:p>
          <a:p>
            <a:pPr>
              <a:lnSpc>
                <a:spcPct val="100000"/>
              </a:lnSpc>
            </a:pPr>
            <a:endParaRPr kumimoji="1" lang="en-US" altLang="zh-CN" sz="2800" dirty="0"/>
          </a:p>
        </p:txBody>
      </p:sp>
      <p:sp>
        <p:nvSpPr>
          <p:cNvPr id="9" name="文本框 8">
            <a:extLst>
              <a:ext uri="{FF2B5EF4-FFF2-40B4-BE49-F238E27FC236}">
                <a16:creationId xmlns:a16="http://schemas.microsoft.com/office/drawing/2014/main" id="{85418926-D549-4384-BA92-7B66F55800C2}"/>
              </a:ext>
            </a:extLst>
          </p:cNvPr>
          <p:cNvSpPr txBox="1"/>
          <p:nvPr/>
        </p:nvSpPr>
        <p:spPr>
          <a:xfrm>
            <a:off x="655471" y="3124889"/>
            <a:ext cx="1981200" cy="2677656"/>
          </a:xfrm>
          <a:prstGeom prst="rect">
            <a:avLst/>
          </a:prstGeom>
          <a:noFill/>
        </p:spPr>
        <p:txBody>
          <a:bodyPr wrap="square" rtlCol="0">
            <a:spAutoFit/>
          </a:bodyPr>
          <a:lstStyle/>
          <a:p>
            <a:pPr marL="342900" indent="-342900">
              <a:buFont typeface="+mj-lt"/>
              <a:buAutoNum type="arabicPeriod"/>
            </a:pPr>
            <a:r>
              <a:rPr lang="zh-CN" altLang="en-US" sz="2400" dirty="0"/>
              <a:t>节点大小代表</a:t>
            </a:r>
            <a:r>
              <a:rPr lang="zh-CN" altLang="en-US" sz="2400" dirty="0">
                <a:solidFill>
                  <a:srgbClr val="FF0000"/>
                </a:solidFill>
              </a:rPr>
              <a:t>出现频率</a:t>
            </a:r>
            <a:r>
              <a:rPr lang="zh-CN" altLang="en-US" sz="2400" dirty="0"/>
              <a:t>。</a:t>
            </a:r>
            <a:endParaRPr lang="en-US" altLang="zh-CN" sz="2400" dirty="0"/>
          </a:p>
          <a:p>
            <a:pPr marL="342900" indent="-342900">
              <a:buFont typeface="+mj-lt"/>
              <a:buAutoNum type="arabicPeriod"/>
            </a:pPr>
            <a:r>
              <a:rPr lang="zh-CN" altLang="en-US" sz="2400" dirty="0"/>
              <a:t>绿色节点</a:t>
            </a:r>
            <a:r>
              <a:rPr lang="zh-CN" altLang="en-US" sz="2400" dirty="0">
                <a:solidFill>
                  <a:srgbClr val="FF0000"/>
                </a:solidFill>
              </a:rPr>
              <a:t>没有入边</a:t>
            </a:r>
            <a:r>
              <a:rPr lang="zh-CN" altLang="en-US" sz="2400" dirty="0"/>
              <a:t>，黄色节点有入边。</a:t>
            </a:r>
            <a:endParaRPr lang="en-US" altLang="zh-CN" sz="2400" dirty="0"/>
          </a:p>
        </p:txBody>
      </p:sp>
      <p:sp>
        <p:nvSpPr>
          <p:cNvPr id="10" name="文本框 9">
            <a:extLst>
              <a:ext uri="{FF2B5EF4-FFF2-40B4-BE49-F238E27FC236}">
                <a16:creationId xmlns:a16="http://schemas.microsoft.com/office/drawing/2014/main" id="{0B046F86-DBD1-41B5-980E-83F03115A148}"/>
              </a:ext>
            </a:extLst>
          </p:cNvPr>
          <p:cNvSpPr txBox="1"/>
          <p:nvPr/>
        </p:nvSpPr>
        <p:spPr>
          <a:xfrm>
            <a:off x="4304635" y="6351241"/>
            <a:ext cx="4769660" cy="458459"/>
          </a:xfrm>
          <a:prstGeom prst="rect">
            <a:avLst/>
          </a:prstGeom>
          <a:noFill/>
        </p:spPr>
        <p:txBody>
          <a:bodyPr wrap="square">
            <a:spAutoFit/>
          </a:bodyPr>
          <a:lstStyle/>
          <a:p>
            <a:pPr>
              <a:lnSpc>
                <a:spcPct val="150000"/>
              </a:lnSpc>
            </a:pPr>
            <a:r>
              <a:rPr lang="zh-CN" altLang="en-US" sz="1800" dirty="0"/>
              <a:t>边（</a:t>
            </a:r>
            <a:r>
              <a:rPr lang="en-US" altLang="zh-CN" sz="1800" dirty="0"/>
              <a:t>Edge</a:t>
            </a:r>
            <a:r>
              <a:rPr lang="zh-CN" altLang="en-US" sz="1800" dirty="0"/>
              <a:t>）： </a:t>
            </a:r>
            <a:r>
              <a:rPr lang="en-US" altLang="zh-CN" sz="1800" dirty="0"/>
              <a:t>P(B | A) ≥ </a:t>
            </a:r>
            <a:r>
              <a:rPr lang="zh-CN" altLang="en-US" sz="1800" dirty="0"/>
              <a:t>𝜏，定义有向边</a:t>
            </a:r>
            <a:r>
              <a:rPr lang="en-US" altLang="zh-CN" sz="1800" dirty="0"/>
              <a:t>A→B</a:t>
            </a:r>
          </a:p>
        </p:txBody>
      </p:sp>
      <mc:AlternateContent xmlns:mc="http://schemas.openxmlformats.org/markup-compatibility/2006">
        <mc:Choice xmlns:a14="http://schemas.microsoft.com/office/drawing/2010/main" Requires="a14">
          <p:sp>
            <p:nvSpPr>
              <p:cNvPr id="13" name="文本框 12">
                <a:extLst>
                  <a:ext uri="{FF2B5EF4-FFF2-40B4-BE49-F238E27FC236}">
                    <a16:creationId xmlns:a16="http://schemas.microsoft.com/office/drawing/2014/main" id="{393C70E3-AC38-4EBE-8677-38973815EE42}"/>
                  </a:ext>
                </a:extLst>
              </p:cNvPr>
              <p:cNvSpPr txBox="1"/>
              <p:nvPr/>
            </p:nvSpPr>
            <p:spPr>
              <a:xfrm>
                <a:off x="9368515" y="5815616"/>
                <a:ext cx="6093912" cy="369332"/>
              </a:xfrm>
              <a:prstGeom prst="rect">
                <a:avLst/>
              </a:prstGeom>
              <a:noFill/>
            </p:spPr>
            <p:txBody>
              <a:bodyPr wrap="square">
                <a:spAutoFit/>
              </a:bodyPr>
              <a:lstStyle/>
              <a:p>
                <a:r>
                  <a:rPr lang="en-US" altLang="zh-CN" b="1" i="0" dirty="0">
                    <a:solidFill>
                      <a:srgbClr val="333333"/>
                    </a:solidFill>
                    <a:effectLst/>
                    <a:latin typeface="+mn-ea"/>
                  </a:rPr>
                  <a:t>Skirt &amp; Dress </a:t>
                </a:r>
                <a14:m>
                  <m:oMath xmlns:m="http://schemas.openxmlformats.org/officeDocument/2006/math">
                    <m:r>
                      <a:rPr lang="en-US" altLang="zh-CN" b="1" i="1" smtClean="0">
                        <a:solidFill>
                          <a:srgbClr val="333333"/>
                        </a:solidFill>
                        <a:effectLst/>
                        <a:latin typeface="Cambria Math" panose="02040503050406030204" pitchFamily="18" charset="0"/>
                        <a:ea typeface="Cambria Math" panose="02040503050406030204" pitchFamily="18" charset="0"/>
                      </a:rPr>
                      <m:t>→</m:t>
                    </m:r>
                  </m:oMath>
                </a14:m>
                <a:r>
                  <a:rPr lang="en-US" altLang="zh-CN" b="1" i="0" dirty="0">
                    <a:solidFill>
                      <a:srgbClr val="333333"/>
                    </a:solidFill>
                    <a:effectLst/>
                    <a:latin typeface="+mn-ea"/>
                  </a:rPr>
                  <a:t> Female</a:t>
                </a:r>
                <a:endParaRPr lang="zh-CN" altLang="en-US" b="1" dirty="0">
                  <a:latin typeface="+mn-ea"/>
                </a:endParaRPr>
              </a:p>
            </p:txBody>
          </p:sp>
        </mc:Choice>
        <mc:Fallback>
          <p:sp>
            <p:nvSpPr>
              <p:cNvPr id="13" name="文本框 12">
                <a:extLst>
                  <a:ext uri="{FF2B5EF4-FFF2-40B4-BE49-F238E27FC236}">
                    <a16:creationId xmlns:a16="http://schemas.microsoft.com/office/drawing/2014/main" id="{393C70E3-AC38-4EBE-8677-38973815EE42}"/>
                  </a:ext>
                </a:extLst>
              </p:cNvPr>
              <p:cNvSpPr txBox="1">
                <a:spLocks noRot="1" noChangeAspect="1" noMove="1" noResize="1" noEditPoints="1" noAdjustHandles="1" noChangeArrowheads="1" noChangeShapeType="1" noTextEdit="1"/>
              </p:cNvSpPr>
              <p:nvPr/>
            </p:nvSpPr>
            <p:spPr>
              <a:xfrm>
                <a:off x="9368515" y="5815616"/>
                <a:ext cx="6093912" cy="369332"/>
              </a:xfrm>
              <a:prstGeom prst="rect">
                <a:avLst/>
              </a:prstGeom>
              <a:blipFill>
                <a:blip r:embed="rId4"/>
                <a:stretch>
                  <a:fillRect l="-901" t="-8197" b="-24590"/>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1927734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4"/>
          <p:cNvSpPr>
            <a:spLocks noChangeArrowheads="1"/>
          </p:cNvSpPr>
          <p:nvPr/>
        </p:nvSpPr>
        <p:spPr bwMode="auto">
          <a:xfrm>
            <a:off x="630071" y="506759"/>
            <a:ext cx="4272102" cy="69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252" tIns="50626" rIns="101252" bIns="50626"/>
          <a:lstStyle>
            <a:lvl1pPr>
              <a:spcBef>
                <a:spcPct val="20000"/>
              </a:spcBef>
              <a:buFont typeface="Arial" panose="020B0604020202020204" pitchFamily="34" charset="0"/>
              <a:buChar char="•"/>
              <a:defRPr sz="3500">
                <a:solidFill>
                  <a:schemeClr val="tx1"/>
                </a:solidFill>
                <a:latin typeface="Calibri" panose="020F0502020204030204" charset="0"/>
                <a:ea typeface="宋体" panose="02010600030101010101" pitchFamily="2" charset="-122"/>
              </a:defRPr>
            </a:lvl1pPr>
            <a:lvl2pPr marL="742950" indent="-285750">
              <a:spcBef>
                <a:spcPct val="20000"/>
              </a:spcBef>
              <a:buFont typeface="Arial" panose="020B0604020202020204" pitchFamily="34" charset="0"/>
              <a:buChar char="–"/>
              <a:defRPr sz="3100">
                <a:solidFill>
                  <a:schemeClr val="tx1"/>
                </a:solidFill>
                <a:latin typeface="Calibri" panose="020F0502020204030204" charset="0"/>
                <a:ea typeface="宋体" panose="02010600030101010101" pitchFamily="2" charset="-122"/>
              </a:defRPr>
            </a:lvl2pPr>
            <a:lvl3pPr marL="1143000" indent="-228600">
              <a:spcBef>
                <a:spcPct val="20000"/>
              </a:spcBef>
              <a:buFont typeface="Arial" panose="020B0604020202020204" pitchFamily="34" charset="0"/>
              <a:buChar char="•"/>
              <a:defRPr sz="2700">
                <a:solidFill>
                  <a:schemeClr val="tx1"/>
                </a:solidFill>
                <a:latin typeface="Calibri" panose="020F0502020204030204" charset="0"/>
                <a:ea typeface="宋体" panose="02010600030101010101" pitchFamily="2" charset="-122"/>
              </a:defRPr>
            </a:lvl3pPr>
            <a:lvl4pPr marL="1600200" indent="-228600">
              <a:spcBef>
                <a:spcPct val="20000"/>
              </a:spcBef>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4pPr>
            <a:lvl5pPr marL="2057400" indent="-228600">
              <a:spcBef>
                <a:spcPct val="20000"/>
              </a:spcBef>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9pPr>
          </a:lstStyle>
          <a:p>
            <a:pPr>
              <a:lnSpc>
                <a:spcPct val="90000"/>
              </a:lnSpc>
              <a:buNone/>
            </a:pPr>
            <a:r>
              <a:rPr lang="zh-CN" altLang="en-US" sz="2800" b="1" dirty="0">
                <a:solidFill>
                  <a:srgbClr val="01479B"/>
                </a:solidFill>
                <a:latin typeface="微软雅黑" panose="020B0503020204020204" charset="-122"/>
                <a:ea typeface="微软雅黑" panose="020B0503020204020204" charset="-122"/>
                <a:cs typeface="微软雅黑" panose="020B0503020204020204" charset="-122"/>
                <a:sym typeface="+mn-ea"/>
              </a:rPr>
              <a:t>解决办法</a:t>
            </a:r>
          </a:p>
        </p:txBody>
      </p:sp>
      <p:sp>
        <p:nvSpPr>
          <p:cNvPr id="12" name="页脚占位符 8">
            <a:extLst>
              <a:ext uri="{FF2B5EF4-FFF2-40B4-BE49-F238E27FC236}">
                <a16:creationId xmlns:a16="http://schemas.microsoft.com/office/drawing/2014/main" id="{C47876C5-FCEE-4788-97FC-DAE54DC3B368}"/>
              </a:ext>
            </a:extLst>
          </p:cNvPr>
          <p:cNvSpPr>
            <a:spLocks noGrp="1"/>
          </p:cNvSpPr>
          <p:nvPr>
            <p:ph type="ftr" sz="quarter" idx="11"/>
          </p:nvPr>
        </p:nvSpPr>
        <p:spPr>
          <a:xfrm>
            <a:off x="688975" y="6240780"/>
            <a:ext cx="2506980" cy="206375"/>
          </a:xfrm>
        </p:spPr>
        <p:txBody>
          <a:bodyPr/>
          <a:lstStyle>
            <a:lvl1pPr algn="dist">
              <a:defRPr/>
            </a:lvl1pPr>
          </a:lstStyle>
          <a:p>
            <a:r>
              <a:rPr lang="zh-CN" altLang="en-US" dirty="0"/>
              <a:t>知行合一 饮水思源</a:t>
            </a:r>
          </a:p>
        </p:txBody>
      </p:sp>
      <mc:AlternateContent xmlns:mc="http://schemas.openxmlformats.org/markup-compatibility/2006">
        <mc:Choice xmlns:a14="http://schemas.microsoft.com/office/drawing/2010/main" Requires="a14">
          <p:sp>
            <p:nvSpPr>
              <p:cNvPr id="4" name="文本框 3">
                <a:extLst>
                  <a:ext uri="{FF2B5EF4-FFF2-40B4-BE49-F238E27FC236}">
                    <a16:creationId xmlns:a16="http://schemas.microsoft.com/office/drawing/2014/main" id="{D7C02CA2-C19B-E54C-80AC-C7025C4D5789}"/>
                  </a:ext>
                </a:extLst>
              </p:cNvPr>
              <p:cNvSpPr txBox="1"/>
              <p:nvPr/>
            </p:nvSpPr>
            <p:spPr>
              <a:xfrm>
                <a:off x="864193" y="1197322"/>
                <a:ext cx="10463614" cy="5332998"/>
              </a:xfrm>
              <a:prstGeom prst="rect">
                <a:avLst/>
              </a:prstGeom>
              <a:noFill/>
            </p:spPr>
            <p:txBody>
              <a:bodyPr wrap="square" rtlCol="0">
                <a:spAutoFit/>
              </a:bodyPr>
              <a:lstStyle/>
              <a:p>
                <a:pPr marL="457200" indent="-457200" latinLnBrk="0">
                  <a:lnSpc>
                    <a:spcPct val="150000"/>
                  </a:lnSpc>
                  <a:spcBef>
                    <a:spcPts val="0"/>
                  </a:spcBef>
                  <a:spcAft>
                    <a:spcPts val="0"/>
                  </a:spcAft>
                  <a:buFont typeface="Arial" panose="020B0604020202020204" pitchFamily="34" charset="0"/>
                  <a:buChar char="•"/>
                </a:pPr>
                <a:r>
                  <a:rPr lang="zh-CN" altLang="en-US" sz="2600" dirty="0"/>
                  <a:t>最直观的思路</a:t>
                </a:r>
                <a:r>
                  <a:rPr lang="en-US" altLang="zh-CN" sz="2600" dirty="0"/>
                  <a:t>——</a:t>
                </a:r>
                <a:r>
                  <a:rPr lang="zh-CN" altLang="en-US" sz="2600" dirty="0">
                    <a:solidFill>
                      <a:srgbClr val="FF0000"/>
                    </a:solidFill>
                  </a:rPr>
                  <a:t>反转边的方向</a:t>
                </a:r>
                <a:endParaRPr lang="en-US" altLang="zh-CN" sz="2600" dirty="0">
                  <a:solidFill>
                    <a:srgbClr val="FF0000"/>
                  </a:solidFill>
                </a:endParaRPr>
              </a:p>
              <a:p>
                <a:pPr marL="914400" lvl="1" indent="-457200">
                  <a:lnSpc>
                    <a:spcPct val="150000"/>
                  </a:lnSpc>
                  <a:buFont typeface="Arial" panose="020B0604020202020204" pitchFamily="34" charset="0"/>
                  <a:buChar char="•"/>
                </a:pPr>
                <a:r>
                  <a:rPr lang="zh-CN" altLang="en-US" sz="2400" dirty="0"/>
                  <a:t>原有模型：</a:t>
                </a:r>
                <a:r>
                  <a:rPr lang="en-US" altLang="zh-CN" sz="2400" dirty="0"/>
                  <a:t>P(A | B) </a:t>
                </a:r>
                <a14:m>
                  <m:oMath xmlns:m="http://schemas.openxmlformats.org/officeDocument/2006/math">
                    <m:r>
                      <a:rPr lang="en-US" altLang="zh-CN" sz="2400" i="1" smtClean="0">
                        <a:latin typeface="Cambria Math" panose="02040503050406030204" pitchFamily="18" charset="0"/>
                        <a:ea typeface="Cambria Math" panose="02040503050406030204" pitchFamily="18" charset="0"/>
                      </a:rPr>
                      <m:t>≥</m:t>
                    </m:r>
                  </m:oMath>
                </a14:m>
                <a:r>
                  <a:rPr lang="en-US" altLang="zh-CN" sz="2400" dirty="0"/>
                  <a:t> </a:t>
                </a:r>
                <a14:m>
                  <m:oMath xmlns:m="http://schemas.openxmlformats.org/officeDocument/2006/math">
                    <m:r>
                      <a:rPr lang="zh-CN" altLang="en-US" sz="2400" i="1" smtClean="0">
                        <a:latin typeface="Cambria Math" panose="02040503050406030204" pitchFamily="18" charset="0"/>
                      </a:rPr>
                      <m:t>𝜏</m:t>
                    </m:r>
                  </m:oMath>
                </a14:m>
                <a:r>
                  <a:rPr lang="zh-CN" altLang="en-US" sz="2400" dirty="0"/>
                  <a:t>，定义有向边</a:t>
                </a:r>
                <a:r>
                  <a:rPr lang="en-US" altLang="zh-CN" sz="2400" dirty="0"/>
                  <a:t>B</a:t>
                </a:r>
                <a14:m>
                  <m:oMath xmlns:m="http://schemas.openxmlformats.org/officeDocument/2006/math">
                    <m:r>
                      <a:rPr lang="en-US" altLang="zh-CN" sz="2400" i="1" smtClean="0">
                        <a:latin typeface="Cambria Math" panose="02040503050406030204" pitchFamily="18" charset="0"/>
                        <a:ea typeface="Cambria Math" panose="02040503050406030204" pitchFamily="18" charset="0"/>
                      </a:rPr>
                      <m:t>→</m:t>
                    </m:r>
                  </m:oMath>
                </a14:m>
                <a:r>
                  <a:rPr lang="en-US" altLang="zh-CN" sz="2400" dirty="0"/>
                  <a:t>A</a:t>
                </a:r>
                <a:r>
                  <a:rPr lang="zh-CN" altLang="en-US" sz="2400" dirty="0"/>
                  <a:t>。反转边的方向后，</a:t>
                </a:r>
                <a:r>
                  <a:rPr lang="en-US" altLang="zh-CN" sz="2400" dirty="0"/>
                  <a:t> P(A | B) </a:t>
                </a:r>
                <a14:m>
                  <m:oMath xmlns:m="http://schemas.openxmlformats.org/officeDocument/2006/math">
                    <m:r>
                      <a:rPr lang="en-US" altLang="zh-CN" sz="2400" i="1">
                        <a:latin typeface="Cambria Math" panose="02040503050406030204" pitchFamily="18" charset="0"/>
                        <a:ea typeface="Cambria Math" panose="02040503050406030204" pitchFamily="18" charset="0"/>
                      </a:rPr>
                      <m:t>≥</m:t>
                    </m:r>
                  </m:oMath>
                </a14:m>
                <a:r>
                  <a:rPr lang="en-US" altLang="zh-CN" sz="2400" dirty="0"/>
                  <a:t> </a:t>
                </a:r>
                <a14:m>
                  <m:oMath xmlns:m="http://schemas.openxmlformats.org/officeDocument/2006/math">
                    <m:r>
                      <a:rPr lang="zh-CN" altLang="en-US" sz="2400" i="1">
                        <a:latin typeface="Cambria Math" panose="02040503050406030204" pitchFamily="18" charset="0"/>
                      </a:rPr>
                      <m:t>𝜏</m:t>
                    </m:r>
                  </m:oMath>
                </a14:m>
                <a:r>
                  <a:rPr lang="zh-CN" altLang="en-US" sz="2400" dirty="0"/>
                  <a:t>，</a:t>
                </a:r>
                <a:r>
                  <a:rPr lang="zh-CN" altLang="en-US" sz="2400" dirty="0">
                    <a:solidFill>
                      <a:srgbClr val="FF0000"/>
                    </a:solidFill>
                  </a:rPr>
                  <a:t>定义有向边</a:t>
                </a:r>
                <a:r>
                  <a:rPr lang="en-US" altLang="zh-CN" sz="2400" dirty="0">
                    <a:solidFill>
                      <a:srgbClr val="FF0000"/>
                    </a:solidFill>
                  </a:rPr>
                  <a:t>A</a:t>
                </a:r>
                <a14:m>
                  <m:oMath xmlns:m="http://schemas.openxmlformats.org/officeDocument/2006/math">
                    <m:r>
                      <a:rPr lang="en-US" altLang="zh-CN" sz="2400" i="1">
                        <a:solidFill>
                          <a:srgbClr val="FF0000"/>
                        </a:solidFill>
                        <a:latin typeface="Cambria Math" panose="02040503050406030204" pitchFamily="18" charset="0"/>
                        <a:ea typeface="Cambria Math" panose="02040503050406030204" pitchFamily="18" charset="0"/>
                      </a:rPr>
                      <m:t>→</m:t>
                    </m:r>
                  </m:oMath>
                </a14:m>
                <a:r>
                  <a:rPr lang="en-US" altLang="zh-CN" sz="2400" dirty="0">
                    <a:solidFill>
                      <a:srgbClr val="FF0000"/>
                    </a:solidFill>
                  </a:rPr>
                  <a:t>B</a:t>
                </a:r>
                <a:r>
                  <a:rPr lang="zh-CN" altLang="en-US" sz="2400" dirty="0">
                    <a:solidFill>
                      <a:srgbClr val="FF0000"/>
                    </a:solidFill>
                  </a:rPr>
                  <a:t>。</a:t>
                </a:r>
                <a:endParaRPr lang="en-US" altLang="zh-CN" sz="2400" dirty="0">
                  <a:solidFill>
                    <a:srgbClr val="FF0000"/>
                  </a:solidFill>
                </a:endParaRPr>
              </a:p>
              <a:p>
                <a:pPr marL="914400" lvl="1" indent="-457200">
                  <a:lnSpc>
                    <a:spcPct val="150000"/>
                  </a:lnSpc>
                  <a:buFont typeface="Arial" panose="020B0604020202020204" pitchFamily="34" charset="0"/>
                  <a:buChar char="•"/>
                </a:pPr>
                <a:r>
                  <a:rPr lang="zh-CN" altLang="en-US" sz="2400" dirty="0"/>
                  <a:t>反转后，低频属性会聚合高频属性的特征，相当于使用高属性信息做</a:t>
                </a:r>
                <a:r>
                  <a:rPr lang="zh-CN" altLang="en-US" sz="2400"/>
                  <a:t>补充。</a:t>
                </a:r>
                <a:endParaRPr lang="en-US" altLang="zh-CN" sz="2800" dirty="0">
                  <a:solidFill>
                    <a:srgbClr val="FF0000"/>
                  </a:solidFill>
                </a:endParaRPr>
              </a:p>
              <a:p>
                <a:pPr marL="457200" indent="-457200">
                  <a:lnSpc>
                    <a:spcPct val="150000"/>
                  </a:lnSpc>
                  <a:buFont typeface="Arial" panose="020B0604020202020204" pitchFamily="34" charset="0"/>
                  <a:buChar char="•"/>
                </a:pPr>
                <a:r>
                  <a:rPr lang="zh-CN" altLang="en-US" sz="2800" dirty="0"/>
                  <a:t>为了保证高频行人属性也能够正常聚合低频行人属性的特征信息，并且进一步的解决网络退化的问题</a:t>
                </a:r>
                <a:r>
                  <a:rPr lang="en-US" altLang="zh-CN" sz="2800" dirty="0"/>
                  <a:t>——</a:t>
                </a:r>
                <a:r>
                  <a:rPr lang="zh-CN" altLang="en-US" sz="2800" dirty="0">
                    <a:solidFill>
                      <a:srgbClr val="FF0000"/>
                    </a:solidFill>
                  </a:rPr>
                  <a:t>结合原有的共现关系图一起建模</a:t>
                </a:r>
                <a:r>
                  <a:rPr lang="zh-CN" altLang="en-US" sz="2800" dirty="0"/>
                  <a:t>。</a:t>
                </a:r>
                <a:endParaRPr lang="en-US" altLang="zh-CN" sz="2800" dirty="0"/>
              </a:p>
              <a:p>
                <a:pPr marL="457200" indent="-457200">
                  <a:lnSpc>
                    <a:spcPct val="150000"/>
                  </a:lnSpc>
                  <a:buFont typeface="Arial" panose="020B0604020202020204" pitchFamily="34" charset="0"/>
                  <a:buChar char="•"/>
                </a:pPr>
                <a:endParaRPr lang="en-US" altLang="zh-CN" sz="2400" dirty="0">
                  <a:solidFill>
                    <a:srgbClr val="FF0000"/>
                  </a:solidFill>
                </a:endParaRPr>
              </a:p>
            </p:txBody>
          </p:sp>
        </mc:Choice>
        <mc:Fallback>
          <p:sp>
            <p:nvSpPr>
              <p:cNvPr id="4" name="文本框 3">
                <a:extLst>
                  <a:ext uri="{FF2B5EF4-FFF2-40B4-BE49-F238E27FC236}">
                    <a16:creationId xmlns:a16="http://schemas.microsoft.com/office/drawing/2014/main" id="{D7C02CA2-C19B-E54C-80AC-C7025C4D5789}"/>
                  </a:ext>
                </a:extLst>
              </p:cNvPr>
              <p:cNvSpPr txBox="1">
                <a:spLocks noRot="1" noChangeAspect="1" noMove="1" noResize="1" noEditPoints="1" noAdjustHandles="1" noChangeArrowheads="1" noChangeShapeType="1" noTextEdit="1"/>
              </p:cNvSpPr>
              <p:nvPr/>
            </p:nvSpPr>
            <p:spPr>
              <a:xfrm>
                <a:off x="864193" y="1197322"/>
                <a:ext cx="10463614" cy="5332998"/>
              </a:xfrm>
              <a:prstGeom prst="rect">
                <a:avLst/>
              </a:prstGeom>
              <a:blipFill>
                <a:blip r:embed="rId3"/>
                <a:stretch>
                  <a:fillRect l="-1049"/>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51010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4"/>
          <p:cNvSpPr>
            <a:spLocks noChangeArrowheads="1"/>
          </p:cNvSpPr>
          <p:nvPr/>
        </p:nvSpPr>
        <p:spPr bwMode="auto">
          <a:xfrm>
            <a:off x="630071" y="506759"/>
            <a:ext cx="4706204" cy="69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252" tIns="50626" rIns="101252" bIns="50626"/>
          <a:lstStyle>
            <a:lvl1pPr>
              <a:spcBef>
                <a:spcPct val="20000"/>
              </a:spcBef>
              <a:buFont typeface="Arial" panose="020B0604020202020204" pitchFamily="34" charset="0"/>
              <a:buChar char="•"/>
              <a:defRPr sz="3500">
                <a:solidFill>
                  <a:schemeClr val="tx1"/>
                </a:solidFill>
                <a:latin typeface="Calibri" panose="020F0502020204030204" charset="0"/>
                <a:ea typeface="宋体" panose="02010600030101010101" pitchFamily="2" charset="-122"/>
              </a:defRPr>
            </a:lvl1pPr>
            <a:lvl2pPr marL="742950" indent="-285750">
              <a:spcBef>
                <a:spcPct val="20000"/>
              </a:spcBef>
              <a:buFont typeface="Arial" panose="020B0604020202020204" pitchFamily="34" charset="0"/>
              <a:buChar char="–"/>
              <a:defRPr sz="3100">
                <a:solidFill>
                  <a:schemeClr val="tx1"/>
                </a:solidFill>
                <a:latin typeface="Calibri" panose="020F0502020204030204" charset="0"/>
                <a:ea typeface="宋体" panose="02010600030101010101" pitchFamily="2" charset="-122"/>
              </a:defRPr>
            </a:lvl2pPr>
            <a:lvl3pPr marL="1143000" indent="-228600">
              <a:spcBef>
                <a:spcPct val="20000"/>
              </a:spcBef>
              <a:buFont typeface="Arial" panose="020B0604020202020204" pitchFamily="34" charset="0"/>
              <a:buChar char="•"/>
              <a:defRPr sz="2700">
                <a:solidFill>
                  <a:schemeClr val="tx1"/>
                </a:solidFill>
                <a:latin typeface="Calibri" panose="020F0502020204030204" charset="0"/>
                <a:ea typeface="宋体" panose="02010600030101010101" pitchFamily="2" charset="-122"/>
              </a:defRPr>
            </a:lvl3pPr>
            <a:lvl4pPr marL="1600200" indent="-228600">
              <a:spcBef>
                <a:spcPct val="20000"/>
              </a:spcBef>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4pPr>
            <a:lvl5pPr marL="2057400" indent="-228600">
              <a:spcBef>
                <a:spcPct val="20000"/>
              </a:spcBef>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9pPr>
          </a:lstStyle>
          <a:p>
            <a:pPr>
              <a:lnSpc>
                <a:spcPct val="90000"/>
              </a:lnSpc>
              <a:buNone/>
            </a:pPr>
            <a:r>
              <a:rPr lang="zh-CN" altLang="en-US" sz="2800" b="1" dirty="0">
                <a:solidFill>
                  <a:srgbClr val="01479B"/>
                </a:solidFill>
                <a:latin typeface="微软雅黑" panose="020B0503020204020204" charset="-122"/>
                <a:ea typeface="微软雅黑" panose="020B0503020204020204" charset="-122"/>
                <a:cs typeface="微软雅黑" panose="020B0503020204020204" charset="-122"/>
                <a:sym typeface="+mn-ea"/>
              </a:rPr>
              <a:t>非对称共现依赖关系图</a:t>
            </a:r>
          </a:p>
          <a:p>
            <a:pPr>
              <a:lnSpc>
                <a:spcPct val="90000"/>
              </a:lnSpc>
              <a:buNone/>
            </a:pPr>
            <a:endParaRPr lang="zh-CN" altLang="en-US" sz="2800" b="1" dirty="0">
              <a:solidFill>
                <a:srgbClr val="01479B"/>
              </a:solidFill>
              <a:latin typeface="微软雅黑" panose="020B0503020204020204" charset="-122"/>
              <a:ea typeface="微软雅黑" panose="020B0503020204020204" charset="-122"/>
              <a:cs typeface="微软雅黑" panose="020B0503020204020204" charset="-122"/>
              <a:sym typeface="+mn-ea"/>
            </a:endParaRPr>
          </a:p>
        </p:txBody>
      </p:sp>
      <p:sp>
        <p:nvSpPr>
          <p:cNvPr id="12" name="页脚占位符 8">
            <a:extLst>
              <a:ext uri="{FF2B5EF4-FFF2-40B4-BE49-F238E27FC236}">
                <a16:creationId xmlns:a16="http://schemas.microsoft.com/office/drawing/2014/main" id="{C47876C5-FCEE-4788-97FC-DAE54DC3B368}"/>
              </a:ext>
            </a:extLst>
          </p:cNvPr>
          <p:cNvSpPr>
            <a:spLocks noGrp="1"/>
          </p:cNvSpPr>
          <p:nvPr>
            <p:ph type="ftr" sz="quarter" idx="11"/>
          </p:nvPr>
        </p:nvSpPr>
        <p:spPr>
          <a:xfrm>
            <a:off x="688975" y="6240780"/>
            <a:ext cx="2506980" cy="206375"/>
          </a:xfrm>
        </p:spPr>
        <p:txBody>
          <a:bodyPr/>
          <a:lstStyle>
            <a:lvl1pPr algn="dist">
              <a:defRPr/>
            </a:lvl1pPr>
          </a:lstStyle>
          <a:p>
            <a:r>
              <a:rPr lang="zh-CN" altLang="en-US" dirty="0"/>
              <a:t>知行合一 饮水思源</a:t>
            </a:r>
          </a:p>
        </p:txBody>
      </p:sp>
      <p:pic>
        <p:nvPicPr>
          <p:cNvPr id="5" name="图片 4" descr="图示&#10;&#10;描述已自动生成">
            <a:extLst>
              <a:ext uri="{FF2B5EF4-FFF2-40B4-BE49-F238E27FC236}">
                <a16:creationId xmlns:a16="http://schemas.microsoft.com/office/drawing/2014/main" id="{7D8B0E08-5005-447A-9A09-E63B679F81AC}"/>
              </a:ext>
            </a:extLst>
          </p:cNvPr>
          <p:cNvPicPr>
            <a:picLocks noChangeAspect="1"/>
          </p:cNvPicPr>
          <p:nvPr/>
        </p:nvPicPr>
        <p:blipFill>
          <a:blip r:embed="rId3"/>
          <a:stretch>
            <a:fillRect/>
          </a:stretch>
        </p:blipFill>
        <p:spPr>
          <a:xfrm>
            <a:off x="1458875" y="1197322"/>
            <a:ext cx="9274249" cy="5002989"/>
          </a:xfrm>
          <a:prstGeom prst="rect">
            <a:avLst/>
          </a:prstGeom>
        </p:spPr>
      </p:pic>
    </p:spTree>
    <p:extLst>
      <p:ext uri="{BB962C8B-B14F-4D97-AF65-F5344CB8AC3E}">
        <p14:creationId xmlns:p14="http://schemas.microsoft.com/office/powerpoint/2010/main" val="17023242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4"/>
          <p:cNvSpPr>
            <a:spLocks noChangeArrowheads="1"/>
          </p:cNvSpPr>
          <p:nvPr/>
        </p:nvSpPr>
        <p:spPr bwMode="auto">
          <a:xfrm>
            <a:off x="630071" y="506759"/>
            <a:ext cx="4272102" cy="69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252" tIns="50626" rIns="101252" bIns="50626"/>
          <a:lstStyle>
            <a:lvl1pPr>
              <a:spcBef>
                <a:spcPct val="20000"/>
              </a:spcBef>
              <a:buFont typeface="Arial" panose="020B0604020202020204" pitchFamily="34" charset="0"/>
              <a:buChar char="•"/>
              <a:defRPr sz="3500">
                <a:solidFill>
                  <a:schemeClr val="tx1"/>
                </a:solidFill>
                <a:latin typeface="Calibri" panose="020F0502020204030204" charset="0"/>
                <a:ea typeface="宋体" panose="02010600030101010101" pitchFamily="2" charset="-122"/>
              </a:defRPr>
            </a:lvl1pPr>
            <a:lvl2pPr marL="742950" indent="-285750">
              <a:spcBef>
                <a:spcPct val="20000"/>
              </a:spcBef>
              <a:buFont typeface="Arial" panose="020B0604020202020204" pitchFamily="34" charset="0"/>
              <a:buChar char="–"/>
              <a:defRPr sz="3100">
                <a:solidFill>
                  <a:schemeClr val="tx1"/>
                </a:solidFill>
                <a:latin typeface="Calibri" panose="020F0502020204030204" charset="0"/>
                <a:ea typeface="宋体" panose="02010600030101010101" pitchFamily="2" charset="-122"/>
              </a:defRPr>
            </a:lvl2pPr>
            <a:lvl3pPr marL="1143000" indent="-228600">
              <a:spcBef>
                <a:spcPct val="20000"/>
              </a:spcBef>
              <a:buFont typeface="Arial" panose="020B0604020202020204" pitchFamily="34" charset="0"/>
              <a:buChar char="•"/>
              <a:defRPr sz="2700">
                <a:solidFill>
                  <a:schemeClr val="tx1"/>
                </a:solidFill>
                <a:latin typeface="Calibri" panose="020F0502020204030204" charset="0"/>
                <a:ea typeface="宋体" panose="02010600030101010101" pitchFamily="2" charset="-122"/>
              </a:defRPr>
            </a:lvl3pPr>
            <a:lvl4pPr marL="1600200" indent="-228600">
              <a:spcBef>
                <a:spcPct val="20000"/>
              </a:spcBef>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4pPr>
            <a:lvl5pPr marL="2057400" indent="-228600">
              <a:spcBef>
                <a:spcPct val="20000"/>
              </a:spcBef>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9pPr>
          </a:lstStyle>
          <a:p>
            <a:pPr>
              <a:lnSpc>
                <a:spcPct val="90000"/>
              </a:lnSpc>
              <a:buNone/>
            </a:pPr>
            <a:r>
              <a:rPr lang="zh-CN" altLang="en-US" sz="2800" b="1" dirty="0">
                <a:solidFill>
                  <a:srgbClr val="01479B"/>
                </a:solidFill>
                <a:latin typeface="微软雅黑" panose="020B0503020204020204" charset="-122"/>
                <a:ea typeface="微软雅黑" panose="020B0503020204020204" charset="-122"/>
                <a:cs typeface="微软雅黑" panose="020B0503020204020204" charset="-122"/>
                <a:sym typeface="+mn-ea"/>
              </a:rPr>
              <a:t>非对称共现依赖关系图</a:t>
            </a:r>
          </a:p>
          <a:p>
            <a:pPr>
              <a:lnSpc>
                <a:spcPct val="90000"/>
              </a:lnSpc>
              <a:buNone/>
            </a:pPr>
            <a:endParaRPr lang="zh-CN" altLang="en-US" sz="2800" b="1" dirty="0">
              <a:solidFill>
                <a:srgbClr val="01479B"/>
              </a:solidFill>
              <a:latin typeface="微软雅黑" panose="020B0503020204020204" charset="-122"/>
              <a:ea typeface="微软雅黑" panose="020B0503020204020204" charset="-122"/>
              <a:cs typeface="微软雅黑" panose="020B0503020204020204" charset="-122"/>
              <a:sym typeface="+mn-ea"/>
            </a:endParaRPr>
          </a:p>
        </p:txBody>
      </p:sp>
      <p:sp>
        <p:nvSpPr>
          <p:cNvPr id="12" name="页脚占位符 8">
            <a:extLst>
              <a:ext uri="{FF2B5EF4-FFF2-40B4-BE49-F238E27FC236}">
                <a16:creationId xmlns:a16="http://schemas.microsoft.com/office/drawing/2014/main" id="{C47876C5-FCEE-4788-97FC-DAE54DC3B368}"/>
              </a:ext>
            </a:extLst>
          </p:cNvPr>
          <p:cNvSpPr>
            <a:spLocks noGrp="1"/>
          </p:cNvSpPr>
          <p:nvPr>
            <p:ph type="ftr" sz="quarter" idx="11"/>
          </p:nvPr>
        </p:nvSpPr>
        <p:spPr>
          <a:xfrm>
            <a:off x="688975" y="6240780"/>
            <a:ext cx="2506980" cy="206375"/>
          </a:xfrm>
        </p:spPr>
        <p:txBody>
          <a:bodyPr/>
          <a:lstStyle>
            <a:lvl1pPr algn="dist">
              <a:defRPr/>
            </a:lvl1pPr>
          </a:lstStyle>
          <a:p>
            <a:r>
              <a:rPr lang="zh-CN" altLang="en-US" dirty="0"/>
              <a:t>知行合一 饮水思源</a:t>
            </a:r>
          </a:p>
        </p:txBody>
      </p:sp>
      <p:sp>
        <p:nvSpPr>
          <p:cNvPr id="6" name="文本框 5">
            <a:extLst>
              <a:ext uri="{FF2B5EF4-FFF2-40B4-BE49-F238E27FC236}">
                <a16:creationId xmlns:a16="http://schemas.microsoft.com/office/drawing/2014/main" id="{293D6880-EF45-4907-BCC4-5C66EF4181C6}"/>
              </a:ext>
            </a:extLst>
          </p:cNvPr>
          <p:cNvSpPr txBox="1"/>
          <p:nvPr/>
        </p:nvSpPr>
        <p:spPr>
          <a:xfrm>
            <a:off x="864193" y="1197322"/>
            <a:ext cx="10463614" cy="3893502"/>
          </a:xfrm>
          <a:prstGeom prst="rect">
            <a:avLst/>
          </a:prstGeom>
          <a:noFill/>
        </p:spPr>
        <p:txBody>
          <a:bodyPr wrap="square" rtlCol="0">
            <a:spAutoFit/>
          </a:bodyPr>
          <a:lstStyle/>
          <a:p>
            <a:pPr marL="457200" indent="-457200">
              <a:lnSpc>
                <a:spcPct val="150000"/>
              </a:lnSpc>
              <a:buFont typeface="Arial" panose="020B0604020202020204" pitchFamily="34" charset="0"/>
              <a:buChar char="•"/>
            </a:pPr>
            <a:r>
              <a:rPr lang="zh-CN" altLang="en-US" sz="2800" dirty="0"/>
              <a:t>非对称的含义</a:t>
            </a:r>
            <a:endParaRPr lang="en-US" altLang="zh-CN" sz="2800" dirty="0"/>
          </a:p>
          <a:p>
            <a:pPr marL="914400" lvl="1" indent="-457200">
              <a:lnSpc>
                <a:spcPct val="150000"/>
              </a:lnSpc>
              <a:buFont typeface="Arial" panose="020B0604020202020204" pitchFamily="34" charset="0"/>
              <a:buChar char="•"/>
            </a:pPr>
            <a:r>
              <a:rPr lang="zh-CN" altLang="en-US" sz="2800" dirty="0"/>
              <a:t>定义边的时候需要条件概率大于一个阈值，实际上，</a:t>
            </a:r>
            <a:r>
              <a:rPr lang="zh-CN" altLang="en-US" sz="2800" dirty="0">
                <a:solidFill>
                  <a:srgbClr val="FF0000"/>
                </a:solidFill>
              </a:rPr>
              <a:t>这两个图的定义使用了不同的阈值，拓扑结构不同，并不能够简单的通过反转其中一个图中所有边的方向得到另一个图，或者说它们的邻接矩阵不是关于对角线对称的，这就是非对称的含义，</a:t>
            </a:r>
            <a:r>
              <a:rPr lang="zh-CN" altLang="en-US" sz="2800" dirty="0"/>
              <a:t>使用不同的阈值可以进一步提升模型的灵活性和性能。</a:t>
            </a:r>
            <a:endParaRPr lang="en-US" altLang="zh-CN" sz="2800" dirty="0"/>
          </a:p>
        </p:txBody>
      </p:sp>
    </p:spTree>
    <p:extLst>
      <p:ext uri="{BB962C8B-B14F-4D97-AF65-F5344CB8AC3E}">
        <p14:creationId xmlns:p14="http://schemas.microsoft.com/office/powerpoint/2010/main" val="237843073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LIDE.SHOWCASE" val="49c6cdd9-8a31-49b3-a023-f27c931a9c32"/>
</p:tagLst>
</file>

<file path=ppt/theme/theme1.xml><?xml version="1.0" encoding="utf-8"?>
<a:theme xmlns:a="http://schemas.openxmlformats.org/drawingml/2006/main" name="主题5">
  <a:themeElements>
    <a:clrScheme name="房利美">
      <a:dk1>
        <a:srgbClr val="000000"/>
      </a:dk1>
      <a:lt1>
        <a:srgbClr val="FFFFFF"/>
      </a:lt1>
      <a:dk2>
        <a:srgbClr val="768395"/>
      </a:dk2>
      <a:lt2>
        <a:srgbClr val="F0F0F0"/>
      </a:lt2>
      <a:accent1>
        <a:srgbClr val="2164FF"/>
      </a:accent1>
      <a:accent2>
        <a:srgbClr val="0BCD6F"/>
      </a:accent2>
      <a:accent3>
        <a:srgbClr val="646464"/>
      </a:accent3>
      <a:accent4>
        <a:srgbClr val="818181"/>
      </a:accent4>
      <a:accent5>
        <a:srgbClr val="A5A5A5"/>
      </a:accent5>
      <a:accent6>
        <a:srgbClr val="C9C9C9"/>
      </a:accent6>
      <a:hlink>
        <a:srgbClr val="4472C4"/>
      </a:hlink>
      <a:folHlink>
        <a:srgbClr val="BFBFBF"/>
      </a:folHlink>
    </a:clrScheme>
    <a:fontScheme name="Temp">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房利美">
    <a:dk1>
      <a:srgbClr val="000000"/>
    </a:dk1>
    <a:lt1>
      <a:srgbClr val="FFFFFF"/>
    </a:lt1>
    <a:dk2>
      <a:srgbClr val="768395"/>
    </a:dk2>
    <a:lt2>
      <a:srgbClr val="F0F0F0"/>
    </a:lt2>
    <a:accent1>
      <a:srgbClr val="2164FF"/>
    </a:accent1>
    <a:accent2>
      <a:srgbClr val="0BCD6F"/>
    </a:accent2>
    <a:accent3>
      <a:srgbClr val="646464"/>
    </a:accent3>
    <a:accent4>
      <a:srgbClr val="818181"/>
    </a:accent4>
    <a:accent5>
      <a:srgbClr val="A5A5A5"/>
    </a:accent5>
    <a:accent6>
      <a:srgbClr val="C9C9C9"/>
    </a:accent6>
    <a:hlink>
      <a:srgbClr val="4472C4"/>
    </a:hlink>
    <a:folHlink>
      <a:srgbClr val="BFBFBF"/>
    </a:folHlink>
  </a:clrScheme>
</a:themeOverride>
</file>

<file path=ppt/theme/themeOverride2.xml><?xml version="1.0" encoding="utf-8"?>
<a:themeOverride xmlns:a="http://schemas.openxmlformats.org/drawingml/2006/main">
  <a:clrScheme name="房利美">
    <a:dk1>
      <a:srgbClr val="000000"/>
    </a:dk1>
    <a:lt1>
      <a:srgbClr val="FFFFFF"/>
    </a:lt1>
    <a:dk2>
      <a:srgbClr val="768395"/>
    </a:dk2>
    <a:lt2>
      <a:srgbClr val="F0F0F0"/>
    </a:lt2>
    <a:accent1>
      <a:srgbClr val="2164FF"/>
    </a:accent1>
    <a:accent2>
      <a:srgbClr val="0BCD6F"/>
    </a:accent2>
    <a:accent3>
      <a:srgbClr val="646464"/>
    </a:accent3>
    <a:accent4>
      <a:srgbClr val="818181"/>
    </a:accent4>
    <a:accent5>
      <a:srgbClr val="A5A5A5"/>
    </a:accent5>
    <a:accent6>
      <a:srgbClr val="C9C9C9"/>
    </a:accent6>
    <a:hlink>
      <a:srgbClr val="4472C4"/>
    </a:hlink>
    <a:folHlink>
      <a:srgbClr val="BFBFBF"/>
    </a:folHlink>
  </a:clrScheme>
</a:themeOverride>
</file>

<file path=ppt/theme/themeOverride3.xml><?xml version="1.0" encoding="utf-8"?>
<a:themeOverride xmlns:a="http://schemas.openxmlformats.org/drawingml/2006/main">
  <a:clrScheme name="房利美">
    <a:dk1>
      <a:srgbClr val="000000"/>
    </a:dk1>
    <a:lt1>
      <a:srgbClr val="FFFFFF"/>
    </a:lt1>
    <a:dk2>
      <a:srgbClr val="768395"/>
    </a:dk2>
    <a:lt2>
      <a:srgbClr val="F0F0F0"/>
    </a:lt2>
    <a:accent1>
      <a:srgbClr val="2164FF"/>
    </a:accent1>
    <a:accent2>
      <a:srgbClr val="0BCD6F"/>
    </a:accent2>
    <a:accent3>
      <a:srgbClr val="646464"/>
    </a:accent3>
    <a:accent4>
      <a:srgbClr val="818181"/>
    </a:accent4>
    <a:accent5>
      <a:srgbClr val="A5A5A5"/>
    </a:accent5>
    <a:accent6>
      <a:srgbClr val="C9C9C9"/>
    </a:accent6>
    <a:hlink>
      <a:srgbClr val="4472C4"/>
    </a:hlink>
    <a:folHlink>
      <a:srgbClr val="BFBFBF"/>
    </a:folHlink>
  </a:clrScheme>
</a:themeOverride>
</file>

<file path=ppt/theme/themeOverride4.xml><?xml version="1.0" encoding="utf-8"?>
<a:themeOverride xmlns:a="http://schemas.openxmlformats.org/drawingml/2006/main">
  <a:clrScheme name="房利美">
    <a:dk1>
      <a:srgbClr val="000000"/>
    </a:dk1>
    <a:lt1>
      <a:srgbClr val="FFFFFF"/>
    </a:lt1>
    <a:dk2>
      <a:srgbClr val="768395"/>
    </a:dk2>
    <a:lt2>
      <a:srgbClr val="F0F0F0"/>
    </a:lt2>
    <a:accent1>
      <a:srgbClr val="2164FF"/>
    </a:accent1>
    <a:accent2>
      <a:srgbClr val="0BCD6F"/>
    </a:accent2>
    <a:accent3>
      <a:srgbClr val="646464"/>
    </a:accent3>
    <a:accent4>
      <a:srgbClr val="818181"/>
    </a:accent4>
    <a:accent5>
      <a:srgbClr val="A5A5A5"/>
    </a:accent5>
    <a:accent6>
      <a:srgbClr val="C9C9C9"/>
    </a:accent6>
    <a:hlink>
      <a:srgbClr val="4472C4"/>
    </a:hlink>
    <a:folHlink>
      <a:srgbClr val="BFBFBF"/>
    </a:folHlink>
  </a:clrScheme>
</a:themeOverride>
</file>

<file path=docProps/app.xml><?xml version="1.0" encoding="utf-8"?>
<Properties xmlns="http://schemas.openxmlformats.org/officeDocument/2006/extended-properties" xmlns:vt="http://schemas.openxmlformats.org/officeDocument/2006/docPropsVTypes">
  <Template>iSlide</Template>
  <TotalTime>1714</TotalTime>
  <Words>2105</Words>
  <Application>Microsoft Office PowerPoint</Application>
  <PresentationFormat>宽屏</PresentationFormat>
  <Paragraphs>186</Paragraphs>
  <Slides>22</Slides>
  <Notes>19</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22</vt:i4>
      </vt:variant>
    </vt:vector>
  </HeadingPairs>
  <TitlesOfParts>
    <vt:vector size="30" baseType="lpstr">
      <vt:lpstr>宋体</vt:lpstr>
      <vt:lpstr>微软雅黑</vt:lpstr>
      <vt:lpstr>Arial</vt:lpstr>
      <vt:lpstr>Calibri</vt:lpstr>
      <vt:lpstr>Cambria Math</vt:lpstr>
      <vt:lpstr>Open Sans</vt:lpstr>
      <vt:lpstr>Times New Roman</vt:lpstr>
      <vt:lpstr>主题5</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iSlide</Manager>
  <Company>iSlide</Company>
  <LinksUpToDate>false</LinksUpToDate>
  <SharedDoc>false</SharedDoc>
  <HyperlinkBase>https://www.islide.cc</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iSlide</dc:creator>
  <cp:lastModifiedBy>1163630575@qq.com</cp:lastModifiedBy>
  <cp:revision>400</cp:revision>
  <cp:lastPrinted>2019-11-18T16:00:00Z</cp:lastPrinted>
  <dcterms:created xsi:type="dcterms:W3CDTF">2019-11-18T16:00:00Z</dcterms:created>
  <dcterms:modified xsi:type="dcterms:W3CDTF">2021-05-26T14:54:12Z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Slide.Theme">
    <vt:lpwstr>48706f29-9ca0-418e-876d-de7b156ca083</vt:lpwstr>
  </property>
  <property fmtid="{D5CDD505-2E9C-101B-9397-08002B2CF9AE}" pid="3" name="KSOProductBuildVer">
    <vt:lpwstr>2052-11.1.0.9912</vt:lpwstr>
  </property>
</Properties>
</file>