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75" r:id="rId5"/>
    <p:sldId id="308" r:id="rId6"/>
    <p:sldId id="259" r:id="rId7"/>
    <p:sldId id="265" r:id="rId8"/>
    <p:sldId id="312" r:id="rId9"/>
    <p:sldId id="313" r:id="rId10"/>
    <p:sldId id="314" r:id="rId11"/>
    <p:sldId id="302" r:id="rId12"/>
    <p:sldId id="303" r:id="rId13"/>
    <p:sldId id="283" r:id="rId14"/>
    <p:sldId id="315" r:id="rId15"/>
    <p:sldId id="316" r:id="rId16"/>
    <p:sldId id="317" r:id="rId17"/>
    <p:sldId id="318" r:id="rId18"/>
    <p:sldId id="266" r:id="rId19"/>
    <p:sldId id="319" r:id="rId20"/>
    <p:sldId id="320" r:id="rId21"/>
    <p:sldId id="321" r:id="rId22"/>
    <p:sldId id="322" r:id="rId23"/>
    <p:sldId id="287" r:id="rId24"/>
    <p:sldId id="289" r:id="rId25"/>
    <p:sldId id="290" r:id="rId26"/>
    <p:sldId id="29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739"/>
    <a:srgbClr val="72777E"/>
    <a:srgbClr val="0C753C"/>
    <a:srgbClr val="FCFCFD"/>
    <a:srgbClr val="345020"/>
    <a:srgbClr val="002370"/>
    <a:srgbClr val="548235"/>
    <a:srgbClr val="5D7643"/>
    <a:srgbClr val="A38D9D"/>
    <a:srgbClr val="27AE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90595" autoAdjust="0"/>
  </p:normalViewPr>
  <p:slideViewPr>
    <p:cSldViewPr snapToGrid="0" showGuides="1">
      <p:cViewPr varScale="1">
        <p:scale>
          <a:sx n="96" d="100"/>
          <a:sy n="96" d="100"/>
        </p:scale>
        <p:origin x="1160" y="176"/>
      </p:cViewPr>
      <p:guideLst>
        <p:guide orient="horz" pos="228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6BB1B6-5E31-4C31-9B6E-EB8564017197}" type="datetimeFigureOut">
              <a:rPr lang="zh-CN" altLang="en-US" smtClean="0"/>
              <a:t>2021/5/21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18553-DDC1-42CC-85B5-FB92581C73E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各位老师早上好，我的毕业设计题目是基于深度学习的心电图身份识别与隐私分类</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现有分类方法直接使用</a:t>
            </a:r>
            <a:r>
              <a:rPr lang="en" altLang="zh-CN" sz="1200" dirty="0">
                <a:solidFill>
                  <a:schemeClr val="tx1">
                    <a:lumMod val="65000"/>
                    <a:lumOff val="35000"/>
                  </a:schemeClr>
                </a:solidFill>
                <a:latin typeface="Bebas" pitchFamily="2" charset="0"/>
                <a:ea typeface="微软雅黑" panose="020B0503020204020204" pitchFamily="34" charset="-122"/>
                <a:sym typeface="Bebas" pitchFamily="2" charset="0"/>
              </a:rPr>
              <a:t>CNN</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作为分类器，使得与模型预测表现高度相关的特征没有被充分利用到。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本文的方法在</a:t>
            </a:r>
            <a:r>
              <a:rPr lang="en" altLang="zh-CN" sz="1200" dirty="0">
                <a:solidFill>
                  <a:schemeClr val="tx1">
                    <a:lumMod val="65000"/>
                    <a:lumOff val="35000"/>
                  </a:schemeClr>
                </a:solidFill>
                <a:latin typeface="Bebas" pitchFamily="2" charset="0"/>
                <a:ea typeface="微软雅黑" panose="020B0503020204020204" pitchFamily="34" charset="-122"/>
                <a:sym typeface="Bebas" pitchFamily="2" charset="0"/>
              </a:rPr>
              <a:t>CNN</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分类网络中引入改进的通道注意模块，</a:t>
            </a: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用</a:t>
            </a:r>
            <a:r>
              <a:rPr lang="en-US" altLang="zh-CN" sz="12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Sigmoid</a:t>
            </a:r>
            <a:r>
              <a:rPr lang="en-US" altLang="zh-CN"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 </a:t>
            </a: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替换</a:t>
            </a:r>
            <a:r>
              <a:rPr lang="en-US" altLang="zh-CN" sz="1200" b="1" kern="0" dirty="0" err="1">
                <a:latin typeface="Times New Roman" panose="02020603050405020304" pitchFamily="18" charset="0"/>
                <a:ea typeface="微软雅黑" panose="020B0503020204020204" pitchFamily="34" charset="-122"/>
                <a:cs typeface="Times New Roman" panose="02020603050405020304" pitchFamily="18" charset="0"/>
                <a:sym typeface="+mn-lt"/>
              </a:rPr>
              <a:t>ReLU</a:t>
            </a: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，改善激活函数</a:t>
            </a:r>
            <a:r>
              <a:rPr lang="zh-CN" altLang="en-US" sz="12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负半轴失活的现象，</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优化识别性能。</a:t>
            </a:r>
            <a:endParaRPr lang="en-US" altLang="zh-CN" sz="1200" dirty="0">
              <a:solidFill>
                <a:schemeClr val="tx1">
                  <a:lumMod val="65000"/>
                  <a:lumOff val="35000"/>
                </a:schemeClr>
              </a:solidFill>
              <a:latin typeface="Bebas" pitchFamily="2" charset="0"/>
              <a:ea typeface="微软雅黑" panose="020B0503020204020204" pitchFamily="34" charset="-122"/>
              <a:sym typeface="Bebas" pitchFamily="2" charset="0"/>
            </a:endParaRPr>
          </a:p>
        </p:txBody>
      </p:sp>
      <p:sp>
        <p:nvSpPr>
          <p:cNvPr id="4" name="灯片编号占位符 3"/>
          <p:cNvSpPr>
            <a:spLocks noGrp="1"/>
          </p:cNvSpPr>
          <p:nvPr>
            <p:ph type="sldNum" sz="quarter" idx="5"/>
          </p:nvPr>
        </p:nvSpPr>
        <p:spPr/>
        <p:txBody>
          <a:bodyPr/>
          <a:lstStyle/>
          <a:p>
            <a:fld id="{62818553-DDC1-42CC-85B5-FB92581C73EF}" type="slidenum">
              <a:rPr lang="zh-CN" altLang="en-US" smtClean="0"/>
              <a:t>10</a:t>
            </a:fld>
            <a:endParaRPr lang="zh-CN" altLang="en-US"/>
          </a:p>
        </p:txBody>
      </p:sp>
    </p:spTree>
    <p:extLst>
      <p:ext uri="{BB962C8B-B14F-4D97-AF65-F5344CB8AC3E}">
        <p14:creationId xmlns:p14="http://schemas.microsoft.com/office/powerpoint/2010/main" val="207143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本文分别基于</a:t>
            </a:r>
            <a:r>
              <a:rPr lang="en" altLang="zh-CN" sz="1200" dirty="0">
                <a:solidFill>
                  <a:schemeClr val="tx1">
                    <a:lumMod val="75000"/>
                    <a:lumOff val="25000"/>
                  </a:schemeClr>
                </a:solidFill>
                <a:latin typeface="微软雅黑" panose="020B0503020204020204" pitchFamily="34" charset="-122"/>
                <a:ea typeface="微软雅黑" panose="020B0503020204020204" pitchFamily="34" charset="-122"/>
              </a:rPr>
              <a:t>PTBDB</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 altLang="zh-CN" sz="1200" dirty="0">
                <a:solidFill>
                  <a:schemeClr val="tx1">
                    <a:lumMod val="75000"/>
                    <a:lumOff val="25000"/>
                  </a:schemeClr>
                </a:solidFill>
                <a:latin typeface="微软雅黑" panose="020B0503020204020204" pitchFamily="34" charset="-122"/>
                <a:ea typeface="微软雅黑" panose="020B0503020204020204" pitchFamily="34" charset="-122"/>
              </a:rPr>
              <a:t>ECG-ID</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两个数据集从实验参数设置、不同时间间隔下的实验结果和不同方法下的实验结果三个部分进行身份识别模型评估。</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实验参数设置部分，重点考察了单个样本长度和样本区间长度的取值。随着单个样本长度的增加，识别准确率先增长后平稳，</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秒、</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秒和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秒的识别结果都比较理想且相差不大，因此选择</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秒作为最佳单个样本长度。而随着取样区间长度的增加，识别准确率先增后减，因此选择转折点的</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40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秒作为最佳区间长度。</a:t>
            </a:r>
            <a:endParaRPr lang="en" altLang="zh-CN" sz="12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2818553-DDC1-42CC-85B5-FB92581C73EF}" type="slidenum">
              <a:rPr lang="zh-CN" altLang="en-US" smtClean="0"/>
              <a:t>11</a:t>
            </a:fld>
            <a:endParaRPr lang="zh-CN" altLang="en-US"/>
          </a:p>
        </p:txBody>
      </p:sp>
    </p:spTree>
    <p:extLst>
      <p:ext uri="{BB962C8B-B14F-4D97-AF65-F5344CB8AC3E}">
        <p14:creationId xmlns:p14="http://schemas.microsoft.com/office/powerpoint/2010/main" val="1011180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连续与非连续取样的分类结果对比部分</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a:t>
            </a:r>
            <a:r>
              <a:rPr lang="en" altLang="zh-CN" sz="1200" dirty="0">
                <a:latin typeface="Times New Roman" panose="02020603050405020304" pitchFamily="18" charset="0"/>
                <a:ea typeface="Microsoft YaHei" panose="020B0503020204020204" pitchFamily="34" charset="-122"/>
                <a:cs typeface="Times New Roman" panose="02020603050405020304" pitchFamily="18" charset="0"/>
              </a:rPr>
              <a:t>PTBDB</a:t>
            </a:r>
            <a:r>
              <a:rPr lang="zh-CN" altLang="en" sz="1200" dirty="0">
                <a:latin typeface="Times New Roman" panose="02020603050405020304" pitchFamily="18" charset="0"/>
                <a:ea typeface="Microsoft YaHei" panose="020B0503020204020204" pitchFamily="34" charset="-122"/>
                <a:cs typeface="Times New Roman" panose="02020603050405020304" pitchFamily="18" charset="0"/>
              </a:rPr>
              <a:t>数据集上</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，训练与测试记录间隔从</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0</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增加到约</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63</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天</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时，绝对准确率降低了约</a:t>
            </a:r>
            <a:r>
              <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rPr>
              <a:t>56</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个百分点 。</a:t>
            </a:r>
            <a:r>
              <a:rPr lang="en" altLang="zh-CN" sz="1200" dirty="0">
                <a:latin typeface="Times New Roman" panose="02020603050405020304" pitchFamily="18" charset="0"/>
                <a:ea typeface="Microsoft YaHei" panose="020B0503020204020204" pitchFamily="34" charset="-122"/>
                <a:cs typeface="Times New Roman" panose="02020603050405020304" pitchFamily="18" charset="0"/>
              </a:rPr>
              <a:t>ECG-ID</a:t>
            </a:r>
            <a:r>
              <a:rPr lang="zh-CN" altLang="en" sz="1200" dirty="0">
                <a:latin typeface="Times New Roman" panose="02020603050405020304" pitchFamily="18" charset="0"/>
                <a:ea typeface="Microsoft YaHei" panose="020B0503020204020204" pitchFamily="34" charset="-122"/>
                <a:cs typeface="Times New Roman" panose="02020603050405020304" pitchFamily="18" charset="0"/>
              </a:rPr>
              <a:t>数据集上</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，训练与测试记录间隔从</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0</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增加到大约</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9</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天</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时，绝对准确率降低了约</a:t>
            </a:r>
            <a:r>
              <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rPr>
              <a:t>23</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个百分点。</a:t>
            </a:r>
            <a:endPar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不同方法下的识别结果部分，以离散小波变换加神经网络为基线，我们提出的跨域深度网络分别在两个数据集上获得了</a:t>
            </a:r>
            <a:r>
              <a:rPr lang="en-US" altLang="zh-CN" dirty="0">
                <a:latin typeface="Bebas" pitchFamily="2" charset="0"/>
                <a:ea typeface="微软雅黑" panose="020B0503020204020204" pitchFamily="34" charset="-122"/>
                <a:cs typeface="Times New Roman" panose="02020603050405020304" pitchFamily="18" charset="0"/>
                <a:sym typeface="Bebas" pitchFamily="2" charset="0"/>
              </a:rPr>
              <a:t>16.69%</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和</a:t>
            </a:r>
            <a:r>
              <a:rPr lang="en-US" altLang="zh-CN" dirty="0">
                <a:latin typeface="Bebas" pitchFamily="2" charset="0"/>
                <a:ea typeface="微软雅黑" panose="020B0503020204020204" pitchFamily="34" charset="-122"/>
                <a:cs typeface="Times New Roman" panose="02020603050405020304" pitchFamily="18" charset="0"/>
                <a:sym typeface="Bebas" pitchFamily="2" charset="0"/>
              </a:rPr>
              <a:t>14.74%</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的提升。</a:t>
            </a:r>
            <a:endParaRPr lang="en-US" altLang="zh-CN" dirty="0">
              <a:latin typeface="Bebas" pitchFamily="2" charset="0"/>
              <a:ea typeface="微软雅黑" panose="020B0503020204020204" pitchFamily="34" charset="-122"/>
              <a:cs typeface="Times New Roman" panose="02020603050405020304" pitchFamily="18" charset="0"/>
              <a:sym typeface="Beba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Bebas" pitchFamily="2" charset="0"/>
                <a:ea typeface="微软雅黑" panose="020B0503020204020204" pitchFamily="34" charset="-122"/>
                <a:cs typeface="Times New Roman" panose="02020603050405020304" pitchFamily="18" charset="0"/>
                <a:sym typeface="Bebas" pitchFamily="2" charset="0"/>
              </a:rPr>
              <a:t>另外，我们还验证了加</a:t>
            </a:r>
            <a:r>
              <a:rPr lang="en" altLang="zh-CN" sz="1200" dirty="0">
                <a:latin typeface="Bebas" pitchFamily="2" charset="0"/>
                <a:ea typeface="微软雅黑" panose="020B0503020204020204" pitchFamily="34" charset="-122"/>
                <a:cs typeface="Times New Roman" panose="02020603050405020304" pitchFamily="18" charset="0"/>
                <a:sym typeface="Bebas" pitchFamily="2" charset="0"/>
              </a:rPr>
              <a:t>attention</a:t>
            </a:r>
            <a:r>
              <a:rPr lang="zh-CN" altLang="en-US" sz="1200" dirty="0">
                <a:latin typeface="Bebas" pitchFamily="2" charset="0"/>
                <a:ea typeface="微软雅黑" panose="020B0503020204020204" pitchFamily="34" charset="-122"/>
                <a:cs typeface="Times New Roman" panose="02020603050405020304" pitchFamily="18" charset="0"/>
                <a:sym typeface="Bebas" pitchFamily="2" charset="0"/>
              </a:rPr>
              <a:t>的效果，</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分别在两个数据集上获得了</a:t>
            </a:r>
            <a:r>
              <a:rPr lang="en-US" altLang="zh-CN" dirty="0">
                <a:latin typeface="Bebas" pitchFamily="2" charset="0"/>
                <a:ea typeface="微软雅黑" panose="020B0503020204020204" pitchFamily="34" charset="-122"/>
                <a:cs typeface="Times New Roman" panose="02020603050405020304" pitchFamily="18" charset="0"/>
                <a:sym typeface="Bebas" pitchFamily="2" charset="0"/>
              </a:rPr>
              <a:t>2.2%</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和</a:t>
            </a:r>
            <a:r>
              <a:rPr lang="en-US" altLang="zh-CN" dirty="0">
                <a:latin typeface="Bebas" pitchFamily="2" charset="0"/>
                <a:ea typeface="微软雅黑" panose="020B0503020204020204" pitchFamily="34" charset="-122"/>
                <a:cs typeface="Times New Roman" panose="02020603050405020304" pitchFamily="18" charset="0"/>
                <a:sym typeface="Bebas" pitchFamily="2" charset="0"/>
              </a:rPr>
              <a:t>1.89%</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的准确率提升。</a:t>
            </a:r>
            <a:endPar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r>
              <a:rPr kumimoji="1" lang="zh-CN" altLang="en-US" dirty="0"/>
              <a:t>为什么两个数据集实验人数不一样多？</a:t>
            </a:r>
            <a:r>
              <a:rPr lang="en-US" altLang="zh-CN" sz="1200" kern="1200" dirty="0">
                <a:solidFill>
                  <a:schemeClr val="tx1"/>
                </a:solidFill>
                <a:effectLst/>
                <a:latin typeface="+mn-lt"/>
                <a:ea typeface="+mn-ea"/>
                <a:cs typeface="+mn-cs"/>
              </a:rPr>
              <a:t>Pathoumvanh</a:t>
            </a:r>
            <a:r>
              <a:rPr lang="zh-CN" altLang="zh-CN" sz="1200" kern="1200" dirty="0">
                <a:solidFill>
                  <a:schemeClr val="tx1"/>
                </a:solidFill>
                <a:effectLst/>
                <a:latin typeface="+mn-lt"/>
                <a:ea typeface="+mn-ea"/>
                <a:cs typeface="+mn-cs"/>
              </a:rPr>
              <a:t>等</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12</a:t>
            </a:fld>
            <a:endParaRPr lang="zh-CN" altLang="en-US"/>
          </a:p>
        </p:txBody>
      </p:sp>
    </p:spTree>
    <p:extLst>
      <p:ext uri="{BB962C8B-B14F-4D97-AF65-F5344CB8AC3E}">
        <p14:creationId xmlns:p14="http://schemas.microsoft.com/office/powerpoint/2010/main" val="350527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接下来是隐私分类部分的研究</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13</a:t>
            </a:fld>
            <a:endParaRPr lang="zh-CN" altLang="en-US"/>
          </a:p>
        </p:txBody>
      </p:sp>
    </p:spTree>
    <p:extLst>
      <p:ext uri="{BB962C8B-B14F-4D97-AF65-F5344CB8AC3E}">
        <p14:creationId xmlns:p14="http://schemas.microsoft.com/office/powerpoint/2010/main" val="46152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通过数据划分、分类模型和联邦模型三块内容叙述该部分的研究方法。</a:t>
            </a:r>
            <a:endParaRPr kumimoji="1" lang="en-US" altLang="zh-CN" dirty="0"/>
          </a:p>
          <a:p>
            <a:r>
              <a:rPr kumimoji="1" lang="zh-CN" altLang="en-US" dirty="0"/>
              <a:t>采用的数据集是标准心电数据库之一的</a:t>
            </a:r>
            <a:r>
              <a:rPr kumimoji="1" lang="en-US" altLang="zh-CN" dirty="0"/>
              <a:t>MIT-BIH</a:t>
            </a:r>
            <a:r>
              <a:rPr kumimoji="1" lang="zh-CN" altLang="en-US" dirty="0"/>
              <a:t>。</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为了模拟联邦学习的过程，我们将</a:t>
            </a:r>
            <a:r>
              <a:rPr lang="en" altLang="zh-CN" sz="1200" dirty="0">
                <a:latin typeface="Times New Roman" panose="02020603050405020304" pitchFamily="18" charset="0"/>
                <a:ea typeface="Microsoft YaHei" panose="020B0503020204020204" pitchFamily="34" charset="-122"/>
                <a:cs typeface="Times New Roman" panose="02020603050405020304" pitchFamily="18" charset="0"/>
              </a:rPr>
              <a:t>MIT-BIH</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数据库中的心电记录分为</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共享和客户端两部分。同时，在分类类型的确定中，</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依据</a:t>
            </a:r>
            <a:r>
              <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rPr>
              <a:t>AAMI</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建议，将每个心跳分为</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F</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和</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五种类型，</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选取</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每段记录前</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5min</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的部分做训练。</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14</a:t>
            </a:fld>
            <a:endParaRPr lang="zh-CN" altLang="en-US"/>
          </a:p>
        </p:txBody>
      </p:sp>
    </p:spTree>
    <p:extLst>
      <p:ext uri="{BB962C8B-B14F-4D97-AF65-F5344CB8AC3E}">
        <p14:creationId xmlns:p14="http://schemas.microsoft.com/office/powerpoint/2010/main" val="1499964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分类模型部分，我们提出了一种</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自适应心拍切分的多尺度深度特征分类模型。</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现有基于深度学习的算法虽然取得了较高的分类准确率，但在</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心拍切分</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医学知识的利用</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和</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分类器的学习性能</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等方面仍然存在较多可优化的问题。</a:t>
            </a:r>
            <a:r>
              <a:rPr lang="zh-CN" altLang="en-US" sz="1200" b="0" dirty="0">
                <a:latin typeface="Times New Roman" panose="02020603050405020304" pitchFamily="18" charset="0"/>
                <a:ea typeface="Microsoft YaHei" panose="020B0503020204020204" pitchFamily="34" charset="-122"/>
                <a:cs typeface="Times New Roman" panose="02020603050405020304" pitchFamily="18" charset="0"/>
              </a:rPr>
              <a:t>本文提出的</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分类模型，包括</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自适应子拍切分</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重叠子拍切分</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连续心拍切分</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多尺度深度特征抽取</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和</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分类器优化</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等五个部分，每一部分的详细过程不再赘述。</a:t>
            </a:r>
            <a:endPar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15</a:t>
            </a:fld>
            <a:endParaRPr lang="zh-CN" altLang="en-US"/>
          </a:p>
        </p:txBody>
      </p:sp>
    </p:spTree>
    <p:extLst>
      <p:ext uri="{BB962C8B-B14F-4D97-AF65-F5344CB8AC3E}">
        <p14:creationId xmlns:p14="http://schemas.microsoft.com/office/powerpoint/2010/main" val="260132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将联邦学习应用于心电图类型识别工作中，</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避免了本地数据直接传输带来的隐私泄漏问题</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，却引起了</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Non-IID</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问题</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并进一步导致</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联邦模型的识别性能急剧下降</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endParaRPr>
          </a:p>
          <a:p>
            <a:pPr marL="0" indent="0">
              <a:lnSpc>
                <a:spcPct val="150000"/>
              </a:lnSpc>
              <a:buFont typeface="Arial" panose="020B0604020202020204" pitchFamily="34" charset="0"/>
              <a:buNone/>
            </a:pPr>
            <a:r>
              <a:rPr lang="zh-CN" altLang="en-US" sz="1200" kern="0" dirty="0">
                <a:solidFill>
                  <a:srgbClr val="000000">
                    <a:lumMod val="65000"/>
                    <a:lumOff val="35000"/>
                  </a:srgbClr>
                </a:solidFill>
                <a:latin typeface="Arial" panose="020B0604020202020204"/>
                <a:ea typeface="微软雅黑" panose="020B0503020204020204" pitchFamily="34" charset="-122"/>
                <a:cs typeface="+mn-ea"/>
                <a:sym typeface="+mn-lt"/>
              </a:rPr>
              <a:t>从</a:t>
            </a:r>
            <a:r>
              <a:rPr lang="zh-CN" altLang="en-US" sz="1200" b="1" kern="0" dirty="0">
                <a:solidFill>
                  <a:srgbClr val="000000">
                    <a:lumMod val="65000"/>
                    <a:lumOff val="35000"/>
                  </a:srgbClr>
                </a:solidFill>
                <a:latin typeface="Arial" panose="020B0604020202020204"/>
                <a:ea typeface="微软雅黑" panose="020B0503020204020204" pitchFamily="34" charset="-122"/>
                <a:cs typeface="+mn-ea"/>
                <a:sym typeface="+mn-lt"/>
              </a:rPr>
              <a:t>定性</a:t>
            </a:r>
            <a:r>
              <a:rPr lang="zh-CN" altLang="en-US" sz="1200" kern="0" dirty="0">
                <a:solidFill>
                  <a:srgbClr val="000000">
                    <a:lumMod val="65000"/>
                    <a:lumOff val="35000"/>
                  </a:srgbClr>
                </a:solidFill>
                <a:latin typeface="Arial" panose="020B0604020202020204"/>
                <a:ea typeface="微软雅黑" panose="020B0503020204020204" pitchFamily="34" charset="-122"/>
                <a:cs typeface="+mn-ea"/>
                <a:sym typeface="+mn-lt"/>
              </a:rPr>
              <a:t>和</a:t>
            </a:r>
            <a:r>
              <a:rPr lang="zh-CN" altLang="en-US" sz="1200" b="1" kern="0" dirty="0">
                <a:solidFill>
                  <a:srgbClr val="000000">
                    <a:lumMod val="65000"/>
                    <a:lumOff val="35000"/>
                  </a:srgbClr>
                </a:solidFill>
                <a:latin typeface="Arial" panose="020B0604020202020204"/>
                <a:ea typeface="微软雅黑" panose="020B0503020204020204" pitchFamily="34" charset="-122"/>
                <a:cs typeface="+mn-ea"/>
                <a:sym typeface="+mn-lt"/>
              </a:rPr>
              <a:t>定量</a:t>
            </a:r>
            <a:r>
              <a:rPr lang="zh-CN" altLang="en-US" sz="1200" kern="0" dirty="0">
                <a:solidFill>
                  <a:srgbClr val="000000">
                    <a:lumMod val="65000"/>
                    <a:lumOff val="35000"/>
                  </a:srgbClr>
                </a:solidFill>
                <a:latin typeface="Arial" panose="020B0604020202020204"/>
                <a:ea typeface="微软雅黑" panose="020B0503020204020204" pitchFamily="34" charset="-122"/>
                <a:cs typeface="+mn-ea"/>
                <a:sym typeface="+mn-lt"/>
              </a:rPr>
              <a:t>两个角度进行数据分析，雷达图中</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扭曲的同心圆表明不同客户端之间分布差异大</a:t>
            </a:r>
            <a:r>
              <a:rPr lang="zh-CN" altLang="en-US" sz="1200" kern="0" dirty="0">
                <a:solidFill>
                  <a:srgbClr val="000000">
                    <a:lumMod val="65000"/>
                    <a:lumOff val="35000"/>
                  </a:srgbClr>
                </a:solidFill>
                <a:latin typeface="Arial" panose="020B0604020202020204"/>
                <a:ea typeface="微软雅黑" panose="020B0503020204020204" pitchFamily="34" charset="-122"/>
                <a:cs typeface="+mn-ea"/>
                <a:sym typeface="+mn-lt"/>
              </a:rPr>
              <a:t>。</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不论是全局与单个客户端还是</a:t>
            </a:r>
            <a:r>
              <a:rPr lang="zh-CN" altLang="en-US" sz="1200" kern="0" dirty="0">
                <a:solidFill>
                  <a:srgbClr val="000000">
                    <a:lumMod val="65000"/>
                    <a:lumOff val="35000"/>
                  </a:srgbClr>
                </a:solidFill>
                <a:latin typeface="Arial" panose="020B0604020202020204"/>
                <a:ea typeface="微软雅黑" panose="020B0503020204020204" pitchFamily="34" charset="-122"/>
                <a:cs typeface="+mn-ea"/>
                <a:sym typeface="+mn-lt"/>
              </a:rPr>
              <a:t>单个客户端之间的</a:t>
            </a:r>
            <a:r>
              <a:rPr lang="en-US" altLang="zh-CN" sz="1200" dirty="0">
                <a:latin typeface="Times New Roman" panose="02020603050405020304" pitchFamily="18" charset="0"/>
                <a:ea typeface="Microsoft YaHei" panose="020B0503020204020204" pitchFamily="34" charset="-122"/>
                <a:cs typeface="Times New Roman" panose="02020603050405020304" pitchFamily="18" charset="0"/>
              </a:rPr>
              <a:t>EMD</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色块图，颜色差异都非常大。</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行列交换之后可以发现，红色和黄色实线框框出来的客户端之间存在明显的相似性。</a:t>
            </a:r>
            <a:endParaRPr lang="en-US" altLang="zh-CN" sz="1200"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2818553-DDC1-42CC-85B5-FB92581C73EF}" type="slidenum">
              <a:rPr lang="zh-CN" altLang="en-US" smtClean="0"/>
              <a:t>16</a:t>
            </a:fld>
            <a:endParaRPr lang="zh-CN" altLang="en-US"/>
          </a:p>
        </p:txBody>
      </p:sp>
    </p:spTree>
    <p:extLst>
      <p:ext uri="{BB962C8B-B14F-4D97-AF65-F5344CB8AC3E}">
        <p14:creationId xmlns:p14="http://schemas.microsoft.com/office/powerpoint/2010/main" val="1679488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现有研究对联邦学习中的</a:t>
            </a:r>
            <a:r>
              <a:rPr lang="en" altLang="zh-CN" sz="1200" dirty="0">
                <a:solidFill>
                  <a:schemeClr val="tx1">
                    <a:lumMod val="65000"/>
                    <a:lumOff val="35000"/>
                  </a:schemeClr>
                </a:solidFill>
                <a:latin typeface="Bebas" pitchFamily="2" charset="0"/>
                <a:ea typeface="微软雅黑" panose="020B0503020204020204" pitchFamily="34" charset="-122"/>
                <a:sym typeface="Bebas" pitchFamily="2" charset="0"/>
              </a:rPr>
              <a:t>Non-IID</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数据处理所采用的</a:t>
            </a:r>
            <a:r>
              <a:rPr lang="zh-CN" altLang="en-US" sz="1200" b="1" dirty="0">
                <a:solidFill>
                  <a:schemeClr val="tx1">
                    <a:lumMod val="65000"/>
                    <a:lumOff val="35000"/>
                  </a:schemeClr>
                </a:solidFill>
                <a:latin typeface="Bebas" pitchFamily="2" charset="0"/>
                <a:ea typeface="微软雅黑" panose="020B0503020204020204" pitchFamily="34" charset="-122"/>
                <a:sym typeface="Bebas" pitchFamily="2" charset="0"/>
              </a:rPr>
              <a:t>全局共享数据</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a:t>
            </a:r>
            <a:r>
              <a:rPr lang="zh-CN" altLang="en-US" sz="1200" b="1" dirty="0">
                <a:solidFill>
                  <a:schemeClr val="tx1">
                    <a:lumMod val="65000"/>
                    <a:lumOff val="35000"/>
                  </a:schemeClr>
                </a:solidFill>
                <a:latin typeface="Bebas" pitchFamily="2" charset="0"/>
                <a:ea typeface="微软雅黑" panose="020B0503020204020204" pitchFamily="34" charset="-122"/>
                <a:sym typeface="Bebas" pitchFamily="2" charset="0"/>
              </a:rPr>
              <a:t>惩罚项</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等方法均无法使服务端对不同客户端的参数做到差异化处理，导致联邦模型的性能依然很差。依据前面的分析结果，我们分别提出两项改进措施，</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层次化的全局共享数据和</a:t>
            </a:r>
            <a:r>
              <a:rPr lang="en"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FedCluster</a:t>
            </a:r>
            <a:r>
              <a:rPr lang="zh-CN" altLang="e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联邦聚合</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框架。</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增加全局共享数据这一扩展客户端数据集的方法可以</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使跨设备的数据分布更加相似</a:t>
            </a:r>
            <a:r>
              <a:rPr lang="zh-CN" altLang="en-US" sz="1200" dirty="0">
                <a:latin typeface="Times New Roman" panose="02020603050405020304" pitchFamily="18" charset="0"/>
                <a:ea typeface="Microsoft YaHei" panose="020B0503020204020204" pitchFamily="34" charset="-122"/>
                <a:cs typeface="Times New Roman" panose="02020603050405020304" pitchFamily="18" charset="0"/>
              </a:rPr>
              <a:t>，以改善空间中数据分布的偏差。具体方法是先确定</a:t>
            </a: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全局共享数据的规模，确定全局共享数据中各种类型数据的比例。</a:t>
            </a:r>
            <a:r>
              <a:rPr lang="en"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FedCluster</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框架的实现过程是先由服务端分发初始模型参数，各客户端训练完成后将差分数据发回，服务端根据收到的数据先聚类再更新联邦模型参数。</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17</a:t>
            </a:fld>
            <a:endParaRPr lang="zh-CN" altLang="en-US"/>
          </a:p>
        </p:txBody>
      </p:sp>
    </p:spTree>
    <p:extLst>
      <p:ext uri="{BB962C8B-B14F-4D97-AF65-F5344CB8AC3E}">
        <p14:creationId xmlns:p14="http://schemas.microsoft.com/office/powerpoint/2010/main" val="355725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共享数据</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规模参数</a:t>
            </a:r>
            <a:r>
              <a:rPr lang="zh-CN" altLang="en-US" sz="12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取</a:t>
            </a:r>
            <a:r>
              <a:rPr lang="en-US" altLang="zh-CN" sz="12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5%</a:t>
            </a:r>
            <a:r>
              <a:rPr lang="zh-CN" altLang="en-US" sz="12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时同时</a:t>
            </a:r>
            <a:r>
              <a:rPr lang="zh-CN" altLang="en-US" sz="12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获得</a:t>
            </a:r>
            <a:r>
              <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EMD</a:t>
            </a:r>
            <a:r>
              <a:rPr lang="zh-CN" altLang="en-US"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和准确率的最佳值</a:t>
            </a:r>
            <a:endParaRPr lang="en-US" altLang="zh-CN" sz="12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依据不同类型数据偏好确定候选参数集设置，当候选集具有</a:t>
            </a:r>
            <a:r>
              <a:rPr lang="en-US" altLang="zh-CN" sz="1200" kern="100" dirty="0">
                <a:latin typeface="Microsoft YaHei" panose="020B0503020204020204" pitchFamily="34" charset="-122"/>
                <a:ea typeface="Microsoft YaHei" panose="020B0503020204020204" pitchFamily="34" charset="-122"/>
                <a:cs typeface="Times New Roman" panose="02020603050405020304" pitchFamily="18" charset="0"/>
              </a:rPr>
              <a:t>V</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类型数据偏好时，识别性能最好，比基线提高了</a:t>
            </a:r>
            <a:r>
              <a:rPr lang="en-US" altLang="zh-CN" sz="1200" kern="100" dirty="0">
                <a:latin typeface="Microsoft YaHei" panose="020B0503020204020204" pitchFamily="34" charset="-122"/>
                <a:ea typeface="Microsoft YaHei" panose="020B0503020204020204" pitchFamily="34" charset="-122"/>
                <a:cs typeface="Times New Roman" panose="02020603050405020304" pitchFamily="18" charset="0"/>
              </a:rPr>
              <a:t>5.44</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18</a:t>
            </a:fld>
            <a:endParaRPr lang="zh-CN" altLang="en-US"/>
          </a:p>
        </p:txBody>
      </p:sp>
    </p:spTree>
    <p:extLst>
      <p:ext uri="{BB962C8B-B14F-4D97-AF65-F5344CB8AC3E}">
        <p14:creationId xmlns:p14="http://schemas.microsoft.com/office/powerpoint/2010/main" val="366686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聚类结果分析，当</a:t>
            </a:r>
            <a:r>
              <a:rPr lang="en-US" altLang="zh-CN" sz="1200" kern="1200" dirty="0">
                <a:solidFill>
                  <a:schemeClr val="tx1"/>
                </a:solidFill>
                <a:effectLst/>
                <a:latin typeface="+mn-lt"/>
                <a:ea typeface="+mn-ea"/>
                <a:cs typeface="+mn-cs"/>
              </a:rPr>
              <a:t>K=4</a:t>
            </a:r>
            <a:r>
              <a:rPr lang="zh-CN" altLang="en-US" sz="1200" kern="1200" dirty="0">
                <a:solidFill>
                  <a:schemeClr val="tx1"/>
                </a:solidFill>
                <a:effectLst/>
                <a:latin typeface="+mn-lt"/>
                <a:ea typeface="+mn-ea"/>
                <a:cs typeface="+mn-cs"/>
              </a:rPr>
              <a:t>时轮廓系数最大，并且</a:t>
            </a:r>
            <a:r>
              <a:rPr lang="zh-CN" altLang="zh-CN" sz="1200" kern="1200" dirty="0">
                <a:solidFill>
                  <a:schemeClr val="tx1"/>
                </a:solidFill>
                <a:effectLst/>
                <a:latin typeface="+mn-lt"/>
                <a:ea typeface="+mn-ea"/>
                <a:cs typeface="+mn-cs"/>
              </a:rPr>
              <a:t>聚类结果与</a:t>
            </a:r>
            <a:r>
              <a:rPr lang="zh-CN" altLang="en-US" sz="1200" kern="1200" dirty="0">
                <a:solidFill>
                  <a:schemeClr val="tx1"/>
                </a:solidFill>
                <a:effectLst/>
                <a:latin typeface="+mn-lt"/>
                <a:ea typeface="+mn-ea"/>
                <a:cs typeface="+mn-cs"/>
              </a:rPr>
              <a:t>前面的雷达图</a:t>
            </a:r>
            <a:r>
              <a:rPr lang="zh-CN" altLang="zh-CN" sz="1200" kern="1200" dirty="0">
                <a:solidFill>
                  <a:schemeClr val="tx1"/>
                </a:solidFill>
                <a:effectLst/>
                <a:latin typeface="+mn-lt"/>
                <a:ea typeface="+mn-ea"/>
                <a:cs typeface="+mn-cs"/>
              </a:rPr>
              <a:t>呈现出的客户端数据分布情况基本保持一致，证明我们用模型参数代表原始数据进行聚类的前提假设是正确的</a:t>
            </a:r>
            <a:r>
              <a:rPr lang="zh-CN" altLang="en-US" sz="1200" kern="1200" dirty="0">
                <a:solidFill>
                  <a:schemeClr val="tx1"/>
                </a:solidFill>
                <a:effectLst/>
                <a:latin typeface="+mn-lt"/>
                <a:ea typeface="+mn-ea"/>
                <a:cs typeface="+mn-cs"/>
              </a:rPr>
              <a:t>。</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19</a:t>
            </a:fld>
            <a:endParaRPr lang="zh-CN" altLang="en-US"/>
          </a:p>
        </p:txBody>
      </p:sp>
    </p:spTree>
    <p:extLst>
      <p:ext uri="{BB962C8B-B14F-4D97-AF65-F5344CB8AC3E}">
        <p14:creationId xmlns:p14="http://schemas.microsoft.com/office/powerpoint/2010/main" val="149375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接下来，我将从选题背景与现状、</a:t>
            </a:r>
            <a:r>
              <a:rPr kumimoji="1" lang="en-US" altLang="zh-CN" dirty="0"/>
              <a:t>ECG</a:t>
            </a:r>
            <a:r>
              <a:rPr kumimoji="1" lang="zh-CN" altLang="en-US" dirty="0"/>
              <a:t>身份识别、</a:t>
            </a:r>
            <a:r>
              <a:rPr kumimoji="1" lang="en-US" altLang="zh-CN" dirty="0"/>
              <a:t>ECG</a:t>
            </a:r>
            <a:r>
              <a:rPr kumimoji="1" lang="zh-CN" altLang="en-US" dirty="0"/>
              <a:t>隐私分类和总结展望四个方面对毕业设计的研究工作作出汇报。</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2</a:t>
            </a:fld>
            <a:endParaRPr lang="zh-CN" altLang="en-US"/>
          </a:p>
        </p:txBody>
      </p:sp>
    </p:spTree>
    <p:extLst>
      <p:ext uri="{BB962C8B-B14F-4D97-AF65-F5344CB8AC3E}">
        <p14:creationId xmlns:p14="http://schemas.microsoft.com/office/powerpoint/2010/main" val="4130309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聚类中心为</a:t>
            </a:r>
            <a:r>
              <a:rPr lang="en-US" altLang="zh-CN" sz="1200" kern="10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和</a:t>
            </a:r>
            <a:r>
              <a:rPr lang="en-US" altLang="zh-CN" sz="1200" kern="10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时对应的客户端的识别准确率 </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20</a:t>
            </a:fld>
            <a:endParaRPr lang="zh-CN" altLang="en-US"/>
          </a:p>
        </p:txBody>
      </p:sp>
    </p:spTree>
    <p:extLst>
      <p:ext uri="{BB962C8B-B14F-4D97-AF65-F5344CB8AC3E}">
        <p14:creationId xmlns:p14="http://schemas.microsoft.com/office/powerpoint/2010/main" val="534386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聚类中心为</a:t>
            </a:r>
            <a:r>
              <a:rPr lang="en-US" altLang="zh-CN" sz="1200" kern="10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和</a:t>
            </a:r>
            <a:r>
              <a:rPr lang="en-US" altLang="zh-CN" sz="1200" kern="100" dirty="0">
                <a:latin typeface="Microsoft YaHei" panose="020B0503020204020204" pitchFamily="34" charset="-122"/>
                <a:ea typeface="Microsoft YaHei" panose="020B0503020204020204" pitchFamily="34" charset="-122"/>
                <a:cs typeface="Times New Roman" panose="02020603050405020304" pitchFamily="18" charset="0"/>
              </a:rPr>
              <a:t>4</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时对应的客户端的识别准确率 </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21</a:t>
            </a:fld>
            <a:endParaRPr lang="zh-CN" altLang="en-US"/>
          </a:p>
        </p:txBody>
      </p:sp>
    </p:spTree>
    <p:extLst>
      <p:ext uri="{BB962C8B-B14F-4D97-AF65-F5344CB8AC3E}">
        <p14:creationId xmlns:p14="http://schemas.microsoft.com/office/powerpoint/2010/main" val="647187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22</a:t>
            </a:fld>
            <a:endParaRPr lang="zh-CN" altLang="en-US"/>
          </a:p>
        </p:txBody>
      </p:sp>
    </p:spTree>
    <p:extLst>
      <p:ext uri="{BB962C8B-B14F-4D97-AF65-F5344CB8AC3E}">
        <p14:creationId xmlns:p14="http://schemas.microsoft.com/office/powerpoint/2010/main" val="2138893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最后是总结与展望</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23</a:t>
            </a:fld>
            <a:endParaRPr lang="zh-CN" altLang="en-US"/>
          </a:p>
        </p:txBody>
      </p:sp>
    </p:spTree>
    <p:extLst>
      <p:ext uri="{BB962C8B-B14F-4D97-AF65-F5344CB8AC3E}">
        <p14:creationId xmlns:p14="http://schemas.microsoft.com/office/powerpoint/2010/main" val="3267747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本文共研究两个任务，提出六个创新点。</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24</a:t>
            </a:fld>
            <a:endParaRPr lang="zh-CN" altLang="en-US"/>
          </a:p>
        </p:txBody>
      </p:sp>
    </p:spTree>
    <p:extLst>
      <p:ext uri="{BB962C8B-B14F-4D97-AF65-F5344CB8AC3E}">
        <p14:creationId xmlns:p14="http://schemas.microsoft.com/office/powerpoint/2010/main" val="662723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未来展望</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25</a:t>
            </a:fld>
            <a:endParaRPr lang="zh-CN" altLang="en-US"/>
          </a:p>
        </p:txBody>
      </p:sp>
    </p:spTree>
    <p:extLst>
      <p:ext uri="{BB962C8B-B14F-4D97-AF65-F5344CB8AC3E}">
        <p14:creationId xmlns:p14="http://schemas.microsoft.com/office/powerpoint/2010/main" val="3941570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818553-DDC1-42CC-85B5-FB92581C73EF}" type="slidenum">
              <a:rPr lang="zh-CN" altLang="en-US" smtClean="0"/>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在选题背景部分，</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3</a:t>
            </a:fld>
            <a:endParaRPr lang="zh-CN" altLang="en-US"/>
          </a:p>
        </p:txBody>
      </p:sp>
    </p:spTree>
    <p:extLst>
      <p:ext uri="{BB962C8B-B14F-4D97-AF65-F5344CB8AC3E}">
        <p14:creationId xmlns:p14="http://schemas.microsoft.com/office/powerpoint/2010/main" val="332311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第一个要阐述的问题是本文在研究什么</a:t>
            </a:r>
            <a:endParaRPr kumimoji="1" lang="en-US" altLang="zh-CN" dirty="0"/>
          </a:p>
          <a:p>
            <a:r>
              <a:rPr kumimoji="1" lang="en-US" altLang="zh-CN" dirty="0"/>
              <a:t>1</a:t>
            </a:r>
            <a:r>
              <a:rPr kumimoji="1" lang="zh-CN" altLang="en-US" dirty="0"/>
              <a:t>、与指纹识别和人脸识别类似，本文第一项研究工作心电图身份识别是一种具有更高隐私保护度的生物特征身份识别方式。</a:t>
            </a:r>
            <a:endParaRPr kumimoji="1"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2</a:t>
            </a:r>
            <a:r>
              <a:rPr kumimoji="1" lang="zh-CN" altLang="en-US" dirty="0"/>
              <a:t>、在人口老龄化日益严重的今天 ，与身份识别相比，将</a:t>
            </a:r>
            <a:r>
              <a:rPr kumimoji="1" lang="en-US" altLang="zh-CN" dirty="0"/>
              <a:t>ECG</a:t>
            </a:r>
            <a:r>
              <a:rPr kumimoji="1" lang="zh-CN" altLang="en-US" dirty="0"/>
              <a:t>应用于疾病诊断更加常见，随之而来的隐私保护问题也成为一个关键的研究点。</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4</a:t>
            </a:fld>
            <a:endParaRPr lang="zh-CN" altLang="en-US"/>
          </a:p>
        </p:txBody>
      </p:sp>
    </p:spTree>
    <p:extLst>
      <p:ext uri="{BB962C8B-B14F-4D97-AF65-F5344CB8AC3E}">
        <p14:creationId xmlns:p14="http://schemas.microsoft.com/office/powerpoint/2010/main" val="104563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第二个问题是我们为什么要研究？</a:t>
            </a:r>
            <a:endParaRPr kumimoji="1" lang="en-US" altLang="zh-CN" dirty="0"/>
          </a:p>
          <a:p>
            <a:r>
              <a:rPr kumimoji="1" lang="zh-CN" altLang="en-US" dirty="0"/>
              <a:t>国家层面、社会层面和技术层面都为研究工作创造了机遇，但现有研究仍然充满挑战。</a:t>
            </a:r>
            <a:endParaRPr kumimoji="1" lang="en-US" altLang="zh-CN" dirty="0"/>
          </a:p>
          <a:p>
            <a:r>
              <a:rPr kumimoji="1" lang="zh-CN" altLang="en-US" sz="1200" kern="1200" dirty="0">
                <a:solidFill>
                  <a:schemeClr val="tx1"/>
                </a:solidFill>
                <a:effectLst/>
                <a:latin typeface="+mn-lt"/>
                <a:ea typeface="+mn-ea"/>
                <a:cs typeface="+mn-cs"/>
              </a:rPr>
              <a:t>接下来，我将分别对这两项工作进行汇报。</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5</a:t>
            </a:fld>
            <a:endParaRPr lang="zh-CN" altLang="en-US"/>
          </a:p>
        </p:txBody>
      </p:sp>
    </p:spTree>
    <p:extLst>
      <p:ext uri="{BB962C8B-B14F-4D97-AF65-F5344CB8AC3E}">
        <p14:creationId xmlns:p14="http://schemas.microsoft.com/office/powerpoint/2010/main" val="4273520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首先是身份识别研究</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6</a:t>
            </a:fld>
            <a:endParaRPr lang="zh-CN" altLang="en-US"/>
          </a:p>
        </p:txBody>
      </p:sp>
    </p:spTree>
    <p:extLst>
      <p:ext uri="{BB962C8B-B14F-4D97-AF65-F5344CB8AC3E}">
        <p14:creationId xmlns:p14="http://schemas.microsoft.com/office/powerpoint/2010/main" val="1359739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身份识别的研究方法分为三个步骤：样本生成、特征抽取和分类。从样本数量上看，现有基准式样本生成方法严重依赖心电记录的时长，无法获得足够多的可用于神经网络模型训练的有效样本。从取样方式上看，</a:t>
            </a:r>
            <a:r>
              <a:rPr lang="zh-CN" altLang="en-US" sz="1200" dirty="0">
                <a:latin typeface="Microsoft YaHei" panose="020B0503020204020204" pitchFamily="34" charset="-122"/>
                <a:ea typeface="Microsoft YaHei" panose="020B0503020204020204" pitchFamily="34" charset="-122"/>
                <a:sym typeface="Bebas" pitchFamily="2" charset="0"/>
              </a:rPr>
              <a:t>在连续的一段心电记录上进行训练和测试数据的选取，与实际情况严重不符。</a:t>
            </a:r>
            <a:endParaRPr kumimoji="1" lang="zh-CN" altLang="en-US" dirty="0"/>
          </a:p>
        </p:txBody>
      </p:sp>
      <p:sp>
        <p:nvSpPr>
          <p:cNvPr id="4" name="灯片编号占位符 3"/>
          <p:cNvSpPr>
            <a:spLocks noGrp="1"/>
          </p:cNvSpPr>
          <p:nvPr>
            <p:ph type="sldNum" sz="quarter" idx="5"/>
          </p:nvPr>
        </p:nvSpPr>
        <p:spPr/>
        <p:txBody>
          <a:bodyPr/>
          <a:lstStyle/>
          <a:p>
            <a:fld id="{62818553-DDC1-42CC-85B5-FB92581C73EF}" type="slidenum">
              <a:rPr lang="zh-CN" altLang="en-US" smtClean="0"/>
              <a:t>7</a:t>
            </a:fld>
            <a:endParaRPr lang="zh-CN" altLang="en-US"/>
          </a:p>
        </p:txBody>
      </p:sp>
    </p:spTree>
    <p:extLst>
      <p:ext uri="{BB962C8B-B14F-4D97-AF65-F5344CB8AC3E}">
        <p14:creationId xmlns:p14="http://schemas.microsoft.com/office/powerpoint/2010/main" val="277814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Bebas" pitchFamily="2" charset="0"/>
                <a:ea typeface="微软雅黑" panose="020B0503020204020204" pitchFamily="34" charset="-122"/>
                <a:sym typeface="Bebas" pitchFamily="2" charset="0"/>
              </a:rPr>
              <a:t>本文的</a:t>
            </a:r>
            <a:r>
              <a:rPr lang="zh-CN" altLang="en-US" b="1" dirty="0">
                <a:latin typeface="Bebas" pitchFamily="2" charset="0"/>
                <a:ea typeface="微软雅黑" panose="020B0503020204020204" pitchFamily="34" charset="-122"/>
                <a:sym typeface="Bebas" pitchFamily="2" charset="0"/>
              </a:rPr>
              <a:t>非基准式随机抽样</a:t>
            </a:r>
            <a:r>
              <a:rPr lang="zh-CN" altLang="en-US" dirty="0">
                <a:latin typeface="Bebas" pitchFamily="2" charset="0"/>
                <a:ea typeface="微软雅黑" panose="020B0503020204020204" pitchFamily="34" charset="-122"/>
                <a:sym typeface="Bebas" pitchFamily="2" charset="0"/>
              </a:rPr>
              <a:t>方法，需要</a:t>
            </a:r>
            <a:r>
              <a:rPr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选取具有明显时间间隔的数据库来取样，接着进行数字滤波，消除基线漂移、工频干扰和随机噪声</a:t>
            </a:r>
            <a:r>
              <a:rPr kumimoji="0" lang="zh-CN" altLang="en-US" sz="1200" kern="100" dirty="0">
                <a:latin typeface="Microsoft YaHei" panose="020B0503020204020204" pitchFamily="34" charset="-122"/>
                <a:ea typeface="Microsoft YaHei" panose="020B0503020204020204" pitchFamily="34" charset="-122"/>
                <a:cs typeface="Times New Roman" panose="02020603050405020304" pitchFamily="18" charset="0"/>
              </a:rPr>
              <a:t>，</a:t>
            </a:r>
            <a:r>
              <a:rPr kumimoji="1" lang="zh-CN" altLang="en-US" dirty="0"/>
              <a:t>最后在同一个志愿者不同时间采集的心电记录上进行训练和测试样本的获取。在一段完整记录上选择一段区间并以随机设置起始点并向后定长延伸的方式进行取样。</a:t>
            </a:r>
          </a:p>
        </p:txBody>
      </p:sp>
      <p:sp>
        <p:nvSpPr>
          <p:cNvPr id="4" name="灯片编号占位符 3"/>
          <p:cNvSpPr>
            <a:spLocks noGrp="1"/>
          </p:cNvSpPr>
          <p:nvPr>
            <p:ph type="sldNum" sz="quarter" idx="5"/>
          </p:nvPr>
        </p:nvSpPr>
        <p:spPr/>
        <p:txBody>
          <a:bodyPr/>
          <a:lstStyle/>
          <a:p>
            <a:fld id="{62818553-DDC1-42CC-85B5-FB92581C73EF}" type="slidenum">
              <a:rPr lang="zh-CN" altLang="en-US" smtClean="0"/>
              <a:t>8</a:t>
            </a:fld>
            <a:endParaRPr lang="zh-CN" altLang="en-US"/>
          </a:p>
        </p:txBody>
      </p:sp>
    </p:spTree>
    <p:extLst>
      <p:ext uri="{BB962C8B-B14F-4D97-AF65-F5344CB8AC3E}">
        <p14:creationId xmlns:p14="http://schemas.microsoft.com/office/powerpoint/2010/main" val="139650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现有方法中训练和测试阶段的连续性导致提取到的特征对时间高度敏感，在训练集上训练好的模型在测试集上预测效果极差。本文的方法借助数字信号处理中的多种时频变换如</a:t>
            </a:r>
            <a:r>
              <a:rPr lang="en" altLang="zh-CN" sz="1200" dirty="0">
                <a:solidFill>
                  <a:schemeClr val="tx1">
                    <a:lumMod val="65000"/>
                    <a:lumOff val="35000"/>
                  </a:schemeClr>
                </a:solidFill>
                <a:latin typeface="Bebas" pitchFamily="2" charset="0"/>
                <a:ea typeface="微软雅黑" panose="020B0503020204020204" pitchFamily="34" charset="-122"/>
                <a:sym typeface="Bebas" pitchFamily="2" charset="0"/>
              </a:rPr>
              <a:t>FFT</a:t>
            </a:r>
            <a:r>
              <a:rPr lang="zh-CN" altLang="en" sz="1200" dirty="0">
                <a:solidFill>
                  <a:schemeClr val="tx1">
                    <a:lumMod val="65000"/>
                    <a:lumOff val="35000"/>
                  </a:schemeClr>
                </a:solidFill>
                <a:latin typeface="Bebas" pitchFamily="2" charset="0"/>
                <a:ea typeface="微软雅黑" panose="020B0503020204020204" pitchFamily="34" charset="-122"/>
                <a:sym typeface="Bebas" pitchFamily="2" charset="0"/>
              </a:rPr>
              <a:t>、</a:t>
            </a:r>
            <a:r>
              <a:rPr lang="en" altLang="zh-CN" sz="1200" dirty="0">
                <a:solidFill>
                  <a:schemeClr val="tx1">
                    <a:lumMod val="65000"/>
                    <a:lumOff val="35000"/>
                  </a:schemeClr>
                </a:solidFill>
                <a:latin typeface="Bebas" pitchFamily="2" charset="0"/>
                <a:ea typeface="微软雅黑" panose="020B0503020204020204" pitchFamily="34" charset="-122"/>
                <a:sym typeface="Bebas" pitchFamily="2" charset="0"/>
              </a:rPr>
              <a:t>DCT</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和</a:t>
            </a:r>
            <a:r>
              <a:rPr lang="en" altLang="zh-CN" sz="1200" dirty="0">
                <a:solidFill>
                  <a:schemeClr val="tx1">
                    <a:lumMod val="65000"/>
                    <a:lumOff val="35000"/>
                  </a:schemeClr>
                </a:solidFill>
                <a:latin typeface="Bebas" pitchFamily="2" charset="0"/>
                <a:ea typeface="微软雅黑" panose="020B0503020204020204" pitchFamily="34" charset="-122"/>
                <a:sym typeface="Bebas" pitchFamily="2" charset="0"/>
              </a:rPr>
              <a:t>MFCC</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等进行特征重组与分化</a:t>
            </a:r>
            <a:r>
              <a:rPr lang="zh-CN" altLang="en-US" sz="1200" kern="0" dirty="0">
                <a:latin typeface="Arial" panose="020B0604020202020204"/>
                <a:ea typeface="微软雅黑" panose="020B0503020204020204" pitchFamily="34" charset="-122"/>
                <a:cs typeface="+mn-ea"/>
                <a:sym typeface="+mn-lt"/>
              </a:rPr>
              <a:t>，</a:t>
            </a:r>
            <a:r>
              <a:rPr lang="zh-CN" altLang="en-US" sz="1200" dirty="0">
                <a:solidFill>
                  <a:schemeClr val="tx1">
                    <a:lumMod val="65000"/>
                    <a:lumOff val="35000"/>
                  </a:schemeClr>
                </a:solidFill>
                <a:latin typeface="Bebas" pitchFamily="2" charset="0"/>
                <a:ea typeface="微软雅黑" panose="020B0503020204020204" pitchFamily="34" charset="-122"/>
                <a:sym typeface="Bebas" pitchFamily="2" charset="0"/>
              </a:rPr>
              <a:t>从时域、频域和能量域分别提取出对于时间不敏感且个体区分度高的特征并通过接入卷积层提取深度特征。</a:t>
            </a:r>
            <a:endParaRPr lang="en-US" altLang="zh-CN" sz="1200" dirty="0">
              <a:solidFill>
                <a:schemeClr val="tx1">
                  <a:lumMod val="65000"/>
                  <a:lumOff val="35000"/>
                </a:schemeClr>
              </a:solidFill>
              <a:latin typeface="Bebas" pitchFamily="2" charset="0"/>
              <a:ea typeface="微软雅黑" panose="020B0503020204020204" pitchFamily="34" charset="-122"/>
              <a:sym typeface="Bebas" pitchFamily="2" charset="0"/>
            </a:endParaRPr>
          </a:p>
        </p:txBody>
      </p:sp>
      <p:sp>
        <p:nvSpPr>
          <p:cNvPr id="4" name="灯片编号占位符 3"/>
          <p:cNvSpPr>
            <a:spLocks noGrp="1"/>
          </p:cNvSpPr>
          <p:nvPr>
            <p:ph type="sldNum" sz="quarter" idx="5"/>
          </p:nvPr>
        </p:nvSpPr>
        <p:spPr/>
        <p:txBody>
          <a:bodyPr/>
          <a:lstStyle/>
          <a:p>
            <a:fld id="{62818553-DDC1-42CC-85B5-FB92581C73EF}" type="slidenum">
              <a:rPr lang="zh-CN" altLang="en-US" smtClean="0"/>
              <a:t>9</a:t>
            </a:fld>
            <a:endParaRPr lang="zh-CN" altLang="en-US"/>
          </a:p>
        </p:txBody>
      </p:sp>
    </p:spTree>
    <p:extLst>
      <p:ext uri="{BB962C8B-B14F-4D97-AF65-F5344CB8AC3E}">
        <p14:creationId xmlns:p14="http://schemas.microsoft.com/office/powerpoint/2010/main" val="112627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452C046-1131-4236-B4ED-7D16BFD864E7}" type="datetimeFigureOut">
              <a:rPr lang="zh-CN" altLang="en-US" smtClean="0"/>
              <a:t>2021/5/21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037D53F-C7F1-4AB9-97F3-90D666BED58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2C046-1131-4236-B4ED-7D16BFD864E7}" type="datetimeFigureOut">
              <a:rPr lang="zh-CN" altLang="en-US" smtClean="0"/>
              <a:t>2021/5/21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7D53F-C7F1-4AB9-97F3-90D666BED5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5" name="矩形 4"/>
          <p:cNvSpPr/>
          <p:nvPr/>
        </p:nvSpPr>
        <p:spPr>
          <a:xfrm>
            <a:off x="425450" y="465455"/>
            <a:ext cx="11342370" cy="59277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a:gsLst>
                  <a:gs pos="0">
                    <a:srgbClr val="14CD68"/>
                  </a:gs>
                  <a:gs pos="100000">
                    <a:srgbClr val="035C7D"/>
                  </a:gs>
                </a:gsLst>
                <a:lin scaled="0"/>
              </a:gradFill>
            </a:endParaRPr>
          </a:p>
        </p:txBody>
      </p:sp>
      <p:sp>
        <p:nvSpPr>
          <p:cNvPr id="8" name="文本框 7"/>
          <p:cNvSpPr txBox="1"/>
          <p:nvPr/>
        </p:nvSpPr>
        <p:spPr>
          <a:xfrm>
            <a:off x="975042" y="1674674"/>
            <a:ext cx="10241280" cy="1754326"/>
          </a:xfrm>
          <a:prstGeom prst="rect">
            <a:avLst/>
          </a:prstGeom>
          <a:noFill/>
        </p:spPr>
        <p:txBody>
          <a:bodyPr wrap="square" rtlCol="0">
            <a:spAutoFit/>
            <a:scene3d>
              <a:camera prst="orthographicFront"/>
              <a:lightRig rig="threePt" dir="t"/>
            </a:scene3d>
          </a:bodyPr>
          <a:lstStyle/>
          <a:p>
            <a:pPr algn="ctr" fontAlgn="auto">
              <a:lnSpc>
                <a:spcPct val="100000"/>
              </a:lnSpc>
            </a:pPr>
            <a:r>
              <a:rPr lang="zh-CN" altLang="en-US" sz="5400" dirty="0">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rPr>
              <a:t>基于深度学习的</a:t>
            </a:r>
            <a:endParaRPr lang="en-US" altLang="zh-CN" sz="5400" dirty="0">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endParaRPr>
          </a:p>
          <a:p>
            <a:pPr algn="ctr" fontAlgn="auto">
              <a:lnSpc>
                <a:spcPct val="100000"/>
              </a:lnSpc>
            </a:pPr>
            <a:r>
              <a:rPr lang="zh-CN" altLang="en-US" sz="5400" dirty="0">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rPr>
              <a:t>心电图身份识别与隐私分类</a:t>
            </a:r>
            <a:endParaRPr sz="5400" dirty="0">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endParaRPr>
          </a:p>
        </p:txBody>
      </p:sp>
      <p:pic>
        <p:nvPicPr>
          <p:cNvPr id="3" name="图片 2" descr="4bdc8a5f2c7ebbd4bd040324b5bd268"/>
          <p:cNvPicPr>
            <a:picLocks noChangeAspect="1"/>
          </p:cNvPicPr>
          <p:nvPr/>
        </p:nvPicPr>
        <p:blipFill>
          <a:blip r:embed="rId4"/>
          <a:stretch>
            <a:fillRect/>
          </a:stretch>
        </p:blipFill>
        <p:spPr>
          <a:xfrm>
            <a:off x="4758690" y="233045"/>
            <a:ext cx="2673985" cy="1122680"/>
          </a:xfrm>
          <a:prstGeom prst="rect">
            <a:avLst/>
          </a:prstGeom>
          <a:noFill/>
        </p:spPr>
      </p:pic>
      <p:sp>
        <p:nvSpPr>
          <p:cNvPr id="6" name="文本框 5">
            <a:extLst>
              <a:ext uri="{FF2B5EF4-FFF2-40B4-BE49-F238E27FC236}">
                <a16:creationId xmlns:a16="http://schemas.microsoft.com/office/drawing/2014/main" id="{1C0035F8-BB1B-264A-8C0B-3CB15E4BAF0A}"/>
              </a:ext>
            </a:extLst>
          </p:cNvPr>
          <p:cNvSpPr txBox="1"/>
          <p:nvPr/>
        </p:nvSpPr>
        <p:spPr>
          <a:xfrm>
            <a:off x="975042" y="5185052"/>
            <a:ext cx="10241280" cy="400110"/>
          </a:xfrm>
          <a:prstGeom prst="rect">
            <a:avLst/>
          </a:prstGeom>
          <a:noFill/>
        </p:spPr>
        <p:txBody>
          <a:bodyPr wrap="square" rtlCol="0">
            <a:spAutoFit/>
            <a:scene3d>
              <a:camera prst="orthographicFront"/>
              <a:lightRig rig="threePt" dir="t"/>
            </a:scene3d>
          </a:bodyPr>
          <a:lstStyle/>
          <a:p>
            <a:pPr algn="ctr" fontAlgn="auto">
              <a:lnSpc>
                <a:spcPct val="100000"/>
              </a:lnSpc>
            </a:pPr>
            <a:r>
              <a:rPr lang="en-US" sz="2000" dirty="0" err="1">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rPr>
              <a:t>汇报人</a:t>
            </a:r>
            <a:r>
              <a:rPr lang="zh-CN" altLang="en-US" sz="2000" dirty="0">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rPr>
              <a:t>：孙欢                              学号：</a:t>
            </a:r>
            <a:r>
              <a:rPr lang="en-US" altLang="zh-CN" sz="2000" dirty="0">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rPr>
              <a:t>17120115</a:t>
            </a:r>
            <a:endParaRPr sz="2000" dirty="0">
              <a:solidFill>
                <a:srgbClr val="345020"/>
              </a:solidFill>
              <a:effectLst>
                <a:outerShdw blurRad="38100" dist="25400" dir="5400000" algn="ctr" rotWithShape="0">
                  <a:srgbClr val="6E747A">
                    <a:alpha val="43000"/>
                  </a:srgbClr>
                </a:outerShdw>
              </a:effectLst>
              <a:latin typeface="胡晓波男神体" panose="02010600030101010101" charset="-122"/>
              <a:ea typeface="胡晓波男神体" panose="02010600030101010101" charset="-122"/>
              <a:cs typeface="胡晓波男神体" panose="0201060003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5" y="389863"/>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终止符 21">
            <a:extLst>
              <a:ext uri="{FF2B5EF4-FFF2-40B4-BE49-F238E27FC236}">
                <a16:creationId xmlns:a16="http://schemas.microsoft.com/office/drawing/2014/main" id="{E1F5038B-EF67-3846-9714-2CB4B12FA9C8}"/>
              </a:ext>
            </a:extLst>
          </p:cNvPr>
          <p:cNvSpPr/>
          <p:nvPr/>
        </p:nvSpPr>
        <p:spPr>
          <a:xfrm>
            <a:off x="1914203" y="1347489"/>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3" name="文本框 10">
            <a:extLst>
              <a:ext uri="{FF2B5EF4-FFF2-40B4-BE49-F238E27FC236}">
                <a16:creationId xmlns:a16="http://schemas.microsoft.com/office/drawing/2014/main" id="{20E6EC42-2CBC-5348-94C7-D1A8DCA63E24}"/>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样本生成</a:t>
            </a:r>
            <a:endParaRPr lang="en-US" altLang="zh-CN" sz="2400" dirty="0">
              <a:solidFill>
                <a:schemeClr val="bg1"/>
              </a:solidFill>
              <a:latin typeface="微软雅黑" panose="020B0503020204020204" pitchFamily="34" charset="-122"/>
            </a:endParaRPr>
          </a:p>
        </p:txBody>
      </p:sp>
      <p:sp>
        <p:nvSpPr>
          <p:cNvPr id="27" name="终止符 26">
            <a:extLst>
              <a:ext uri="{FF2B5EF4-FFF2-40B4-BE49-F238E27FC236}">
                <a16:creationId xmlns:a16="http://schemas.microsoft.com/office/drawing/2014/main" id="{10C5E6F2-8ABB-1649-91A4-9E97E663D406}"/>
              </a:ext>
            </a:extLst>
          </p:cNvPr>
          <p:cNvSpPr/>
          <p:nvPr/>
        </p:nvSpPr>
        <p:spPr>
          <a:xfrm>
            <a:off x="5164194" y="1347488"/>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8" name="终止符 27">
            <a:extLst>
              <a:ext uri="{FF2B5EF4-FFF2-40B4-BE49-F238E27FC236}">
                <a16:creationId xmlns:a16="http://schemas.microsoft.com/office/drawing/2014/main" id="{C044EFF1-0E10-9541-A911-D2659739BA05}"/>
              </a:ext>
            </a:extLst>
          </p:cNvPr>
          <p:cNvSpPr/>
          <p:nvPr/>
        </p:nvSpPr>
        <p:spPr>
          <a:xfrm>
            <a:off x="8425762" y="1347487"/>
            <a:ext cx="1864993" cy="751763"/>
          </a:xfrm>
          <a:prstGeom prst="flowChartTerminator">
            <a:avLst/>
          </a:prstGeom>
          <a:solidFill>
            <a:srgbClr val="373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solidFill>
                <a:srgbClr val="373739"/>
              </a:solidFill>
            </a:endParaRPr>
          </a:p>
        </p:txBody>
      </p:sp>
      <p:sp>
        <p:nvSpPr>
          <p:cNvPr id="29" name="文本框 10">
            <a:extLst>
              <a:ext uri="{FF2B5EF4-FFF2-40B4-BE49-F238E27FC236}">
                <a16:creationId xmlns:a16="http://schemas.microsoft.com/office/drawing/2014/main" id="{FF4CCC27-B9C5-F742-90C0-7B9A900C541D}"/>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特征抽取</a:t>
            </a:r>
            <a:endParaRPr lang="en-US" altLang="zh-CN" sz="2400" dirty="0">
              <a:solidFill>
                <a:schemeClr val="bg1"/>
              </a:solidFill>
              <a:latin typeface="微软雅黑" panose="020B0503020204020204" pitchFamily="34" charset="-122"/>
            </a:endParaRPr>
          </a:p>
        </p:txBody>
      </p:sp>
      <p:sp>
        <p:nvSpPr>
          <p:cNvPr id="30" name="文本框 10">
            <a:extLst>
              <a:ext uri="{FF2B5EF4-FFF2-40B4-BE49-F238E27FC236}">
                <a16:creationId xmlns:a16="http://schemas.microsoft.com/office/drawing/2014/main" id="{D412A59B-5ECA-AA42-8C56-FFC2A9DA8D39}"/>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a:t>
            </a:r>
            <a:endParaRPr lang="en-US" altLang="zh-CN" sz="2400" dirty="0">
              <a:solidFill>
                <a:schemeClr val="bg1"/>
              </a:solidFill>
              <a:latin typeface="微软雅黑" panose="020B0503020204020204" pitchFamily="34" charset="-122"/>
            </a:endParaRPr>
          </a:p>
        </p:txBody>
      </p:sp>
      <p:cxnSp>
        <p:nvCxnSpPr>
          <p:cNvPr id="4" name="直线箭头连接符 3">
            <a:extLst>
              <a:ext uri="{FF2B5EF4-FFF2-40B4-BE49-F238E27FC236}">
                <a16:creationId xmlns:a16="http://schemas.microsoft.com/office/drawing/2014/main" id="{954AA218-A506-1B4F-B3DC-7171BBCFEFFF}"/>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 name="直线箭头连接符 5">
            <a:extLst>
              <a:ext uri="{FF2B5EF4-FFF2-40B4-BE49-F238E27FC236}">
                <a16:creationId xmlns:a16="http://schemas.microsoft.com/office/drawing/2014/main" id="{C97B91F5-29C8-CB4F-A7C4-30975C60D5F3}"/>
              </a:ext>
            </a:extLst>
          </p:cNvPr>
          <p:cNvCxnSpPr>
            <a:cxnSpLocks/>
            <a:stCxn id="27" idx="3"/>
            <a:endCxn id="28" idx="1"/>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2" name="矩形 31">
            <a:extLst>
              <a:ext uri="{FF2B5EF4-FFF2-40B4-BE49-F238E27FC236}">
                <a16:creationId xmlns:a16="http://schemas.microsoft.com/office/drawing/2014/main" id="{65098E4A-4E05-974E-B852-75006F60B912}"/>
              </a:ext>
            </a:extLst>
          </p:cNvPr>
          <p:cNvSpPr/>
          <p:nvPr/>
        </p:nvSpPr>
        <p:spPr>
          <a:xfrm>
            <a:off x="1421514" y="2367516"/>
            <a:ext cx="3456180" cy="402546"/>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sym typeface="Bebas" pitchFamily="2" charset="0"/>
              </a:rPr>
              <a:t>改进的通道注意模块</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(CAM)</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25" name="矩形 24">
            <a:extLst>
              <a:ext uri="{FF2B5EF4-FFF2-40B4-BE49-F238E27FC236}">
                <a16:creationId xmlns:a16="http://schemas.microsoft.com/office/drawing/2014/main" id="{C5C619D6-8955-F843-9AD1-3F57DE38F35B}"/>
              </a:ext>
            </a:extLst>
          </p:cNvPr>
          <p:cNvSpPr/>
          <p:nvPr/>
        </p:nvSpPr>
        <p:spPr>
          <a:xfrm>
            <a:off x="1757877" y="3107650"/>
            <a:ext cx="3119817" cy="738664"/>
          </a:xfrm>
          <a:prstGeom prst="rect">
            <a:avLst/>
          </a:prstGeom>
        </p:spPr>
        <p:txBody>
          <a:bodyPr wrap="square">
            <a:spAutoFit/>
            <a:scene3d>
              <a:camera prst="orthographicFront"/>
              <a:lightRig rig="threePt" dir="t"/>
            </a:scene3d>
            <a:sp3d contourW="12700"/>
          </a:bodyPr>
          <a:lstStyle/>
          <a:p>
            <a:pPr marL="171450" indent="-171450">
              <a:buFont typeface="Arial" panose="020B0604020202020204" pitchFamily="34" charset="0"/>
              <a:buChar char="•"/>
              <a:defRPr/>
            </a:pPr>
            <a:r>
              <a:rPr lang="zh-CN" altLang="en-US" sz="1400" kern="0" dirty="0">
                <a:latin typeface="Times New Roman" panose="02020603050405020304" pitchFamily="18" charset="0"/>
                <a:ea typeface="Microsoft YaHei" panose="020B0503020204020204" pitchFamily="34" charset="-122"/>
                <a:cs typeface="Times New Roman" panose="02020603050405020304" pitchFamily="18" charset="0"/>
                <a:sym typeface="+mn-lt"/>
              </a:rPr>
              <a:t>引入改进的通道注意模块（</a:t>
            </a:r>
            <a:r>
              <a:rPr lang="en" altLang="zh-CN" sz="1400" kern="0" dirty="0">
                <a:latin typeface="Times New Roman" panose="02020603050405020304" pitchFamily="18" charset="0"/>
                <a:ea typeface="Microsoft YaHei" panose="020B0503020204020204" pitchFamily="34" charset="-122"/>
                <a:cs typeface="Times New Roman" panose="02020603050405020304" pitchFamily="18" charset="0"/>
                <a:sym typeface="+mn-lt"/>
              </a:rPr>
              <a:t>CAM</a:t>
            </a:r>
            <a:r>
              <a:rPr lang="zh-CN" altLang="en" sz="1400" kern="0" dirty="0">
                <a:latin typeface="Times New Roman" panose="02020603050405020304" pitchFamily="18" charset="0"/>
                <a:ea typeface="Microsoft YaHei" panose="020B0503020204020204" pitchFamily="34" charset="-122"/>
                <a:cs typeface="Times New Roman" panose="02020603050405020304" pitchFamily="18" charset="0"/>
                <a:sym typeface="+mn-lt"/>
              </a:rPr>
              <a:t>）</a:t>
            </a:r>
            <a:r>
              <a:rPr lang="zh-CN" altLang="en-US" sz="1400" kern="0" dirty="0">
                <a:latin typeface="Times New Roman" panose="02020603050405020304" pitchFamily="18" charset="0"/>
                <a:ea typeface="Microsoft YaHei" panose="020B0503020204020204" pitchFamily="34" charset="-122"/>
                <a:cs typeface="Times New Roman" panose="02020603050405020304" pitchFamily="18" charset="0"/>
                <a:sym typeface="+mn-lt"/>
              </a:rPr>
              <a:t>来提高</a:t>
            </a:r>
            <a:r>
              <a:rPr lang="en" altLang="zh-CN" sz="1400" kern="0" dirty="0">
                <a:latin typeface="Times New Roman" panose="02020603050405020304" pitchFamily="18" charset="0"/>
                <a:ea typeface="Microsoft YaHei" panose="020B0503020204020204" pitchFamily="34" charset="-122"/>
                <a:cs typeface="Times New Roman" panose="02020603050405020304" pitchFamily="18" charset="0"/>
                <a:sym typeface="+mn-lt"/>
              </a:rPr>
              <a:t>CNN</a:t>
            </a:r>
            <a:r>
              <a:rPr lang="zh-CN" altLang="en-US" sz="1400" kern="0" dirty="0">
                <a:latin typeface="Times New Roman" panose="02020603050405020304" pitchFamily="18" charset="0"/>
                <a:ea typeface="Microsoft YaHei" panose="020B0503020204020204" pitchFamily="34" charset="-122"/>
                <a:cs typeface="Times New Roman" panose="02020603050405020304" pitchFamily="18" charset="0"/>
                <a:sym typeface="+mn-lt"/>
              </a:rPr>
              <a:t>在分类之前的特征学习能力。</a:t>
            </a:r>
          </a:p>
        </p:txBody>
      </p:sp>
      <p:pic>
        <p:nvPicPr>
          <p:cNvPr id="18" name="图片 17" descr="图形用户界面&#10;&#10;中度可信度描述已自动生成">
            <a:extLst>
              <a:ext uri="{FF2B5EF4-FFF2-40B4-BE49-F238E27FC236}">
                <a16:creationId xmlns:a16="http://schemas.microsoft.com/office/drawing/2014/main" id="{F1980E2F-D84B-DE49-9A8E-5912DB78ED44}"/>
              </a:ext>
            </a:extLst>
          </p:cNvPr>
          <p:cNvPicPr/>
          <p:nvPr/>
        </p:nvPicPr>
        <p:blipFill>
          <a:blip r:embed="rId4">
            <a:extLst>
              <a:ext uri="{28A0092B-C50C-407E-A947-70E740481C1C}">
                <a14:useLocalDpi xmlns:a14="http://schemas.microsoft.com/office/drawing/2010/main" val="0"/>
              </a:ext>
            </a:extLst>
          </a:blip>
          <a:stretch>
            <a:fillRect/>
          </a:stretch>
        </p:blipFill>
        <p:spPr>
          <a:xfrm>
            <a:off x="5034083" y="3050652"/>
            <a:ext cx="5400040" cy="1977390"/>
          </a:xfrm>
          <a:prstGeom prst="rect">
            <a:avLst/>
          </a:prstGeom>
        </p:spPr>
      </p:pic>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67346694-484D-C641-9E23-C849EE78D306}"/>
                  </a:ext>
                </a:extLst>
              </p:cNvPr>
              <p:cNvSpPr/>
              <p:nvPr/>
            </p:nvSpPr>
            <p:spPr>
              <a:xfrm>
                <a:off x="4816031" y="5207391"/>
                <a:ext cx="6510628" cy="714683"/>
              </a:xfrm>
              <a:prstGeom prst="rect">
                <a:avLst/>
              </a:prstGeom>
            </p:spPr>
            <p:txBody>
              <a:bodyPr wrap="none">
                <a:spAutoFit/>
              </a:bodyPr>
              <a:lstStyle/>
              <a:p>
                <a14:m>
                  <m:oMath xmlns:m="http://schemas.openxmlformats.org/officeDocument/2006/math">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𝐹</m:t>
                        </m:r>
                      </m:e>
                      <m:sub>
                        <m:r>
                          <a:rPr lang="zh-CN" altLang="en-US" i="1">
                            <a:latin typeface="Cambria Math" panose="02040503050406030204" pitchFamily="18" charset="0"/>
                          </a:rPr>
                          <m:t>𝑑</m:t>
                        </m:r>
                      </m:sub>
                    </m:sSub>
                    <m:r>
                      <a:rPr lang="zh-CN" altLang="en-US" i="0">
                        <a:latin typeface="Cambria Math" panose="02040503050406030204" pitchFamily="18" charset="0"/>
                      </a:rPr>
                      <m:t> = </m:t>
                    </m:r>
                    <m:r>
                      <a:rPr lang="zh-CN" altLang="en-US" i="1">
                        <a:latin typeface="Cambria Math" panose="02040503050406030204" pitchFamily="18" charset="0"/>
                      </a:rPr>
                      <m:t>𝐹</m:t>
                    </m:r>
                    <m:r>
                      <a:rPr lang="zh-CN" altLang="en-US" i="0">
                        <a:latin typeface="Cambria Math" panose="02040503050406030204" pitchFamily="18" charset="0"/>
                      </a:rPr>
                      <m:t> ∗ </m:t>
                    </m:r>
                    <m:d>
                      <m:dPr>
                        <m:endChr m:val=""/>
                        <m:ctrlPr>
                          <a:rPr lang="zh-CN" altLang="en-US" i="1">
                            <a:latin typeface="Cambria Math" panose="02040503050406030204" pitchFamily="18" charset="0"/>
                          </a:rPr>
                        </m:ctrlPr>
                      </m:dPr>
                      <m:e>
                        <m:r>
                          <a:rPr lang="zh-CN" altLang="en-US" i="1">
                            <a:latin typeface="Cambria Math" panose="02040503050406030204" pitchFamily="18" charset="0"/>
                          </a:rPr>
                          <m:t>𝜎</m:t>
                        </m:r>
                        <m:d>
                          <m:dPr>
                            <m:endChr m:val=""/>
                            <m:ctrlPr>
                              <a:rPr lang="zh-CN" altLang="en-US" i="1">
                                <a:latin typeface="Cambria Math" panose="02040503050406030204" pitchFamily="18" charset="0"/>
                              </a:rPr>
                            </m:ctrlPr>
                          </m:dPr>
                          <m:e>
                            <m:r>
                              <a:rPr lang="zh-CN" altLang="en-US" i="1">
                                <a:latin typeface="Cambria Math" panose="02040503050406030204" pitchFamily="18" charset="0"/>
                              </a:rPr>
                              <m:t>𝑀𝐿𝑃</m:t>
                            </m:r>
                            <m:d>
                              <m:dPr>
                                <m:endChr m:val=""/>
                                <m:ctrlPr>
                                  <a:rPr lang="zh-CN" altLang="en-US" i="1">
                                    <a:latin typeface="Cambria Math" panose="02040503050406030204" pitchFamily="18" charset="0"/>
                                  </a:rPr>
                                </m:ctrlPr>
                              </m:dPr>
                              <m:e>
                                <m:r>
                                  <a:rPr lang="zh-CN" altLang="en-US" i="1">
                                    <a:latin typeface="Cambria Math" panose="02040503050406030204" pitchFamily="18" charset="0"/>
                                  </a:rPr>
                                  <m:t>𝐴𝑉𝐺</m:t>
                                </m:r>
                                <m:d>
                                  <m:dPr>
                                    <m:ctrlPr>
                                      <a:rPr lang="zh-CN" altLang="en-US" i="1">
                                        <a:latin typeface="Cambria Math" panose="02040503050406030204" pitchFamily="18" charset="0"/>
                                      </a:rPr>
                                    </m:ctrlPr>
                                  </m:dPr>
                                  <m:e>
                                    <m:r>
                                      <a:rPr lang="zh-CN" altLang="en-US" i="1">
                                        <a:latin typeface="Cambria Math" panose="02040503050406030204" pitchFamily="18" charset="0"/>
                                      </a:rPr>
                                      <m:t>𝐹</m:t>
                                    </m:r>
                                  </m:e>
                                </m:d>
                                <m:r>
                                  <a:rPr lang="zh-CN" altLang="en-US" i="0">
                                    <a:latin typeface="Cambria Math" panose="02040503050406030204" pitchFamily="18" charset="0"/>
                                  </a:rPr>
                                  <m:t> + </m:t>
                                </m:r>
                                <m:r>
                                  <a:rPr lang="zh-CN" altLang="en-US" i="1">
                                    <a:latin typeface="Cambria Math" panose="02040503050406030204" pitchFamily="18" charset="0"/>
                                  </a:rPr>
                                  <m:t>𝜎</m:t>
                                </m:r>
                                <m:d>
                                  <m:dPr>
                                    <m:ctrlPr>
                                      <a:rPr lang="zh-CN" altLang="en-US" i="1">
                                        <a:latin typeface="Cambria Math" panose="02040503050406030204" pitchFamily="18" charset="0"/>
                                      </a:rPr>
                                    </m:ctrlPr>
                                  </m:dPr>
                                  <m:e>
                                    <m:r>
                                      <a:rPr lang="zh-CN" altLang="en-US" i="1">
                                        <a:latin typeface="Cambria Math" panose="02040503050406030204" pitchFamily="18" charset="0"/>
                                      </a:rPr>
                                      <m:t>𝑀𝐿𝑃</m:t>
                                    </m:r>
                                    <m:d>
                                      <m:dPr>
                                        <m:ctrlPr>
                                          <a:rPr lang="zh-CN" altLang="en-US" i="1">
                                            <a:latin typeface="Cambria Math" panose="02040503050406030204" pitchFamily="18" charset="0"/>
                                          </a:rPr>
                                        </m:ctrlPr>
                                      </m:dPr>
                                      <m:e>
                                        <m:r>
                                          <a:rPr lang="zh-CN" altLang="en-US" i="1">
                                            <a:latin typeface="Cambria Math" panose="02040503050406030204" pitchFamily="18" charset="0"/>
                                          </a:rPr>
                                          <m:t>𝑀𝐴𝑋</m:t>
                                        </m:r>
                                        <m:d>
                                          <m:dPr>
                                            <m:ctrlPr>
                                              <a:rPr lang="zh-CN" altLang="en-US" i="1">
                                                <a:latin typeface="Cambria Math" panose="02040503050406030204" pitchFamily="18" charset="0"/>
                                              </a:rPr>
                                            </m:ctrlPr>
                                          </m:dPr>
                                          <m:e>
                                            <m:r>
                                              <a:rPr lang="zh-CN" altLang="en-US" i="1">
                                                <a:latin typeface="Cambria Math" panose="02040503050406030204" pitchFamily="18" charset="0"/>
                                              </a:rPr>
                                              <m:t>𝐹</m:t>
                                            </m:r>
                                          </m:e>
                                        </m:d>
                                      </m:e>
                                    </m:d>
                                  </m:e>
                                </m:d>
                              </m:e>
                            </m:d>
                          </m:e>
                        </m:d>
                      </m:e>
                    </m:d>
                  </m:oMath>
                </a14:m>
                <a:r>
                  <a:rPr lang="zh-CN" altLang="en-US" dirty="0"/>
                  <a:t>        （</a:t>
                </a:r>
                <a:r>
                  <a:rPr lang="en-US" altLang="zh-CN" dirty="0"/>
                  <a:t>4</a:t>
                </a:r>
                <a:r>
                  <a:rPr lang="zh-CN" altLang="en-US" dirty="0"/>
                  <a:t>）</a:t>
                </a:r>
              </a:p>
            </p:txBody>
          </p:sp>
        </mc:Choice>
        <mc:Fallback xmlns="">
          <p:sp>
            <p:nvSpPr>
              <p:cNvPr id="19" name="矩形 18">
                <a:extLst>
                  <a:ext uri="{FF2B5EF4-FFF2-40B4-BE49-F238E27FC236}">
                    <a16:creationId xmlns:a16="http://schemas.microsoft.com/office/drawing/2014/main" id="{67346694-484D-C641-9E23-C849EE78D306}"/>
                  </a:ext>
                </a:extLst>
              </p:cNvPr>
              <p:cNvSpPr>
                <a:spLocks noRot="1" noChangeAspect="1" noMove="1" noResize="1" noEditPoints="1" noAdjustHandles="1" noChangeArrowheads="1" noChangeShapeType="1" noTextEdit="1"/>
              </p:cNvSpPr>
              <p:nvPr/>
            </p:nvSpPr>
            <p:spPr>
              <a:xfrm>
                <a:off x="4816031" y="5207391"/>
                <a:ext cx="6510628" cy="714683"/>
              </a:xfrm>
              <a:prstGeom prst="rect">
                <a:avLst/>
              </a:prstGeom>
              <a:blipFill>
                <a:blip r:embed="rId5"/>
                <a:stretch>
                  <a:fillRect t="-186207" b="-270690"/>
                </a:stretch>
              </a:blipFill>
            </p:spPr>
            <p:txBody>
              <a:bodyPr/>
              <a:lstStyle/>
              <a:p>
                <a:r>
                  <a:rPr lang="zh-CN" altLang="en-US">
                    <a:noFill/>
                  </a:rPr>
                  <a:t> </a:t>
                </a:r>
              </a:p>
            </p:txBody>
          </p:sp>
        </mc:Fallback>
      </mc:AlternateContent>
      <p:cxnSp>
        <p:nvCxnSpPr>
          <p:cNvPr id="20" name="曲线连接符 19">
            <a:extLst>
              <a:ext uri="{FF2B5EF4-FFF2-40B4-BE49-F238E27FC236}">
                <a16:creationId xmlns:a16="http://schemas.microsoft.com/office/drawing/2014/main" id="{A87E8E76-608C-C04B-ACC7-7FF15D34E792}"/>
              </a:ext>
            </a:extLst>
          </p:cNvPr>
          <p:cNvCxnSpPr>
            <a:cxnSpLocks/>
          </p:cNvCxnSpPr>
          <p:nvPr/>
        </p:nvCxnSpPr>
        <p:spPr>
          <a:xfrm rot="5400000">
            <a:off x="7191816" y="3009244"/>
            <a:ext cx="635182" cy="449391"/>
          </a:xfrm>
          <a:prstGeom prst="curvedConnector3">
            <a:avLst>
              <a:gd name="adj1" fmla="val -1598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21" name="矩形 20">
            <a:extLst>
              <a:ext uri="{FF2B5EF4-FFF2-40B4-BE49-F238E27FC236}">
                <a16:creationId xmlns:a16="http://schemas.microsoft.com/office/drawing/2014/main" id="{E86F1243-A91E-6A4B-AD8A-1413F8C405E4}"/>
              </a:ext>
            </a:extLst>
          </p:cNvPr>
          <p:cNvSpPr/>
          <p:nvPr/>
        </p:nvSpPr>
        <p:spPr>
          <a:xfrm>
            <a:off x="7734102" y="2845001"/>
            <a:ext cx="3592557" cy="276999"/>
          </a:xfrm>
          <a:prstGeom prst="rect">
            <a:avLst/>
          </a:prstGeom>
        </p:spPr>
        <p:txBody>
          <a:bodyPr wrap="square">
            <a:spAutoFit/>
            <a:scene3d>
              <a:camera prst="orthographicFront"/>
              <a:lightRig rig="threePt" dir="t"/>
            </a:scene3d>
            <a:sp3d contourW="12700"/>
          </a:bodyPr>
          <a:lstStyle/>
          <a:p>
            <a:pPr>
              <a:defRPr/>
            </a:pP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用</a:t>
            </a:r>
            <a:r>
              <a:rPr lang="en-US" altLang="zh-CN" sz="12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Sigmoid</a:t>
            </a:r>
            <a:r>
              <a:rPr lang="en-US" altLang="zh-CN"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 </a:t>
            </a: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替换</a:t>
            </a:r>
            <a:r>
              <a:rPr lang="en-US" altLang="zh-CN" sz="12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ReLU</a:t>
            </a: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，改善</a:t>
            </a:r>
            <a:r>
              <a:rPr lang="zh-CN" altLang="en-US" sz="12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负半轴失活的现象</a:t>
            </a:r>
            <a:r>
              <a:rPr lang="zh-CN" altLang="en-US" sz="1200" kern="0" dirty="0">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kumimoji="0" lang="en-US" altLang="zh-CN" sz="1200" i="0" u="none" strike="noStrike" kern="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extLst>
      <p:ext uri="{BB962C8B-B14F-4D97-AF65-F5344CB8AC3E}">
        <p14:creationId xmlns:p14="http://schemas.microsoft.com/office/powerpoint/2010/main" val="159814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310535"/>
            <a:ext cx="11553825" cy="629031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1590856" y="1636802"/>
            <a:ext cx="9501214" cy="13467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 altLang="zh-CN" sz="1400" b="1" dirty="0">
                <a:latin typeface="Times New Roman" panose="02020603050405020304" pitchFamily="18" charset="0"/>
                <a:ea typeface="Microsoft YaHei" panose="020B0503020204020204" pitchFamily="34" charset="-122"/>
                <a:cs typeface="Times New Roman" panose="02020603050405020304" pitchFamily="18" charset="0"/>
              </a:rPr>
              <a:t>PTBDB</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zh-CN" altLang="en" sz="1400" dirty="0">
                <a:latin typeface="Times New Roman" panose="02020603050405020304" pitchFamily="18" charset="0"/>
                <a:ea typeface="Microsoft YaHei" panose="020B0503020204020204" pitchFamily="34" charset="-122"/>
                <a:cs typeface="Times New Roman" panose="02020603050405020304" pitchFamily="18" charset="0"/>
              </a:rPr>
              <a:t>包含</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290</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个个体</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的总计</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549</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条心电记录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超过</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50</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个个体拥有</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条或更多记录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，这使得我们在同一个个体上获得两条具有明显时间间隔的心电记录的需求得到满足。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en" altLang="zh-CN" sz="1400" b="1" dirty="0">
                <a:latin typeface="Times New Roman" panose="02020603050405020304" pitchFamily="18" charset="0"/>
                <a:ea typeface="Microsoft YaHei" panose="020B0503020204020204" pitchFamily="34" charset="-122"/>
                <a:cs typeface="Times New Roman" panose="02020603050405020304" pitchFamily="18" charset="0"/>
              </a:rPr>
              <a:t>ECG-ID</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包含</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90</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个个体</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Person01-Person90</a:t>
            </a:r>
            <a:r>
              <a:rPr lang="zh-CN" altLang="e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的共计</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310</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条</a:t>
            </a:r>
            <a:r>
              <a:rPr lang="e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ECG</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记录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。其中，每</a:t>
            </a: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一段心电记录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长度为</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20</a:t>
            </a: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秒</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。并且，除编号为</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33</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的个体外，每个志愿者都至少有</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2</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条记录（</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89</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个志愿者都拥有超过</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条记录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4" name="文本框 63"/>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研究成果及运用</a:t>
            </a:r>
          </a:p>
        </p:txBody>
      </p:sp>
      <p:cxnSp>
        <p:nvCxnSpPr>
          <p:cNvPr id="65" name="直接连接符 64"/>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B473D9D5-DB09-F245-B984-73A7AC544858}"/>
              </a:ext>
            </a:extLst>
          </p:cNvPr>
          <p:cNvSpPr/>
          <p:nvPr/>
        </p:nvSpPr>
        <p:spPr>
          <a:xfrm>
            <a:off x="1232923" y="1157605"/>
            <a:ext cx="4568470" cy="396391"/>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采用的数据集</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——PTBDB &amp; ECG-ID</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10" name="矩形 9">
            <a:extLst>
              <a:ext uri="{FF2B5EF4-FFF2-40B4-BE49-F238E27FC236}">
                <a16:creationId xmlns:a16="http://schemas.microsoft.com/office/drawing/2014/main" id="{1B24830C-2ED3-7046-9164-9249935FD396}"/>
              </a:ext>
            </a:extLst>
          </p:cNvPr>
          <p:cNvSpPr/>
          <p:nvPr/>
        </p:nvSpPr>
        <p:spPr>
          <a:xfrm>
            <a:off x="1232923" y="3151653"/>
            <a:ext cx="4568470" cy="401072"/>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实验参数设置</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pic>
        <p:nvPicPr>
          <p:cNvPr id="11" name="图片 10" descr="图表, 条形图&#10;&#10;描述已自动生成">
            <a:extLst>
              <a:ext uri="{FF2B5EF4-FFF2-40B4-BE49-F238E27FC236}">
                <a16:creationId xmlns:a16="http://schemas.microsoft.com/office/drawing/2014/main" id="{99870694-0619-1F43-84DA-690643EC1BC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37132" y="3215508"/>
            <a:ext cx="5400040" cy="3153410"/>
          </a:xfrm>
          <a:prstGeom prst="rect">
            <a:avLst/>
          </a:prstGeom>
        </p:spPr>
      </p:pic>
      <p:sp>
        <p:nvSpPr>
          <p:cNvPr id="12" name="文本框 11">
            <a:extLst>
              <a:ext uri="{FF2B5EF4-FFF2-40B4-BE49-F238E27FC236}">
                <a16:creationId xmlns:a16="http://schemas.microsoft.com/office/drawing/2014/main" id="{597B1FA3-4B93-BB4C-8806-1C99E066426A}"/>
              </a:ext>
            </a:extLst>
          </p:cNvPr>
          <p:cNvSpPr txBox="1"/>
          <p:nvPr/>
        </p:nvSpPr>
        <p:spPr>
          <a:xfrm>
            <a:off x="1590856" y="3805646"/>
            <a:ext cx="4464013" cy="166994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 sz="1400" b="1" dirty="0">
                <a:latin typeface="Times New Roman" panose="02020603050405020304" pitchFamily="18" charset="0"/>
                <a:ea typeface="Microsoft YaHei" panose="020B0503020204020204" pitchFamily="34" charset="-122"/>
                <a:cs typeface="Times New Roman" panose="02020603050405020304" pitchFamily="18" charset="0"/>
              </a:rPr>
              <a:t>单个</a:t>
            </a: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样本长度</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4s</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区间长度</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40s</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训练、验证和测试样本数</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300</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150</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和</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300</a:t>
            </a:r>
          </a:p>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全连接层神经元数目</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1024</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和</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256</a:t>
            </a:r>
          </a:p>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激活函数</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Leaky ReLU</a:t>
            </a:r>
            <a:endParaRPr lang="en"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椭圆 1">
            <a:extLst>
              <a:ext uri="{FF2B5EF4-FFF2-40B4-BE49-F238E27FC236}">
                <a16:creationId xmlns:a16="http://schemas.microsoft.com/office/drawing/2014/main" id="{E7CC6CF1-CDB1-2243-853C-CA3B7B44CD5A}"/>
              </a:ext>
            </a:extLst>
          </p:cNvPr>
          <p:cNvSpPr/>
          <p:nvPr/>
        </p:nvSpPr>
        <p:spPr>
          <a:xfrm>
            <a:off x="7455545" y="5700395"/>
            <a:ext cx="389742" cy="506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C9BBC28F-5FCC-5E45-92ED-5BEDF038D061}"/>
              </a:ext>
            </a:extLst>
          </p:cNvPr>
          <p:cNvSpPr/>
          <p:nvPr/>
        </p:nvSpPr>
        <p:spPr>
          <a:xfrm>
            <a:off x="9688536" y="5764632"/>
            <a:ext cx="389742" cy="506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F2857E57-A187-6847-8569-A30108E5B490}"/>
              </a:ext>
            </a:extLst>
          </p:cNvPr>
          <p:cNvSpPr/>
          <p:nvPr/>
        </p:nvSpPr>
        <p:spPr>
          <a:xfrm>
            <a:off x="7275443" y="3151653"/>
            <a:ext cx="1561709" cy="5589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8C600934-AE68-D14F-8138-56A3485267CE}"/>
              </a:ext>
            </a:extLst>
          </p:cNvPr>
          <p:cNvSpPr/>
          <p:nvPr/>
        </p:nvSpPr>
        <p:spPr>
          <a:xfrm>
            <a:off x="9574177" y="3265566"/>
            <a:ext cx="2045258" cy="931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4932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研究成果及运用</a:t>
            </a:r>
          </a:p>
        </p:txBody>
      </p:sp>
      <p:cxnSp>
        <p:nvCxnSpPr>
          <p:cNvPr id="65" name="直接连接符 64"/>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表格 1">
            <a:extLst>
              <a:ext uri="{FF2B5EF4-FFF2-40B4-BE49-F238E27FC236}">
                <a16:creationId xmlns:a16="http://schemas.microsoft.com/office/drawing/2014/main" id="{86B36BFD-4E53-D54D-81EE-E20E4968CA22}"/>
              </a:ext>
            </a:extLst>
          </p:cNvPr>
          <p:cNvGraphicFramePr>
            <a:graphicFrameLocks noGrp="1"/>
          </p:cNvGraphicFramePr>
          <p:nvPr>
            <p:extLst>
              <p:ext uri="{D42A27DB-BD31-4B8C-83A1-F6EECF244321}">
                <p14:modId xmlns:p14="http://schemas.microsoft.com/office/powerpoint/2010/main" val="3280930496"/>
              </p:ext>
            </p:extLst>
          </p:nvPr>
        </p:nvGraphicFramePr>
        <p:xfrm>
          <a:off x="5262741" y="1513482"/>
          <a:ext cx="4826833" cy="1965763"/>
        </p:xfrm>
        <a:graphic>
          <a:graphicData uri="http://schemas.openxmlformats.org/drawingml/2006/table">
            <a:tbl>
              <a:tblPr firstRow="1" firstCol="1" bandRow="1">
                <a:tableStyleId>{5C22544A-7EE6-4342-B048-85BDC9FD1C3A}</a:tableStyleId>
              </a:tblPr>
              <a:tblGrid>
                <a:gridCol w="2209529">
                  <a:extLst>
                    <a:ext uri="{9D8B030D-6E8A-4147-A177-3AD203B41FA5}">
                      <a16:colId xmlns:a16="http://schemas.microsoft.com/office/drawing/2014/main" val="760807785"/>
                    </a:ext>
                  </a:extLst>
                </a:gridCol>
                <a:gridCol w="1239080">
                  <a:extLst>
                    <a:ext uri="{9D8B030D-6E8A-4147-A177-3AD203B41FA5}">
                      <a16:colId xmlns:a16="http://schemas.microsoft.com/office/drawing/2014/main" val="1250454358"/>
                    </a:ext>
                  </a:extLst>
                </a:gridCol>
                <a:gridCol w="1378224">
                  <a:extLst>
                    <a:ext uri="{9D8B030D-6E8A-4147-A177-3AD203B41FA5}">
                      <a16:colId xmlns:a16="http://schemas.microsoft.com/office/drawing/2014/main" val="910267956"/>
                    </a:ext>
                  </a:extLst>
                </a:gridCol>
              </a:tblGrid>
              <a:tr h="300983">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PTBDB</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ECG-ID</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43899452"/>
                  </a:ext>
                </a:extLst>
              </a:tr>
              <a:tr h="294640">
                <a:tc>
                  <a:txBody>
                    <a:bodyPr/>
                    <a:lstStyle/>
                    <a:p>
                      <a:pPr marL="0" marR="0" indent="127000" algn="ctr" defTabSz="914400" rtl="0" eaLnBrk="1" fontAlgn="auto" latinLnBrk="0" hangingPunct="1">
                        <a:lnSpc>
                          <a:spcPts val="2000"/>
                        </a:lnSpc>
                        <a:spcBef>
                          <a:spcPts val="0"/>
                        </a:spcBef>
                        <a:spcAft>
                          <a:spcPts val="0"/>
                        </a:spcAft>
                        <a:buClrTx/>
                        <a:buSzTx/>
                        <a:buFontTx/>
                        <a:buNone/>
                        <a:tabLst/>
                        <a:defRPr/>
                      </a:pPr>
                      <a:r>
                        <a:rPr lang="en-US" sz="1400" kern="100" dirty="0">
                          <a:effectLst/>
                          <a:latin typeface="Times New Roman" panose="02020603050405020304" pitchFamily="18" charset="0"/>
                          <a:cs typeface="Times New Roman" panose="02020603050405020304" pitchFamily="18" charset="0"/>
                        </a:rPr>
                        <a:t>(Pathoumvanh</a:t>
                      </a:r>
                      <a:r>
                        <a:rPr lang="zh-CN" altLang="en-US" sz="1400" kern="100" dirty="0">
                          <a:effectLst/>
                          <a:latin typeface="Times New Roman" panose="02020603050405020304" pitchFamily="18" charset="0"/>
                          <a:cs typeface="Times New Roman" panose="02020603050405020304" pitchFamily="18" charset="0"/>
                        </a:rPr>
                        <a:t>等</a:t>
                      </a:r>
                      <a:r>
                        <a:rPr lang="en-US" altLang="zh-CN" sz="1400" kern="100" dirty="0">
                          <a:effectLst/>
                          <a:latin typeface="Times New Roman" panose="02020603050405020304" pitchFamily="18" charset="0"/>
                          <a:cs typeface="Times New Roman" panose="02020603050405020304" pitchFamily="18" charset="0"/>
                        </a:rPr>
                        <a:t>)</a:t>
                      </a:r>
                    </a:p>
                    <a:p>
                      <a:pPr marL="0" marR="0" indent="127000" algn="ctr" defTabSz="914400" rtl="0" eaLnBrk="1" fontAlgn="auto" latinLnBrk="0" hangingPunct="1">
                        <a:lnSpc>
                          <a:spcPts val="2000"/>
                        </a:lnSpc>
                        <a:spcBef>
                          <a:spcPts val="0"/>
                        </a:spcBef>
                        <a:spcAft>
                          <a:spcPts val="0"/>
                        </a:spcAft>
                        <a:buClrTx/>
                        <a:buSzTx/>
                        <a:buFontTx/>
                        <a:buNone/>
                        <a:tabLst/>
                        <a:defRPr/>
                      </a:pPr>
                      <a:r>
                        <a:rPr lang="en-US" sz="1400" kern="100" dirty="0">
                          <a:effectLst/>
                          <a:latin typeface="Times New Roman" panose="02020603050405020304" pitchFamily="18" charset="0"/>
                          <a:cs typeface="Times New Roman" panose="02020603050405020304" pitchFamily="18" charset="0"/>
                        </a:rPr>
                        <a:t>10-C-B</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97%</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19399175"/>
                  </a:ext>
                </a:extLst>
              </a:tr>
              <a:tr h="294640">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10-C-O</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99.2%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14717168"/>
                  </a:ext>
                </a:extLst>
              </a:tr>
              <a:tr h="294640">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50-C-B</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93%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91085327"/>
                  </a:ext>
                </a:extLst>
              </a:tr>
              <a:tr h="294640">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50-C-O</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96.6%</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94.89%</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82387597"/>
                  </a:ext>
                </a:extLst>
              </a:tr>
              <a:tr h="294640">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50-N</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40.24%</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71.2%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65967770"/>
                  </a:ext>
                </a:extLst>
              </a:tr>
            </a:tbl>
          </a:graphicData>
        </a:graphic>
      </p:graphicFrame>
      <p:graphicFrame>
        <p:nvGraphicFramePr>
          <p:cNvPr id="3" name="表格 2">
            <a:extLst>
              <a:ext uri="{FF2B5EF4-FFF2-40B4-BE49-F238E27FC236}">
                <a16:creationId xmlns:a16="http://schemas.microsoft.com/office/drawing/2014/main" id="{7666CF9B-28BB-C046-B663-81A0697D5230}"/>
              </a:ext>
            </a:extLst>
          </p:cNvPr>
          <p:cNvGraphicFramePr>
            <a:graphicFrameLocks noGrp="1"/>
          </p:cNvGraphicFramePr>
          <p:nvPr>
            <p:extLst>
              <p:ext uri="{D42A27DB-BD31-4B8C-83A1-F6EECF244321}">
                <p14:modId xmlns:p14="http://schemas.microsoft.com/office/powerpoint/2010/main" val="331137980"/>
              </p:ext>
            </p:extLst>
          </p:nvPr>
        </p:nvGraphicFramePr>
        <p:xfrm>
          <a:off x="5238193" y="4065220"/>
          <a:ext cx="4826834" cy="1443107"/>
        </p:xfrm>
        <a:graphic>
          <a:graphicData uri="http://schemas.openxmlformats.org/drawingml/2006/table">
            <a:tbl>
              <a:tblPr firstRow="1" firstCol="1" bandRow="1">
                <a:tableStyleId>{5C22544A-7EE6-4342-B048-85BDC9FD1C3A}</a:tableStyleId>
              </a:tblPr>
              <a:tblGrid>
                <a:gridCol w="2222781">
                  <a:extLst>
                    <a:ext uri="{9D8B030D-6E8A-4147-A177-3AD203B41FA5}">
                      <a16:colId xmlns:a16="http://schemas.microsoft.com/office/drawing/2014/main" val="378299763"/>
                    </a:ext>
                  </a:extLst>
                </a:gridCol>
                <a:gridCol w="1212575">
                  <a:extLst>
                    <a:ext uri="{9D8B030D-6E8A-4147-A177-3AD203B41FA5}">
                      <a16:colId xmlns:a16="http://schemas.microsoft.com/office/drawing/2014/main" val="1828158762"/>
                    </a:ext>
                  </a:extLst>
                </a:gridCol>
                <a:gridCol w="1391478">
                  <a:extLst>
                    <a:ext uri="{9D8B030D-6E8A-4147-A177-3AD203B41FA5}">
                      <a16:colId xmlns:a16="http://schemas.microsoft.com/office/drawing/2014/main" val="3779644467"/>
                    </a:ext>
                  </a:extLst>
                </a:gridCol>
              </a:tblGrid>
              <a:tr h="264547">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 </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PTBDB</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ECG-ID</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93855621"/>
                  </a:ext>
                </a:extLst>
              </a:tr>
              <a:tr h="294640">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DWT</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40.24%</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71.2%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16131720"/>
                  </a:ext>
                </a:extLst>
              </a:tr>
              <a:tr h="294640">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MFCC+Peaks</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50.62%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82.03%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57677111"/>
                  </a:ext>
                </a:extLst>
              </a:tr>
              <a:tr h="294640">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MFCC+Peaks+SFC</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cs typeface="Times New Roman" panose="02020603050405020304" pitchFamily="18" charset="0"/>
                        </a:rPr>
                        <a:t>53.04%</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84.53%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57717782"/>
                  </a:ext>
                </a:extLst>
              </a:tr>
              <a:tr h="294640">
                <a:tc>
                  <a:txBody>
                    <a:bodyPr/>
                    <a:lstStyle/>
                    <a:p>
                      <a:pPr indent="127000" algn="ctr">
                        <a:lnSpc>
                          <a:spcPts val="2000"/>
                        </a:lnSpc>
                      </a:pPr>
                      <a:r>
                        <a:rPr lang="en-US" sz="1400" kern="100">
                          <a:effectLst/>
                          <a:latin typeface="Times New Roman" panose="02020603050405020304" pitchFamily="18" charset="0"/>
                          <a:cs typeface="Times New Roman" panose="02020603050405020304" pitchFamily="18" charset="0"/>
                        </a:rPr>
                        <a:t>MFCC+Peaks+SFC+FFT</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b="1" kern="100" dirty="0">
                          <a:effectLst/>
                          <a:latin typeface="Times New Roman" panose="02020603050405020304" pitchFamily="18" charset="0"/>
                          <a:cs typeface="Times New Roman" panose="02020603050405020304" pitchFamily="18" charset="0"/>
                        </a:rPr>
                        <a:t>56.93%</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ts val="2000"/>
                        </a:lnSpc>
                      </a:pPr>
                      <a:r>
                        <a:rPr lang="en-US" sz="1400" b="1" kern="100" dirty="0">
                          <a:effectLst/>
                          <a:latin typeface="Times New Roman" panose="02020603050405020304" pitchFamily="18" charset="0"/>
                          <a:cs typeface="Times New Roman" panose="02020603050405020304" pitchFamily="18" charset="0"/>
                        </a:rPr>
                        <a:t>85.94%</a:t>
                      </a:r>
                      <a:endParaRPr lang="zh-CN" sz="18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34889464"/>
                  </a:ext>
                </a:extLst>
              </a:tr>
            </a:tbl>
          </a:graphicData>
        </a:graphic>
      </p:graphicFrame>
      <p:sp>
        <p:nvSpPr>
          <p:cNvPr id="10" name="矩形 9">
            <a:extLst>
              <a:ext uri="{FF2B5EF4-FFF2-40B4-BE49-F238E27FC236}">
                <a16:creationId xmlns:a16="http://schemas.microsoft.com/office/drawing/2014/main" id="{0FA04DCE-8ABA-E74A-9314-CA1606493773}"/>
              </a:ext>
            </a:extLst>
          </p:cNvPr>
          <p:cNvSpPr/>
          <p:nvPr/>
        </p:nvSpPr>
        <p:spPr>
          <a:xfrm>
            <a:off x="1087149" y="1151477"/>
            <a:ext cx="4568470" cy="396391"/>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连续与非连续取样的分类结果对比</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11" name="矩形 10">
            <a:extLst>
              <a:ext uri="{FF2B5EF4-FFF2-40B4-BE49-F238E27FC236}">
                <a16:creationId xmlns:a16="http://schemas.microsoft.com/office/drawing/2014/main" id="{8920E088-D9D3-1C40-87F5-D6BC80AC3B0D}"/>
              </a:ext>
            </a:extLst>
          </p:cNvPr>
          <p:cNvSpPr/>
          <p:nvPr/>
        </p:nvSpPr>
        <p:spPr>
          <a:xfrm>
            <a:off x="1079492" y="3810607"/>
            <a:ext cx="4568470" cy="401072"/>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加</a:t>
            </a:r>
            <a:r>
              <a:rPr lang="en-US" altLang="zh-CN" dirty="0">
                <a:latin typeface="Bebas" pitchFamily="2" charset="0"/>
                <a:ea typeface="微软雅黑" panose="020B0503020204020204" pitchFamily="34" charset="-122"/>
                <a:cs typeface="Times New Roman" panose="02020603050405020304" pitchFamily="18" charset="0"/>
                <a:sym typeface="Bebas" pitchFamily="2" charset="0"/>
              </a:rPr>
              <a:t>attention</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的效果</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12" name="文本框 11">
            <a:extLst>
              <a:ext uri="{FF2B5EF4-FFF2-40B4-BE49-F238E27FC236}">
                <a16:creationId xmlns:a16="http://schemas.microsoft.com/office/drawing/2014/main" id="{6267D005-2CC4-B84F-AA04-6636F265C023}"/>
              </a:ext>
            </a:extLst>
          </p:cNvPr>
          <p:cNvSpPr txBox="1"/>
          <p:nvPr/>
        </p:nvSpPr>
        <p:spPr>
          <a:xfrm>
            <a:off x="1334473" y="1651816"/>
            <a:ext cx="3817716" cy="19931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PTBDB</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训练与测试记录间隔从</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0(50-</a:t>
            </a:r>
            <a:r>
              <a:rPr lang="e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C-O</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增加到大约</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63(50-</a:t>
            </a:r>
            <a:r>
              <a:rPr lang="e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天</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时，绝对准确率降低了约</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56</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个百分点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ECG-ID</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训练与测试记录间隔从</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0(50-</a:t>
            </a:r>
            <a:r>
              <a:rPr lang="e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C-O</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增加到大约</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9(50-</a:t>
            </a:r>
            <a:r>
              <a:rPr lang="e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天</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时，绝对准确率降低了约</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23</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个百分点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FB2251A9-79C4-DA4F-9FB7-323FBBCF2DCA}"/>
              </a:ext>
            </a:extLst>
          </p:cNvPr>
          <p:cNvSpPr/>
          <p:nvPr/>
        </p:nvSpPr>
        <p:spPr>
          <a:xfrm>
            <a:off x="7790756" y="1762539"/>
            <a:ext cx="743645" cy="820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右弧形箭头 6">
            <a:extLst>
              <a:ext uri="{FF2B5EF4-FFF2-40B4-BE49-F238E27FC236}">
                <a16:creationId xmlns:a16="http://schemas.microsoft.com/office/drawing/2014/main" id="{E60811B7-981B-8245-9B1E-D9AB023A1CC4}"/>
              </a:ext>
            </a:extLst>
          </p:cNvPr>
          <p:cNvSpPr/>
          <p:nvPr/>
        </p:nvSpPr>
        <p:spPr>
          <a:xfrm>
            <a:off x="7508553" y="4426226"/>
            <a:ext cx="335211" cy="901148"/>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左弧形箭头 8">
            <a:extLst>
              <a:ext uri="{FF2B5EF4-FFF2-40B4-BE49-F238E27FC236}">
                <a16:creationId xmlns:a16="http://schemas.microsoft.com/office/drawing/2014/main" id="{05068102-5DD2-054F-B442-2E32880EEC0E}"/>
              </a:ext>
            </a:extLst>
          </p:cNvPr>
          <p:cNvSpPr/>
          <p:nvPr/>
        </p:nvSpPr>
        <p:spPr>
          <a:xfrm>
            <a:off x="9810166" y="4439478"/>
            <a:ext cx="380756" cy="940905"/>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文本框 12">
            <a:extLst>
              <a:ext uri="{FF2B5EF4-FFF2-40B4-BE49-F238E27FC236}">
                <a16:creationId xmlns:a16="http://schemas.microsoft.com/office/drawing/2014/main" id="{AC6D7B3E-944B-0941-86C9-1CBB3DB28D7B}"/>
              </a:ext>
            </a:extLst>
          </p:cNvPr>
          <p:cNvSpPr txBox="1"/>
          <p:nvPr/>
        </p:nvSpPr>
        <p:spPr>
          <a:xfrm>
            <a:off x="7639784" y="5662747"/>
            <a:ext cx="1026243"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cs typeface="Times New Roman" panose="02020603050405020304" pitchFamily="18" charset="0"/>
              </a:rPr>
              <a:t>+16.69%</a:t>
            </a:r>
            <a:endParaRPr kumimoji="1" lang="zh-CN" altLang="en-US" dirty="0">
              <a:solidFill>
                <a:srgbClr val="FF0000"/>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CB6EF596-8B82-5B48-BC0A-B39CA98555AE}"/>
              </a:ext>
            </a:extLst>
          </p:cNvPr>
          <p:cNvSpPr txBox="1"/>
          <p:nvPr/>
        </p:nvSpPr>
        <p:spPr>
          <a:xfrm>
            <a:off x="8925221" y="5662747"/>
            <a:ext cx="1026243"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cs typeface="Times New Roman" panose="02020603050405020304" pitchFamily="18" charset="0"/>
              </a:rPr>
              <a:t>+14.74%</a:t>
            </a:r>
            <a:endParaRPr kumimoji="1" lang="zh-CN" altLang="en-US" dirty="0">
              <a:solidFill>
                <a:srgbClr val="FF0000"/>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1EC2CDC3-B77B-0948-ADF1-AB39A6A6A113}"/>
              </a:ext>
            </a:extLst>
          </p:cNvPr>
          <p:cNvSpPr txBox="1"/>
          <p:nvPr/>
        </p:nvSpPr>
        <p:spPr>
          <a:xfrm>
            <a:off x="7651609" y="3515385"/>
            <a:ext cx="973343" cy="369332"/>
          </a:xfrm>
          <a:prstGeom prst="rect">
            <a:avLst/>
          </a:prstGeom>
          <a:noFill/>
        </p:spPr>
        <p:txBody>
          <a:bodyPr wrap="none" rtlCol="0">
            <a:spAutoFit/>
          </a:bodyPr>
          <a:lstStyle/>
          <a:p>
            <a:r>
              <a:rPr kumimoji="1" lang="en-US" altLang="zh-CN" dirty="0">
                <a:solidFill>
                  <a:srgbClr val="0C753C"/>
                </a:solidFill>
                <a:latin typeface="Times New Roman" panose="02020603050405020304" pitchFamily="18" charset="0"/>
                <a:cs typeface="Times New Roman" panose="02020603050405020304" pitchFamily="18" charset="0"/>
              </a:rPr>
              <a:t>-56.44%</a:t>
            </a:r>
            <a:endParaRPr kumimoji="1" lang="zh-CN" altLang="en-US" dirty="0">
              <a:solidFill>
                <a:srgbClr val="0C753C"/>
              </a:solidFill>
              <a:latin typeface="Times New Roman" panose="02020603050405020304" pitchFamily="18" charset="0"/>
              <a:cs typeface="Times New Roman" panose="02020603050405020304" pitchFamily="18" charset="0"/>
            </a:endParaRPr>
          </a:p>
        </p:txBody>
      </p:sp>
      <p:sp>
        <p:nvSpPr>
          <p:cNvPr id="14" name="右弧形箭头 13">
            <a:extLst>
              <a:ext uri="{FF2B5EF4-FFF2-40B4-BE49-F238E27FC236}">
                <a16:creationId xmlns:a16="http://schemas.microsoft.com/office/drawing/2014/main" id="{D978D3D6-D63D-094E-BA94-BBE0B8B093B1}"/>
              </a:ext>
            </a:extLst>
          </p:cNvPr>
          <p:cNvSpPr/>
          <p:nvPr/>
        </p:nvSpPr>
        <p:spPr>
          <a:xfrm>
            <a:off x="7639784" y="2928731"/>
            <a:ext cx="150972" cy="473765"/>
          </a:xfrm>
          <a:prstGeom prst="curvedRightArrow">
            <a:avLst/>
          </a:prstGeom>
          <a:solidFill>
            <a:srgbClr val="0C753C"/>
          </a:solidFill>
          <a:ln>
            <a:solidFill>
              <a:srgbClr val="0C75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5" name="左弧形箭头 14">
            <a:extLst>
              <a:ext uri="{FF2B5EF4-FFF2-40B4-BE49-F238E27FC236}">
                <a16:creationId xmlns:a16="http://schemas.microsoft.com/office/drawing/2014/main" id="{40332E10-21E8-394E-8E88-A75B7B17D1AC}"/>
              </a:ext>
            </a:extLst>
          </p:cNvPr>
          <p:cNvSpPr/>
          <p:nvPr/>
        </p:nvSpPr>
        <p:spPr>
          <a:xfrm>
            <a:off x="9810166" y="2928731"/>
            <a:ext cx="141298" cy="500269"/>
          </a:xfrm>
          <a:prstGeom prst="curvedLeftArrow">
            <a:avLst/>
          </a:prstGeom>
          <a:solidFill>
            <a:srgbClr val="0C753C"/>
          </a:solidFill>
          <a:ln>
            <a:solidFill>
              <a:srgbClr val="0C75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5" name="文本框 24">
            <a:extLst>
              <a:ext uri="{FF2B5EF4-FFF2-40B4-BE49-F238E27FC236}">
                <a16:creationId xmlns:a16="http://schemas.microsoft.com/office/drawing/2014/main" id="{E7878C10-E2B1-2547-B18D-B19B7F55ED3C}"/>
              </a:ext>
            </a:extLst>
          </p:cNvPr>
          <p:cNvSpPr txBox="1"/>
          <p:nvPr/>
        </p:nvSpPr>
        <p:spPr>
          <a:xfrm>
            <a:off x="8936260" y="3506383"/>
            <a:ext cx="973343" cy="369332"/>
          </a:xfrm>
          <a:prstGeom prst="rect">
            <a:avLst/>
          </a:prstGeom>
          <a:noFill/>
        </p:spPr>
        <p:txBody>
          <a:bodyPr wrap="none" rtlCol="0">
            <a:spAutoFit/>
          </a:bodyPr>
          <a:lstStyle/>
          <a:p>
            <a:r>
              <a:rPr kumimoji="1" lang="en-US" altLang="zh-CN" dirty="0">
                <a:solidFill>
                  <a:srgbClr val="0C753C"/>
                </a:solidFill>
                <a:latin typeface="Times New Roman" panose="02020603050405020304" pitchFamily="18" charset="0"/>
                <a:cs typeface="Times New Roman" panose="02020603050405020304" pitchFamily="18" charset="0"/>
              </a:rPr>
              <a:t>-23.69%</a:t>
            </a:r>
            <a:endParaRPr kumimoji="1" lang="zh-CN" altLang="en-US" dirty="0">
              <a:solidFill>
                <a:srgbClr val="0C753C"/>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845FEEE1-411E-0049-94B5-D15CFBDCF16C}"/>
              </a:ext>
            </a:extLst>
          </p:cNvPr>
          <p:cNvSpPr/>
          <p:nvPr/>
        </p:nvSpPr>
        <p:spPr>
          <a:xfrm>
            <a:off x="9039122" y="2567916"/>
            <a:ext cx="743645" cy="595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a16="http://schemas.microsoft.com/office/drawing/2014/main" id="{E3692F72-560F-A444-AFA3-081078EB17EC}"/>
              </a:ext>
            </a:extLst>
          </p:cNvPr>
          <p:cNvSpPr txBox="1"/>
          <p:nvPr/>
        </p:nvSpPr>
        <p:spPr>
          <a:xfrm>
            <a:off x="10190922" y="2210843"/>
            <a:ext cx="752129"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cs typeface="Times New Roman" panose="02020603050405020304" pitchFamily="18" charset="0"/>
              </a:rPr>
              <a:t>&gt;+1%</a:t>
            </a:r>
            <a:endParaRPr kumimoji="1" lang="zh-CN" altLang="en-US" dirty="0">
              <a:solidFill>
                <a:srgbClr val="FF0000"/>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0418665A-0F0B-6048-B082-A1177E7A7A48}"/>
              </a:ext>
            </a:extLst>
          </p:cNvPr>
          <p:cNvSpPr/>
          <p:nvPr/>
        </p:nvSpPr>
        <p:spPr>
          <a:xfrm>
            <a:off x="1119416" y="4983992"/>
            <a:ext cx="4568470" cy="396391"/>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不同方法下的识别结果</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30" name="文本框 29">
            <a:extLst>
              <a:ext uri="{FF2B5EF4-FFF2-40B4-BE49-F238E27FC236}">
                <a16:creationId xmlns:a16="http://schemas.microsoft.com/office/drawing/2014/main" id="{30EB764B-4117-7A44-BBA9-D2CFCC761C3C}"/>
              </a:ext>
            </a:extLst>
          </p:cNvPr>
          <p:cNvSpPr txBox="1"/>
          <p:nvPr/>
        </p:nvSpPr>
        <p:spPr>
          <a:xfrm>
            <a:off x="1392505" y="4196661"/>
            <a:ext cx="3817716" cy="7004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PTBDB</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10</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个</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个体实验，增加</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2.2%</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ECG-ID</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50</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个</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个体实验，增加</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1.89%</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05DD6B34-6DB6-1541-822D-3C0A2EDB6B6F}"/>
              </a:ext>
            </a:extLst>
          </p:cNvPr>
          <p:cNvSpPr txBox="1"/>
          <p:nvPr/>
        </p:nvSpPr>
        <p:spPr>
          <a:xfrm>
            <a:off x="1392505" y="5382243"/>
            <a:ext cx="3817716" cy="7004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PTBDB</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  16.69%</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的绝对准确率提升。</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ECG-ID</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14.74%</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的绝对准确率提升。</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3855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10000" b="-10000"/>
          </a:stretch>
        </a:blipFill>
        <a:effectLst/>
      </p:bgPr>
    </p:bg>
    <p:spTree>
      <p:nvGrpSpPr>
        <p:cNvPr id="1" name=""/>
        <p:cNvGrpSpPr/>
        <p:nvPr/>
      </p:nvGrpSpPr>
      <p:grpSpPr>
        <a:xfrm>
          <a:off x="0" y="0"/>
          <a:ext cx="0" cy="0"/>
          <a:chOff x="0" y="0"/>
          <a:chExt cx="0" cy="0"/>
        </a:xfrm>
      </p:grpSpPr>
      <p:sp>
        <p:nvSpPr>
          <p:cNvPr id="20" name="矩形 19"/>
          <p:cNvSpPr/>
          <p:nvPr/>
        </p:nvSpPr>
        <p:spPr>
          <a:xfrm>
            <a:off x="3429000" y="289367"/>
            <a:ext cx="5334000" cy="62850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p:cNvSpPr txBox="1"/>
          <p:nvPr/>
        </p:nvSpPr>
        <p:spPr>
          <a:xfrm>
            <a:off x="4131374" y="4171748"/>
            <a:ext cx="3947540" cy="646331"/>
          </a:xfrm>
          <a:prstGeom prst="rect">
            <a:avLst/>
          </a:prstGeom>
          <a:noFill/>
        </p:spPr>
        <p:txBody>
          <a:bodyPr wrap="square" rtlCol="0">
            <a:spAutoFit/>
          </a:bodyPr>
          <a:lstStyle/>
          <a:p>
            <a:pPr algn="ctr"/>
            <a:r>
              <a:rPr lang="en" altLang="zh-CN" sz="3600" b="1" dirty="0">
                <a:solidFill>
                  <a:srgbClr val="345020"/>
                </a:solidFill>
                <a:latin typeface="微软雅黑" panose="020B0503020204020204" pitchFamily="34" charset="-122"/>
                <a:ea typeface="微软雅黑" panose="020B0503020204020204" pitchFamily="34" charset="-122"/>
              </a:rPr>
              <a:t>ECG</a:t>
            </a:r>
            <a:r>
              <a:rPr lang="zh-CN" altLang="en-US" sz="3600" b="1" dirty="0">
                <a:solidFill>
                  <a:srgbClr val="345020"/>
                </a:solidFill>
                <a:latin typeface="微软雅黑" panose="020B0503020204020204" pitchFamily="34" charset="-122"/>
                <a:ea typeface="微软雅黑" panose="020B0503020204020204" pitchFamily="34" charset="-122"/>
              </a:rPr>
              <a:t>隐私分类研究</a:t>
            </a:r>
          </a:p>
        </p:txBody>
      </p:sp>
      <p:sp>
        <p:nvSpPr>
          <p:cNvPr id="23" name="矩形 22"/>
          <p:cNvSpPr/>
          <p:nvPr/>
        </p:nvSpPr>
        <p:spPr>
          <a:xfrm flipV="1">
            <a:off x="5759150" y="4937506"/>
            <a:ext cx="720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sp>
        <p:nvSpPr>
          <p:cNvPr id="24" name="文本框 23"/>
          <p:cNvSpPr txBox="1"/>
          <p:nvPr/>
        </p:nvSpPr>
        <p:spPr>
          <a:xfrm>
            <a:off x="5374871" y="1263244"/>
            <a:ext cx="1492653" cy="1569660"/>
          </a:xfrm>
          <a:prstGeom prst="rect">
            <a:avLst/>
          </a:prstGeom>
          <a:noFill/>
        </p:spPr>
        <p:txBody>
          <a:bodyPr wrap="square" rtlCol="0">
            <a:spAutoFit/>
          </a:bodyPr>
          <a:lstStyle/>
          <a:p>
            <a:r>
              <a:rPr lang="en-US" altLang="zh-CN" sz="9600" dirty="0">
                <a:solidFill>
                  <a:srgbClr val="345020"/>
                </a:solidFill>
                <a:latin typeface="Impact" panose="020B0806030902050204" pitchFamily="34" charset="0"/>
                <a:ea typeface="微软雅黑" panose="020B0503020204020204" pitchFamily="34" charset="-122"/>
              </a:rPr>
              <a:t>03</a:t>
            </a:r>
            <a:endParaRPr lang="zh-CN" altLang="en-US" sz="9600" dirty="0">
              <a:solidFill>
                <a:srgbClr val="345020"/>
              </a:solidFill>
              <a:latin typeface="Impact" panose="020B0806030902050204" pitchFamily="34" charset="0"/>
              <a:ea typeface="微软雅黑" panose="020B0503020204020204" pitchFamily="34" charset="-122"/>
            </a:endParaRPr>
          </a:p>
        </p:txBody>
      </p:sp>
      <p:sp>
        <p:nvSpPr>
          <p:cNvPr id="25" name="等腰三角形 24"/>
          <p:cNvSpPr/>
          <p:nvPr/>
        </p:nvSpPr>
        <p:spPr>
          <a:xfrm rot="10800000">
            <a:off x="5965298" y="3238357"/>
            <a:ext cx="261404" cy="225348"/>
          </a:xfrm>
          <a:prstGeom prst="triangle">
            <a:avLst/>
          </a:prstGeom>
          <a:solidFill>
            <a:srgbClr val="345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pic>
        <p:nvPicPr>
          <p:cNvPr id="3" name="图片 2" descr="徽标&#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950" y="536662"/>
            <a:ext cx="756209" cy="726582"/>
          </a:xfrm>
          <a:prstGeom prst="rect">
            <a:avLst/>
          </a:prstGeom>
        </p:spPr>
      </p:pic>
      <p:sp>
        <p:nvSpPr>
          <p:cNvPr id="9" name="文本框 8">
            <a:extLst>
              <a:ext uri="{FF2B5EF4-FFF2-40B4-BE49-F238E27FC236}">
                <a16:creationId xmlns:a16="http://schemas.microsoft.com/office/drawing/2014/main" id="{9FE140A4-2E4B-1F47-A098-4C1A04C2991A}"/>
              </a:ext>
            </a:extLst>
          </p:cNvPr>
          <p:cNvSpPr txBox="1"/>
          <p:nvPr/>
        </p:nvSpPr>
        <p:spPr>
          <a:xfrm>
            <a:off x="4122230" y="4958012"/>
            <a:ext cx="3947540" cy="523220"/>
          </a:xfrm>
          <a:prstGeom prst="rect">
            <a:avLst/>
          </a:prstGeom>
          <a:noFill/>
        </p:spPr>
        <p:txBody>
          <a:bodyPr wrap="square" rtlCol="0">
            <a:spAutoFit/>
          </a:bodyPr>
          <a:lstStyle/>
          <a:p>
            <a:pPr algn="ctr"/>
            <a:r>
              <a:rPr lang="en-US" altLang="zh-CN" sz="2800" b="1" dirty="0">
                <a:solidFill>
                  <a:srgbClr val="345020"/>
                </a:solidFill>
                <a:latin typeface="微软雅黑" panose="020B0503020204020204" pitchFamily="34" charset="-122"/>
                <a:ea typeface="微软雅黑" panose="020B0503020204020204" pitchFamily="34" charset="-122"/>
              </a:rPr>
              <a:t>FedCluster </a:t>
            </a:r>
            <a:endParaRPr lang="zh-CN" altLang="en-US" sz="2800" b="1" dirty="0">
              <a:solidFill>
                <a:srgbClr val="34502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终止符 15">
            <a:extLst>
              <a:ext uri="{FF2B5EF4-FFF2-40B4-BE49-F238E27FC236}">
                <a16:creationId xmlns:a16="http://schemas.microsoft.com/office/drawing/2014/main" id="{716B7315-C0CD-9A44-B4DA-B91B65DEF69E}"/>
              </a:ext>
            </a:extLst>
          </p:cNvPr>
          <p:cNvSpPr/>
          <p:nvPr/>
        </p:nvSpPr>
        <p:spPr>
          <a:xfrm>
            <a:off x="1914203" y="1347489"/>
            <a:ext cx="1864993" cy="751763"/>
          </a:xfrm>
          <a:prstGeom prst="flowChartTermina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7" name="文本框 10">
            <a:extLst>
              <a:ext uri="{FF2B5EF4-FFF2-40B4-BE49-F238E27FC236}">
                <a16:creationId xmlns:a16="http://schemas.microsoft.com/office/drawing/2014/main" id="{62DE3211-70BB-F342-8582-88049F17A537}"/>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数据划分</a:t>
            </a:r>
            <a:endParaRPr lang="en-US" altLang="zh-CN" sz="2400" dirty="0">
              <a:solidFill>
                <a:schemeClr val="bg1"/>
              </a:solidFill>
              <a:latin typeface="微软雅黑" panose="020B0503020204020204" pitchFamily="34" charset="-122"/>
            </a:endParaRPr>
          </a:p>
        </p:txBody>
      </p:sp>
      <p:sp>
        <p:nvSpPr>
          <p:cNvPr id="18" name="终止符 17">
            <a:extLst>
              <a:ext uri="{FF2B5EF4-FFF2-40B4-BE49-F238E27FC236}">
                <a16:creationId xmlns:a16="http://schemas.microsoft.com/office/drawing/2014/main" id="{FB3FD901-4990-8449-B1F3-C58171690875}"/>
              </a:ext>
            </a:extLst>
          </p:cNvPr>
          <p:cNvSpPr/>
          <p:nvPr/>
        </p:nvSpPr>
        <p:spPr>
          <a:xfrm>
            <a:off x="5164194" y="1347488"/>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9" name="终止符 18">
            <a:extLst>
              <a:ext uri="{FF2B5EF4-FFF2-40B4-BE49-F238E27FC236}">
                <a16:creationId xmlns:a16="http://schemas.microsoft.com/office/drawing/2014/main" id="{7102C2FC-19B3-9A40-B255-C1669E2ED5D0}"/>
              </a:ext>
            </a:extLst>
          </p:cNvPr>
          <p:cNvSpPr/>
          <p:nvPr/>
        </p:nvSpPr>
        <p:spPr>
          <a:xfrm>
            <a:off x="8425762" y="1347487"/>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0" name="文本框 10">
            <a:extLst>
              <a:ext uri="{FF2B5EF4-FFF2-40B4-BE49-F238E27FC236}">
                <a16:creationId xmlns:a16="http://schemas.microsoft.com/office/drawing/2014/main" id="{500B4ADF-114A-CB41-9FD0-013EB4D63610}"/>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分类模型</a:t>
            </a:r>
            <a:endParaRPr lang="en-US" altLang="zh-CN" sz="2400" dirty="0">
              <a:solidFill>
                <a:schemeClr val="bg1"/>
              </a:solidFill>
              <a:latin typeface="微软雅黑" panose="020B0503020204020204" pitchFamily="34" charset="-122"/>
            </a:endParaRPr>
          </a:p>
        </p:txBody>
      </p:sp>
      <p:sp>
        <p:nvSpPr>
          <p:cNvPr id="21" name="文本框 10">
            <a:extLst>
              <a:ext uri="{FF2B5EF4-FFF2-40B4-BE49-F238E27FC236}">
                <a16:creationId xmlns:a16="http://schemas.microsoft.com/office/drawing/2014/main" id="{673FE963-7906-4C43-B601-C6C60E992CF6}"/>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联邦模型</a:t>
            </a:r>
            <a:endParaRPr lang="en-US" altLang="zh-CN" sz="2400" dirty="0">
              <a:solidFill>
                <a:schemeClr val="bg1"/>
              </a:solidFill>
              <a:latin typeface="微软雅黑" panose="020B0503020204020204" pitchFamily="34" charset="-122"/>
            </a:endParaRPr>
          </a:p>
        </p:txBody>
      </p:sp>
      <p:cxnSp>
        <p:nvCxnSpPr>
          <p:cNvPr id="33" name="直线箭头连接符 32">
            <a:extLst>
              <a:ext uri="{FF2B5EF4-FFF2-40B4-BE49-F238E27FC236}">
                <a16:creationId xmlns:a16="http://schemas.microsoft.com/office/drawing/2014/main" id="{DEBF77E6-3B17-A043-94D3-FF4FEBE72BD5}"/>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直线箭头连接符 33">
            <a:extLst>
              <a:ext uri="{FF2B5EF4-FFF2-40B4-BE49-F238E27FC236}">
                <a16:creationId xmlns:a16="http://schemas.microsoft.com/office/drawing/2014/main" id="{B4C2EA97-07F2-CD48-AE94-E32F11D13A50}"/>
              </a:ext>
            </a:extLst>
          </p:cNvPr>
          <p:cNvCxnSpPr>
            <a:cxnSpLocks/>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矩形 34">
            <a:extLst>
              <a:ext uri="{FF2B5EF4-FFF2-40B4-BE49-F238E27FC236}">
                <a16:creationId xmlns:a16="http://schemas.microsoft.com/office/drawing/2014/main" id="{1D96BC0A-1CFA-824B-A007-4D85937BFB01}"/>
              </a:ext>
            </a:extLst>
          </p:cNvPr>
          <p:cNvSpPr/>
          <p:nvPr/>
        </p:nvSpPr>
        <p:spPr>
          <a:xfrm>
            <a:off x="928123" y="2231283"/>
            <a:ext cx="4568470" cy="396391"/>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采用的数据集</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MIT-BIH</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37" name="文本框 36">
            <a:extLst>
              <a:ext uri="{FF2B5EF4-FFF2-40B4-BE49-F238E27FC236}">
                <a16:creationId xmlns:a16="http://schemas.microsoft.com/office/drawing/2014/main" id="{6C1CDBA1-D92A-594E-8907-3C3B20ABA1CA}"/>
              </a:ext>
            </a:extLst>
          </p:cNvPr>
          <p:cNvSpPr txBox="1"/>
          <p:nvPr/>
        </p:nvSpPr>
        <p:spPr>
          <a:xfrm>
            <a:off x="1233048" y="2640416"/>
            <a:ext cx="9726500" cy="10236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包含来自</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47</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名受试者</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48</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条半小时的心电图记录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。本文的实验中，首先排除了</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102</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104</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107</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和</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217 </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这四个采集质量不高的记录。考虑到算法实际上将会应用于</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可穿戴设备</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，实验中在剩下的</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44</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条记录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的多条导联中选择了</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修正肢导联</a:t>
            </a:r>
            <a:r>
              <a:rPr lang="e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II</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这一单导联心电图信号作为实验数据。 </a:t>
            </a:r>
            <a:endParaRPr lang="en"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8" name="矩形 37">
            <a:extLst>
              <a:ext uri="{FF2B5EF4-FFF2-40B4-BE49-F238E27FC236}">
                <a16:creationId xmlns:a16="http://schemas.microsoft.com/office/drawing/2014/main" id="{A83AF0CC-7EBE-BD4F-9671-57991484B6EF}"/>
              </a:ext>
            </a:extLst>
          </p:cNvPr>
          <p:cNvSpPr/>
          <p:nvPr/>
        </p:nvSpPr>
        <p:spPr>
          <a:xfrm>
            <a:off x="928123" y="3760798"/>
            <a:ext cx="4568470" cy="401072"/>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数据划分方式</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graphicFrame>
        <p:nvGraphicFramePr>
          <p:cNvPr id="39" name="表格 38">
            <a:extLst>
              <a:ext uri="{FF2B5EF4-FFF2-40B4-BE49-F238E27FC236}">
                <a16:creationId xmlns:a16="http://schemas.microsoft.com/office/drawing/2014/main" id="{5F3E811F-89C5-0E46-A3F8-054FE9DB49AF}"/>
              </a:ext>
            </a:extLst>
          </p:cNvPr>
          <p:cNvGraphicFramePr>
            <a:graphicFrameLocks noGrp="1"/>
          </p:cNvGraphicFramePr>
          <p:nvPr>
            <p:extLst>
              <p:ext uri="{D42A27DB-BD31-4B8C-83A1-F6EECF244321}">
                <p14:modId xmlns:p14="http://schemas.microsoft.com/office/powerpoint/2010/main" val="14693710"/>
              </p:ext>
            </p:extLst>
          </p:nvPr>
        </p:nvGraphicFramePr>
        <p:xfrm>
          <a:off x="2846698" y="3842671"/>
          <a:ext cx="4982852" cy="916051"/>
        </p:xfrm>
        <a:graphic>
          <a:graphicData uri="http://schemas.openxmlformats.org/drawingml/2006/table">
            <a:tbl>
              <a:tblPr firstRow="1" firstCol="1" bandRow="1">
                <a:tableStyleId>{5C22544A-7EE6-4342-B048-85BDC9FD1C3A}</a:tableStyleId>
              </a:tblPr>
              <a:tblGrid>
                <a:gridCol w="992565">
                  <a:extLst>
                    <a:ext uri="{9D8B030D-6E8A-4147-A177-3AD203B41FA5}">
                      <a16:colId xmlns:a16="http://schemas.microsoft.com/office/drawing/2014/main" val="206473434"/>
                    </a:ext>
                  </a:extLst>
                </a:gridCol>
                <a:gridCol w="800100">
                  <a:extLst>
                    <a:ext uri="{9D8B030D-6E8A-4147-A177-3AD203B41FA5}">
                      <a16:colId xmlns:a16="http://schemas.microsoft.com/office/drawing/2014/main" val="3199163704"/>
                    </a:ext>
                  </a:extLst>
                </a:gridCol>
                <a:gridCol w="771525">
                  <a:extLst>
                    <a:ext uri="{9D8B030D-6E8A-4147-A177-3AD203B41FA5}">
                      <a16:colId xmlns:a16="http://schemas.microsoft.com/office/drawing/2014/main" val="3991830730"/>
                    </a:ext>
                  </a:extLst>
                </a:gridCol>
                <a:gridCol w="800100">
                  <a:extLst>
                    <a:ext uri="{9D8B030D-6E8A-4147-A177-3AD203B41FA5}">
                      <a16:colId xmlns:a16="http://schemas.microsoft.com/office/drawing/2014/main" val="4065476031"/>
                    </a:ext>
                  </a:extLst>
                </a:gridCol>
                <a:gridCol w="800100">
                  <a:extLst>
                    <a:ext uri="{9D8B030D-6E8A-4147-A177-3AD203B41FA5}">
                      <a16:colId xmlns:a16="http://schemas.microsoft.com/office/drawing/2014/main" val="1720087620"/>
                    </a:ext>
                  </a:extLst>
                </a:gridCol>
                <a:gridCol w="818462">
                  <a:extLst>
                    <a:ext uri="{9D8B030D-6E8A-4147-A177-3AD203B41FA5}">
                      <a16:colId xmlns:a16="http://schemas.microsoft.com/office/drawing/2014/main" val="3356312695"/>
                    </a:ext>
                  </a:extLst>
                </a:gridCol>
              </a:tblGrid>
              <a:tr h="326771">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 </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类型</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N</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类型</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S</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类型</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V</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类型</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F</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类型</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Q</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858794961"/>
                  </a:ext>
                </a:extLst>
              </a:tr>
              <a:tr h="294640">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100 ~ 124</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39581</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192</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1281</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13</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7</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833325665"/>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200 ~ 234</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38408</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1786</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4365</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650</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6</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098576721"/>
                  </a:ext>
                </a:extLst>
              </a:tr>
            </a:tbl>
          </a:graphicData>
        </a:graphic>
      </p:graphicFrame>
      <p:pic>
        <p:nvPicPr>
          <p:cNvPr id="40" name="图片 39" descr="图表, 折线图&#10;&#10;描述已自动生成">
            <a:extLst>
              <a:ext uri="{FF2B5EF4-FFF2-40B4-BE49-F238E27FC236}">
                <a16:creationId xmlns:a16="http://schemas.microsoft.com/office/drawing/2014/main" id="{50963F8E-895E-2B4A-8214-8BEBC87A8FD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13404" y="3850276"/>
            <a:ext cx="3686810" cy="2060575"/>
          </a:xfrm>
          <a:prstGeom prst="rect">
            <a:avLst/>
          </a:prstGeom>
        </p:spPr>
      </p:pic>
      <p:sp>
        <p:nvSpPr>
          <p:cNvPr id="41" name="文本框 40">
            <a:extLst>
              <a:ext uri="{FF2B5EF4-FFF2-40B4-BE49-F238E27FC236}">
                <a16:creationId xmlns:a16="http://schemas.microsoft.com/office/drawing/2014/main" id="{7D70C046-2EAA-4F4C-B602-DE17133362D6}"/>
              </a:ext>
            </a:extLst>
          </p:cNvPr>
          <p:cNvSpPr txBox="1"/>
          <p:nvPr/>
        </p:nvSpPr>
        <p:spPr>
          <a:xfrm>
            <a:off x="1233047" y="4897170"/>
            <a:ext cx="6407660" cy="13462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 sz="1400" b="1" dirty="0">
                <a:latin typeface="Times New Roman" panose="02020603050405020304" pitchFamily="18" charset="0"/>
                <a:ea typeface="Microsoft YaHei" panose="020B0503020204020204" pitchFamily="34" charset="-122"/>
                <a:cs typeface="Times New Roman" panose="02020603050405020304" pitchFamily="18" charset="0"/>
              </a:rPr>
              <a:t>划分</a:t>
            </a: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1</a:t>
            </a: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为了模拟联邦学习过程，将</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MIT-BIH</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数据库中的心电记录分为</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共享</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(100~124)</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和客户端</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(200~234)</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两部分</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划分</a:t>
            </a:r>
            <a:r>
              <a:rPr lang="en-US" altLang="zh-CN" sz="1400" b="1" dirty="0">
                <a:latin typeface="Times New Roman" panose="02020603050405020304" pitchFamily="18" charset="0"/>
                <a:ea typeface="Microsoft YaHei" panose="020B0503020204020204" pitchFamily="34" charset="-122"/>
                <a:cs typeface="Times New Roman" panose="02020603050405020304" pitchFamily="18" charset="0"/>
              </a:rPr>
              <a:t>2</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：依据</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AAMI</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建议，将每个心跳分为</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F</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和</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五种类型</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，选取</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每段记录前</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5min</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的部分做训练</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endParaRPr lang="en"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0578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终止符 15">
            <a:extLst>
              <a:ext uri="{FF2B5EF4-FFF2-40B4-BE49-F238E27FC236}">
                <a16:creationId xmlns:a16="http://schemas.microsoft.com/office/drawing/2014/main" id="{716B7315-C0CD-9A44-B4DA-B91B65DEF69E}"/>
              </a:ext>
            </a:extLst>
          </p:cNvPr>
          <p:cNvSpPr/>
          <p:nvPr/>
        </p:nvSpPr>
        <p:spPr>
          <a:xfrm>
            <a:off x="1914203" y="1347489"/>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7" name="文本框 10">
            <a:extLst>
              <a:ext uri="{FF2B5EF4-FFF2-40B4-BE49-F238E27FC236}">
                <a16:creationId xmlns:a16="http://schemas.microsoft.com/office/drawing/2014/main" id="{62DE3211-70BB-F342-8582-88049F17A537}"/>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数据划分</a:t>
            </a:r>
            <a:endParaRPr lang="en-US" altLang="zh-CN" sz="2400" dirty="0">
              <a:solidFill>
                <a:schemeClr val="bg1"/>
              </a:solidFill>
              <a:latin typeface="微软雅黑" panose="020B0503020204020204" pitchFamily="34" charset="-122"/>
            </a:endParaRPr>
          </a:p>
        </p:txBody>
      </p:sp>
      <p:sp>
        <p:nvSpPr>
          <p:cNvPr id="18" name="终止符 17">
            <a:extLst>
              <a:ext uri="{FF2B5EF4-FFF2-40B4-BE49-F238E27FC236}">
                <a16:creationId xmlns:a16="http://schemas.microsoft.com/office/drawing/2014/main" id="{FB3FD901-4990-8449-B1F3-C58171690875}"/>
              </a:ext>
            </a:extLst>
          </p:cNvPr>
          <p:cNvSpPr/>
          <p:nvPr/>
        </p:nvSpPr>
        <p:spPr>
          <a:xfrm>
            <a:off x="5164194" y="1347488"/>
            <a:ext cx="1864993" cy="751763"/>
          </a:xfrm>
          <a:prstGeom prst="flowChartTerminator">
            <a:avLst/>
          </a:prstGeom>
          <a:solidFill>
            <a:srgbClr val="373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9" name="终止符 18">
            <a:extLst>
              <a:ext uri="{FF2B5EF4-FFF2-40B4-BE49-F238E27FC236}">
                <a16:creationId xmlns:a16="http://schemas.microsoft.com/office/drawing/2014/main" id="{7102C2FC-19B3-9A40-B255-C1669E2ED5D0}"/>
              </a:ext>
            </a:extLst>
          </p:cNvPr>
          <p:cNvSpPr/>
          <p:nvPr/>
        </p:nvSpPr>
        <p:spPr>
          <a:xfrm>
            <a:off x="8425762" y="1347487"/>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0" name="文本框 10">
            <a:extLst>
              <a:ext uri="{FF2B5EF4-FFF2-40B4-BE49-F238E27FC236}">
                <a16:creationId xmlns:a16="http://schemas.microsoft.com/office/drawing/2014/main" id="{500B4ADF-114A-CB41-9FD0-013EB4D63610}"/>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分类模型</a:t>
            </a:r>
            <a:endParaRPr lang="en-US" altLang="zh-CN" sz="2400" dirty="0">
              <a:solidFill>
                <a:schemeClr val="bg1"/>
              </a:solidFill>
              <a:latin typeface="微软雅黑" panose="020B0503020204020204" pitchFamily="34" charset="-122"/>
            </a:endParaRPr>
          </a:p>
        </p:txBody>
      </p:sp>
      <p:sp>
        <p:nvSpPr>
          <p:cNvPr id="21" name="文本框 10">
            <a:extLst>
              <a:ext uri="{FF2B5EF4-FFF2-40B4-BE49-F238E27FC236}">
                <a16:creationId xmlns:a16="http://schemas.microsoft.com/office/drawing/2014/main" id="{673FE963-7906-4C43-B601-C6C60E992CF6}"/>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联邦模型</a:t>
            </a:r>
            <a:endParaRPr lang="en-US" altLang="zh-CN" sz="2400" dirty="0">
              <a:solidFill>
                <a:schemeClr val="bg1"/>
              </a:solidFill>
              <a:latin typeface="微软雅黑" panose="020B0503020204020204" pitchFamily="34" charset="-122"/>
            </a:endParaRPr>
          </a:p>
        </p:txBody>
      </p:sp>
      <p:cxnSp>
        <p:nvCxnSpPr>
          <p:cNvPr id="33" name="直线箭头连接符 32">
            <a:extLst>
              <a:ext uri="{FF2B5EF4-FFF2-40B4-BE49-F238E27FC236}">
                <a16:creationId xmlns:a16="http://schemas.microsoft.com/office/drawing/2014/main" id="{DEBF77E6-3B17-A043-94D3-FF4FEBE72BD5}"/>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直线箭头连接符 33">
            <a:extLst>
              <a:ext uri="{FF2B5EF4-FFF2-40B4-BE49-F238E27FC236}">
                <a16:creationId xmlns:a16="http://schemas.microsoft.com/office/drawing/2014/main" id="{B4C2EA97-07F2-CD48-AE94-E32F11D13A50}"/>
              </a:ext>
            </a:extLst>
          </p:cNvPr>
          <p:cNvCxnSpPr>
            <a:cxnSpLocks/>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矩形 34">
            <a:extLst>
              <a:ext uri="{FF2B5EF4-FFF2-40B4-BE49-F238E27FC236}">
                <a16:creationId xmlns:a16="http://schemas.microsoft.com/office/drawing/2014/main" id="{1D96BC0A-1CFA-824B-A007-4D85937BFB01}"/>
              </a:ext>
            </a:extLst>
          </p:cNvPr>
          <p:cNvSpPr/>
          <p:nvPr/>
        </p:nvSpPr>
        <p:spPr>
          <a:xfrm>
            <a:off x="928122" y="2231283"/>
            <a:ext cx="7681153" cy="401072"/>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基本类型识别模型</a:t>
            </a:r>
            <a:r>
              <a:rPr lang="en-US" altLang="zh-CN" dirty="0">
                <a:latin typeface="Bebas" pitchFamily="2" charset="0"/>
                <a:ea typeface="微软雅黑" panose="020B0503020204020204" pitchFamily="34" charset="-122"/>
                <a:cs typeface="Times New Roman" panose="02020603050405020304" pitchFamily="18" charset="0"/>
                <a:sym typeface="Bebas" pitchFamily="2" charset="0"/>
              </a:rPr>
              <a:t>——</a:t>
            </a:r>
            <a:r>
              <a:rPr lang="zh-CN" altLang="en-US" dirty="0">
                <a:latin typeface="Bebas" pitchFamily="2" charset="0"/>
                <a:ea typeface="微软雅黑" panose="020B0503020204020204" pitchFamily="34" charset="-122"/>
                <a:cs typeface="Times New Roman" panose="02020603050405020304" pitchFamily="18" charset="0"/>
                <a:sym typeface="Bebas" pitchFamily="2" charset="0"/>
              </a:rPr>
              <a:t>自适应心拍切分的多尺度深度特征分类模型</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41" name="文本框 40">
            <a:extLst>
              <a:ext uri="{FF2B5EF4-FFF2-40B4-BE49-F238E27FC236}">
                <a16:creationId xmlns:a16="http://schemas.microsoft.com/office/drawing/2014/main" id="{7D70C046-2EAA-4F4C-B602-DE17133362D6}"/>
              </a:ext>
            </a:extLst>
          </p:cNvPr>
          <p:cNvSpPr txBox="1"/>
          <p:nvPr/>
        </p:nvSpPr>
        <p:spPr>
          <a:xfrm>
            <a:off x="1267864" y="2583856"/>
            <a:ext cx="9996014" cy="13467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现有方法：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现有基于深度学习的算法虽然取得了较高的分类准确率，但在</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心拍切分</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医学知识的利用</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和</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分类器的学习性能</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等方面仍然存在较多可优化的问题。</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本文的方法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：基于自适应心拍切分的多尺度深度特征心电图分类模型，包括</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自适应子拍切分</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重叠子拍切分</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连续心拍切分</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多尺度深度特征抽取</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和</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分类器优化</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等五个部分。</a:t>
            </a:r>
          </a:p>
        </p:txBody>
      </p:sp>
      <p:pic>
        <p:nvPicPr>
          <p:cNvPr id="22" name="图片 21" descr="图示&#10;&#10;描述已自动生成">
            <a:extLst>
              <a:ext uri="{FF2B5EF4-FFF2-40B4-BE49-F238E27FC236}">
                <a16:creationId xmlns:a16="http://schemas.microsoft.com/office/drawing/2014/main" id="{77449E36-DF2F-4B47-B68A-1C45AE5CC34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61819" y="3994029"/>
            <a:ext cx="4234754" cy="2516731"/>
          </a:xfrm>
          <a:prstGeom prst="rect">
            <a:avLst/>
          </a:prstGeom>
        </p:spPr>
      </p:pic>
      <p:sp>
        <p:nvSpPr>
          <p:cNvPr id="23" name="矩形 22">
            <a:extLst>
              <a:ext uri="{FF2B5EF4-FFF2-40B4-BE49-F238E27FC236}">
                <a16:creationId xmlns:a16="http://schemas.microsoft.com/office/drawing/2014/main" id="{E91D6701-5C28-7444-89B9-00031655EF4C}"/>
              </a:ext>
            </a:extLst>
          </p:cNvPr>
          <p:cNvSpPr/>
          <p:nvPr/>
        </p:nvSpPr>
        <p:spPr>
          <a:xfrm>
            <a:off x="6055081" y="4049342"/>
            <a:ext cx="5659323" cy="2092881"/>
          </a:xfrm>
          <a:prstGeom prst="rect">
            <a:avLst/>
          </a:prstGeom>
        </p:spPr>
        <p:txBody>
          <a:bodyPr wrap="square">
            <a:spAutoFit/>
            <a:scene3d>
              <a:camera prst="orthographicFront"/>
              <a:lightRig rig="threePt" dir="t"/>
            </a:scene3d>
            <a:sp3d contourW="12700"/>
          </a:bodyPr>
          <a:lstStyle/>
          <a:p>
            <a:pPr indent="-171450">
              <a:buFont typeface="Arial" panose="020B0604020202020204" pitchFamily="34" charset="0"/>
              <a:buChar char="•"/>
              <a:defRPr/>
            </a:pPr>
            <a:r>
              <a:rPr lang="zh-CN" altLang="en-US" sz="1400" b="1"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自适应子拍切分</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：使用</a:t>
            </a:r>
            <a:r>
              <a:rPr lang="en" altLang="zh-C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RR</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间隔的长度来估计单个心拍的长度，把</a:t>
            </a:r>
            <a:r>
              <a:rPr lang="en" altLang="zh-C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R</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峰当作基准位置，通过向左移动长度来确定心拍的起始位置； </a:t>
            </a:r>
            <a:endParaRPr lang="en-US" altLang="zh-C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a:p>
            <a:pPr indent="-171450">
              <a:buFont typeface="Arial" panose="020B0604020202020204" pitchFamily="34" charset="0"/>
              <a:buChar char="•"/>
              <a:defRPr/>
            </a:pPr>
            <a:r>
              <a:rPr lang="zh-CN" altLang="en-US" sz="1400" b="1"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重叠子拍切分</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：为了解决每个子拍的起点难以检测的问题，我们通过重叠采样提取子拍；</a:t>
            </a:r>
            <a:endParaRPr kumimoji="0" lang="en-US" altLang="zh-CN" sz="1200" b="0" i="0" u="none" strike="noStrike" kern="0" cap="none" spc="0" normalizeH="0" baseline="0" noProof="0" dirty="0">
              <a:ln>
                <a:noFill/>
              </a:ln>
              <a:solidFill>
                <a:srgbClr val="000000">
                  <a:lumMod val="65000"/>
                  <a:lumOff val="35000"/>
                </a:srgb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mn-lt"/>
            </a:endParaRPr>
          </a:p>
          <a:p>
            <a:pPr indent="-171450">
              <a:buFont typeface="Arial" panose="020B0604020202020204" pitchFamily="34" charset="0"/>
              <a:buChar char="•"/>
              <a:defRPr/>
            </a:pPr>
            <a:r>
              <a:rPr lang="zh-CN" altLang="en-US" sz="1400" b="1"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连续心拍切分</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：为了简化</a:t>
            </a:r>
            <a:r>
              <a:rPr lang="zh-CN" altLang="e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心率变异性</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特征提取的过程，选择连续的三个心拍来代表</a:t>
            </a:r>
            <a:r>
              <a:rPr lang="zh-CN" altLang="e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心率变异性</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a:t>
            </a:r>
            <a:endParaRPr lang="en-US" altLang="zh-C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a:p>
            <a:pPr indent="-171450">
              <a:buFont typeface="Arial" panose="020B0604020202020204" pitchFamily="34" charset="0"/>
              <a:buChar char="•"/>
              <a:defRPr/>
            </a:pPr>
            <a:r>
              <a:rPr lang="zh-CN" altLang="en-US" sz="1400" b="1"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多尺度深度特征抽取</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：一类是子拍或心拍的均值、方差、绝对均值、平方均值和绝对值的平方根均值，另一类是相邻𝑅𝑅间隔的比率； </a:t>
            </a:r>
            <a:endParaRPr lang="en-US" altLang="zh-C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a:p>
            <a:pPr indent="-171450">
              <a:buFont typeface="Arial" panose="020B0604020202020204" pitchFamily="34" charset="0"/>
              <a:buChar char="•"/>
              <a:defRPr/>
            </a:pPr>
            <a:r>
              <a:rPr lang="zh-CN" altLang="en-US" sz="1400" b="1"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分类器优化</a:t>
            </a:r>
            <a:r>
              <a:rPr lang="zh-CN" altLang="en-US"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rPr>
              <a:t>：经典的三层卷积层叠加两层全连接层的一维卷积神经网络，并且在卷积层中引入改进的通道注意模块提升对分类结果更有价值的特征的权重 。</a:t>
            </a:r>
            <a:endParaRPr lang="en-US" altLang="zh-CN" sz="1200" kern="0" dirty="0">
              <a:solidFill>
                <a:srgbClr val="000000">
                  <a:lumMod val="65000"/>
                  <a:lumOff val="35000"/>
                </a:srgbClr>
              </a:solidFill>
              <a:latin typeface="Times New Roman" panose="02020603050405020304" pitchFamily="18" charset="0"/>
              <a:ea typeface="Microsoft YaHei" panose="020B0503020204020204" pitchFamily="34" charset="-122"/>
              <a:cs typeface="Times New Roman" panose="02020603050405020304" pitchFamily="18" charset="0"/>
              <a:sym typeface="+mn-lt"/>
            </a:endParaRPr>
          </a:p>
        </p:txBody>
      </p:sp>
    </p:spTree>
    <p:extLst>
      <p:ext uri="{BB962C8B-B14F-4D97-AF65-F5344CB8AC3E}">
        <p14:creationId xmlns:p14="http://schemas.microsoft.com/office/powerpoint/2010/main" val="3476482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终止符 15">
            <a:extLst>
              <a:ext uri="{FF2B5EF4-FFF2-40B4-BE49-F238E27FC236}">
                <a16:creationId xmlns:a16="http://schemas.microsoft.com/office/drawing/2014/main" id="{716B7315-C0CD-9A44-B4DA-B91B65DEF69E}"/>
              </a:ext>
            </a:extLst>
          </p:cNvPr>
          <p:cNvSpPr/>
          <p:nvPr/>
        </p:nvSpPr>
        <p:spPr>
          <a:xfrm>
            <a:off x="1914203" y="1347489"/>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7" name="文本框 10">
            <a:extLst>
              <a:ext uri="{FF2B5EF4-FFF2-40B4-BE49-F238E27FC236}">
                <a16:creationId xmlns:a16="http://schemas.microsoft.com/office/drawing/2014/main" id="{62DE3211-70BB-F342-8582-88049F17A537}"/>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数据划分</a:t>
            </a:r>
            <a:endParaRPr lang="en-US" altLang="zh-CN" sz="2400" dirty="0">
              <a:solidFill>
                <a:schemeClr val="bg1"/>
              </a:solidFill>
              <a:latin typeface="微软雅黑" panose="020B0503020204020204" pitchFamily="34" charset="-122"/>
            </a:endParaRPr>
          </a:p>
        </p:txBody>
      </p:sp>
      <p:sp>
        <p:nvSpPr>
          <p:cNvPr id="18" name="终止符 17">
            <a:extLst>
              <a:ext uri="{FF2B5EF4-FFF2-40B4-BE49-F238E27FC236}">
                <a16:creationId xmlns:a16="http://schemas.microsoft.com/office/drawing/2014/main" id="{FB3FD901-4990-8449-B1F3-C58171690875}"/>
              </a:ext>
            </a:extLst>
          </p:cNvPr>
          <p:cNvSpPr/>
          <p:nvPr/>
        </p:nvSpPr>
        <p:spPr>
          <a:xfrm>
            <a:off x="5164194" y="1347488"/>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9" name="终止符 18">
            <a:extLst>
              <a:ext uri="{FF2B5EF4-FFF2-40B4-BE49-F238E27FC236}">
                <a16:creationId xmlns:a16="http://schemas.microsoft.com/office/drawing/2014/main" id="{7102C2FC-19B3-9A40-B255-C1669E2ED5D0}"/>
              </a:ext>
            </a:extLst>
          </p:cNvPr>
          <p:cNvSpPr/>
          <p:nvPr/>
        </p:nvSpPr>
        <p:spPr>
          <a:xfrm>
            <a:off x="8425762" y="1347487"/>
            <a:ext cx="1864993" cy="751763"/>
          </a:xfrm>
          <a:prstGeom prst="flowChartTerminator">
            <a:avLst/>
          </a:prstGeom>
          <a:solidFill>
            <a:srgbClr val="373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0" name="文本框 10">
            <a:extLst>
              <a:ext uri="{FF2B5EF4-FFF2-40B4-BE49-F238E27FC236}">
                <a16:creationId xmlns:a16="http://schemas.microsoft.com/office/drawing/2014/main" id="{500B4ADF-114A-CB41-9FD0-013EB4D63610}"/>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分类模型</a:t>
            </a:r>
            <a:endParaRPr lang="en-US" altLang="zh-CN" sz="2400" dirty="0">
              <a:solidFill>
                <a:schemeClr val="bg1"/>
              </a:solidFill>
              <a:latin typeface="微软雅黑" panose="020B0503020204020204" pitchFamily="34" charset="-122"/>
            </a:endParaRPr>
          </a:p>
        </p:txBody>
      </p:sp>
      <p:sp>
        <p:nvSpPr>
          <p:cNvPr id="21" name="文本框 10">
            <a:extLst>
              <a:ext uri="{FF2B5EF4-FFF2-40B4-BE49-F238E27FC236}">
                <a16:creationId xmlns:a16="http://schemas.microsoft.com/office/drawing/2014/main" id="{673FE963-7906-4C43-B601-C6C60E992CF6}"/>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联邦模型</a:t>
            </a:r>
            <a:endParaRPr lang="en-US" altLang="zh-CN" sz="2400" dirty="0">
              <a:solidFill>
                <a:schemeClr val="bg1"/>
              </a:solidFill>
              <a:latin typeface="微软雅黑" panose="020B0503020204020204" pitchFamily="34" charset="-122"/>
            </a:endParaRPr>
          </a:p>
        </p:txBody>
      </p:sp>
      <p:cxnSp>
        <p:nvCxnSpPr>
          <p:cNvPr id="33" name="直线箭头连接符 32">
            <a:extLst>
              <a:ext uri="{FF2B5EF4-FFF2-40B4-BE49-F238E27FC236}">
                <a16:creationId xmlns:a16="http://schemas.microsoft.com/office/drawing/2014/main" id="{DEBF77E6-3B17-A043-94D3-FF4FEBE72BD5}"/>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直线箭头连接符 33">
            <a:extLst>
              <a:ext uri="{FF2B5EF4-FFF2-40B4-BE49-F238E27FC236}">
                <a16:creationId xmlns:a16="http://schemas.microsoft.com/office/drawing/2014/main" id="{B4C2EA97-07F2-CD48-AE94-E32F11D13A50}"/>
              </a:ext>
            </a:extLst>
          </p:cNvPr>
          <p:cNvCxnSpPr>
            <a:cxnSpLocks/>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矩形 34">
            <a:extLst>
              <a:ext uri="{FF2B5EF4-FFF2-40B4-BE49-F238E27FC236}">
                <a16:creationId xmlns:a16="http://schemas.microsoft.com/office/drawing/2014/main" id="{1D96BC0A-1CFA-824B-A007-4D85937BFB01}"/>
              </a:ext>
            </a:extLst>
          </p:cNvPr>
          <p:cNvSpPr/>
          <p:nvPr/>
        </p:nvSpPr>
        <p:spPr>
          <a:xfrm>
            <a:off x="917941" y="2228943"/>
            <a:ext cx="7681153" cy="401072"/>
          </a:xfrm>
          <a:prstGeom prst="rect">
            <a:avLst/>
          </a:prstGeom>
        </p:spPr>
        <p:txBody>
          <a:bodyPr wrap="square">
            <a:spAutoFit/>
          </a:bodyPr>
          <a:lstStyle/>
          <a:p>
            <a:pPr marL="285750" indent="-285750">
              <a:lnSpc>
                <a:spcPct val="120000"/>
              </a:lnSpc>
              <a:buFont typeface="Wingdings" pitchFamily="2" charset="2"/>
              <a:buChar char="u"/>
            </a:pPr>
            <a:r>
              <a:rPr lang="en"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Non-IID</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数据分析</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定性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&amp;</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 定量</a:t>
            </a:r>
          </a:p>
        </p:txBody>
      </p:sp>
      <p:pic>
        <p:nvPicPr>
          <p:cNvPr id="24" name="图片 23" descr="图表, 雷达图&#10;&#10;描述已自动生成">
            <a:extLst>
              <a:ext uri="{FF2B5EF4-FFF2-40B4-BE49-F238E27FC236}">
                <a16:creationId xmlns:a16="http://schemas.microsoft.com/office/drawing/2014/main" id="{414B5D3A-BF06-2942-A5BC-203EFF3EBF91}"/>
              </a:ext>
            </a:extLst>
          </p:cNvPr>
          <p:cNvPicPr/>
          <p:nvPr/>
        </p:nvPicPr>
        <p:blipFill rotWithShape="1">
          <a:blip r:embed="rId4" cstate="print">
            <a:extLst>
              <a:ext uri="{28A0092B-C50C-407E-A947-70E740481C1C}">
                <a14:useLocalDpi xmlns:a14="http://schemas.microsoft.com/office/drawing/2010/main" val="0"/>
              </a:ext>
            </a:extLst>
          </a:blip>
          <a:srcRect l="14341"/>
          <a:stretch/>
        </p:blipFill>
        <p:spPr>
          <a:xfrm>
            <a:off x="1376361" y="3844514"/>
            <a:ext cx="3124024" cy="2729641"/>
          </a:xfrm>
          <a:prstGeom prst="rect">
            <a:avLst/>
          </a:prstGeom>
        </p:spPr>
      </p:pic>
      <p:pic>
        <p:nvPicPr>
          <p:cNvPr id="25" name="图片 24">
            <a:extLst>
              <a:ext uri="{FF2B5EF4-FFF2-40B4-BE49-F238E27FC236}">
                <a16:creationId xmlns:a16="http://schemas.microsoft.com/office/drawing/2014/main" id="{BC4AF37D-455D-FB4C-B787-9DF221C1E91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283487" y="2731611"/>
            <a:ext cx="5398135" cy="850900"/>
          </a:xfrm>
          <a:prstGeom prst="rect">
            <a:avLst/>
          </a:prstGeom>
        </p:spPr>
      </p:pic>
      <p:pic>
        <p:nvPicPr>
          <p:cNvPr id="26" name="图片 25">
            <a:extLst>
              <a:ext uri="{FF2B5EF4-FFF2-40B4-BE49-F238E27FC236}">
                <a16:creationId xmlns:a16="http://schemas.microsoft.com/office/drawing/2014/main" id="{7D9521EE-BDA4-FB44-A25D-8DDBBEF54DCF}"/>
              </a:ext>
            </a:extLst>
          </p:cNvPr>
          <p:cNvPicPr/>
          <p:nvPr/>
        </p:nvPicPr>
        <p:blipFill rotWithShape="1">
          <a:blip r:embed="rId6" cstate="print">
            <a:extLst>
              <a:ext uri="{28A0092B-C50C-407E-A947-70E740481C1C}">
                <a14:useLocalDpi xmlns:a14="http://schemas.microsoft.com/office/drawing/2010/main" val="0"/>
              </a:ext>
            </a:extLst>
          </a:blip>
          <a:srcRect l="4263" t="12774" r="3991" b="6044"/>
          <a:stretch/>
        </p:blipFill>
        <p:spPr bwMode="auto">
          <a:xfrm>
            <a:off x="5164194" y="3755334"/>
            <a:ext cx="2866496" cy="2729601"/>
          </a:xfrm>
          <a:prstGeom prst="rect">
            <a:avLst/>
          </a:prstGeom>
          <a:ln>
            <a:noFill/>
          </a:ln>
          <a:extLst>
            <a:ext uri="{53640926-AAD7-44D8-BBD7-CCE9431645EC}">
              <a14:shadowObscured xmlns:a14="http://schemas.microsoft.com/office/drawing/2010/main"/>
            </a:ext>
          </a:extLst>
        </p:spPr>
      </p:pic>
      <p:sp>
        <p:nvSpPr>
          <p:cNvPr id="2" name="右箭头 1">
            <a:extLst>
              <a:ext uri="{FF2B5EF4-FFF2-40B4-BE49-F238E27FC236}">
                <a16:creationId xmlns:a16="http://schemas.microsoft.com/office/drawing/2014/main" id="{2C5F42F9-AD25-834A-8BBE-23ACB24AC856}"/>
              </a:ext>
            </a:extLst>
          </p:cNvPr>
          <p:cNvSpPr/>
          <p:nvPr/>
        </p:nvSpPr>
        <p:spPr>
          <a:xfrm>
            <a:off x="8030690" y="4900613"/>
            <a:ext cx="756123" cy="374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a16="http://schemas.microsoft.com/office/drawing/2014/main" id="{C5C4353D-C44E-8C42-B86A-7F61EED529E1}"/>
              </a:ext>
            </a:extLst>
          </p:cNvPr>
          <p:cNvSpPr txBox="1"/>
          <p:nvPr/>
        </p:nvSpPr>
        <p:spPr>
          <a:xfrm>
            <a:off x="1097550" y="2655510"/>
            <a:ext cx="4994647" cy="10236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将联邦学习应用于心电图类型识别工作中，</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避免了本地数据直接传输带来的隐私泄漏问题</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，却引起了</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Non-IID</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问题</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并进一步导致</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联邦模型的识别性能急剧下降</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2" name="图片 31">
            <a:extLst>
              <a:ext uri="{FF2B5EF4-FFF2-40B4-BE49-F238E27FC236}">
                <a16:creationId xmlns:a16="http://schemas.microsoft.com/office/drawing/2014/main" id="{BC93B45D-08A0-2E4D-8235-681D3518E398}"/>
              </a:ext>
            </a:extLst>
          </p:cNvPr>
          <p:cNvPicPr/>
          <p:nvPr/>
        </p:nvPicPr>
        <p:blipFill rotWithShape="1">
          <a:blip r:embed="rId7" cstate="print">
            <a:extLst>
              <a:ext uri="{28A0092B-C50C-407E-A947-70E740481C1C}">
                <a14:useLocalDpi xmlns:a14="http://schemas.microsoft.com/office/drawing/2010/main" val="0"/>
              </a:ext>
            </a:extLst>
          </a:blip>
          <a:srcRect l="4760" t="12192" r="3709" b="6499"/>
          <a:stretch/>
        </p:blipFill>
        <p:spPr bwMode="auto">
          <a:xfrm>
            <a:off x="8815126" y="3723958"/>
            <a:ext cx="2866496" cy="2729601"/>
          </a:xfrm>
          <a:prstGeom prst="rect">
            <a:avLst/>
          </a:prstGeom>
          <a:ln>
            <a:noFill/>
          </a:ln>
          <a:extLst>
            <a:ext uri="{53640926-AAD7-44D8-BBD7-CCE9431645EC}">
              <a14:shadowObscured xmlns:a14="http://schemas.microsoft.com/office/drawing/2010/main"/>
            </a:ext>
          </a:extLst>
        </p:spPr>
      </p:pic>
      <p:sp>
        <p:nvSpPr>
          <p:cNvPr id="37" name="矩形 36">
            <a:extLst>
              <a:ext uri="{FF2B5EF4-FFF2-40B4-BE49-F238E27FC236}">
                <a16:creationId xmlns:a16="http://schemas.microsoft.com/office/drawing/2014/main" id="{21241291-7513-A548-ABBB-B41BC6490B03}"/>
              </a:ext>
            </a:extLst>
          </p:cNvPr>
          <p:cNvSpPr/>
          <p:nvPr/>
        </p:nvSpPr>
        <p:spPr>
          <a:xfrm>
            <a:off x="9131674" y="4006853"/>
            <a:ext cx="655264" cy="7080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8" name="矩形 37">
            <a:extLst>
              <a:ext uri="{FF2B5EF4-FFF2-40B4-BE49-F238E27FC236}">
                <a16:creationId xmlns:a16="http://schemas.microsoft.com/office/drawing/2014/main" id="{F593F92A-F583-8B41-BB30-CB32B6C90FC7}"/>
              </a:ext>
            </a:extLst>
          </p:cNvPr>
          <p:cNvSpPr/>
          <p:nvPr/>
        </p:nvSpPr>
        <p:spPr>
          <a:xfrm>
            <a:off x="9793570" y="4716171"/>
            <a:ext cx="1022069" cy="1141704"/>
          </a:xfrm>
          <a:prstGeom prst="rect">
            <a:avLst/>
          </a:prstGeom>
          <a:noFill/>
          <a:ln w="19050">
            <a:solidFill>
              <a:srgbClr val="ECBD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Tree>
    <p:extLst>
      <p:ext uri="{BB962C8B-B14F-4D97-AF65-F5344CB8AC3E}">
        <p14:creationId xmlns:p14="http://schemas.microsoft.com/office/powerpoint/2010/main" val="3712189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终止符 15">
            <a:extLst>
              <a:ext uri="{FF2B5EF4-FFF2-40B4-BE49-F238E27FC236}">
                <a16:creationId xmlns:a16="http://schemas.microsoft.com/office/drawing/2014/main" id="{716B7315-C0CD-9A44-B4DA-B91B65DEF69E}"/>
              </a:ext>
            </a:extLst>
          </p:cNvPr>
          <p:cNvSpPr/>
          <p:nvPr/>
        </p:nvSpPr>
        <p:spPr>
          <a:xfrm>
            <a:off x="1914203" y="1347489"/>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7" name="文本框 10">
            <a:extLst>
              <a:ext uri="{FF2B5EF4-FFF2-40B4-BE49-F238E27FC236}">
                <a16:creationId xmlns:a16="http://schemas.microsoft.com/office/drawing/2014/main" id="{62DE3211-70BB-F342-8582-88049F17A537}"/>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数据划分</a:t>
            </a:r>
            <a:endParaRPr lang="en-US" altLang="zh-CN" sz="2400" dirty="0">
              <a:solidFill>
                <a:schemeClr val="bg1"/>
              </a:solidFill>
              <a:latin typeface="微软雅黑" panose="020B0503020204020204" pitchFamily="34" charset="-122"/>
            </a:endParaRPr>
          </a:p>
        </p:txBody>
      </p:sp>
      <p:sp>
        <p:nvSpPr>
          <p:cNvPr id="18" name="终止符 17">
            <a:extLst>
              <a:ext uri="{FF2B5EF4-FFF2-40B4-BE49-F238E27FC236}">
                <a16:creationId xmlns:a16="http://schemas.microsoft.com/office/drawing/2014/main" id="{FB3FD901-4990-8449-B1F3-C58171690875}"/>
              </a:ext>
            </a:extLst>
          </p:cNvPr>
          <p:cNvSpPr/>
          <p:nvPr/>
        </p:nvSpPr>
        <p:spPr>
          <a:xfrm>
            <a:off x="5164194" y="1347488"/>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9" name="终止符 18">
            <a:extLst>
              <a:ext uri="{FF2B5EF4-FFF2-40B4-BE49-F238E27FC236}">
                <a16:creationId xmlns:a16="http://schemas.microsoft.com/office/drawing/2014/main" id="{7102C2FC-19B3-9A40-B255-C1669E2ED5D0}"/>
              </a:ext>
            </a:extLst>
          </p:cNvPr>
          <p:cNvSpPr/>
          <p:nvPr/>
        </p:nvSpPr>
        <p:spPr>
          <a:xfrm>
            <a:off x="8425762" y="1347487"/>
            <a:ext cx="1864993" cy="751763"/>
          </a:xfrm>
          <a:prstGeom prst="flowChartTerminator">
            <a:avLst/>
          </a:prstGeom>
          <a:solidFill>
            <a:srgbClr val="373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0" name="文本框 10">
            <a:extLst>
              <a:ext uri="{FF2B5EF4-FFF2-40B4-BE49-F238E27FC236}">
                <a16:creationId xmlns:a16="http://schemas.microsoft.com/office/drawing/2014/main" id="{500B4ADF-114A-CB41-9FD0-013EB4D63610}"/>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分类模型</a:t>
            </a:r>
            <a:endParaRPr lang="en-US" altLang="zh-CN" sz="2400" dirty="0">
              <a:solidFill>
                <a:schemeClr val="bg1"/>
              </a:solidFill>
              <a:latin typeface="微软雅黑" panose="020B0503020204020204" pitchFamily="34" charset="-122"/>
            </a:endParaRPr>
          </a:p>
        </p:txBody>
      </p:sp>
      <p:sp>
        <p:nvSpPr>
          <p:cNvPr id="21" name="文本框 10">
            <a:extLst>
              <a:ext uri="{FF2B5EF4-FFF2-40B4-BE49-F238E27FC236}">
                <a16:creationId xmlns:a16="http://schemas.microsoft.com/office/drawing/2014/main" id="{673FE963-7906-4C43-B601-C6C60E992CF6}"/>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联邦模型</a:t>
            </a:r>
            <a:endParaRPr lang="en-US" altLang="zh-CN" sz="2400" dirty="0">
              <a:solidFill>
                <a:schemeClr val="bg1"/>
              </a:solidFill>
              <a:latin typeface="微软雅黑" panose="020B0503020204020204" pitchFamily="34" charset="-122"/>
            </a:endParaRPr>
          </a:p>
        </p:txBody>
      </p:sp>
      <p:cxnSp>
        <p:nvCxnSpPr>
          <p:cNvPr id="33" name="直线箭头连接符 32">
            <a:extLst>
              <a:ext uri="{FF2B5EF4-FFF2-40B4-BE49-F238E27FC236}">
                <a16:creationId xmlns:a16="http://schemas.microsoft.com/office/drawing/2014/main" id="{DEBF77E6-3B17-A043-94D3-FF4FEBE72BD5}"/>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直线箭头连接符 33">
            <a:extLst>
              <a:ext uri="{FF2B5EF4-FFF2-40B4-BE49-F238E27FC236}">
                <a16:creationId xmlns:a16="http://schemas.microsoft.com/office/drawing/2014/main" id="{B4C2EA97-07F2-CD48-AE94-E32F11D13A50}"/>
              </a:ext>
            </a:extLst>
          </p:cNvPr>
          <p:cNvCxnSpPr>
            <a:cxnSpLocks/>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矩形 34">
            <a:extLst>
              <a:ext uri="{FF2B5EF4-FFF2-40B4-BE49-F238E27FC236}">
                <a16:creationId xmlns:a16="http://schemas.microsoft.com/office/drawing/2014/main" id="{1D96BC0A-1CFA-824B-A007-4D85937BFB01}"/>
              </a:ext>
            </a:extLst>
          </p:cNvPr>
          <p:cNvSpPr/>
          <p:nvPr/>
        </p:nvSpPr>
        <p:spPr>
          <a:xfrm>
            <a:off x="928122" y="2231283"/>
            <a:ext cx="4586853" cy="396391"/>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层次化全局共享数据</a:t>
            </a:r>
          </a:p>
        </p:txBody>
      </p:sp>
      <p:sp>
        <p:nvSpPr>
          <p:cNvPr id="31" name="文本框 30">
            <a:extLst>
              <a:ext uri="{FF2B5EF4-FFF2-40B4-BE49-F238E27FC236}">
                <a16:creationId xmlns:a16="http://schemas.microsoft.com/office/drawing/2014/main" id="{C5C4353D-C44E-8C42-B86A-7F61EED529E1}"/>
              </a:ext>
            </a:extLst>
          </p:cNvPr>
          <p:cNvSpPr txBox="1"/>
          <p:nvPr/>
        </p:nvSpPr>
        <p:spPr>
          <a:xfrm>
            <a:off x="1267864" y="2583856"/>
            <a:ext cx="3878179" cy="10236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增加全局共享数据这一扩展客户端数据集的方法可以</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使跨设备的数据分布更加相似</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，以改善空间中数据分布的偏差。</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E43F57D3-C963-2945-91E1-B2A53DB6F9AA}"/>
              </a:ext>
            </a:extLst>
          </p:cNvPr>
          <p:cNvSpPr/>
          <p:nvPr/>
        </p:nvSpPr>
        <p:spPr>
          <a:xfrm>
            <a:off x="1244559" y="3911330"/>
            <a:ext cx="3757939" cy="1231106"/>
          </a:xfrm>
          <a:prstGeom prst="rect">
            <a:avLst/>
          </a:prstGeom>
        </p:spPr>
        <p:txBody>
          <a:bodyPr wrap="square">
            <a:spAutoFit/>
            <a:scene3d>
              <a:camera prst="orthographicFront"/>
              <a:lightRig rig="threePt" dir="t"/>
            </a:scene3d>
            <a:sp3d contourW="12700"/>
          </a:bodyPr>
          <a:lstStyle/>
          <a:p>
            <a:pPr marL="171450" indent="-171450">
              <a:buFont typeface="Arial" panose="020B0604020202020204" pitchFamily="34" charset="0"/>
              <a:buChar char="•"/>
              <a:defRPr/>
            </a:pPr>
            <a:r>
              <a:rPr lang="en" altLang="zh-CN" sz="16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Q1</a:t>
            </a:r>
            <a:r>
              <a:rPr lang="zh-CN" altLang="en" sz="16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sym typeface="+mn-lt"/>
              </a:rPr>
              <a:t>确定全局共享数据的规模？</a:t>
            </a:r>
            <a:endPar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171450" indent="-171450">
              <a:buFont typeface="Arial" panose="020B0604020202020204" pitchFamily="34" charset="0"/>
              <a:buChar char="•"/>
              <a:defRPr/>
            </a:pPr>
            <a:endPar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a:defRPr/>
            </a:pPr>
            <a:endPar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171450" indent="-171450">
              <a:buFont typeface="Arial" panose="020B0604020202020204" pitchFamily="34" charset="0"/>
              <a:buChar char="•"/>
              <a:defRPr/>
            </a:pPr>
            <a:r>
              <a:rPr lang="en" altLang="zh-CN" sz="16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Q</a:t>
            </a:r>
            <a:r>
              <a:rPr lang="en-US" altLang="zh-CN" sz="16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2</a:t>
            </a:r>
            <a:r>
              <a:rPr lang="zh-CN" altLang="en-US" sz="1400" b="1" kern="0" dirty="0">
                <a:latin typeface="Times New Roman" panose="02020603050405020304" pitchFamily="18" charset="0"/>
                <a:ea typeface="微软雅黑" panose="020B0503020204020204" pitchFamily="34" charset="-122"/>
                <a:cs typeface="Times New Roman" panose="02020603050405020304" pitchFamily="18" charset="0"/>
                <a:sym typeface="+mn-lt"/>
              </a:rPr>
              <a:t>：</a:t>
            </a: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sym typeface="+mn-lt"/>
              </a:rPr>
              <a:t>确定全局共享数据中各种类型数据的比例？ </a:t>
            </a:r>
            <a:endPar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3" name="矩形 22">
            <a:extLst>
              <a:ext uri="{FF2B5EF4-FFF2-40B4-BE49-F238E27FC236}">
                <a16:creationId xmlns:a16="http://schemas.microsoft.com/office/drawing/2014/main" id="{D317FFEE-007F-DC4A-88FD-82E14D66F3FE}"/>
              </a:ext>
            </a:extLst>
          </p:cNvPr>
          <p:cNvSpPr/>
          <p:nvPr/>
        </p:nvSpPr>
        <p:spPr>
          <a:xfrm>
            <a:off x="1845653" y="4259804"/>
            <a:ext cx="1547218" cy="307777"/>
          </a:xfrm>
          <a:prstGeom prst="rect">
            <a:avLst/>
          </a:prstGeom>
        </p:spPr>
        <p:txBody>
          <a:bodyPr wrap="none">
            <a:spAutoFit/>
          </a:bodyPr>
          <a:lstStyle/>
          <a:p>
            <a:r>
              <a:rPr lang="en-US" altLang="zh-CN" sz="1400" kern="100" dirty="0">
                <a:latin typeface="Times New Roman" panose="02020603050405020304" pitchFamily="18" charset="0"/>
                <a:ea typeface="宋体" panose="02010600030101010101" pitchFamily="2" charset="-122"/>
              </a:rPr>
              <a:t>α = G / D * 100</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400" dirty="0"/>
              <a:t> </a:t>
            </a:r>
            <a:endParaRPr lang="zh-CN" altLang="en-US" sz="1400" dirty="0"/>
          </a:p>
        </p:txBody>
      </p:sp>
      <p:sp>
        <p:nvSpPr>
          <p:cNvPr id="27" name="矩形 26">
            <a:extLst>
              <a:ext uri="{FF2B5EF4-FFF2-40B4-BE49-F238E27FC236}">
                <a16:creationId xmlns:a16="http://schemas.microsoft.com/office/drawing/2014/main" id="{D88619C5-A3FE-5740-A675-DAC3529E48AD}"/>
              </a:ext>
            </a:extLst>
          </p:cNvPr>
          <p:cNvSpPr/>
          <p:nvPr/>
        </p:nvSpPr>
        <p:spPr>
          <a:xfrm>
            <a:off x="1845653" y="5107742"/>
            <a:ext cx="2077748" cy="307777"/>
          </a:xfrm>
          <a:prstGeom prst="rect">
            <a:avLst/>
          </a:prstGeom>
        </p:spPr>
        <p:txBody>
          <a:bodyPr wrap="none">
            <a:spAutoFit/>
          </a:bodyPr>
          <a:lstStyle/>
          <a:p>
            <a:r>
              <a:rPr lang="en-US" altLang="zh-CN" sz="1400" kern="100" dirty="0">
                <a:latin typeface="Times New Roman" panose="02020603050405020304" pitchFamily="18" charset="0"/>
                <a:ea typeface="宋体" panose="02010600030101010101" pitchFamily="2" charset="-122"/>
              </a:rPr>
              <a:t>G = β </a:t>
            </a:r>
            <a:r>
              <a:rPr lang="en-US" altLang="zh-CN" sz="1400" kern="100" dirty="0">
                <a:latin typeface="Cambria Math" panose="02040503050406030204" pitchFamily="18" charset="0"/>
                <a:ea typeface="宋体" panose="02010600030101010101" pitchFamily="2" charset="-122"/>
                <a:cs typeface="Cambria Math" panose="02040503050406030204" pitchFamily="18" charset="0"/>
              </a:rPr>
              <a:t>∗</a:t>
            </a:r>
            <a:r>
              <a:rPr lang="en-US" altLang="zh-CN" sz="1400" kern="100" dirty="0">
                <a:latin typeface="Times New Roman" panose="02020603050405020304" pitchFamily="18" charset="0"/>
                <a:ea typeface="宋体" panose="02010600030101010101" pitchFamily="2" charset="-122"/>
              </a:rPr>
              <a:t> N + γ </a:t>
            </a:r>
            <a:r>
              <a:rPr lang="en-US" altLang="zh-CN" sz="1400" kern="100" dirty="0">
                <a:latin typeface="Cambria Math" panose="02040503050406030204" pitchFamily="18" charset="0"/>
                <a:ea typeface="宋体" panose="02010600030101010101" pitchFamily="2" charset="-122"/>
                <a:cs typeface="Cambria Math" panose="02040503050406030204" pitchFamily="18" charset="0"/>
              </a:rPr>
              <a:t>∗</a:t>
            </a:r>
            <a:r>
              <a:rPr lang="en-US" altLang="zh-CN" sz="1400" kern="100" dirty="0">
                <a:latin typeface="Times New Roman" panose="02020603050405020304" pitchFamily="18" charset="0"/>
                <a:ea typeface="宋体" panose="02010600030101010101" pitchFamily="2" charset="-122"/>
              </a:rPr>
              <a:t> S + θ </a:t>
            </a:r>
            <a:r>
              <a:rPr lang="en-US" altLang="zh-CN" sz="1400" kern="100" dirty="0">
                <a:latin typeface="Cambria Math" panose="02040503050406030204" pitchFamily="18" charset="0"/>
                <a:ea typeface="宋体" panose="02010600030101010101" pitchFamily="2" charset="-122"/>
                <a:cs typeface="Cambria Math" panose="02040503050406030204" pitchFamily="18" charset="0"/>
              </a:rPr>
              <a:t>∗</a:t>
            </a:r>
            <a:r>
              <a:rPr lang="en-US" altLang="zh-CN" sz="1400" kern="100" dirty="0">
                <a:latin typeface="Times New Roman" panose="02020603050405020304" pitchFamily="18" charset="0"/>
                <a:ea typeface="宋体" panose="02010600030101010101" pitchFamily="2" charset="-122"/>
              </a:rPr>
              <a:t> V</a:t>
            </a:r>
            <a:r>
              <a:rPr lang="zh-CN" altLang="zh-CN" sz="1400" dirty="0"/>
              <a:t> </a:t>
            </a:r>
            <a:endParaRPr lang="zh-CN" altLang="en-US" sz="1400" dirty="0"/>
          </a:p>
        </p:txBody>
      </p:sp>
      <p:sp>
        <p:nvSpPr>
          <p:cNvPr id="28" name="矩形 27">
            <a:extLst>
              <a:ext uri="{FF2B5EF4-FFF2-40B4-BE49-F238E27FC236}">
                <a16:creationId xmlns:a16="http://schemas.microsoft.com/office/drawing/2014/main" id="{04C9178F-98C8-3B48-A0B5-91080B105F31}"/>
              </a:ext>
            </a:extLst>
          </p:cNvPr>
          <p:cNvSpPr/>
          <p:nvPr/>
        </p:nvSpPr>
        <p:spPr>
          <a:xfrm>
            <a:off x="5981134" y="2231282"/>
            <a:ext cx="4586853" cy="396134"/>
          </a:xfrm>
          <a:prstGeom prst="rect">
            <a:avLst/>
          </a:prstGeom>
        </p:spPr>
        <p:txBody>
          <a:bodyPr wrap="square">
            <a:spAutoFit/>
          </a:bodyPr>
          <a:lstStyle/>
          <a:p>
            <a:pPr marL="285750" indent="-285750">
              <a:lnSpc>
                <a:spcPct val="120000"/>
              </a:lnSpc>
              <a:buFont typeface="Wingdings" pitchFamily="2" charset="2"/>
              <a:buChar char="u"/>
            </a:pPr>
            <a:r>
              <a:rPr lang="en"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FedCluster</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框架 </a:t>
            </a:r>
          </a:p>
        </p:txBody>
      </p:sp>
      <p:sp>
        <p:nvSpPr>
          <p:cNvPr id="29" name="文本框 28">
            <a:extLst>
              <a:ext uri="{FF2B5EF4-FFF2-40B4-BE49-F238E27FC236}">
                <a16:creationId xmlns:a16="http://schemas.microsoft.com/office/drawing/2014/main" id="{7E37120E-B53B-9B45-BB14-FB767F346C7A}"/>
              </a:ext>
            </a:extLst>
          </p:cNvPr>
          <p:cNvSpPr txBox="1"/>
          <p:nvPr/>
        </p:nvSpPr>
        <p:spPr>
          <a:xfrm>
            <a:off x="6288243" y="2607162"/>
            <a:ext cx="4279744" cy="70044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提出了一种称为</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联邦聚合机制的联邦优化算法</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框架</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FedCluster</a:t>
            </a:r>
            <a:r>
              <a:rPr lang="zh-CN" altLang="e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使得</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FedAVG</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成为它的一个特例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0" name="图片 29" descr="图示&#10;&#10;中度可信度描述已自动生成">
            <a:extLst>
              <a:ext uri="{FF2B5EF4-FFF2-40B4-BE49-F238E27FC236}">
                <a16:creationId xmlns:a16="http://schemas.microsoft.com/office/drawing/2014/main" id="{4C980A63-0E5D-9D40-983F-693D53CFF35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247798" y="3307610"/>
            <a:ext cx="4028440" cy="2002790"/>
          </a:xfrm>
          <a:prstGeom prst="rect">
            <a:avLst/>
          </a:prstGeom>
        </p:spPr>
      </p:pic>
      <p:sp>
        <p:nvSpPr>
          <p:cNvPr id="39" name="矩形 38">
            <a:extLst>
              <a:ext uri="{FF2B5EF4-FFF2-40B4-BE49-F238E27FC236}">
                <a16:creationId xmlns:a16="http://schemas.microsoft.com/office/drawing/2014/main" id="{D6F83DDE-F2CF-574F-B9FD-D09F62C05ABA}"/>
              </a:ext>
            </a:extLst>
          </p:cNvPr>
          <p:cNvSpPr/>
          <p:nvPr/>
        </p:nvSpPr>
        <p:spPr>
          <a:xfrm>
            <a:off x="6220003" y="5365465"/>
            <a:ext cx="3757939" cy="738664"/>
          </a:xfrm>
          <a:prstGeom prst="rect">
            <a:avLst/>
          </a:prstGeom>
        </p:spPr>
        <p:txBody>
          <a:bodyPr wrap="square">
            <a:spAutoFit/>
            <a:scene3d>
              <a:camera prst="orthographicFront"/>
              <a:lightRig rig="threePt" dir="t"/>
            </a:scene3d>
            <a:sp3d contourW="12700"/>
          </a:bodyPr>
          <a:lstStyle/>
          <a:p>
            <a:pPr marL="171450" indent="-171450">
              <a:buFont typeface="Arial" panose="020B0604020202020204" pitchFamily="34" charset="0"/>
              <a:buChar char="•"/>
              <a:defRPr/>
            </a:pPr>
            <a:r>
              <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sym typeface="+mn-lt"/>
              </a:rPr>
              <a:t>Kmeans</a:t>
            </a: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sym typeface="+mn-lt"/>
              </a:rPr>
              <a:t>聚类：</a:t>
            </a:r>
          </a:p>
          <a:p>
            <a:pPr>
              <a:defRPr/>
            </a:pPr>
            <a:endPar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171450" indent="-171450">
              <a:buFont typeface="Arial" panose="020B0604020202020204" pitchFamily="34" charset="0"/>
              <a:buChar char="•"/>
              <a:defRPr/>
            </a:pP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sym typeface="+mn-lt"/>
              </a:rPr>
              <a:t>更新模型参数：</a:t>
            </a:r>
            <a:endParaRPr lang="en-US" altLang="zh-CN" sz="1400" kern="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0BE902E7-F1AE-AE46-BC26-554B09641A73}"/>
                  </a:ext>
                </a:extLst>
              </p:cNvPr>
              <p:cNvSpPr/>
              <p:nvPr/>
            </p:nvSpPr>
            <p:spPr>
              <a:xfrm>
                <a:off x="7267684" y="5365465"/>
                <a:ext cx="3078663" cy="348813"/>
              </a:xfrm>
              <a:prstGeom prst="rect">
                <a:avLst/>
              </a:prstGeom>
            </p:spPr>
            <p:txBody>
              <a:bodyPr wrap="none">
                <a:spAutoFit/>
              </a:bodyPr>
              <a:lstStyle/>
              <a:p>
                <a:pPr indent="304800" algn="just">
                  <a:lnSpc>
                    <a:spcPts val="2000"/>
                  </a:lnSpc>
                </a:pPr>
                <a14:m>
                  <m:oMathPara xmlns:m="http://schemas.openxmlformats.org/officeDocument/2006/math">
                    <m:oMathParaPr>
                      <m:jc m:val="centerGroup"/>
                    </m:oMathParaPr>
                    <m:oMath xmlns:m="http://schemas.openxmlformats.org/officeDocument/2006/math">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𝑑𝑖𝑓𝑓</m:t>
                          </m:r>
                        </m:e>
                        <m:sub>
                          <m:r>
                            <a:rPr lang="en-US" altLang="zh-CN" sz="1400" kern="100">
                              <a:latin typeface="Cambria Math" panose="02040503050406030204" pitchFamily="18" charset="0"/>
                            </a:rPr>
                            <m:t>𝑖</m:t>
                          </m:r>
                          <m:r>
                            <a:rPr lang="en-US" altLang="zh-CN" sz="1400" kern="100">
                              <a:latin typeface="Cambria Math" panose="02040503050406030204" pitchFamily="18" charset="0"/>
                            </a:rPr>
                            <m:t>,</m:t>
                          </m:r>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𝐶</m:t>
                              </m:r>
                            </m:e>
                            <m:sub>
                              <m:r>
                                <a:rPr lang="en-US" altLang="zh-CN" sz="1400" kern="100">
                                  <a:latin typeface="Cambria Math" panose="02040503050406030204" pitchFamily="18" charset="0"/>
                                </a:rPr>
                                <m:t>𝑘</m:t>
                              </m:r>
                            </m:sub>
                          </m:sSub>
                        </m:sub>
                      </m:sSub>
                      <m:r>
                        <a:rPr lang="en-US" altLang="zh-CN" sz="1400" kern="100">
                          <a:latin typeface="Cambria Math" panose="02040503050406030204" pitchFamily="18" charset="0"/>
                        </a:rPr>
                        <m:t> = </m:t>
                      </m:r>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𝐹</m:t>
                          </m:r>
                        </m:e>
                        <m:sub>
                          <m:r>
                            <a:rPr lang="en-US" altLang="zh-CN" sz="1400" kern="100">
                              <a:latin typeface="Cambria Math" panose="02040503050406030204" pitchFamily="18" charset="0"/>
                            </a:rPr>
                            <m:t>1</m:t>
                          </m:r>
                        </m:sub>
                      </m:sSub>
                      <m:r>
                        <a:rPr lang="en-US" altLang="zh-CN" sz="1400" kern="100">
                          <a:latin typeface="Cambria Math" panose="02040503050406030204" pitchFamily="18" charset="0"/>
                        </a:rPr>
                        <m:t>(</m:t>
                      </m:r>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𝑑𝑖𝑓𝑓</m:t>
                          </m:r>
                        </m:e>
                        <m:sub>
                          <m:r>
                            <a:rPr lang="en-US" altLang="zh-CN" sz="1400" kern="100">
                              <a:latin typeface="Cambria Math" panose="02040503050406030204" pitchFamily="18" charset="0"/>
                            </a:rPr>
                            <m:t>1</m:t>
                          </m:r>
                        </m:sub>
                      </m:sSub>
                      <m:r>
                        <a:rPr lang="en-US" altLang="zh-CN" sz="1400" kern="100">
                          <a:latin typeface="Cambria Math" panose="02040503050406030204" pitchFamily="18" charset="0"/>
                        </a:rPr>
                        <m:t>, </m:t>
                      </m:r>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𝑑𝑖𝑓𝑓</m:t>
                          </m:r>
                        </m:e>
                        <m:sub>
                          <m:r>
                            <a:rPr lang="en-US" altLang="zh-CN" sz="1400" kern="100">
                              <a:latin typeface="Cambria Math" panose="02040503050406030204" pitchFamily="18" charset="0"/>
                            </a:rPr>
                            <m:t>2</m:t>
                          </m:r>
                        </m:sub>
                      </m:sSub>
                      <m:r>
                        <a:rPr lang="en-US" altLang="zh-CN" sz="1400" kern="100">
                          <a:latin typeface="Cambria Math" panose="02040503050406030204" pitchFamily="18" charset="0"/>
                        </a:rPr>
                        <m:t>, ... , </m:t>
                      </m:r>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𝑑𝑖𝑓𝑓</m:t>
                          </m:r>
                        </m:e>
                        <m:sub>
                          <m:r>
                            <a:rPr lang="en-US" altLang="zh-CN" sz="1400" kern="100">
                              <a:latin typeface="Cambria Math" panose="02040503050406030204" pitchFamily="18" charset="0"/>
                            </a:rPr>
                            <m:t>𝑛</m:t>
                          </m:r>
                        </m:sub>
                      </m:sSub>
                      <m:r>
                        <a:rPr lang="en-US" altLang="zh-CN" sz="1400" kern="100">
                          <a:latin typeface="Cambria Math" panose="02040503050406030204" pitchFamily="18" charset="0"/>
                        </a:rPr>
                        <m:t>)</m:t>
                      </m:r>
                    </m:oMath>
                  </m:oMathPara>
                </a14:m>
                <a:endParaRPr lang="zh-CN" altLang="zh-CN" sz="1400" kern="100" dirty="0"/>
              </a:p>
            </p:txBody>
          </p:sp>
        </mc:Choice>
        <mc:Fallback xmlns="">
          <p:sp>
            <p:nvSpPr>
              <p:cNvPr id="4" name="矩形 3">
                <a:extLst>
                  <a:ext uri="{FF2B5EF4-FFF2-40B4-BE49-F238E27FC236}">
                    <a16:creationId xmlns:a16="http://schemas.microsoft.com/office/drawing/2014/main" id="{0BE902E7-F1AE-AE46-BC26-554B09641A73}"/>
                  </a:ext>
                </a:extLst>
              </p:cNvPr>
              <p:cNvSpPr>
                <a:spLocks noRot="1" noChangeAspect="1" noMove="1" noResize="1" noEditPoints="1" noAdjustHandles="1" noChangeArrowheads="1" noChangeShapeType="1" noTextEdit="1"/>
              </p:cNvSpPr>
              <p:nvPr/>
            </p:nvSpPr>
            <p:spPr>
              <a:xfrm>
                <a:off x="7267684" y="5365465"/>
                <a:ext cx="3078663" cy="348813"/>
              </a:xfrm>
              <a:prstGeom prst="rect">
                <a:avLst/>
              </a:prstGeom>
              <a:blipFill>
                <a:blip r:embed="rId5"/>
                <a:stretch>
                  <a:fillRect r="-6996"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1A566F35-8516-5547-A4B5-98102CEBEEA5}"/>
                  </a:ext>
                </a:extLst>
              </p:cNvPr>
              <p:cNvSpPr/>
              <p:nvPr/>
            </p:nvSpPr>
            <p:spPr>
              <a:xfrm>
                <a:off x="7680018" y="5769343"/>
                <a:ext cx="1725408" cy="5561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𝑤</m:t>
                          </m:r>
                        </m:e>
                        <m:sub>
                          <m:r>
                            <a:rPr lang="en-US" altLang="zh-CN" sz="1400" kern="100">
                              <a:latin typeface="Cambria Math" panose="02040503050406030204" pitchFamily="18" charset="0"/>
                            </a:rPr>
                            <m:t>𝑡</m:t>
                          </m:r>
                          <m:r>
                            <a:rPr lang="en-US" altLang="zh-CN" sz="1400" kern="100">
                              <a:latin typeface="Cambria Math" panose="02040503050406030204" pitchFamily="18" charset="0"/>
                            </a:rPr>
                            <m:t>+1</m:t>
                          </m:r>
                        </m:sub>
                      </m:sSub>
                      <m:r>
                        <a:rPr lang="en-US" altLang="zh-CN" sz="1400" kern="100">
                          <a:latin typeface="Cambria Math" panose="02040503050406030204" pitchFamily="18" charset="0"/>
                        </a:rPr>
                        <m:t> = </m:t>
                      </m:r>
                      <m:f>
                        <m:fPr>
                          <m:ctrlPr>
                            <a:rPr lang="zh-CN" altLang="zh-CN" sz="1400" i="1" kern="100">
                              <a:latin typeface="Cambria Math" panose="02040503050406030204" pitchFamily="18" charset="0"/>
                            </a:rPr>
                          </m:ctrlPr>
                        </m:fPr>
                        <m:num>
                          <m:nary>
                            <m:naryPr>
                              <m:chr m:val="∑"/>
                              <m:limLoc m:val="subSup"/>
                              <m:supHide m:val="on"/>
                              <m:ctrlPr>
                                <a:rPr lang="zh-CN" altLang="zh-CN" sz="1400" i="1" kern="100">
                                  <a:latin typeface="Cambria Math" panose="02040503050406030204" pitchFamily="18" charset="0"/>
                                </a:rPr>
                              </m:ctrlPr>
                            </m:naryPr>
                            <m:sub>
                              <m:r>
                                <a:rPr lang="en-US" altLang="zh-CN" sz="1400" kern="100">
                                  <a:latin typeface="Cambria Math" panose="02040503050406030204" pitchFamily="18" charset="0"/>
                                </a:rPr>
                                <m:t>𝑘</m:t>
                              </m:r>
                            </m:sub>
                            <m:sup/>
                            <m:e>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𝑑𝑖𝑓𝑓</m:t>
                                  </m:r>
                                </m:e>
                                <m:sub>
                                  <m:r>
                                    <a:rPr lang="en-US" altLang="zh-CN" sz="1400" kern="100">
                                      <a:latin typeface="Cambria Math" panose="02040503050406030204" pitchFamily="18" charset="0"/>
                                    </a:rPr>
                                    <m:t>𝑖</m:t>
                                  </m:r>
                                  <m:r>
                                    <a:rPr lang="en-US" altLang="zh-CN" sz="1400" kern="100">
                                      <a:latin typeface="Cambria Math" panose="02040503050406030204" pitchFamily="18" charset="0"/>
                                    </a:rPr>
                                    <m:t>,</m:t>
                                  </m:r>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𝐶</m:t>
                                      </m:r>
                                    </m:e>
                                    <m:sub>
                                      <m:r>
                                        <a:rPr lang="en-US" altLang="zh-CN" sz="1400" kern="100">
                                          <a:latin typeface="Cambria Math" panose="02040503050406030204" pitchFamily="18" charset="0"/>
                                        </a:rPr>
                                        <m:t>𝑘</m:t>
                                      </m:r>
                                    </m:sub>
                                  </m:sSub>
                                </m:sub>
                              </m:sSub>
                            </m:e>
                          </m:nary>
                        </m:num>
                        <m:den>
                          <m:r>
                            <a:rPr lang="en-US" altLang="zh-CN" sz="1400" kern="100">
                              <a:latin typeface="Cambria Math" panose="02040503050406030204" pitchFamily="18" charset="0"/>
                            </a:rPr>
                            <m:t>𝐿</m:t>
                          </m:r>
                          <m:r>
                            <a:rPr lang="en-US" altLang="zh-CN" sz="1400" kern="100">
                              <a:latin typeface="Cambria Math" panose="02040503050406030204" pitchFamily="18" charset="0"/>
                            </a:rPr>
                            <m:t>(</m:t>
                          </m:r>
                          <m:sSub>
                            <m:sSubPr>
                              <m:ctrlPr>
                                <a:rPr lang="zh-CN" altLang="zh-CN" sz="1400" i="1" kern="100">
                                  <a:latin typeface="Cambria Math" panose="02040503050406030204" pitchFamily="18" charset="0"/>
                                </a:rPr>
                              </m:ctrlPr>
                            </m:sSubPr>
                            <m:e>
                              <m:r>
                                <a:rPr lang="en-US" altLang="zh-CN" sz="1400" kern="100">
                                  <a:latin typeface="Cambria Math" panose="02040503050406030204" pitchFamily="18" charset="0"/>
                                </a:rPr>
                                <m:t>𝐶</m:t>
                              </m:r>
                            </m:e>
                            <m:sub>
                              <m:r>
                                <a:rPr lang="en-US" altLang="zh-CN" sz="1400" kern="100">
                                  <a:latin typeface="Cambria Math" panose="02040503050406030204" pitchFamily="18" charset="0"/>
                                </a:rPr>
                                <m:t>𝑘</m:t>
                              </m:r>
                            </m:sub>
                          </m:sSub>
                          <m:r>
                            <a:rPr lang="en-US" altLang="zh-CN" sz="1400" kern="100">
                              <a:latin typeface="Cambria Math" panose="02040503050406030204" pitchFamily="18" charset="0"/>
                            </a:rPr>
                            <m:t>)∗</m:t>
                          </m:r>
                          <m:r>
                            <a:rPr lang="en-US" altLang="zh-CN" sz="1400" kern="100">
                              <a:latin typeface="Cambria Math" panose="02040503050406030204" pitchFamily="18" charset="0"/>
                            </a:rPr>
                            <m:t>𝐾</m:t>
                          </m:r>
                        </m:den>
                      </m:f>
                    </m:oMath>
                  </m:oMathPara>
                </a14:m>
                <a:endParaRPr lang="zh-CN" altLang="en-US" sz="1400" dirty="0"/>
              </a:p>
            </p:txBody>
          </p:sp>
        </mc:Choice>
        <mc:Fallback xmlns="">
          <p:sp>
            <p:nvSpPr>
              <p:cNvPr id="5" name="矩形 4">
                <a:extLst>
                  <a:ext uri="{FF2B5EF4-FFF2-40B4-BE49-F238E27FC236}">
                    <a16:creationId xmlns:a16="http://schemas.microsoft.com/office/drawing/2014/main" id="{1A566F35-8516-5547-A4B5-98102CEBEEA5}"/>
                  </a:ext>
                </a:extLst>
              </p:cNvPr>
              <p:cNvSpPr>
                <a:spLocks noRot="1" noChangeAspect="1" noMove="1" noResize="1" noEditPoints="1" noAdjustHandles="1" noChangeArrowheads="1" noChangeShapeType="1" noTextEdit="1"/>
              </p:cNvSpPr>
              <p:nvPr/>
            </p:nvSpPr>
            <p:spPr>
              <a:xfrm>
                <a:off x="7680018" y="5769343"/>
                <a:ext cx="1725408" cy="556114"/>
              </a:xfrm>
              <a:prstGeom prst="rect">
                <a:avLst/>
              </a:prstGeom>
              <a:blipFill>
                <a:blip r:embed="rId6"/>
                <a:stretch>
                  <a:fillRect t="-60000" b="-4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3464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研究成果及运用</a:t>
            </a:r>
          </a:p>
        </p:txBody>
      </p:sp>
      <p:cxnSp>
        <p:nvCxnSpPr>
          <p:cNvPr id="65" name="直接连接符 64"/>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0" name="图片 39" descr="图表, 折线图&#10;&#10;描述已自动生成">
            <a:extLst>
              <a:ext uri="{FF2B5EF4-FFF2-40B4-BE49-F238E27FC236}">
                <a16:creationId xmlns:a16="http://schemas.microsoft.com/office/drawing/2014/main" id="{A2D4E2D7-4053-FA4E-8797-AED977266151}"/>
              </a:ext>
            </a:extLst>
          </p:cNvPr>
          <p:cNvPicPr/>
          <p:nvPr/>
        </p:nvPicPr>
        <p:blipFill rotWithShape="1">
          <a:blip r:embed="rId4" cstate="print">
            <a:extLst>
              <a:ext uri="{28A0092B-C50C-407E-A947-70E740481C1C}">
                <a14:useLocalDpi xmlns:a14="http://schemas.microsoft.com/office/drawing/2010/main" val="0"/>
              </a:ext>
            </a:extLst>
          </a:blip>
          <a:srcRect t="8334"/>
          <a:stretch/>
        </p:blipFill>
        <p:spPr bwMode="auto">
          <a:xfrm>
            <a:off x="6636798" y="1653147"/>
            <a:ext cx="3623945" cy="2489835"/>
          </a:xfrm>
          <a:prstGeom prst="rect">
            <a:avLst/>
          </a:prstGeom>
          <a:ln>
            <a:noFill/>
          </a:ln>
          <a:extLst>
            <a:ext uri="{53640926-AAD7-44D8-BBD7-CCE9431645EC}">
              <a14:shadowObscured xmlns:a14="http://schemas.microsoft.com/office/drawing/2010/main"/>
            </a:ext>
          </a:extLst>
        </p:spPr>
      </p:pic>
      <p:graphicFrame>
        <p:nvGraphicFramePr>
          <p:cNvPr id="2" name="表格 1">
            <a:extLst>
              <a:ext uri="{FF2B5EF4-FFF2-40B4-BE49-F238E27FC236}">
                <a16:creationId xmlns:a16="http://schemas.microsoft.com/office/drawing/2014/main" id="{B8D39545-1F32-E146-8FAF-E0B2D70A24AD}"/>
              </a:ext>
            </a:extLst>
          </p:cNvPr>
          <p:cNvGraphicFramePr>
            <a:graphicFrameLocks noGrp="1"/>
          </p:cNvGraphicFramePr>
          <p:nvPr>
            <p:extLst>
              <p:ext uri="{D42A27DB-BD31-4B8C-83A1-F6EECF244321}">
                <p14:modId xmlns:p14="http://schemas.microsoft.com/office/powerpoint/2010/main" val="1451814571"/>
              </p:ext>
            </p:extLst>
          </p:nvPr>
        </p:nvGraphicFramePr>
        <p:xfrm>
          <a:off x="6636798" y="4583630"/>
          <a:ext cx="3879850" cy="1242446"/>
        </p:xfrm>
        <a:graphic>
          <a:graphicData uri="http://schemas.openxmlformats.org/drawingml/2006/table">
            <a:tbl>
              <a:tblPr firstRow="1" firstCol="1" bandRow="1">
                <a:tableStyleId>{5C22544A-7EE6-4342-B048-85BDC9FD1C3A}</a:tableStyleId>
              </a:tblPr>
              <a:tblGrid>
                <a:gridCol w="1344930">
                  <a:extLst>
                    <a:ext uri="{9D8B030D-6E8A-4147-A177-3AD203B41FA5}">
                      <a16:colId xmlns:a16="http://schemas.microsoft.com/office/drawing/2014/main" val="1337121815"/>
                    </a:ext>
                  </a:extLst>
                </a:gridCol>
                <a:gridCol w="871220">
                  <a:extLst>
                    <a:ext uri="{9D8B030D-6E8A-4147-A177-3AD203B41FA5}">
                      <a16:colId xmlns:a16="http://schemas.microsoft.com/office/drawing/2014/main" val="2138788486"/>
                    </a:ext>
                  </a:extLst>
                </a:gridCol>
                <a:gridCol w="870585">
                  <a:extLst>
                    <a:ext uri="{9D8B030D-6E8A-4147-A177-3AD203B41FA5}">
                      <a16:colId xmlns:a16="http://schemas.microsoft.com/office/drawing/2014/main" val="2982916916"/>
                    </a:ext>
                  </a:extLst>
                </a:gridCol>
                <a:gridCol w="793115">
                  <a:extLst>
                    <a:ext uri="{9D8B030D-6E8A-4147-A177-3AD203B41FA5}">
                      <a16:colId xmlns:a16="http://schemas.microsoft.com/office/drawing/2014/main" val="465108218"/>
                    </a:ext>
                  </a:extLst>
                </a:gridCol>
              </a:tblGrid>
              <a:tr h="358526">
                <a:tc>
                  <a:txBody>
                    <a:bodyPr/>
                    <a:lstStyle/>
                    <a:p>
                      <a:pPr indent="127000" algn="ctr">
                        <a:lnSpc>
                          <a:spcPts val="2000"/>
                        </a:lnSpc>
                      </a:pP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序号</a:t>
                      </a: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β</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γ</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θ</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546071586"/>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1</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33%</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40%</a:t>
                      </a:r>
                      <a:endPar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27%</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531305098"/>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40%</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40%</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251089974"/>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3</a:t>
                      </a:r>
                      <a:endPar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b="1" kern="100" dirty="0">
                          <a:effectLst/>
                          <a:latin typeface="Times New Roman" panose="02020603050405020304" pitchFamily="18" charset="0"/>
                          <a:ea typeface="Microsoft YaHei" panose="020B0503020204020204" pitchFamily="34" charset="-122"/>
                          <a:cs typeface="Times New Roman" panose="02020603050405020304" pitchFamily="18" charset="0"/>
                        </a:rPr>
                        <a:t>33%</a:t>
                      </a:r>
                      <a:endParaRPr lang="zh-CN" sz="1400" b="1"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b="1" kern="100" dirty="0">
                          <a:effectLst/>
                          <a:latin typeface="Times New Roman" panose="02020603050405020304" pitchFamily="18" charset="0"/>
                          <a:ea typeface="Microsoft YaHei" panose="020B0503020204020204" pitchFamily="34" charset="-122"/>
                          <a:cs typeface="Times New Roman" panose="02020603050405020304" pitchFamily="18" charset="0"/>
                        </a:rPr>
                        <a:t>34%</a:t>
                      </a:r>
                      <a:endParaRPr lang="zh-CN" sz="1400" b="1"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b="1" kern="100" dirty="0">
                          <a:effectLst/>
                          <a:latin typeface="Times New Roman" panose="02020603050405020304" pitchFamily="18" charset="0"/>
                          <a:ea typeface="Microsoft YaHei" panose="020B0503020204020204" pitchFamily="34" charset="-122"/>
                          <a:cs typeface="Times New Roman" panose="02020603050405020304" pitchFamily="18" charset="0"/>
                        </a:rPr>
                        <a:t>33%</a:t>
                      </a:r>
                      <a:endParaRPr lang="zh-CN" sz="1400" b="1"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4279333293"/>
                  </a:ext>
                </a:extLst>
              </a:tr>
            </a:tbl>
          </a:graphicData>
        </a:graphic>
      </p:graphicFrame>
      <p:sp>
        <p:nvSpPr>
          <p:cNvPr id="19" name="矩形 18">
            <a:extLst>
              <a:ext uri="{FF2B5EF4-FFF2-40B4-BE49-F238E27FC236}">
                <a16:creationId xmlns:a16="http://schemas.microsoft.com/office/drawing/2014/main" id="{4BD64ADF-4CC3-4847-9300-6B6645EBF89B}"/>
              </a:ext>
            </a:extLst>
          </p:cNvPr>
          <p:cNvSpPr/>
          <p:nvPr/>
        </p:nvSpPr>
        <p:spPr>
          <a:xfrm>
            <a:off x="1139867" y="1256756"/>
            <a:ext cx="4586853" cy="396391"/>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层次化全局共享数据参数确定</a:t>
            </a:r>
          </a:p>
        </p:txBody>
      </p:sp>
      <p:sp>
        <p:nvSpPr>
          <p:cNvPr id="21" name="文本框 20">
            <a:extLst>
              <a:ext uri="{FF2B5EF4-FFF2-40B4-BE49-F238E27FC236}">
                <a16:creationId xmlns:a16="http://schemas.microsoft.com/office/drawing/2014/main" id="{22E7EB04-B943-134F-8FF3-1DB25419DFA1}"/>
              </a:ext>
            </a:extLst>
          </p:cNvPr>
          <p:cNvSpPr txBox="1"/>
          <p:nvPr/>
        </p:nvSpPr>
        <p:spPr>
          <a:xfrm>
            <a:off x="1494203" y="1781674"/>
            <a:ext cx="3878179" cy="79278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确定规模参数</a:t>
            </a:r>
            <a:r>
              <a:rPr lang="en-US" altLang="zh-CN" b="1" kern="100" dirty="0">
                <a:solidFill>
                  <a:prstClr val="black"/>
                </a:solidFill>
                <a:latin typeface="Times New Roman" panose="02020603050405020304" pitchFamily="18" charset="0"/>
                <a:ea typeface="宋体" panose="02010600030101010101" pitchFamily="2" charset="-122"/>
              </a:rPr>
              <a:t>α</a:t>
            </a:r>
            <a:r>
              <a:rPr lang="zh-CN" altLang="en-US" kern="100" dirty="0">
                <a:solidFill>
                  <a:prstClr val="black"/>
                </a:solidFill>
                <a:latin typeface="Times New Roman" panose="02020603050405020304" pitchFamily="18" charset="0"/>
                <a:ea typeface="宋体" panose="02010600030101010101" pitchFamily="2" charset="-122"/>
              </a:rPr>
              <a:t>：</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取</a:t>
            </a:r>
            <a:r>
              <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5%</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时同时</a:t>
            </a:r>
            <a:r>
              <a:rPr lang="zh-CN" altLang="en-US"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获得</a:t>
            </a:r>
            <a:r>
              <a:rPr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EMD</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和准确率的最佳值</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椭圆 3">
            <a:extLst>
              <a:ext uri="{FF2B5EF4-FFF2-40B4-BE49-F238E27FC236}">
                <a16:creationId xmlns:a16="http://schemas.microsoft.com/office/drawing/2014/main" id="{D9251F5D-4AFC-CE4B-A32C-76D2B25F2CB5}"/>
              </a:ext>
            </a:extLst>
          </p:cNvPr>
          <p:cNvSpPr/>
          <p:nvPr/>
        </p:nvSpPr>
        <p:spPr>
          <a:xfrm>
            <a:off x="7455545" y="1454951"/>
            <a:ext cx="731193" cy="8385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F07EE363-2FC9-0C40-9C1C-85DD1D69CC35}"/>
              </a:ext>
            </a:extLst>
          </p:cNvPr>
          <p:cNvSpPr/>
          <p:nvPr/>
        </p:nvSpPr>
        <p:spPr>
          <a:xfrm>
            <a:off x="7398395" y="3243518"/>
            <a:ext cx="731193" cy="8385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a16="http://schemas.microsoft.com/office/drawing/2014/main" id="{CB50B4EB-65B7-1D48-944F-0EA611007258}"/>
              </a:ext>
            </a:extLst>
          </p:cNvPr>
          <p:cNvSpPr txBox="1"/>
          <p:nvPr/>
        </p:nvSpPr>
        <p:spPr>
          <a:xfrm>
            <a:off x="1538853" y="3145892"/>
            <a:ext cx="3878179" cy="6999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b="1" dirty="0">
                <a:latin typeface="Times New Roman" panose="02020603050405020304" pitchFamily="18" charset="0"/>
                <a:ea typeface="Microsoft YaHei" panose="020B0503020204020204" pitchFamily="34" charset="-122"/>
                <a:cs typeface="Times New Roman" panose="02020603050405020304" pitchFamily="18" charset="0"/>
              </a:rPr>
              <a:t>确定比例参数</a:t>
            </a:r>
            <a:r>
              <a:rPr lang="en-US" altLang="zh-CN" sz="1400" b="1" kern="100" dirty="0">
                <a:latin typeface="Times New Roman" panose="02020603050405020304" pitchFamily="18" charset="0"/>
                <a:ea typeface="宋体" panose="02010600030101010101" pitchFamily="2" charset="-122"/>
              </a:rPr>
              <a:t>β </a:t>
            </a:r>
            <a:r>
              <a:rPr lang="zh-CN" altLang="en-US" sz="1400" b="1" kern="100" dirty="0">
                <a:latin typeface="Times New Roman" panose="02020603050405020304" pitchFamily="18" charset="0"/>
                <a:ea typeface="宋体" panose="02010600030101010101" pitchFamily="2" charset="-122"/>
              </a:rPr>
              <a:t>、</a:t>
            </a:r>
            <a:r>
              <a:rPr lang="en-US" altLang="zh-CN" sz="1400" b="1" kern="100" dirty="0">
                <a:latin typeface="Times New Roman" panose="02020603050405020304" pitchFamily="18" charset="0"/>
                <a:ea typeface="宋体" panose="02010600030101010101" pitchFamily="2" charset="-122"/>
              </a:rPr>
              <a:t> γ </a:t>
            </a:r>
            <a:r>
              <a:rPr lang="zh-CN" altLang="en-US" sz="1400" b="1" kern="100" dirty="0">
                <a:latin typeface="Times New Roman" panose="02020603050405020304" pitchFamily="18" charset="0"/>
                <a:ea typeface="宋体" panose="02010600030101010101" pitchFamily="2" charset="-122"/>
              </a:rPr>
              <a:t>和</a:t>
            </a:r>
            <a:r>
              <a:rPr lang="en-US" altLang="zh-CN" sz="1400" b="1" kern="100" dirty="0">
                <a:latin typeface="Times New Roman" panose="02020603050405020304" pitchFamily="18" charset="0"/>
                <a:ea typeface="宋体" panose="02010600030101010101" pitchFamily="2" charset="-122"/>
              </a:rPr>
              <a:t>θ</a:t>
            </a:r>
            <a:r>
              <a:rPr lang="en-US" altLang="zh-CN" sz="1400" kern="100" dirty="0">
                <a:latin typeface="Times New Roman" panose="02020603050405020304" pitchFamily="18" charset="0"/>
                <a:ea typeface="宋体" panose="02010600030101010101" pitchFamily="2" charset="-122"/>
              </a:rPr>
              <a:t> </a:t>
            </a:r>
            <a:r>
              <a:rPr lang="zh-CN" altLang="en-US" sz="1400" kern="100" dirty="0">
                <a:latin typeface="Times New Roman" panose="02020603050405020304" pitchFamily="18" charset="0"/>
                <a:ea typeface="宋体" panose="02010600030101010101" pitchFamily="2" charset="-122"/>
              </a:rPr>
              <a:t>，</a:t>
            </a:r>
            <a:r>
              <a:rPr lang="zh-CN" altLang="en-US" sz="1400" kern="100" dirty="0">
                <a:latin typeface="Microsoft YaHei" panose="020B0503020204020204" pitchFamily="34" charset="-122"/>
                <a:ea typeface="Microsoft YaHei" panose="020B0503020204020204" pitchFamily="34" charset="-122"/>
              </a:rPr>
              <a:t>依据如下的两项约束关系：</a:t>
            </a:r>
            <a:endParaRPr lang="en-US" altLang="zh-CN" sz="14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5" name="矩形 4">
            <a:extLst>
              <a:ext uri="{FF2B5EF4-FFF2-40B4-BE49-F238E27FC236}">
                <a16:creationId xmlns:a16="http://schemas.microsoft.com/office/drawing/2014/main" id="{2EB5B3CD-E2BF-D94D-ACA9-4CED74BE966B}"/>
              </a:ext>
            </a:extLst>
          </p:cNvPr>
          <p:cNvSpPr/>
          <p:nvPr/>
        </p:nvSpPr>
        <p:spPr>
          <a:xfrm>
            <a:off x="1856823" y="3959762"/>
            <a:ext cx="2576346" cy="307777"/>
          </a:xfrm>
          <a:prstGeom prst="rect">
            <a:avLst/>
          </a:prstGeom>
        </p:spPr>
        <p:txBody>
          <a:bodyPr wrap="none">
            <a:spAutoFit/>
          </a:bodyPr>
          <a:lstStyle/>
          <a:p>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L</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S</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&gt; = L</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N</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&gt; = L</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V</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400" dirty="0">
                <a:latin typeface="Times New Roman" panose="02020603050405020304" pitchFamily="18" charset="0"/>
                <a:cs typeface="Times New Roman" panose="02020603050405020304" pitchFamily="18" charset="0"/>
              </a:rPr>
              <a:t> </a:t>
            </a:r>
            <a:endParaRPr lang="zh-CN" altLang="en-US" sz="14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2718462C-073C-5642-A144-8387861896BE}"/>
              </a:ext>
            </a:extLst>
          </p:cNvPr>
          <p:cNvSpPr/>
          <p:nvPr/>
        </p:nvSpPr>
        <p:spPr>
          <a:xfrm>
            <a:off x="1856823" y="4429741"/>
            <a:ext cx="3310522" cy="307777"/>
          </a:xfrm>
          <a:prstGeom prst="rect">
            <a:avLst/>
          </a:prstGeom>
        </p:spPr>
        <p:txBody>
          <a:bodyPr wrap="none">
            <a:spAutoFit/>
          </a:bodyPr>
          <a:lstStyle/>
          <a:p>
            <a:r>
              <a:rPr lang="en-US" altLang="zh-CN" sz="1400" kern="100" dirty="0">
                <a:latin typeface="Times New Roman" panose="02020603050405020304" pitchFamily="18" charset="0"/>
                <a:ea typeface="宋体" panose="02010600030101010101" pitchFamily="2" charset="-122"/>
              </a:rPr>
              <a:t>L</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rPr>
              <a:t>S</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rPr>
              <a:t>+ L</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rPr>
              <a:t>N</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rPr>
              <a:t>+ L</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rPr>
              <a:t>V</a:t>
            </a:r>
            <a:r>
              <a:rPr lang="zh-CN" altLang="zh-CN" sz="1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宋体" panose="02010600030101010101" pitchFamily="2" charset="-122"/>
              </a:rPr>
              <a:t>+ 13 + 7 =500</a:t>
            </a:r>
            <a:r>
              <a:rPr lang="zh-CN" altLang="zh-CN" sz="1400" dirty="0"/>
              <a:t> </a:t>
            </a:r>
            <a:endParaRPr lang="zh-CN" altLang="en-US" sz="1400" dirty="0"/>
          </a:p>
        </p:txBody>
      </p:sp>
      <p:sp>
        <p:nvSpPr>
          <p:cNvPr id="7" name="文本框 6">
            <a:extLst>
              <a:ext uri="{FF2B5EF4-FFF2-40B4-BE49-F238E27FC236}">
                <a16:creationId xmlns:a16="http://schemas.microsoft.com/office/drawing/2014/main" id="{2043CFE0-848F-E145-8978-7279C0C5250F}"/>
              </a:ext>
            </a:extLst>
          </p:cNvPr>
          <p:cNvSpPr txBox="1"/>
          <p:nvPr/>
        </p:nvSpPr>
        <p:spPr>
          <a:xfrm>
            <a:off x="4509289" y="4906900"/>
            <a:ext cx="1406154" cy="307777"/>
          </a:xfrm>
          <a:prstGeom prst="rect">
            <a:avLst/>
          </a:prstGeom>
          <a:noFill/>
        </p:spPr>
        <p:txBody>
          <a:bodyPr wrap="none" rtlCol="0">
            <a:spAutoFit/>
          </a:bodyPr>
          <a:lstStyle/>
          <a:p>
            <a:r>
              <a:rPr kumimoji="1"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a:t>
            </a:r>
            <a:r>
              <a:rPr kumimoji="1"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类型</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数据偏好 </a:t>
            </a:r>
          </a:p>
        </p:txBody>
      </p:sp>
      <p:sp>
        <p:nvSpPr>
          <p:cNvPr id="27" name="文本框 26">
            <a:extLst>
              <a:ext uri="{FF2B5EF4-FFF2-40B4-BE49-F238E27FC236}">
                <a16:creationId xmlns:a16="http://schemas.microsoft.com/office/drawing/2014/main" id="{708E369C-0FC5-B845-8728-4FA5F81369ED}"/>
              </a:ext>
            </a:extLst>
          </p:cNvPr>
          <p:cNvSpPr txBox="1"/>
          <p:nvPr/>
        </p:nvSpPr>
        <p:spPr>
          <a:xfrm>
            <a:off x="4509289" y="5246788"/>
            <a:ext cx="1436612" cy="307777"/>
          </a:xfrm>
          <a:prstGeom prst="rect">
            <a:avLst/>
          </a:prstGeom>
          <a:noFill/>
        </p:spPr>
        <p:txBody>
          <a:bodyPr wrap="none" rtlCol="0">
            <a:spAutoFit/>
          </a:bodyPr>
          <a:lstStyle/>
          <a:p>
            <a:r>
              <a:rPr kumimoji="1"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a:t>
            </a:r>
            <a:r>
              <a:rPr kumimoji="1"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类型</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数据偏好 </a:t>
            </a:r>
          </a:p>
        </p:txBody>
      </p:sp>
      <p:sp>
        <p:nvSpPr>
          <p:cNvPr id="28" name="文本框 27">
            <a:extLst>
              <a:ext uri="{FF2B5EF4-FFF2-40B4-BE49-F238E27FC236}">
                <a16:creationId xmlns:a16="http://schemas.microsoft.com/office/drawing/2014/main" id="{5B7C3FCD-9E9B-C048-8923-DBB439E964CE}"/>
              </a:ext>
            </a:extLst>
          </p:cNvPr>
          <p:cNvSpPr txBox="1"/>
          <p:nvPr/>
        </p:nvSpPr>
        <p:spPr>
          <a:xfrm>
            <a:off x="4513342" y="5560794"/>
            <a:ext cx="1436612" cy="307777"/>
          </a:xfrm>
          <a:prstGeom prst="rect">
            <a:avLst/>
          </a:prstGeom>
          <a:noFill/>
        </p:spPr>
        <p:txBody>
          <a:bodyPr wrap="none" rtlCol="0">
            <a:spAutoFit/>
          </a:bodyPr>
          <a:lstStyle/>
          <a:p>
            <a:r>
              <a:rPr kumimoji="1" lang="en-US"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a:t>
            </a:r>
            <a:r>
              <a:rPr kumimoji="1"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类型</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数据偏好 </a:t>
            </a:r>
          </a:p>
        </p:txBody>
      </p:sp>
      <p:cxnSp>
        <p:nvCxnSpPr>
          <p:cNvPr id="10" name="直线箭头连接符 9">
            <a:extLst>
              <a:ext uri="{FF2B5EF4-FFF2-40B4-BE49-F238E27FC236}">
                <a16:creationId xmlns:a16="http://schemas.microsoft.com/office/drawing/2014/main" id="{A6EB8A2C-5DD7-1345-8C4B-57F57DEFF420}"/>
              </a:ext>
            </a:extLst>
          </p:cNvPr>
          <p:cNvCxnSpPr>
            <a:stCxn id="7" idx="3"/>
          </p:cNvCxnSpPr>
          <p:nvPr/>
        </p:nvCxnSpPr>
        <p:spPr>
          <a:xfrm flipV="1">
            <a:off x="5915443" y="5039952"/>
            <a:ext cx="721355" cy="208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直线箭头连接符 11">
            <a:extLst>
              <a:ext uri="{FF2B5EF4-FFF2-40B4-BE49-F238E27FC236}">
                <a16:creationId xmlns:a16="http://schemas.microsoft.com/office/drawing/2014/main" id="{12155A7D-F530-1D42-A2B7-96604C83819B}"/>
              </a:ext>
            </a:extLst>
          </p:cNvPr>
          <p:cNvCxnSpPr>
            <a:stCxn id="27" idx="3"/>
          </p:cNvCxnSpPr>
          <p:nvPr/>
        </p:nvCxnSpPr>
        <p:spPr>
          <a:xfrm flipV="1">
            <a:off x="5945901" y="5400675"/>
            <a:ext cx="690897"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线箭头连接符 13">
            <a:extLst>
              <a:ext uri="{FF2B5EF4-FFF2-40B4-BE49-F238E27FC236}">
                <a16:creationId xmlns:a16="http://schemas.microsoft.com/office/drawing/2014/main" id="{5691599E-8C95-FE4C-91BE-2F7DC7466064}"/>
              </a:ext>
            </a:extLst>
          </p:cNvPr>
          <p:cNvCxnSpPr>
            <a:stCxn id="28" idx="3"/>
          </p:cNvCxnSpPr>
          <p:nvPr/>
        </p:nvCxnSpPr>
        <p:spPr>
          <a:xfrm flipV="1">
            <a:off x="5949954" y="5700395"/>
            <a:ext cx="686844" cy="142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文本框 34">
            <a:extLst>
              <a:ext uri="{FF2B5EF4-FFF2-40B4-BE49-F238E27FC236}">
                <a16:creationId xmlns:a16="http://schemas.microsoft.com/office/drawing/2014/main" id="{749B35BA-2C6C-D842-9577-7C08A4E4E759}"/>
              </a:ext>
            </a:extLst>
          </p:cNvPr>
          <p:cNvSpPr txBox="1"/>
          <p:nvPr/>
        </p:nvSpPr>
        <p:spPr>
          <a:xfrm>
            <a:off x="10681658" y="5499239"/>
            <a:ext cx="1024639"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cs typeface="Times New Roman" panose="02020603050405020304" pitchFamily="18" charset="0"/>
              </a:rPr>
              <a:t>+5.44</a:t>
            </a:r>
            <a:r>
              <a:rPr kumimoji="1" lang="zh-CN" altLang="en-US" dirty="0">
                <a:solidFill>
                  <a:srgbClr val="FF0000"/>
                </a:solidFill>
                <a:latin typeface="Times New Roman" panose="02020603050405020304" pitchFamily="18" charset="0"/>
                <a:cs typeface="Times New Roman" panose="02020603050405020304" pitchFamily="18" charset="0"/>
              </a:rPr>
              <a:t>％ </a:t>
            </a:r>
          </a:p>
        </p:txBody>
      </p:sp>
      <p:sp>
        <p:nvSpPr>
          <p:cNvPr id="15" name="椭圆 14">
            <a:extLst>
              <a:ext uri="{FF2B5EF4-FFF2-40B4-BE49-F238E27FC236}">
                <a16:creationId xmlns:a16="http://schemas.microsoft.com/office/drawing/2014/main" id="{534EC1D4-5CCF-6445-AD02-6B5902A454E5}"/>
              </a:ext>
            </a:extLst>
          </p:cNvPr>
          <p:cNvSpPr/>
          <p:nvPr/>
        </p:nvSpPr>
        <p:spPr>
          <a:xfrm>
            <a:off x="7972424" y="5454549"/>
            <a:ext cx="2680658" cy="43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no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研究成果及运用</a:t>
            </a:r>
          </a:p>
        </p:txBody>
      </p:sp>
      <p:cxnSp>
        <p:nvCxnSpPr>
          <p:cNvPr id="65" name="直接连接符 64"/>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表格 2">
            <a:extLst>
              <a:ext uri="{FF2B5EF4-FFF2-40B4-BE49-F238E27FC236}">
                <a16:creationId xmlns:a16="http://schemas.microsoft.com/office/drawing/2014/main" id="{E71C0F1B-A6FC-7C4C-B914-C68BCCB25772}"/>
              </a:ext>
            </a:extLst>
          </p:cNvPr>
          <p:cNvGraphicFramePr>
            <a:graphicFrameLocks noGrp="1"/>
          </p:cNvGraphicFramePr>
          <p:nvPr>
            <p:extLst>
              <p:ext uri="{D42A27DB-BD31-4B8C-83A1-F6EECF244321}">
                <p14:modId xmlns:p14="http://schemas.microsoft.com/office/powerpoint/2010/main" val="463153768"/>
              </p:ext>
            </p:extLst>
          </p:nvPr>
        </p:nvGraphicFramePr>
        <p:xfrm>
          <a:off x="1349974" y="4120509"/>
          <a:ext cx="5040630" cy="1833626"/>
        </p:xfrm>
        <a:graphic>
          <a:graphicData uri="http://schemas.openxmlformats.org/drawingml/2006/table">
            <a:tbl>
              <a:tblPr firstRow="1" firstCol="1" bandRow="1">
                <a:tableStyleId>{5C22544A-7EE6-4342-B048-85BDC9FD1C3A}</a:tableStyleId>
              </a:tblPr>
              <a:tblGrid>
                <a:gridCol w="1344930">
                  <a:extLst>
                    <a:ext uri="{9D8B030D-6E8A-4147-A177-3AD203B41FA5}">
                      <a16:colId xmlns:a16="http://schemas.microsoft.com/office/drawing/2014/main" val="3980609835"/>
                    </a:ext>
                  </a:extLst>
                </a:gridCol>
                <a:gridCol w="3695700">
                  <a:extLst>
                    <a:ext uri="{9D8B030D-6E8A-4147-A177-3AD203B41FA5}">
                      <a16:colId xmlns:a16="http://schemas.microsoft.com/office/drawing/2014/main" val="1652730750"/>
                    </a:ext>
                  </a:extLst>
                </a:gridCol>
              </a:tblGrid>
              <a:tr h="271526">
                <a:tc>
                  <a:txBody>
                    <a:bodyPr/>
                    <a:lstStyle/>
                    <a:p>
                      <a:pPr indent="127000" algn="ctr">
                        <a:lnSpc>
                          <a:spcPts val="2000"/>
                        </a:lnSpc>
                      </a:pP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聚类中心编号</a:t>
                      </a:r>
                      <a:endParaRPr lang="zh-CN" sz="18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客户端编号</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4219665722"/>
                  </a:ext>
                </a:extLst>
              </a:tr>
              <a:tr h="294640">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1</a:t>
                      </a:r>
                      <a:endParaRPr lang="zh-CN" sz="18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201</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203</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209</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210</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212</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215</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219</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222</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223</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230</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234</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654613459"/>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208</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979578629"/>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200</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202</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207</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214</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220</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221</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228</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231</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233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22211393"/>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4</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232</a:t>
                      </a:r>
                      <a:endParaRPr lang="zh-CN" sz="18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505320714"/>
                  </a:ext>
                </a:extLst>
              </a:tr>
            </a:tbl>
          </a:graphicData>
        </a:graphic>
      </p:graphicFrame>
      <p:sp>
        <p:nvSpPr>
          <p:cNvPr id="19" name="矩形 18">
            <a:extLst>
              <a:ext uri="{FF2B5EF4-FFF2-40B4-BE49-F238E27FC236}">
                <a16:creationId xmlns:a16="http://schemas.microsoft.com/office/drawing/2014/main" id="{4BD64ADF-4CC3-4847-9300-6B6645EBF89B}"/>
              </a:ext>
            </a:extLst>
          </p:cNvPr>
          <p:cNvSpPr/>
          <p:nvPr/>
        </p:nvSpPr>
        <p:spPr>
          <a:xfrm>
            <a:off x="1139867" y="1256756"/>
            <a:ext cx="4586853" cy="396391"/>
          </a:xfrm>
          <a:prstGeom prst="rect">
            <a:avLst/>
          </a:prstGeom>
        </p:spPr>
        <p:txBody>
          <a:bodyPr wrap="square">
            <a:spAutoFit/>
          </a:bodyPr>
          <a:lstStyle/>
          <a:p>
            <a:pPr marL="285750" indent="-285750">
              <a:lnSpc>
                <a:spcPct val="120000"/>
              </a:lnSpc>
              <a:buFont typeface="Wingdings" pitchFamily="2" charset="2"/>
              <a:buChar char="u"/>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Kmeans</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聚类结果</a:t>
            </a:r>
          </a:p>
        </p:txBody>
      </p:sp>
      <p:graphicFrame>
        <p:nvGraphicFramePr>
          <p:cNvPr id="4" name="表格 3">
            <a:extLst>
              <a:ext uri="{FF2B5EF4-FFF2-40B4-BE49-F238E27FC236}">
                <a16:creationId xmlns:a16="http://schemas.microsoft.com/office/drawing/2014/main" id="{B810A563-50AD-2E45-96FB-BE4A3D47CC3B}"/>
              </a:ext>
            </a:extLst>
          </p:cNvPr>
          <p:cNvGraphicFramePr>
            <a:graphicFrameLocks noGrp="1"/>
          </p:cNvGraphicFramePr>
          <p:nvPr>
            <p:extLst>
              <p:ext uri="{D42A27DB-BD31-4B8C-83A1-F6EECF244321}">
                <p14:modId xmlns:p14="http://schemas.microsoft.com/office/powerpoint/2010/main" val="114218007"/>
              </p:ext>
            </p:extLst>
          </p:nvPr>
        </p:nvGraphicFramePr>
        <p:xfrm>
          <a:off x="1349974" y="1999858"/>
          <a:ext cx="5040630" cy="1500632"/>
        </p:xfrm>
        <a:graphic>
          <a:graphicData uri="http://schemas.openxmlformats.org/drawingml/2006/table">
            <a:tbl>
              <a:tblPr firstRow="1" firstCol="1" bandRow="1">
                <a:tableStyleId>{5C22544A-7EE6-4342-B048-85BDC9FD1C3A}</a:tableStyleId>
              </a:tblPr>
              <a:tblGrid>
                <a:gridCol w="1344930">
                  <a:extLst>
                    <a:ext uri="{9D8B030D-6E8A-4147-A177-3AD203B41FA5}">
                      <a16:colId xmlns:a16="http://schemas.microsoft.com/office/drawing/2014/main" val="2234233796"/>
                    </a:ext>
                  </a:extLst>
                </a:gridCol>
                <a:gridCol w="3695700">
                  <a:extLst>
                    <a:ext uri="{9D8B030D-6E8A-4147-A177-3AD203B41FA5}">
                      <a16:colId xmlns:a16="http://schemas.microsoft.com/office/drawing/2014/main" val="603267363"/>
                    </a:ext>
                  </a:extLst>
                </a:gridCol>
              </a:tblGrid>
              <a:tr h="189230">
                <a:tc>
                  <a:txBody>
                    <a:bodyPr/>
                    <a:lstStyle/>
                    <a:p>
                      <a:pPr indent="127000" algn="ctr">
                        <a:lnSpc>
                          <a:spcPts val="2000"/>
                        </a:lnSpc>
                      </a:pP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聚类中心编号</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客户端编号</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375555037"/>
                  </a:ext>
                </a:extLst>
              </a:tr>
              <a:tr h="294640">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1</a:t>
                      </a:r>
                      <a:endParaRPr lang="zh-CN" sz="18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201</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203</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209</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210</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212</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215</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 222</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 230</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234</a:t>
                      </a:r>
                      <a:endParaRPr lang="zh-CN" sz="18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282813335"/>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208</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519213153"/>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200</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202</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205</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207</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214</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219</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220</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221</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223</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228</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231</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232</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233</a:t>
                      </a:r>
                      <a:endParaRPr lang="zh-CN" sz="18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210033229"/>
                  </a:ext>
                </a:extLst>
              </a:tr>
            </a:tbl>
          </a:graphicData>
        </a:graphic>
      </p:graphicFrame>
      <p:graphicFrame>
        <p:nvGraphicFramePr>
          <p:cNvPr id="5" name="表格 4">
            <a:extLst>
              <a:ext uri="{FF2B5EF4-FFF2-40B4-BE49-F238E27FC236}">
                <a16:creationId xmlns:a16="http://schemas.microsoft.com/office/drawing/2014/main" id="{79EF7D36-20BA-494F-A477-55C19A4C0206}"/>
              </a:ext>
            </a:extLst>
          </p:cNvPr>
          <p:cNvGraphicFramePr>
            <a:graphicFrameLocks noGrp="1"/>
          </p:cNvGraphicFramePr>
          <p:nvPr>
            <p:extLst>
              <p:ext uri="{D42A27DB-BD31-4B8C-83A1-F6EECF244321}">
                <p14:modId xmlns:p14="http://schemas.microsoft.com/office/powerpoint/2010/main" val="311321942"/>
              </p:ext>
            </p:extLst>
          </p:nvPr>
        </p:nvGraphicFramePr>
        <p:xfrm>
          <a:off x="6611443" y="1999858"/>
          <a:ext cx="5040630" cy="1897888"/>
        </p:xfrm>
        <a:graphic>
          <a:graphicData uri="http://schemas.openxmlformats.org/drawingml/2006/table">
            <a:tbl>
              <a:tblPr firstRow="1" firstCol="1" bandRow="1">
                <a:tableStyleId>{5C22544A-7EE6-4342-B048-85BDC9FD1C3A}</a:tableStyleId>
              </a:tblPr>
              <a:tblGrid>
                <a:gridCol w="1344930">
                  <a:extLst>
                    <a:ext uri="{9D8B030D-6E8A-4147-A177-3AD203B41FA5}">
                      <a16:colId xmlns:a16="http://schemas.microsoft.com/office/drawing/2014/main" val="1194576373"/>
                    </a:ext>
                  </a:extLst>
                </a:gridCol>
                <a:gridCol w="3695700">
                  <a:extLst>
                    <a:ext uri="{9D8B030D-6E8A-4147-A177-3AD203B41FA5}">
                      <a16:colId xmlns:a16="http://schemas.microsoft.com/office/drawing/2014/main" val="306658814"/>
                    </a:ext>
                  </a:extLst>
                </a:gridCol>
              </a:tblGrid>
              <a:tr h="189230">
                <a:tc>
                  <a:txBody>
                    <a:bodyPr/>
                    <a:lstStyle/>
                    <a:p>
                      <a:pPr indent="127000" algn="ctr">
                        <a:lnSpc>
                          <a:spcPts val="2000"/>
                        </a:lnSpc>
                      </a:pP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聚类中心编号</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客户端编号</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103894800"/>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1</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200</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201</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205</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209</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210</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212</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214</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215</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219</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222</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415053112"/>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208</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213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279443110"/>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202</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207</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 220</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221</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223</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228</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231</a:t>
                      </a:r>
                      <a:r>
                        <a:rPr lang="zh-CN" sz="1400" kern="1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233</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076558928"/>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4</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232</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2555580"/>
                  </a:ext>
                </a:extLst>
              </a:tr>
              <a:tr h="294640">
                <a:tc>
                  <a:txBody>
                    <a:bodyPr/>
                    <a:lstStyle/>
                    <a:p>
                      <a:pPr indent="127000" algn="ctr">
                        <a:lnSpc>
                          <a:spcPts val="2000"/>
                        </a:lnSpc>
                      </a:pPr>
                      <a:r>
                        <a:rPr lang="en-US" sz="1400" kern="100">
                          <a:effectLst/>
                          <a:latin typeface="Times New Roman" panose="02020603050405020304" pitchFamily="18" charset="0"/>
                          <a:ea typeface="Microsoft YaHei" panose="020B0503020204020204" pitchFamily="34" charset="-122"/>
                          <a:cs typeface="Times New Roman" panose="02020603050405020304" pitchFamily="18" charset="0"/>
                        </a:rPr>
                        <a:t>5</a:t>
                      </a:r>
                      <a:endParaRPr lang="zh-CN" sz="1800" kern="10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tc>
                  <a:txBody>
                    <a:bodyPr/>
                    <a:lstStyle/>
                    <a:p>
                      <a:pPr indent="127000" algn="ctr">
                        <a:lnSpc>
                          <a:spcPts val="2000"/>
                        </a:lnSpc>
                      </a:pP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203</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230</a:t>
                      </a:r>
                      <a:r>
                        <a:rPr lang="zh-CN"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400" kern="100" dirty="0">
                          <a:effectLst/>
                          <a:latin typeface="Times New Roman" panose="02020603050405020304" pitchFamily="18" charset="0"/>
                          <a:ea typeface="Microsoft YaHei" panose="020B0503020204020204" pitchFamily="34" charset="-122"/>
                          <a:cs typeface="Times New Roman" panose="02020603050405020304" pitchFamily="18" charset="0"/>
                        </a:rPr>
                        <a:t>234</a:t>
                      </a:r>
                      <a:endParaRPr lang="zh-CN" sz="1800" kern="100" dirty="0">
                        <a:effectLst/>
                        <a:latin typeface="Times New Roman" panose="02020603050405020304" pitchFamily="18" charset="0"/>
                        <a:ea typeface="Microsoft YaHei" panose="020B0503020204020204"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727835578"/>
                  </a:ext>
                </a:extLst>
              </a:tr>
            </a:tbl>
          </a:graphicData>
        </a:graphic>
      </p:graphicFrame>
      <p:sp>
        <p:nvSpPr>
          <p:cNvPr id="13" name="文本框 12">
            <a:extLst>
              <a:ext uri="{FF2B5EF4-FFF2-40B4-BE49-F238E27FC236}">
                <a16:creationId xmlns:a16="http://schemas.microsoft.com/office/drawing/2014/main" id="{DB40AE7F-E353-BB44-B855-EDB0716A1EEB}"/>
              </a:ext>
            </a:extLst>
          </p:cNvPr>
          <p:cNvSpPr txBox="1"/>
          <p:nvPr/>
        </p:nvSpPr>
        <p:spPr>
          <a:xfrm>
            <a:off x="3433293" y="1646966"/>
            <a:ext cx="1673856" cy="307777"/>
          </a:xfrm>
          <a:prstGeom prst="rect">
            <a:avLst/>
          </a:prstGeom>
          <a:noFill/>
        </p:spPr>
        <p:txBody>
          <a:bodyPr wrap="none" rtlCol="0">
            <a:spAutoFit/>
          </a:bodyPr>
          <a:lstStyle/>
          <a:p>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(K=3</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sym typeface="Wingdings" pitchFamily="2" charset="2"/>
              </a:rPr>
              <a:t> S = 0.317 </a:t>
            </a:r>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p>
        </p:txBody>
      </p:sp>
      <p:sp>
        <p:nvSpPr>
          <p:cNvPr id="14" name="文本框 13">
            <a:extLst>
              <a:ext uri="{FF2B5EF4-FFF2-40B4-BE49-F238E27FC236}">
                <a16:creationId xmlns:a16="http://schemas.microsoft.com/office/drawing/2014/main" id="{B5AC0F18-E323-4247-B7C7-5A9FB0CD8468}"/>
              </a:ext>
            </a:extLst>
          </p:cNvPr>
          <p:cNvSpPr txBox="1"/>
          <p:nvPr/>
        </p:nvSpPr>
        <p:spPr>
          <a:xfrm>
            <a:off x="3420559" y="3827648"/>
            <a:ext cx="1673856" cy="307777"/>
          </a:xfrm>
          <a:prstGeom prst="rect">
            <a:avLst/>
          </a:prstGeom>
          <a:noFill/>
        </p:spPr>
        <p:txBody>
          <a:bodyPr wrap="none" rtlCol="0">
            <a:spAutoFit/>
          </a:bodyPr>
          <a:lstStyle/>
          <a:p>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kumimoji="1" lang="en-US" altLang="zh-CN" sz="14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K=4</a:t>
            </a:r>
            <a:r>
              <a:rPr kumimoji="1" lang="zh-CN" altLang="en-US" sz="14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14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Wingdings" pitchFamily="2" charset="2"/>
              </a:rPr>
              <a:t> S = 0.340 </a:t>
            </a:r>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p>
        </p:txBody>
      </p:sp>
      <p:sp>
        <p:nvSpPr>
          <p:cNvPr id="15" name="文本框 14">
            <a:extLst>
              <a:ext uri="{FF2B5EF4-FFF2-40B4-BE49-F238E27FC236}">
                <a16:creationId xmlns:a16="http://schemas.microsoft.com/office/drawing/2014/main" id="{B0D0DAB5-BC95-4E4A-A815-F68CA43BF268}"/>
              </a:ext>
            </a:extLst>
          </p:cNvPr>
          <p:cNvSpPr txBox="1"/>
          <p:nvPr/>
        </p:nvSpPr>
        <p:spPr>
          <a:xfrm>
            <a:off x="8840926" y="1641721"/>
            <a:ext cx="1673856" cy="307777"/>
          </a:xfrm>
          <a:prstGeom prst="rect">
            <a:avLst/>
          </a:prstGeom>
          <a:noFill/>
        </p:spPr>
        <p:txBody>
          <a:bodyPr wrap="none" rtlCol="0">
            <a:spAutoFit/>
          </a:bodyPr>
          <a:lstStyle/>
          <a:p>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(K=5</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sym typeface="Wingdings" pitchFamily="2" charset="2"/>
              </a:rPr>
              <a:t> S = 0.288 </a:t>
            </a:r>
            <a:r>
              <a:rPr kumimoji="1"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kumimoji="1"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p>
        </p:txBody>
      </p:sp>
      <p:sp>
        <p:nvSpPr>
          <p:cNvPr id="16" name="文本框 15">
            <a:extLst>
              <a:ext uri="{FF2B5EF4-FFF2-40B4-BE49-F238E27FC236}">
                <a16:creationId xmlns:a16="http://schemas.microsoft.com/office/drawing/2014/main" id="{7E2A910E-BEFF-A24C-923F-375988741293}"/>
              </a:ext>
            </a:extLst>
          </p:cNvPr>
          <p:cNvSpPr txBox="1"/>
          <p:nvPr/>
        </p:nvSpPr>
        <p:spPr>
          <a:xfrm>
            <a:off x="6611443" y="4046779"/>
            <a:ext cx="3878179" cy="13467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评估指标</a:t>
            </a:r>
            <a:r>
              <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轮廓系数</a:t>
            </a:r>
            <a:r>
              <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S</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endPar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轮廓系数</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值越大</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，表明</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同类别</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的样本之间</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距离越近</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不同类别</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的样本之间</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距离越远</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4E268F17-0A8C-204F-B5DD-CE17C3373250}"/>
                  </a:ext>
                </a:extLst>
              </p:cNvPr>
              <p:cNvSpPr/>
              <p:nvPr/>
            </p:nvSpPr>
            <p:spPr>
              <a:xfrm>
                <a:off x="6907743" y="4424062"/>
                <a:ext cx="200497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𝑆</m:t>
                      </m:r>
                      <m:r>
                        <a:rPr lang="zh-CN" altLang="en-US" sz="1400" i="0">
                          <a:latin typeface="Cambria Math" panose="02040503050406030204" pitchFamily="18" charset="0"/>
                        </a:rPr>
                        <m:t>=</m:t>
                      </m:r>
                      <m:f>
                        <m:fPr>
                          <m:type m:val="lin"/>
                          <m:ctrlPr>
                            <a:rPr lang="zh-CN" altLang="en-US" sz="1400" i="1">
                              <a:latin typeface="Cambria Math" panose="02040503050406030204" pitchFamily="18" charset="0"/>
                            </a:rPr>
                          </m:ctrlPr>
                        </m:fPr>
                        <m:num>
                          <m:d>
                            <m:dPr>
                              <m:ctrlPr>
                                <a:rPr lang="zh-CN" altLang="en-US" sz="1400" i="1">
                                  <a:latin typeface="Cambria Math" panose="02040503050406030204" pitchFamily="18" charset="0"/>
                                </a:rPr>
                              </m:ctrlPr>
                            </m:dPr>
                            <m:e>
                              <m:r>
                                <a:rPr lang="zh-CN" altLang="en-US" sz="1400" i="1">
                                  <a:latin typeface="Cambria Math" panose="02040503050406030204" pitchFamily="18" charset="0"/>
                                </a:rPr>
                                <m:t>𝑏</m:t>
                              </m:r>
                              <m:r>
                                <a:rPr lang="zh-CN" altLang="en-US" sz="1400" i="0">
                                  <a:latin typeface="Cambria Math" panose="02040503050406030204" pitchFamily="18" charset="0"/>
                                </a:rPr>
                                <m:t>−</m:t>
                              </m:r>
                              <m:r>
                                <a:rPr lang="zh-CN" altLang="en-US" sz="1400" i="1">
                                  <a:latin typeface="Cambria Math" panose="02040503050406030204" pitchFamily="18" charset="0"/>
                                </a:rPr>
                                <m:t>𝑎</m:t>
                              </m:r>
                            </m:e>
                          </m:d>
                        </m:num>
                        <m:den>
                          <m:r>
                            <a:rPr lang="zh-CN" altLang="en-US" sz="1400" i="1">
                              <a:latin typeface="Cambria Math" panose="02040503050406030204" pitchFamily="18" charset="0"/>
                            </a:rPr>
                            <m:t>𝑚𝑎𝑥</m:t>
                          </m:r>
                          <m:d>
                            <m:dPr>
                              <m:sepChr m:val=","/>
                              <m:ctrlPr>
                                <a:rPr lang="zh-CN" altLang="en-US" sz="1400" i="1">
                                  <a:latin typeface="Cambria Math" panose="02040503050406030204" pitchFamily="18" charset="0"/>
                                </a:rPr>
                              </m:ctrlPr>
                            </m:dPr>
                            <m:e>
                              <m:r>
                                <a:rPr lang="zh-CN" altLang="en-US" sz="1400" i="1">
                                  <a:latin typeface="Cambria Math" panose="02040503050406030204" pitchFamily="18" charset="0"/>
                                </a:rPr>
                                <m:t>𝑎</m:t>
                              </m:r>
                            </m:e>
                            <m:e>
                              <m:r>
                                <a:rPr lang="zh-CN" altLang="en-US" sz="1400" i="1">
                                  <a:latin typeface="Cambria Math" panose="02040503050406030204" pitchFamily="18" charset="0"/>
                                </a:rPr>
                                <m:t>𝑏</m:t>
                              </m:r>
                            </m:e>
                          </m:d>
                        </m:den>
                      </m:f>
                    </m:oMath>
                  </m:oMathPara>
                </a14:m>
                <a:endPar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4E268F17-0A8C-204F-B5DD-CE17C3373250}"/>
                  </a:ext>
                </a:extLst>
              </p:cNvPr>
              <p:cNvSpPr>
                <a:spLocks noRot="1" noChangeAspect="1" noMove="1" noResize="1" noEditPoints="1" noAdjustHandles="1" noChangeArrowheads="1" noChangeShapeType="1" noTextEdit="1"/>
              </p:cNvSpPr>
              <p:nvPr/>
            </p:nvSpPr>
            <p:spPr>
              <a:xfrm>
                <a:off x="6907743" y="4424062"/>
                <a:ext cx="2004972" cy="307777"/>
              </a:xfrm>
              <a:prstGeom prst="rect">
                <a:avLst/>
              </a:prstGeom>
              <a:blipFill>
                <a:blip r:embed="rId4"/>
                <a:stretch>
                  <a:fillRect t="-100000" b="-168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8405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5" name="矩形 4"/>
          <p:cNvSpPr/>
          <p:nvPr/>
        </p:nvSpPr>
        <p:spPr>
          <a:xfrm>
            <a:off x="424815" y="465455"/>
            <a:ext cx="11342370" cy="59277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446609" y="2152730"/>
            <a:ext cx="1194990" cy="1194988"/>
          </a:xfrm>
          <a:prstGeom prst="ellipse">
            <a:avLst/>
          </a:prstGeom>
          <a:solidFill>
            <a:srgbClr val="34502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677283" y="2152730"/>
            <a:ext cx="1194990" cy="1194988"/>
          </a:xfrm>
          <a:prstGeom prst="ellipse">
            <a:avLst/>
          </a:prstGeom>
          <a:solidFill>
            <a:srgbClr val="34502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446609" y="4133930"/>
            <a:ext cx="1194990" cy="1194988"/>
          </a:xfrm>
          <a:prstGeom prst="ellipse">
            <a:avLst/>
          </a:prstGeom>
          <a:solidFill>
            <a:srgbClr val="34502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6740919" y="4137960"/>
            <a:ext cx="1194990" cy="1194988"/>
          </a:xfrm>
          <a:prstGeom prst="ellipse">
            <a:avLst/>
          </a:prstGeom>
          <a:solidFill>
            <a:srgbClr val="34502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1"/>
          <p:cNvSpPr>
            <a:spLocks noChangeAspect="1"/>
          </p:cNvSpPr>
          <p:nvPr/>
        </p:nvSpPr>
        <p:spPr bwMode="auto">
          <a:xfrm>
            <a:off x="1769740" y="2463241"/>
            <a:ext cx="609685" cy="601195"/>
          </a:xfrm>
          <a:custGeom>
            <a:avLst/>
            <a:gdLst>
              <a:gd name="T0" fmla="*/ 216 w 472"/>
              <a:gd name="T1" fmla="*/ 329 h 466"/>
              <a:gd name="T2" fmla="*/ 130 w 472"/>
              <a:gd name="T3" fmla="*/ 362 h 466"/>
              <a:gd name="T4" fmla="*/ 164 w 472"/>
              <a:gd name="T5" fmla="*/ 276 h 466"/>
              <a:gd name="T6" fmla="*/ 216 w 472"/>
              <a:gd name="T7" fmla="*/ 329 h 466"/>
              <a:gd name="T8" fmla="*/ 472 w 472"/>
              <a:gd name="T9" fmla="*/ 77 h 466"/>
              <a:gd name="T10" fmla="*/ 449 w 472"/>
              <a:gd name="T11" fmla="*/ 54 h 466"/>
              <a:gd name="T12" fmla="*/ 203 w 472"/>
              <a:gd name="T13" fmla="*/ 298 h 466"/>
              <a:gd name="T14" fmla="*/ 225 w 472"/>
              <a:gd name="T15" fmla="*/ 321 h 466"/>
              <a:gd name="T16" fmla="*/ 358 w 472"/>
              <a:gd name="T17" fmla="*/ 190 h 466"/>
              <a:gd name="T18" fmla="*/ 358 w 472"/>
              <a:gd name="T19" fmla="*/ 426 h 466"/>
              <a:gd name="T20" fmla="*/ 40 w 472"/>
              <a:gd name="T21" fmla="*/ 426 h 466"/>
              <a:gd name="T22" fmla="*/ 40 w 472"/>
              <a:gd name="T23" fmla="*/ 40 h 466"/>
              <a:gd name="T24" fmla="*/ 358 w 472"/>
              <a:gd name="T25" fmla="*/ 40 h 466"/>
              <a:gd name="T26" fmla="*/ 358 w 472"/>
              <a:gd name="T27" fmla="*/ 83 h 466"/>
              <a:gd name="T28" fmla="*/ 358 w 472"/>
              <a:gd name="T29" fmla="*/ 83 h 466"/>
              <a:gd name="T30" fmla="*/ 172 w 472"/>
              <a:gd name="T31" fmla="*/ 267 h 466"/>
              <a:gd name="T32" fmla="*/ 195 w 472"/>
              <a:gd name="T33" fmla="*/ 290 h 466"/>
              <a:gd name="T34" fmla="*/ 442 w 472"/>
              <a:gd name="T35" fmla="*/ 46 h 466"/>
              <a:gd name="T36" fmla="*/ 419 w 472"/>
              <a:gd name="T37" fmla="*/ 23 h 466"/>
              <a:gd name="T38" fmla="*/ 398 w 472"/>
              <a:gd name="T39" fmla="*/ 44 h 466"/>
              <a:gd name="T40" fmla="*/ 398 w 472"/>
              <a:gd name="T41" fmla="*/ 20 h 466"/>
              <a:gd name="T42" fmla="*/ 378 w 472"/>
              <a:gd name="T43" fmla="*/ 0 h 466"/>
              <a:gd name="T44" fmla="*/ 20 w 472"/>
              <a:gd name="T45" fmla="*/ 0 h 466"/>
              <a:gd name="T46" fmla="*/ 0 w 472"/>
              <a:gd name="T47" fmla="*/ 20 h 466"/>
              <a:gd name="T48" fmla="*/ 0 w 472"/>
              <a:gd name="T49" fmla="*/ 446 h 466"/>
              <a:gd name="T50" fmla="*/ 20 w 472"/>
              <a:gd name="T51" fmla="*/ 466 h 466"/>
              <a:gd name="T52" fmla="*/ 378 w 472"/>
              <a:gd name="T53" fmla="*/ 466 h 466"/>
              <a:gd name="T54" fmla="*/ 398 w 472"/>
              <a:gd name="T55" fmla="*/ 446 h 466"/>
              <a:gd name="T56" fmla="*/ 398 w 472"/>
              <a:gd name="T57" fmla="*/ 155 h 466"/>
              <a:gd name="T58" fmla="*/ 393 w 472"/>
              <a:gd name="T59" fmla="*/ 155 h 466"/>
              <a:gd name="T60" fmla="*/ 472 w 472"/>
              <a:gd name="T61" fmla="*/ 77 h 466"/>
              <a:gd name="T62" fmla="*/ 96 w 472"/>
              <a:gd name="T63" fmla="*/ 111 h 466"/>
              <a:gd name="T64" fmla="*/ 289 w 472"/>
              <a:gd name="T65" fmla="*/ 111 h 466"/>
              <a:gd name="T66" fmla="*/ 302 w 472"/>
              <a:gd name="T67" fmla="*/ 97 h 466"/>
              <a:gd name="T68" fmla="*/ 289 w 472"/>
              <a:gd name="T69" fmla="*/ 84 h 466"/>
              <a:gd name="T70" fmla="*/ 96 w 472"/>
              <a:gd name="T71" fmla="*/ 84 h 466"/>
              <a:gd name="T72" fmla="*/ 82 w 472"/>
              <a:gd name="T73" fmla="*/ 97 h 466"/>
              <a:gd name="T74" fmla="*/ 96 w 472"/>
              <a:gd name="T75" fmla="*/ 111 h 466"/>
              <a:gd name="T76" fmla="*/ 96 w 472"/>
              <a:gd name="T77" fmla="*/ 186 h 466"/>
              <a:gd name="T78" fmla="*/ 209 w 472"/>
              <a:gd name="T79" fmla="*/ 186 h 466"/>
              <a:gd name="T80" fmla="*/ 222 w 472"/>
              <a:gd name="T81" fmla="*/ 173 h 466"/>
              <a:gd name="T82" fmla="*/ 209 w 472"/>
              <a:gd name="T83" fmla="*/ 160 h 466"/>
              <a:gd name="T84" fmla="*/ 96 w 472"/>
              <a:gd name="T85" fmla="*/ 160 h 466"/>
              <a:gd name="T86" fmla="*/ 82 w 472"/>
              <a:gd name="T87" fmla="*/ 173 h 466"/>
              <a:gd name="T88" fmla="*/ 96 w 472"/>
              <a:gd name="T89" fmla="*/ 18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466">
                <a:moveTo>
                  <a:pt x="216" y="329"/>
                </a:moveTo>
                <a:lnTo>
                  <a:pt x="130" y="362"/>
                </a:lnTo>
                <a:lnTo>
                  <a:pt x="164" y="276"/>
                </a:lnTo>
                <a:lnTo>
                  <a:pt x="216" y="329"/>
                </a:lnTo>
                <a:close/>
                <a:moveTo>
                  <a:pt x="472" y="77"/>
                </a:moveTo>
                <a:lnTo>
                  <a:pt x="449" y="54"/>
                </a:lnTo>
                <a:lnTo>
                  <a:pt x="203" y="298"/>
                </a:lnTo>
                <a:lnTo>
                  <a:pt x="225" y="321"/>
                </a:lnTo>
                <a:lnTo>
                  <a:pt x="358" y="190"/>
                </a:lnTo>
                <a:lnTo>
                  <a:pt x="358" y="426"/>
                </a:lnTo>
                <a:lnTo>
                  <a:pt x="40" y="426"/>
                </a:lnTo>
                <a:lnTo>
                  <a:pt x="40" y="40"/>
                </a:lnTo>
                <a:lnTo>
                  <a:pt x="358" y="40"/>
                </a:lnTo>
                <a:lnTo>
                  <a:pt x="358" y="83"/>
                </a:lnTo>
                <a:lnTo>
                  <a:pt x="358" y="83"/>
                </a:lnTo>
                <a:lnTo>
                  <a:pt x="172" y="267"/>
                </a:lnTo>
                <a:lnTo>
                  <a:pt x="195" y="290"/>
                </a:lnTo>
                <a:lnTo>
                  <a:pt x="442" y="46"/>
                </a:lnTo>
                <a:lnTo>
                  <a:pt x="419" y="23"/>
                </a:lnTo>
                <a:lnTo>
                  <a:pt x="398" y="44"/>
                </a:lnTo>
                <a:lnTo>
                  <a:pt x="398" y="20"/>
                </a:lnTo>
                <a:cubicBezTo>
                  <a:pt x="398" y="9"/>
                  <a:pt x="389" y="0"/>
                  <a:pt x="378" y="0"/>
                </a:cubicBezTo>
                <a:lnTo>
                  <a:pt x="20" y="0"/>
                </a:lnTo>
                <a:cubicBezTo>
                  <a:pt x="9" y="0"/>
                  <a:pt x="0" y="9"/>
                  <a:pt x="0" y="20"/>
                </a:cubicBezTo>
                <a:lnTo>
                  <a:pt x="0" y="446"/>
                </a:lnTo>
                <a:cubicBezTo>
                  <a:pt x="0" y="457"/>
                  <a:pt x="9" y="466"/>
                  <a:pt x="20" y="466"/>
                </a:cubicBezTo>
                <a:lnTo>
                  <a:pt x="378" y="466"/>
                </a:lnTo>
                <a:cubicBezTo>
                  <a:pt x="389" y="466"/>
                  <a:pt x="398" y="457"/>
                  <a:pt x="398" y="446"/>
                </a:cubicBezTo>
                <a:lnTo>
                  <a:pt x="398" y="155"/>
                </a:lnTo>
                <a:lnTo>
                  <a:pt x="393" y="155"/>
                </a:lnTo>
                <a:lnTo>
                  <a:pt x="472" y="77"/>
                </a:lnTo>
                <a:close/>
                <a:moveTo>
                  <a:pt x="96" y="111"/>
                </a:moveTo>
                <a:lnTo>
                  <a:pt x="289" y="111"/>
                </a:lnTo>
                <a:cubicBezTo>
                  <a:pt x="296" y="111"/>
                  <a:pt x="302" y="105"/>
                  <a:pt x="302" y="97"/>
                </a:cubicBezTo>
                <a:cubicBezTo>
                  <a:pt x="302" y="90"/>
                  <a:pt x="296" y="84"/>
                  <a:pt x="289" y="84"/>
                </a:cubicBezTo>
                <a:lnTo>
                  <a:pt x="96" y="84"/>
                </a:lnTo>
                <a:cubicBezTo>
                  <a:pt x="88" y="84"/>
                  <a:pt x="82" y="90"/>
                  <a:pt x="82" y="97"/>
                </a:cubicBezTo>
                <a:cubicBezTo>
                  <a:pt x="82" y="105"/>
                  <a:pt x="88" y="111"/>
                  <a:pt x="96" y="111"/>
                </a:cubicBezTo>
                <a:close/>
                <a:moveTo>
                  <a:pt x="96" y="186"/>
                </a:moveTo>
                <a:lnTo>
                  <a:pt x="209" y="186"/>
                </a:lnTo>
                <a:cubicBezTo>
                  <a:pt x="216" y="186"/>
                  <a:pt x="222" y="180"/>
                  <a:pt x="222" y="173"/>
                </a:cubicBezTo>
                <a:cubicBezTo>
                  <a:pt x="222" y="166"/>
                  <a:pt x="216" y="160"/>
                  <a:pt x="209" y="160"/>
                </a:cubicBezTo>
                <a:lnTo>
                  <a:pt x="96" y="160"/>
                </a:lnTo>
                <a:cubicBezTo>
                  <a:pt x="88" y="160"/>
                  <a:pt x="82" y="166"/>
                  <a:pt x="82" y="173"/>
                </a:cubicBezTo>
                <a:cubicBezTo>
                  <a:pt x="82" y="180"/>
                  <a:pt x="88" y="186"/>
                  <a:pt x="96" y="186"/>
                </a:cubicBezTo>
                <a:close/>
              </a:path>
            </a:pathLst>
          </a:custGeom>
          <a:solidFill>
            <a:schemeClr val="bg1"/>
          </a:solidFill>
          <a:ln>
            <a:noFill/>
          </a:ln>
        </p:spPr>
      </p:sp>
      <p:sp>
        <p:nvSpPr>
          <p:cNvPr id="34" name="1"/>
          <p:cNvSpPr>
            <a:spLocks noChangeAspect="1"/>
          </p:cNvSpPr>
          <p:nvPr/>
        </p:nvSpPr>
        <p:spPr bwMode="auto">
          <a:xfrm>
            <a:off x="7026736" y="2445836"/>
            <a:ext cx="440864" cy="665669"/>
          </a:xfrm>
          <a:custGeom>
            <a:avLst/>
            <a:gdLst>
              <a:gd name="T0" fmla="*/ 1575 w 1900"/>
              <a:gd name="T1" fmla="*/ 2560 h 2873"/>
              <a:gd name="T2" fmla="*/ 1529 w 1900"/>
              <a:gd name="T3" fmla="*/ 2167 h 2873"/>
              <a:gd name="T4" fmla="*/ 1585 w 1900"/>
              <a:gd name="T5" fmla="*/ 674 h 2873"/>
              <a:gd name="T6" fmla="*/ 1497 w 1900"/>
              <a:gd name="T7" fmla="*/ 548 h 2873"/>
              <a:gd name="T8" fmla="*/ 1466 w 1900"/>
              <a:gd name="T9" fmla="*/ 502 h 2873"/>
              <a:gd name="T10" fmla="*/ 1650 w 1900"/>
              <a:gd name="T11" fmla="*/ 340 h 2873"/>
              <a:gd name="T12" fmla="*/ 1743 w 1900"/>
              <a:gd name="T13" fmla="*/ 325 h 2873"/>
              <a:gd name="T14" fmla="*/ 1435 w 1900"/>
              <a:gd name="T15" fmla="*/ 22 h 2873"/>
              <a:gd name="T16" fmla="*/ 1357 w 1900"/>
              <a:gd name="T17" fmla="*/ 130 h 2873"/>
              <a:gd name="T18" fmla="*/ 1254 w 1900"/>
              <a:gd name="T19" fmla="*/ 350 h 2873"/>
              <a:gd name="T20" fmla="*/ 1153 w 1900"/>
              <a:gd name="T21" fmla="*/ 360 h 2873"/>
              <a:gd name="T22" fmla="*/ 740 w 1900"/>
              <a:gd name="T23" fmla="*/ 1049 h 2873"/>
              <a:gd name="T24" fmla="*/ 666 w 1900"/>
              <a:gd name="T25" fmla="*/ 1216 h 2873"/>
              <a:gd name="T26" fmla="*/ 357 w 1900"/>
              <a:gd name="T27" fmla="*/ 1085 h 2873"/>
              <a:gd name="T28" fmla="*/ 394 w 1900"/>
              <a:gd name="T29" fmla="*/ 1191 h 2873"/>
              <a:gd name="T30" fmla="*/ 377 w 1900"/>
              <a:gd name="T31" fmla="*/ 1348 h 2873"/>
              <a:gd name="T32" fmla="*/ 469 w 1900"/>
              <a:gd name="T33" fmla="*/ 1325 h 2873"/>
              <a:gd name="T34" fmla="*/ 588 w 1900"/>
              <a:gd name="T35" fmla="*/ 1325 h 2873"/>
              <a:gd name="T36" fmla="*/ 552 w 1900"/>
              <a:gd name="T37" fmla="*/ 1408 h 2873"/>
              <a:gd name="T38" fmla="*/ 637 w 1900"/>
              <a:gd name="T39" fmla="*/ 1493 h 2873"/>
              <a:gd name="T40" fmla="*/ 730 w 1900"/>
              <a:gd name="T41" fmla="*/ 1478 h 2873"/>
              <a:gd name="T42" fmla="*/ 955 w 1900"/>
              <a:gd name="T43" fmla="*/ 1577 h 2873"/>
              <a:gd name="T44" fmla="*/ 1048 w 1900"/>
              <a:gd name="T45" fmla="*/ 1559 h 2873"/>
              <a:gd name="T46" fmla="*/ 834 w 1900"/>
              <a:gd name="T47" fmla="*/ 1332 h 2873"/>
              <a:gd name="T48" fmla="*/ 964 w 1900"/>
              <a:gd name="T49" fmla="*/ 1210 h 2873"/>
              <a:gd name="T50" fmla="*/ 1013 w 1900"/>
              <a:gd name="T51" fmla="*/ 1221 h 2873"/>
              <a:gd name="T52" fmla="*/ 1409 w 1900"/>
              <a:gd name="T53" fmla="*/ 704 h 2873"/>
              <a:gd name="T54" fmla="*/ 1452 w 1900"/>
              <a:gd name="T55" fmla="*/ 2058 h 2873"/>
              <a:gd name="T56" fmla="*/ 1359 w 1900"/>
              <a:gd name="T57" fmla="*/ 2108 h 2873"/>
              <a:gd name="T58" fmla="*/ 309 w 1900"/>
              <a:gd name="T59" fmla="*/ 1594 h 2873"/>
              <a:gd name="T60" fmla="*/ 230 w 1900"/>
              <a:gd name="T61" fmla="*/ 1701 h 2873"/>
              <a:gd name="T62" fmla="*/ 904 w 1900"/>
              <a:gd name="T63" fmla="*/ 2560 h 2873"/>
              <a:gd name="T64" fmla="*/ 0 w 1900"/>
              <a:gd name="T65" fmla="*/ 2627 h 2873"/>
              <a:gd name="T66" fmla="*/ 67 w 1900"/>
              <a:gd name="T67" fmla="*/ 2873 h 2873"/>
              <a:gd name="T68" fmla="*/ 1864 w 1900"/>
              <a:gd name="T69" fmla="*/ 2807 h 2873"/>
              <a:gd name="T70" fmla="*/ 1797 w 1900"/>
              <a:gd name="T71" fmla="*/ 2560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00" h="2873">
                <a:moveTo>
                  <a:pt x="1797" y="2560"/>
                </a:moveTo>
                <a:lnTo>
                  <a:pt x="1575" y="2560"/>
                </a:lnTo>
                <a:lnTo>
                  <a:pt x="1448" y="2223"/>
                </a:lnTo>
                <a:cubicBezTo>
                  <a:pt x="1475" y="2206"/>
                  <a:pt x="1502" y="2187"/>
                  <a:pt x="1529" y="2167"/>
                </a:cubicBezTo>
                <a:cubicBezTo>
                  <a:pt x="1772" y="1983"/>
                  <a:pt x="1900" y="1725"/>
                  <a:pt x="1900" y="1421"/>
                </a:cubicBezTo>
                <a:cubicBezTo>
                  <a:pt x="1900" y="1040"/>
                  <a:pt x="1729" y="804"/>
                  <a:pt x="1585" y="674"/>
                </a:cubicBezTo>
                <a:cubicBezTo>
                  <a:pt x="1552" y="644"/>
                  <a:pt x="1518" y="618"/>
                  <a:pt x="1486" y="595"/>
                </a:cubicBezTo>
                <a:cubicBezTo>
                  <a:pt x="1496" y="582"/>
                  <a:pt x="1499" y="565"/>
                  <a:pt x="1497" y="548"/>
                </a:cubicBezTo>
                <a:cubicBezTo>
                  <a:pt x="1494" y="531"/>
                  <a:pt x="1484" y="515"/>
                  <a:pt x="1470" y="505"/>
                </a:cubicBezTo>
                <a:lnTo>
                  <a:pt x="1466" y="502"/>
                </a:lnTo>
                <a:lnTo>
                  <a:pt x="1605" y="308"/>
                </a:lnTo>
                <a:lnTo>
                  <a:pt x="1650" y="340"/>
                </a:lnTo>
                <a:cubicBezTo>
                  <a:pt x="1662" y="349"/>
                  <a:pt x="1675" y="353"/>
                  <a:pt x="1689" y="353"/>
                </a:cubicBezTo>
                <a:cubicBezTo>
                  <a:pt x="1710" y="353"/>
                  <a:pt x="1730" y="343"/>
                  <a:pt x="1743" y="325"/>
                </a:cubicBezTo>
                <a:cubicBezTo>
                  <a:pt x="1765" y="295"/>
                  <a:pt x="1758" y="254"/>
                  <a:pt x="1728" y="232"/>
                </a:cubicBezTo>
                <a:lnTo>
                  <a:pt x="1435" y="22"/>
                </a:lnTo>
                <a:cubicBezTo>
                  <a:pt x="1405" y="0"/>
                  <a:pt x="1363" y="7"/>
                  <a:pt x="1342" y="37"/>
                </a:cubicBezTo>
                <a:cubicBezTo>
                  <a:pt x="1320" y="67"/>
                  <a:pt x="1327" y="108"/>
                  <a:pt x="1357" y="130"/>
                </a:cubicBezTo>
                <a:lnTo>
                  <a:pt x="1393" y="156"/>
                </a:lnTo>
                <a:lnTo>
                  <a:pt x="1254" y="350"/>
                </a:lnTo>
                <a:lnTo>
                  <a:pt x="1246" y="345"/>
                </a:lnTo>
                <a:cubicBezTo>
                  <a:pt x="1216" y="323"/>
                  <a:pt x="1175" y="330"/>
                  <a:pt x="1153" y="360"/>
                </a:cubicBezTo>
                <a:lnTo>
                  <a:pt x="725" y="956"/>
                </a:lnTo>
                <a:cubicBezTo>
                  <a:pt x="704" y="986"/>
                  <a:pt x="710" y="1028"/>
                  <a:pt x="740" y="1049"/>
                </a:cubicBezTo>
                <a:lnTo>
                  <a:pt x="770" y="1071"/>
                </a:lnTo>
                <a:lnTo>
                  <a:pt x="666" y="1216"/>
                </a:lnTo>
                <a:lnTo>
                  <a:pt x="449" y="1068"/>
                </a:lnTo>
                <a:cubicBezTo>
                  <a:pt x="419" y="1047"/>
                  <a:pt x="378" y="1054"/>
                  <a:pt x="357" y="1085"/>
                </a:cubicBezTo>
                <a:cubicBezTo>
                  <a:pt x="336" y="1115"/>
                  <a:pt x="344" y="1157"/>
                  <a:pt x="374" y="1177"/>
                </a:cubicBezTo>
                <a:lnTo>
                  <a:pt x="394" y="1191"/>
                </a:lnTo>
                <a:lnTo>
                  <a:pt x="355" y="1256"/>
                </a:lnTo>
                <a:cubicBezTo>
                  <a:pt x="336" y="1287"/>
                  <a:pt x="346" y="1328"/>
                  <a:pt x="377" y="1348"/>
                </a:cubicBezTo>
                <a:cubicBezTo>
                  <a:pt x="388" y="1354"/>
                  <a:pt x="400" y="1357"/>
                  <a:pt x="412" y="1357"/>
                </a:cubicBezTo>
                <a:cubicBezTo>
                  <a:pt x="434" y="1357"/>
                  <a:pt x="456" y="1346"/>
                  <a:pt x="469" y="1325"/>
                </a:cubicBezTo>
                <a:lnTo>
                  <a:pt x="504" y="1267"/>
                </a:lnTo>
                <a:lnTo>
                  <a:pt x="588" y="1325"/>
                </a:lnTo>
                <a:lnTo>
                  <a:pt x="564" y="1358"/>
                </a:lnTo>
                <a:cubicBezTo>
                  <a:pt x="554" y="1373"/>
                  <a:pt x="549" y="1390"/>
                  <a:pt x="552" y="1408"/>
                </a:cubicBezTo>
                <a:cubicBezTo>
                  <a:pt x="555" y="1425"/>
                  <a:pt x="565" y="1441"/>
                  <a:pt x="579" y="1451"/>
                </a:cubicBezTo>
                <a:lnTo>
                  <a:pt x="637" y="1493"/>
                </a:lnTo>
                <a:cubicBezTo>
                  <a:pt x="649" y="1501"/>
                  <a:pt x="662" y="1505"/>
                  <a:pt x="676" y="1505"/>
                </a:cubicBezTo>
                <a:cubicBezTo>
                  <a:pt x="697" y="1505"/>
                  <a:pt x="717" y="1496"/>
                  <a:pt x="730" y="1478"/>
                </a:cubicBezTo>
                <a:lnTo>
                  <a:pt x="757" y="1440"/>
                </a:lnTo>
                <a:lnTo>
                  <a:pt x="955" y="1577"/>
                </a:lnTo>
                <a:cubicBezTo>
                  <a:pt x="967" y="1585"/>
                  <a:pt x="980" y="1588"/>
                  <a:pt x="993" y="1588"/>
                </a:cubicBezTo>
                <a:cubicBezTo>
                  <a:pt x="1014" y="1588"/>
                  <a:pt x="1035" y="1578"/>
                  <a:pt x="1048" y="1559"/>
                </a:cubicBezTo>
                <a:cubicBezTo>
                  <a:pt x="1069" y="1529"/>
                  <a:pt x="1061" y="1488"/>
                  <a:pt x="1031" y="1467"/>
                </a:cubicBezTo>
                <a:lnTo>
                  <a:pt x="834" y="1332"/>
                </a:lnTo>
                <a:lnTo>
                  <a:pt x="936" y="1190"/>
                </a:lnTo>
                <a:lnTo>
                  <a:pt x="964" y="1210"/>
                </a:lnTo>
                <a:cubicBezTo>
                  <a:pt x="975" y="1218"/>
                  <a:pt x="989" y="1222"/>
                  <a:pt x="1003" y="1222"/>
                </a:cubicBezTo>
                <a:cubicBezTo>
                  <a:pt x="1006" y="1222"/>
                  <a:pt x="1010" y="1222"/>
                  <a:pt x="1013" y="1221"/>
                </a:cubicBezTo>
                <a:cubicBezTo>
                  <a:pt x="1031" y="1218"/>
                  <a:pt x="1046" y="1209"/>
                  <a:pt x="1057" y="1194"/>
                </a:cubicBezTo>
                <a:lnTo>
                  <a:pt x="1409" y="704"/>
                </a:lnTo>
                <a:cubicBezTo>
                  <a:pt x="1565" y="814"/>
                  <a:pt x="1767" y="1032"/>
                  <a:pt x="1767" y="1421"/>
                </a:cubicBezTo>
                <a:cubicBezTo>
                  <a:pt x="1767" y="1684"/>
                  <a:pt x="1661" y="1898"/>
                  <a:pt x="1452" y="2058"/>
                </a:cubicBezTo>
                <a:cubicBezTo>
                  <a:pt x="1427" y="2077"/>
                  <a:pt x="1401" y="2095"/>
                  <a:pt x="1376" y="2111"/>
                </a:cubicBezTo>
                <a:cubicBezTo>
                  <a:pt x="1370" y="2109"/>
                  <a:pt x="1365" y="2108"/>
                  <a:pt x="1359" y="2108"/>
                </a:cubicBezTo>
                <a:lnTo>
                  <a:pt x="1011" y="2108"/>
                </a:lnTo>
                <a:lnTo>
                  <a:pt x="309" y="1594"/>
                </a:lnTo>
                <a:cubicBezTo>
                  <a:pt x="279" y="1572"/>
                  <a:pt x="237" y="1578"/>
                  <a:pt x="216" y="1608"/>
                </a:cubicBezTo>
                <a:cubicBezTo>
                  <a:pt x="194" y="1638"/>
                  <a:pt x="200" y="1680"/>
                  <a:pt x="230" y="1701"/>
                </a:cubicBezTo>
                <a:lnTo>
                  <a:pt x="904" y="2196"/>
                </a:lnTo>
                <a:lnTo>
                  <a:pt x="904" y="2560"/>
                </a:lnTo>
                <a:lnTo>
                  <a:pt x="67" y="2560"/>
                </a:lnTo>
                <a:cubicBezTo>
                  <a:pt x="30" y="2560"/>
                  <a:pt x="0" y="2590"/>
                  <a:pt x="0" y="2627"/>
                </a:cubicBezTo>
                <a:lnTo>
                  <a:pt x="0" y="2807"/>
                </a:lnTo>
                <a:cubicBezTo>
                  <a:pt x="0" y="2844"/>
                  <a:pt x="30" y="2873"/>
                  <a:pt x="67" y="2873"/>
                </a:cubicBezTo>
                <a:lnTo>
                  <a:pt x="1797" y="2873"/>
                </a:lnTo>
                <a:cubicBezTo>
                  <a:pt x="1834" y="2873"/>
                  <a:pt x="1864" y="2844"/>
                  <a:pt x="1864" y="2807"/>
                </a:cubicBezTo>
                <a:lnTo>
                  <a:pt x="1864" y="2627"/>
                </a:lnTo>
                <a:cubicBezTo>
                  <a:pt x="1864" y="2590"/>
                  <a:pt x="1834" y="2560"/>
                  <a:pt x="1797" y="2560"/>
                </a:cubicBezTo>
                <a:close/>
              </a:path>
            </a:pathLst>
          </a:custGeom>
          <a:solidFill>
            <a:schemeClr val="bg1"/>
          </a:solidFill>
          <a:ln>
            <a:noFill/>
          </a:ln>
        </p:spPr>
      </p:sp>
      <p:sp>
        <p:nvSpPr>
          <p:cNvPr id="35" name="1"/>
          <p:cNvSpPr>
            <a:spLocks noChangeAspect="1"/>
          </p:cNvSpPr>
          <p:nvPr/>
        </p:nvSpPr>
        <p:spPr bwMode="auto">
          <a:xfrm>
            <a:off x="7033570" y="4427036"/>
            <a:ext cx="609685" cy="608776"/>
          </a:xfrm>
          <a:custGeom>
            <a:avLst/>
            <a:gdLst>
              <a:gd name="connsiteX0" fmla="*/ 129344 w 607626"/>
              <a:gd name="connsiteY0" fmla="*/ 368916 h 606721"/>
              <a:gd name="connsiteX1" fmla="*/ 238148 w 607626"/>
              <a:gd name="connsiteY1" fmla="*/ 477574 h 606721"/>
              <a:gd name="connsiteX2" fmla="*/ 222737 w 607626"/>
              <a:gd name="connsiteY2" fmla="*/ 494262 h 606721"/>
              <a:gd name="connsiteX3" fmla="*/ 199157 w 607626"/>
              <a:gd name="connsiteY3" fmla="*/ 504831 h 606721"/>
              <a:gd name="connsiteX4" fmla="*/ 175205 w 607626"/>
              <a:gd name="connsiteY4" fmla="*/ 495189 h 606721"/>
              <a:gd name="connsiteX5" fmla="*/ 174555 w 607626"/>
              <a:gd name="connsiteY5" fmla="*/ 494540 h 606721"/>
              <a:gd name="connsiteX6" fmla="*/ 144012 w 607626"/>
              <a:gd name="connsiteY6" fmla="*/ 525042 h 606721"/>
              <a:gd name="connsiteX7" fmla="*/ 132315 w 607626"/>
              <a:gd name="connsiteY7" fmla="*/ 529863 h 606721"/>
              <a:gd name="connsiteX8" fmla="*/ 120617 w 607626"/>
              <a:gd name="connsiteY8" fmla="*/ 525042 h 606721"/>
              <a:gd name="connsiteX9" fmla="*/ 83668 w 607626"/>
              <a:gd name="connsiteY9" fmla="*/ 561849 h 606721"/>
              <a:gd name="connsiteX10" fmla="*/ 60181 w 607626"/>
              <a:gd name="connsiteY10" fmla="*/ 561849 h 606721"/>
              <a:gd name="connsiteX11" fmla="*/ 59810 w 607626"/>
              <a:gd name="connsiteY11" fmla="*/ 561385 h 606721"/>
              <a:gd name="connsiteX12" fmla="*/ 17383 w 607626"/>
              <a:gd name="connsiteY12" fmla="*/ 603754 h 606721"/>
              <a:gd name="connsiteX13" fmla="*/ 10235 w 607626"/>
              <a:gd name="connsiteY13" fmla="*/ 606721 h 606721"/>
              <a:gd name="connsiteX14" fmla="*/ 2994 w 607626"/>
              <a:gd name="connsiteY14" fmla="*/ 603754 h 606721"/>
              <a:gd name="connsiteX15" fmla="*/ 2994 w 607626"/>
              <a:gd name="connsiteY15" fmla="*/ 589291 h 606721"/>
              <a:gd name="connsiteX16" fmla="*/ 45327 w 607626"/>
              <a:gd name="connsiteY16" fmla="*/ 547015 h 606721"/>
              <a:gd name="connsiteX17" fmla="*/ 44956 w 607626"/>
              <a:gd name="connsiteY17" fmla="*/ 546551 h 606721"/>
              <a:gd name="connsiteX18" fmla="*/ 40035 w 607626"/>
              <a:gd name="connsiteY18" fmla="*/ 534870 h 606721"/>
              <a:gd name="connsiteX19" fmla="*/ 44956 w 607626"/>
              <a:gd name="connsiteY19" fmla="*/ 523188 h 606721"/>
              <a:gd name="connsiteX20" fmla="*/ 81812 w 607626"/>
              <a:gd name="connsiteY20" fmla="*/ 486289 h 606721"/>
              <a:gd name="connsiteX21" fmla="*/ 76984 w 607626"/>
              <a:gd name="connsiteY21" fmla="*/ 474607 h 606721"/>
              <a:gd name="connsiteX22" fmla="*/ 81812 w 607626"/>
              <a:gd name="connsiteY22" fmla="*/ 462926 h 606721"/>
              <a:gd name="connsiteX23" fmla="*/ 112355 w 607626"/>
              <a:gd name="connsiteY23" fmla="*/ 432423 h 606721"/>
              <a:gd name="connsiteX24" fmla="*/ 111705 w 607626"/>
              <a:gd name="connsiteY24" fmla="*/ 431774 h 606721"/>
              <a:gd name="connsiteX25" fmla="*/ 102050 w 607626"/>
              <a:gd name="connsiteY25" fmla="*/ 407855 h 606721"/>
              <a:gd name="connsiteX26" fmla="*/ 112633 w 607626"/>
              <a:gd name="connsiteY26" fmla="*/ 384306 h 606721"/>
              <a:gd name="connsiteX27" fmla="*/ 361182 w 607626"/>
              <a:gd name="connsiteY27" fmla="*/ 155173 h 606721"/>
              <a:gd name="connsiteX28" fmla="*/ 362017 w 607626"/>
              <a:gd name="connsiteY28" fmla="*/ 156193 h 606721"/>
              <a:gd name="connsiteX29" fmla="*/ 430086 w 607626"/>
              <a:gd name="connsiteY29" fmla="*/ 224141 h 606721"/>
              <a:gd name="connsiteX30" fmla="*/ 380590 w 607626"/>
              <a:gd name="connsiteY30" fmla="*/ 273642 h 606721"/>
              <a:gd name="connsiteX31" fmla="*/ 369168 w 607626"/>
              <a:gd name="connsiteY31" fmla="*/ 335936 h 606721"/>
              <a:gd name="connsiteX32" fmla="*/ 258940 w 607626"/>
              <a:gd name="connsiteY32" fmla="*/ 455146 h 606721"/>
              <a:gd name="connsiteX33" fmla="*/ 151776 w 607626"/>
              <a:gd name="connsiteY33" fmla="*/ 348172 h 606721"/>
              <a:gd name="connsiteX34" fmla="*/ 524189 w 607626"/>
              <a:gd name="connsiteY34" fmla="*/ 0 h 606721"/>
              <a:gd name="connsiteX35" fmla="*/ 561613 w 607626"/>
              <a:gd name="connsiteY35" fmla="*/ 15481 h 606721"/>
              <a:gd name="connsiteX36" fmla="*/ 592165 w 607626"/>
              <a:gd name="connsiteY36" fmla="*/ 45981 h 606721"/>
              <a:gd name="connsiteX37" fmla="*/ 592165 w 607626"/>
              <a:gd name="connsiteY37" fmla="*/ 120606 h 606721"/>
              <a:gd name="connsiteX38" fmla="*/ 584457 w 607626"/>
              <a:gd name="connsiteY38" fmla="*/ 128301 h 606721"/>
              <a:gd name="connsiteX39" fmla="*/ 590865 w 607626"/>
              <a:gd name="connsiteY39" fmla="*/ 134604 h 606721"/>
              <a:gd name="connsiteX40" fmla="*/ 590865 w 607626"/>
              <a:gd name="connsiteY40" fmla="*/ 178824 h 606721"/>
              <a:gd name="connsiteX41" fmla="*/ 438199 w 607626"/>
              <a:gd name="connsiteY41" fmla="*/ 331227 h 606721"/>
              <a:gd name="connsiteX42" fmla="*/ 420183 w 607626"/>
              <a:gd name="connsiteY42" fmla="*/ 338643 h 606721"/>
              <a:gd name="connsiteX43" fmla="*/ 402168 w 607626"/>
              <a:gd name="connsiteY43" fmla="*/ 331227 h 606721"/>
              <a:gd name="connsiteX44" fmla="*/ 402168 w 607626"/>
              <a:gd name="connsiteY44" fmla="*/ 295258 h 606721"/>
              <a:gd name="connsiteX45" fmla="*/ 473394 w 607626"/>
              <a:gd name="connsiteY45" fmla="*/ 224063 h 606721"/>
              <a:gd name="connsiteX46" fmla="*/ 472836 w 607626"/>
              <a:gd name="connsiteY46" fmla="*/ 223692 h 606721"/>
              <a:gd name="connsiteX47" fmla="*/ 383596 w 607626"/>
              <a:gd name="connsiteY47" fmla="*/ 134604 h 606721"/>
              <a:gd name="connsiteX48" fmla="*/ 383596 w 607626"/>
              <a:gd name="connsiteY48" fmla="*/ 118567 h 606721"/>
              <a:gd name="connsiteX49" fmla="*/ 486859 w 607626"/>
              <a:gd name="connsiteY49" fmla="*/ 15481 h 606721"/>
              <a:gd name="connsiteX50" fmla="*/ 524189 w 607626"/>
              <a:gd name="connsiteY50" fmla="*/ 0 h 6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7626" h="606721">
                <a:moveTo>
                  <a:pt x="129344" y="368916"/>
                </a:moveTo>
                <a:lnTo>
                  <a:pt x="238148" y="477574"/>
                </a:lnTo>
                <a:lnTo>
                  <a:pt x="222737" y="494262"/>
                </a:lnTo>
                <a:cubicBezTo>
                  <a:pt x="216610" y="500845"/>
                  <a:pt x="208162" y="504646"/>
                  <a:pt x="199157" y="504831"/>
                </a:cubicBezTo>
                <a:cubicBezTo>
                  <a:pt x="190152" y="505017"/>
                  <a:pt x="181518" y="501586"/>
                  <a:pt x="175205" y="495189"/>
                </a:cubicBezTo>
                <a:lnTo>
                  <a:pt x="174555" y="494540"/>
                </a:lnTo>
                <a:lnTo>
                  <a:pt x="144012" y="525042"/>
                </a:lnTo>
                <a:cubicBezTo>
                  <a:pt x="140948" y="528102"/>
                  <a:pt x="136678" y="529863"/>
                  <a:pt x="132315" y="529863"/>
                </a:cubicBezTo>
                <a:cubicBezTo>
                  <a:pt x="127951" y="529863"/>
                  <a:pt x="123681" y="528102"/>
                  <a:pt x="120617" y="525042"/>
                </a:cubicBezTo>
                <a:lnTo>
                  <a:pt x="83668" y="561849"/>
                </a:lnTo>
                <a:cubicBezTo>
                  <a:pt x="77170" y="568339"/>
                  <a:pt x="66679" y="568339"/>
                  <a:pt x="60181" y="561849"/>
                </a:cubicBezTo>
                <a:lnTo>
                  <a:pt x="59810" y="561385"/>
                </a:lnTo>
                <a:lnTo>
                  <a:pt x="17383" y="603754"/>
                </a:lnTo>
                <a:cubicBezTo>
                  <a:pt x="15434" y="605701"/>
                  <a:pt x="12834" y="606721"/>
                  <a:pt x="10235" y="606721"/>
                </a:cubicBezTo>
                <a:cubicBezTo>
                  <a:pt x="7636" y="606721"/>
                  <a:pt x="5036" y="605701"/>
                  <a:pt x="2994" y="603754"/>
                </a:cubicBezTo>
                <a:cubicBezTo>
                  <a:pt x="-998" y="599768"/>
                  <a:pt x="-998" y="593278"/>
                  <a:pt x="2994" y="589291"/>
                </a:cubicBezTo>
                <a:lnTo>
                  <a:pt x="45327" y="547015"/>
                </a:lnTo>
                <a:lnTo>
                  <a:pt x="44956" y="546551"/>
                </a:lnTo>
                <a:cubicBezTo>
                  <a:pt x="41799" y="543492"/>
                  <a:pt x="40035" y="539227"/>
                  <a:pt x="40035" y="534870"/>
                </a:cubicBezTo>
                <a:cubicBezTo>
                  <a:pt x="40035" y="530512"/>
                  <a:pt x="41799" y="526247"/>
                  <a:pt x="44956" y="523188"/>
                </a:cubicBezTo>
                <a:lnTo>
                  <a:pt x="81812" y="486289"/>
                </a:lnTo>
                <a:cubicBezTo>
                  <a:pt x="78748" y="483229"/>
                  <a:pt x="76984" y="478965"/>
                  <a:pt x="76984" y="474607"/>
                </a:cubicBezTo>
                <a:cubicBezTo>
                  <a:pt x="76984" y="470250"/>
                  <a:pt x="78748" y="465985"/>
                  <a:pt x="81812" y="462926"/>
                </a:cubicBezTo>
                <a:lnTo>
                  <a:pt x="112355" y="432423"/>
                </a:lnTo>
                <a:lnTo>
                  <a:pt x="111705" y="431774"/>
                </a:lnTo>
                <a:cubicBezTo>
                  <a:pt x="105299" y="425470"/>
                  <a:pt x="101864" y="416848"/>
                  <a:pt x="102050" y="407855"/>
                </a:cubicBezTo>
                <a:cubicBezTo>
                  <a:pt x="102236" y="398955"/>
                  <a:pt x="106042" y="390425"/>
                  <a:pt x="112633" y="384306"/>
                </a:cubicBezTo>
                <a:close/>
                <a:moveTo>
                  <a:pt x="361182" y="155173"/>
                </a:moveTo>
                <a:cubicBezTo>
                  <a:pt x="361460" y="155451"/>
                  <a:pt x="361739" y="155822"/>
                  <a:pt x="362017" y="156193"/>
                </a:cubicBezTo>
                <a:lnTo>
                  <a:pt x="430086" y="224141"/>
                </a:lnTo>
                <a:lnTo>
                  <a:pt x="380590" y="273642"/>
                </a:lnTo>
                <a:cubicBezTo>
                  <a:pt x="363689" y="290513"/>
                  <a:pt x="359974" y="315356"/>
                  <a:pt x="369168" y="335936"/>
                </a:cubicBezTo>
                <a:lnTo>
                  <a:pt x="258940" y="455146"/>
                </a:lnTo>
                <a:lnTo>
                  <a:pt x="151776" y="348172"/>
                </a:lnTo>
                <a:close/>
                <a:moveTo>
                  <a:pt x="524189" y="0"/>
                </a:moveTo>
                <a:cubicBezTo>
                  <a:pt x="537747" y="0"/>
                  <a:pt x="551305" y="5191"/>
                  <a:pt x="561613" y="15481"/>
                </a:cubicBezTo>
                <a:lnTo>
                  <a:pt x="592165" y="45981"/>
                </a:lnTo>
                <a:cubicBezTo>
                  <a:pt x="612780" y="66561"/>
                  <a:pt x="612780" y="100026"/>
                  <a:pt x="592165" y="120606"/>
                </a:cubicBezTo>
                <a:lnTo>
                  <a:pt x="584457" y="128301"/>
                </a:lnTo>
                <a:lnTo>
                  <a:pt x="590865" y="134604"/>
                </a:lnTo>
                <a:cubicBezTo>
                  <a:pt x="603122" y="146841"/>
                  <a:pt x="603122" y="166587"/>
                  <a:pt x="590865" y="178824"/>
                </a:cubicBezTo>
                <a:lnTo>
                  <a:pt x="438199" y="331227"/>
                </a:lnTo>
                <a:cubicBezTo>
                  <a:pt x="433184" y="336233"/>
                  <a:pt x="426684" y="338643"/>
                  <a:pt x="420183" y="338643"/>
                </a:cubicBezTo>
                <a:cubicBezTo>
                  <a:pt x="413683" y="338643"/>
                  <a:pt x="407090" y="336233"/>
                  <a:pt x="402168" y="331227"/>
                </a:cubicBezTo>
                <a:cubicBezTo>
                  <a:pt x="392139" y="321308"/>
                  <a:pt x="392139" y="305177"/>
                  <a:pt x="402168" y="295258"/>
                </a:cubicBezTo>
                <a:lnTo>
                  <a:pt x="473394" y="224063"/>
                </a:lnTo>
                <a:cubicBezTo>
                  <a:pt x="473301" y="223970"/>
                  <a:pt x="473022" y="223877"/>
                  <a:pt x="472836" y="223692"/>
                </a:cubicBezTo>
                <a:lnTo>
                  <a:pt x="383596" y="134604"/>
                </a:lnTo>
                <a:cubicBezTo>
                  <a:pt x="379138" y="130155"/>
                  <a:pt x="379138" y="123017"/>
                  <a:pt x="383596" y="118567"/>
                </a:cubicBezTo>
                <a:lnTo>
                  <a:pt x="486859" y="15481"/>
                </a:lnTo>
                <a:cubicBezTo>
                  <a:pt x="497166" y="5191"/>
                  <a:pt x="510724" y="0"/>
                  <a:pt x="524189" y="0"/>
                </a:cubicBezTo>
                <a:close/>
              </a:path>
            </a:pathLst>
          </a:custGeom>
          <a:solidFill>
            <a:schemeClr val="bg1"/>
          </a:solidFill>
          <a:ln>
            <a:noFill/>
          </a:ln>
        </p:spPr>
      </p:sp>
      <p:sp>
        <p:nvSpPr>
          <p:cNvPr id="36" name="1"/>
          <p:cNvSpPr>
            <a:spLocks noChangeAspect="1"/>
          </p:cNvSpPr>
          <p:nvPr/>
        </p:nvSpPr>
        <p:spPr bwMode="auto">
          <a:xfrm>
            <a:off x="1739260" y="4392249"/>
            <a:ext cx="609685" cy="580639"/>
          </a:xfrm>
          <a:custGeom>
            <a:avLst/>
            <a:gdLst>
              <a:gd name="T0" fmla="*/ 2793 w 2903"/>
              <a:gd name="T1" fmla="*/ 2626 h 2769"/>
              <a:gd name="T2" fmla="*/ 2747 w 2903"/>
              <a:gd name="T3" fmla="*/ 2500 h 2769"/>
              <a:gd name="T4" fmla="*/ 2598 w 2903"/>
              <a:gd name="T5" fmla="*/ 2499 h 2769"/>
              <a:gd name="T6" fmla="*/ 2598 w 2903"/>
              <a:gd name="T7" fmla="*/ 2358 h 2769"/>
              <a:gd name="T8" fmla="*/ 2665 w 2903"/>
              <a:gd name="T9" fmla="*/ 1156 h 2769"/>
              <a:gd name="T10" fmla="*/ 2598 w 2903"/>
              <a:gd name="T11" fmla="*/ 1074 h 2769"/>
              <a:gd name="T12" fmla="*/ 2750 w 2903"/>
              <a:gd name="T13" fmla="*/ 1002 h 2769"/>
              <a:gd name="T14" fmla="*/ 2747 w 2903"/>
              <a:gd name="T15" fmla="*/ 962 h 2769"/>
              <a:gd name="T16" fmla="*/ 2820 w 2903"/>
              <a:gd name="T17" fmla="*/ 890 h 2769"/>
              <a:gd name="T18" fmla="*/ 1490 w 2903"/>
              <a:gd name="T19" fmla="*/ 15 h 2769"/>
              <a:gd name="T20" fmla="*/ 117 w 2903"/>
              <a:gd name="T21" fmla="*/ 829 h 2769"/>
              <a:gd name="T22" fmla="*/ 155 w 2903"/>
              <a:gd name="T23" fmla="*/ 962 h 2769"/>
              <a:gd name="T24" fmla="*/ 152 w 2903"/>
              <a:gd name="T25" fmla="*/ 1002 h 2769"/>
              <a:gd name="T26" fmla="*/ 305 w 2903"/>
              <a:gd name="T27" fmla="*/ 1074 h 2769"/>
              <a:gd name="T28" fmla="*/ 237 w 2903"/>
              <a:gd name="T29" fmla="*/ 1156 h 2769"/>
              <a:gd name="T30" fmla="*/ 305 w 2903"/>
              <a:gd name="T31" fmla="*/ 2358 h 2769"/>
              <a:gd name="T32" fmla="*/ 305 w 2903"/>
              <a:gd name="T33" fmla="*/ 2499 h 2769"/>
              <a:gd name="T34" fmla="*/ 155 w 2903"/>
              <a:gd name="T35" fmla="*/ 2500 h 2769"/>
              <a:gd name="T36" fmla="*/ 109 w 2903"/>
              <a:gd name="T37" fmla="*/ 2626 h 2769"/>
              <a:gd name="T38" fmla="*/ 0 w 2903"/>
              <a:gd name="T39" fmla="*/ 2697 h 2769"/>
              <a:gd name="T40" fmla="*/ 2831 w 2903"/>
              <a:gd name="T41" fmla="*/ 2769 h 2769"/>
              <a:gd name="T42" fmla="*/ 2831 w 2903"/>
              <a:gd name="T43" fmla="*/ 2626 h 2769"/>
              <a:gd name="T44" fmla="*/ 2455 w 2903"/>
              <a:gd name="T45" fmla="*/ 2358 h 2769"/>
              <a:gd name="T46" fmla="*/ 2455 w 2903"/>
              <a:gd name="T47" fmla="*/ 2499 h 2769"/>
              <a:gd name="T48" fmla="*/ 1881 w 2903"/>
              <a:gd name="T49" fmla="*/ 2500 h 2769"/>
              <a:gd name="T50" fmla="*/ 1949 w 2903"/>
              <a:gd name="T51" fmla="*/ 2429 h 2769"/>
              <a:gd name="T52" fmla="*/ 1881 w 2903"/>
              <a:gd name="T53" fmla="*/ 1227 h 2769"/>
              <a:gd name="T54" fmla="*/ 1938 w 2903"/>
              <a:gd name="T55" fmla="*/ 1121 h 2769"/>
              <a:gd name="T56" fmla="*/ 2388 w 2903"/>
              <a:gd name="T57" fmla="*/ 1156 h 2769"/>
              <a:gd name="T58" fmla="*/ 1165 w 2903"/>
              <a:gd name="T59" fmla="*/ 2499 h 2769"/>
              <a:gd name="T60" fmla="*/ 1165 w 2903"/>
              <a:gd name="T61" fmla="*/ 2358 h 2769"/>
              <a:gd name="T62" fmla="*/ 1232 w 2903"/>
              <a:gd name="T63" fmla="*/ 1156 h 2769"/>
              <a:gd name="T64" fmla="*/ 1682 w 2903"/>
              <a:gd name="T65" fmla="*/ 1121 h 2769"/>
              <a:gd name="T66" fmla="*/ 1738 w 2903"/>
              <a:gd name="T67" fmla="*/ 1227 h 2769"/>
              <a:gd name="T68" fmla="*/ 1671 w 2903"/>
              <a:gd name="T69" fmla="*/ 2429 h 2769"/>
              <a:gd name="T70" fmla="*/ 1738 w 2903"/>
              <a:gd name="T71" fmla="*/ 2500 h 2769"/>
              <a:gd name="T72" fmla="*/ 1165 w 2903"/>
              <a:gd name="T73" fmla="*/ 2499 h 2769"/>
              <a:gd name="T74" fmla="*/ 1021 w 2903"/>
              <a:gd name="T75" fmla="*/ 1227 h 2769"/>
              <a:gd name="T76" fmla="*/ 954 w 2903"/>
              <a:gd name="T77" fmla="*/ 2429 h 2769"/>
              <a:gd name="T78" fmla="*/ 1021 w 2903"/>
              <a:gd name="T79" fmla="*/ 2500 h 2769"/>
              <a:gd name="T80" fmla="*/ 448 w 2903"/>
              <a:gd name="T81" fmla="*/ 2499 h 2769"/>
              <a:gd name="T82" fmla="*/ 448 w 2903"/>
              <a:gd name="T83" fmla="*/ 2358 h 2769"/>
              <a:gd name="T84" fmla="*/ 515 w 2903"/>
              <a:gd name="T85" fmla="*/ 1156 h 2769"/>
              <a:gd name="T86" fmla="*/ 965 w 2903"/>
              <a:gd name="T87" fmla="*/ 1121 h 2769"/>
              <a:gd name="T88" fmla="*/ 1021 w 2903"/>
              <a:gd name="T89" fmla="*/ 1227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3" h="2769">
                <a:moveTo>
                  <a:pt x="2831" y="2626"/>
                </a:moveTo>
                <a:lnTo>
                  <a:pt x="2793" y="2626"/>
                </a:lnTo>
                <a:cubicBezTo>
                  <a:pt x="2809" y="2613"/>
                  <a:pt x="2819" y="2594"/>
                  <a:pt x="2819" y="2572"/>
                </a:cubicBezTo>
                <a:cubicBezTo>
                  <a:pt x="2819" y="2532"/>
                  <a:pt x="2787" y="2500"/>
                  <a:pt x="2747" y="2500"/>
                </a:cubicBezTo>
                <a:lnTo>
                  <a:pt x="2598" y="2500"/>
                </a:lnTo>
                <a:lnTo>
                  <a:pt x="2598" y="2499"/>
                </a:lnTo>
                <a:cubicBezTo>
                  <a:pt x="2635" y="2497"/>
                  <a:pt x="2665" y="2467"/>
                  <a:pt x="2665" y="2429"/>
                </a:cubicBezTo>
                <a:cubicBezTo>
                  <a:pt x="2665" y="2391"/>
                  <a:pt x="2635" y="2360"/>
                  <a:pt x="2598" y="2358"/>
                </a:cubicBezTo>
                <a:lnTo>
                  <a:pt x="2598" y="1227"/>
                </a:lnTo>
                <a:cubicBezTo>
                  <a:pt x="2635" y="1225"/>
                  <a:pt x="2665" y="1194"/>
                  <a:pt x="2665" y="1156"/>
                </a:cubicBezTo>
                <a:cubicBezTo>
                  <a:pt x="2665" y="1119"/>
                  <a:pt x="2635" y="1088"/>
                  <a:pt x="2598" y="1086"/>
                </a:cubicBezTo>
                <a:lnTo>
                  <a:pt x="2598" y="1074"/>
                </a:lnTo>
                <a:lnTo>
                  <a:pt x="2679" y="1074"/>
                </a:lnTo>
                <a:cubicBezTo>
                  <a:pt x="2718" y="1074"/>
                  <a:pt x="2750" y="1042"/>
                  <a:pt x="2750" y="1002"/>
                </a:cubicBezTo>
                <a:cubicBezTo>
                  <a:pt x="2750" y="987"/>
                  <a:pt x="2745" y="973"/>
                  <a:pt x="2736" y="962"/>
                </a:cubicBezTo>
                <a:lnTo>
                  <a:pt x="2747" y="962"/>
                </a:lnTo>
                <a:lnTo>
                  <a:pt x="2749" y="962"/>
                </a:lnTo>
                <a:cubicBezTo>
                  <a:pt x="2788" y="962"/>
                  <a:pt x="2820" y="930"/>
                  <a:pt x="2820" y="890"/>
                </a:cubicBezTo>
                <a:cubicBezTo>
                  <a:pt x="2820" y="861"/>
                  <a:pt x="2803" y="835"/>
                  <a:pt x="2777" y="824"/>
                </a:cubicBezTo>
                <a:lnTo>
                  <a:pt x="1490" y="15"/>
                </a:lnTo>
                <a:cubicBezTo>
                  <a:pt x="1466" y="0"/>
                  <a:pt x="1437" y="0"/>
                  <a:pt x="1413" y="15"/>
                </a:cubicBezTo>
                <a:lnTo>
                  <a:pt x="117" y="829"/>
                </a:lnTo>
                <a:cubicBezTo>
                  <a:pt x="90" y="846"/>
                  <a:pt x="78" y="879"/>
                  <a:pt x="87" y="910"/>
                </a:cubicBezTo>
                <a:cubicBezTo>
                  <a:pt x="95" y="940"/>
                  <a:pt x="124" y="962"/>
                  <a:pt x="155" y="962"/>
                </a:cubicBezTo>
                <a:lnTo>
                  <a:pt x="166" y="962"/>
                </a:lnTo>
                <a:cubicBezTo>
                  <a:pt x="158" y="973"/>
                  <a:pt x="152" y="987"/>
                  <a:pt x="152" y="1002"/>
                </a:cubicBezTo>
                <a:cubicBezTo>
                  <a:pt x="152" y="1042"/>
                  <a:pt x="184" y="1074"/>
                  <a:pt x="224" y="1074"/>
                </a:cubicBezTo>
                <a:lnTo>
                  <a:pt x="305" y="1074"/>
                </a:lnTo>
                <a:lnTo>
                  <a:pt x="305" y="1086"/>
                </a:lnTo>
                <a:cubicBezTo>
                  <a:pt x="267" y="1088"/>
                  <a:pt x="237" y="1119"/>
                  <a:pt x="237" y="1156"/>
                </a:cubicBezTo>
                <a:cubicBezTo>
                  <a:pt x="237" y="1194"/>
                  <a:pt x="267" y="1225"/>
                  <a:pt x="305" y="1227"/>
                </a:cubicBezTo>
                <a:lnTo>
                  <a:pt x="305" y="2358"/>
                </a:lnTo>
                <a:cubicBezTo>
                  <a:pt x="267" y="2360"/>
                  <a:pt x="237" y="2391"/>
                  <a:pt x="237" y="2429"/>
                </a:cubicBezTo>
                <a:cubicBezTo>
                  <a:pt x="237" y="2467"/>
                  <a:pt x="267" y="2497"/>
                  <a:pt x="305" y="2499"/>
                </a:cubicBezTo>
                <a:lnTo>
                  <a:pt x="305" y="2500"/>
                </a:lnTo>
                <a:lnTo>
                  <a:pt x="155" y="2500"/>
                </a:lnTo>
                <a:cubicBezTo>
                  <a:pt x="116" y="2500"/>
                  <a:pt x="84" y="2532"/>
                  <a:pt x="84" y="2572"/>
                </a:cubicBezTo>
                <a:cubicBezTo>
                  <a:pt x="84" y="2594"/>
                  <a:pt x="94" y="2613"/>
                  <a:pt x="109" y="2626"/>
                </a:cubicBezTo>
                <a:lnTo>
                  <a:pt x="72" y="2626"/>
                </a:lnTo>
                <a:cubicBezTo>
                  <a:pt x="32" y="2626"/>
                  <a:pt x="0" y="2658"/>
                  <a:pt x="0" y="2697"/>
                </a:cubicBezTo>
                <a:cubicBezTo>
                  <a:pt x="0" y="2737"/>
                  <a:pt x="32" y="2769"/>
                  <a:pt x="72" y="2769"/>
                </a:cubicBezTo>
                <a:lnTo>
                  <a:pt x="2831" y="2769"/>
                </a:lnTo>
                <a:cubicBezTo>
                  <a:pt x="2871" y="2769"/>
                  <a:pt x="2903" y="2737"/>
                  <a:pt x="2903" y="2697"/>
                </a:cubicBezTo>
                <a:cubicBezTo>
                  <a:pt x="2903" y="2658"/>
                  <a:pt x="2871" y="2626"/>
                  <a:pt x="2831" y="2626"/>
                </a:cubicBezTo>
                <a:close/>
                <a:moveTo>
                  <a:pt x="2455" y="1227"/>
                </a:moveTo>
                <a:lnTo>
                  <a:pt x="2455" y="2358"/>
                </a:lnTo>
                <a:cubicBezTo>
                  <a:pt x="2417" y="2360"/>
                  <a:pt x="2388" y="2391"/>
                  <a:pt x="2388" y="2429"/>
                </a:cubicBezTo>
                <a:cubicBezTo>
                  <a:pt x="2388" y="2467"/>
                  <a:pt x="2417" y="2497"/>
                  <a:pt x="2455" y="2499"/>
                </a:cubicBezTo>
                <a:lnTo>
                  <a:pt x="2455" y="2500"/>
                </a:lnTo>
                <a:lnTo>
                  <a:pt x="1881" y="2500"/>
                </a:lnTo>
                <a:lnTo>
                  <a:pt x="1881" y="2499"/>
                </a:lnTo>
                <a:cubicBezTo>
                  <a:pt x="1919" y="2497"/>
                  <a:pt x="1949" y="2467"/>
                  <a:pt x="1949" y="2429"/>
                </a:cubicBezTo>
                <a:cubicBezTo>
                  <a:pt x="1949" y="2391"/>
                  <a:pt x="1919" y="2360"/>
                  <a:pt x="1881" y="2358"/>
                </a:cubicBezTo>
                <a:lnTo>
                  <a:pt x="1881" y="1227"/>
                </a:lnTo>
                <a:cubicBezTo>
                  <a:pt x="1919" y="1225"/>
                  <a:pt x="1949" y="1194"/>
                  <a:pt x="1949" y="1156"/>
                </a:cubicBezTo>
                <a:cubicBezTo>
                  <a:pt x="1949" y="1143"/>
                  <a:pt x="1944" y="1131"/>
                  <a:pt x="1938" y="1121"/>
                </a:cubicBezTo>
                <a:lnTo>
                  <a:pt x="2399" y="1121"/>
                </a:lnTo>
                <a:cubicBezTo>
                  <a:pt x="2392" y="1131"/>
                  <a:pt x="2388" y="1143"/>
                  <a:pt x="2388" y="1156"/>
                </a:cubicBezTo>
                <a:cubicBezTo>
                  <a:pt x="2388" y="1194"/>
                  <a:pt x="2417" y="1225"/>
                  <a:pt x="2455" y="1227"/>
                </a:cubicBezTo>
                <a:close/>
                <a:moveTo>
                  <a:pt x="1165" y="2499"/>
                </a:moveTo>
                <a:cubicBezTo>
                  <a:pt x="1202" y="2497"/>
                  <a:pt x="1232" y="2467"/>
                  <a:pt x="1232" y="2429"/>
                </a:cubicBezTo>
                <a:cubicBezTo>
                  <a:pt x="1232" y="2391"/>
                  <a:pt x="1202" y="2360"/>
                  <a:pt x="1165" y="2358"/>
                </a:cubicBezTo>
                <a:lnTo>
                  <a:pt x="1165" y="1227"/>
                </a:lnTo>
                <a:cubicBezTo>
                  <a:pt x="1202" y="1225"/>
                  <a:pt x="1232" y="1194"/>
                  <a:pt x="1232" y="1156"/>
                </a:cubicBezTo>
                <a:cubicBezTo>
                  <a:pt x="1232" y="1143"/>
                  <a:pt x="1227" y="1131"/>
                  <a:pt x="1221" y="1121"/>
                </a:cubicBezTo>
                <a:lnTo>
                  <a:pt x="1682" y="1121"/>
                </a:lnTo>
                <a:cubicBezTo>
                  <a:pt x="1676" y="1131"/>
                  <a:pt x="1671" y="1143"/>
                  <a:pt x="1671" y="1156"/>
                </a:cubicBezTo>
                <a:cubicBezTo>
                  <a:pt x="1671" y="1194"/>
                  <a:pt x="1701" y="1225"/>
                  <a:pt x="1738" y="1227"/>
                </a:cubicBezTo>
                <a:lnTo>
                  <a:pt x="1738" y="2358"/>
                </a:lnTo>
                <a:cubicBezTo>
                  <a:pt x="1701" y="2360"/>
                  <a:pt x="1671" y="2391"/>
                  <a:pt x="1671" y="2429"/>
                </a:cubicBezTo>
                <a:cubicBezTo>
                  <a:pt x="1671" y="2467"/>
                  <a:pt x="1701" y="2497"/>
                  <a:pt x="1738" y="2499"/>
                </a:cubicBezTo>
                <a:lnTo>
                  <a:pt x="1738" y="2500"/>
                </a:lnTo>
                <a:lnTo>
                  <a:pt x="1165" y="2500"/>
                </a:lnTo>
                <a:lnTo>
                  <a:pt x="1165" y="2499"/>
                </a:lnTo>
                <a:lnTo>
                  <a:pt x="1165" y="2499"/>
                </a:lnTo>
                <a:close/>
                <a:moveTo>
                  <a:pt x="1021" y="1227"/>
                </a:moveTo>
                <a:lnTo>
                  <a:pt x="1021" y="2358"/>
                </a:lnTo>
                <a:cubicBezTo>
                  <a:pt x="984" y="2360"/>
                  <a:pt x="954" y="2391"/>
                  <a:pt x="954" y="2429"/>
                </a:cubicBezTo>
                <a:cubicBezTo>
                  <a:pt x="954" y="2467"/>
                  <a:pt x="984" y="2497"/>
                  <a:pt x="1021" y="2499"/>
                </a:cubicBezTo>
                <a:lnTo>
                  <a:pt x="1021" y="2500"/>
                </a:lnTo>
                <a:lnTo>
                  <a:pt x="448" y="2500"/>
                </a:lnTo>
                <a:lnTo>
                  <a:pt x="448" y="2499"/>
                </a:lnTo>
                <a:cubicBezTo>
                  <a:pt x="485" y="2497"/>
                  <a:pt x="515" y="2467"/>
                  <a:pt x="515" y="2429"/>
                </a:cubicBezTo>
                <a:cubicBezTo>
                  <a:pt x="515" y="2391"/>
                  <a:pt x="485" y="2360"/>
                  <a:pt x="448" y="2358"/>
                </a:cubicBezTo>
                <a:lnTo>
                  <a:pt x="448" y="1227"/>
                </a:lnTo>
                <a:cubicBezTo>
                  <a:pt x="485" y="1225"/>
                  <a:pt x="515" y="1194"/>
                  <a:pt x="515" y="1156"/>
                </a:cubicBezTo>
                <a:cubicBezTo>
                  <a:pt x="515" y="1143"/>
                  <a:pt x="511" y="1131"/>
                  <a:pt x="504" y="1121"/>
                </a:cubicBezTo>
                <a:lnTo>
                  <a:pt x="965" y="1121"/>
                </a:lnTo>
                <a:cubicBezTo>
                  <a:pt x="959" y="1131"/>
                  <a:pt x="954" y="1143"/>
                  <a:pt x="954" y="1156"/>
                </a:cubicBezTo>
                <a:cubicBezTo>
                  <a:pt x="954" y="1194"/>
                  <a:pt x="984" y="1225"/>
                  <a:pt x="1021" y="1227"/>
                </a:cubicBezTo>
                <a:close/>
              </a:path>
            </a:pathLst>
          </a:custGeom>
          <a:solidFill>
            <a:schemeClr val="bg1"/>
          </a:solidFill>
          <a:ln>
            <a:noFill/>
          </a:ln>
        </p:spPr>
      </p:sp>
      <p:sp>
        <p:nvSpPr>
          <p:cNvPr id="37" name="文本框 36"/>
          <p:cNvSpPr txBox="1"/>
          <p:nvPr/>
        </p:nvSpPr>
        <p:spPr>
          <a:xfrm>
            <a:off x="3037838" y="2435063"/>
            <a:ext cx="2297188" cy="400110"/>
          </a:xfrm>
          <a:prstGeom prst="rect">
            <a:avLst/>
          </a:prstGeom>
          <a:noFill/>
        </p:spPr>
        <p:txBody>
          <a:bodyPr wrap="square" rtlCol="0">
            <a:spAutoFit/>
          </a:bodyPr>
          <a:lstStyle/>
          <a:p>
            <a:pPr algn="dist"/>
            <a:r>
              <a:rPr lang="zh-CN" altLang="en-US" sz="2000" b="1" dirty="0">
                <a:solidFill>
                  <a:srgbClr val="000000">
                    <a:lumMod val="75000"/>
                    <a:lumOff val="25000"/>
                  </a:srgbClr>
                </a:solidFill>
                <a:latin typeface="微软雅黑" panose="020B0503020204020204" pitchFamily="34" charset="-122"/>
                <a:ea typeface="微软雅黑" panose="020B0503020204020204" pitchFamily="34" charset="-122"/>
              </a:rPr>
              <a:t>选题背景与现状</a:t>
            </a:r>
          </a:p>
        </p:txBody>
      </p:sp>
      <p:sp>
        <p:nvSpPr>
          <p:cNvPr id="38" name="文本框 37"/>
          <p:cNvSpPr txBox="1"/>
          <p:nvPr/>
        </p:nvSpPr>
        <p:spPr>
          <a:xfrm>
            <a:off x="3045616" y="2794001"/>
            <a:ext cx="2288384" cy="369332"/>
          </a:xfrm>
          <a:prstGeom prst="rect">
            <a:avLst/>
          </a:prstGeom>
          <a:noFill/>
        </p:spPr>
        <p:txBody>
          <a:bodyPr wrap="square" rtlCol="0">
            <a:spAutoFit/>
          </a:bodyPr>
          <a:lstStyle/>
          <a:p>
            <a:pPr algn="ctr"/>
            <a:r>
              <a:rPr lang="en-US" altLang="zh-CN"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Background</a:t>
            </a:r>
            <a:r>
              <a:rPr lang="en-US" altLang="zh-CN" sz="1000" dirty="0">
                <a:solidFill>
                  <a:srgbClr val="000000">
                    <a:lumMod val="75000"/>
                    <a:lumOff val="25000"/>
                  </a:srgbClr>
                </a:solidFill>
                <a:latin typeface="微软雅黑" panose="020B0503020204020204" pitchFamily="34" charset="-122"/>
                <a:ea typeface="微软雅黑" panose="020B0503020204020204" pitchFamily="34" charset="-122"/>
              </a:rPr>
              <a:t>     </a:t>
            </a:r>
            <a:endParaRPr lang="zh-CN" altLang="en-US" sz="1000" b="1"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227066" y="2447314"/>
            <a:ext cx="2303940" cy="400110"/>
          </a:xfrm>
          <a:prstGeom prst="rect">
            <a:avLst/>
          </a:prstGeom>
          <a:noFill/>
        </p:spPr>
        <p:txBody>
          <a:bodyPr wrap="square" rtlCol="0">
            <a:spAutoFit/>
          </a:bodyPr>
          <a:lstStyle/>
          <a:p>
            <a:pPr algn="dist"/>
            <a:r>
              <a:rPr lang="en-US" altLang="zh-CN" sz="2000" b="1" dirty="0">
                <a:solidFill>
                  <a:srgbClr val="000000">
                    <a:lumMod val="75000"/>
                    <a:lumOff val="25000"/>
                  </a:srgbClr>
                </a:solidFill>
                <a:latin typeface="微软雅黑" panose="020B0503020204020204" pitchFamily="34" charset="-122"/>
                <a:ea typeface="微软雅黑" panose="020B0503020204020204" pitchFamily="34" charset="-122"/>
              </a:rPr>
              <a:t>ECG</a:t>
            </a:r>
            <a:r>
              <a:rPr lang="zh-CN" altLang="en-US" sz="2000" b="1" dirty="0">
                <a:solidFill>
                  <a:srgbClr val="000000">
                    <a:lumMod val="75000"/>
                    <a:lumOff val="25000"/>
                  </a:srgbClr>
                </a:solidFill>
                <a:latin typeface="微软雅黑" panose="020B0503020204020204" pitchFamily="34" charset="-122"/>
                <a:ea typeface="微软雅黑" panose="020B0503020204020204" pitchFamily="34" charset="-122"/>
              </a:rPr>
              <a:t>身份识别研究</a:t>
            </a:r>
          </a:p>
        </p:txBody>
      </p:sp>
      <p:sp>
        <p:nvSpPr>
          <p:cNvPr id="41" name="文本框 40"/>
          <p:cNvSpPr txBox="1"/>
          <p:nvPr/>
        </p:nvSpPr>
        <p:spPr>
          <a:xfrm>
            <a:off x="3037838" y="4486834"/>
            <a:ext cx="2296162" cy="400110"/>
          </a:xfrm>
          <a:prstGeom prst="rect">
            <a:avLst/>
          </a:prstGeom>
          <a:noFill/>
        </p:spPr>
        <p:txBody>
          <a:bodyPr wrap="square" rtlCol="0">
            <a:spAutoFit/>
          </a:bodyPr>
          <a:lstStyle/>
          <a:p>
            <a:pPr algn="dist"/>
            <a:r>
              <a:rPr lang="en-US" altLang="zh-CN" sz="2000" b="1" dirty="0">
                <a:solidFill>
                  <a:srgbClr val="000000">
                    <a:lumMod val="75000"/>
                    <a:lumOff val="25000"/>
                  </a:srgbClr>
                </a:solidFill>
                <a:latin typeface="微软雅黑" panose="020B0503020204020204" pitchFamily="34" charset="-122"/>
                <a:ea typeface="微软雅黑" panose="020B0503020204020204" pitchFamily="34" charset="-122"/>
              </a:rPr>
              <a:t>ECG</a:t>
            </a:r>
            <a:r>
              <a:rPr lang="zh-CN" altLang="en-US" sz="2000" b="1" dirty="0">
                <a:solidFill>
                  <a:srgbClr val="000000">
                    <a:lumMod val="75000"/>
                    <a:lumOff val="25000"/>
                  </a:srgbClr>
                </a:solidFill>
                <a:latin typeface="微软雅黑" panose="020B0503020204020204" pitchFamily="34" charset="-122"/>
                <a:ea typeface="微软雅黑" panose="020B0503020204020204" pitchFamily="34" charset="-122"/>
              </a:rPr>
              <a:t>隐私分类研究</a:t>
            </a:r>
          </a:p>
        </p:txBody>
      </p:sp>
      <p:sp>
        <p:nvSpPr>
          <p:cNvPr id="43" name="文本框 42"/>
          <p:cNvSpPr txBox="1"/>
          <p:nvPr/>
        </p:nvSpPr>
        <p:spPr>
          <a:xfrm>
            <a:off x="8234844" y="4463441"/>
            <a:ext cx="2288384" cy="400110"/>
          </a:xfrm>
          <a:prstGeom prst="rect">
            <a:avLst/>
          </a:prstGeom>
          <a:noFill/>
        </p:spPr>
        <p:txBody>
          <a:bodyPr wrap="square" rtlCol="0">
            <a:spAutoFit/>
          </a:bodyPr>
          <a:lstStyle/>
          <a:p>
            <a:pPr algn="dist"/>
            <a:r>
              <a:rPr lang="zh-CN" altLang="en-US" sz="2000" b="1" dirty="0">
                <a:solidFill>
                  <a:srgbClr val="000000">
                    <a:lumMod val="75000"/>
                    <a:lumOff val="25000"/>
                  </a:srgbClr>
                </a:solidFill>
                <a:latin typeface="微软雅黑" panose="020B0503020204020204" pitchFamily="34" charset="-122"/>
                <a:ea typeface="微软雅黑" panose="020B0503020204020204" pitchFamily="34" charset="-122"/>
              </a:rPr>
              <a:t>论文总结与展望</a:t>
            </a:r>
          </a:p>
        </p:txBody>
      </p:sp>
      <p:sp>
        <p:nvSpPr>
          <p:cNvPr id="46" name="文本框 45"/>
          <p:cNvSpPr txBox="1"/>
          <p:nvPr/>
        </p:nvSpPr>
        <p:spPr>
          <a:xfrm>
            <a:off x="4947406" y="860175"/>
            <a:ext cx="2297188" cy="922020"/>
          </a:xfrm>
          <a:prstGeom prst="rect">
            <a:avLst/>
          </a:prstGeom>
          <a:noFill/>
        </p:spPr>
        <p:txBody>
          <a:bodyPr wrap="square" rtlCol="0">
            <a:spAutoFit/>
          </a:bodyPr>
          <a:lstStyle>
            <a:defPPr>
              <a:defRPr lang="zh-CN"/>
            </a:defPPr>
            <a:lvl1pPr algn="ctr" fontAlgn="auto">
              <a:lnSpc>
                <a:spcPct val="100000"/>
              </a:lnSpc>
              <a:defRPr sz="6600">
                <a:solidFill>
                  <a:srgbClr val="345020"/>
                </a:solidFill>
                <a:latin typeface="方正汉真广标简体" panose="02000000000000000000" pitchFamily="2" charset="-122"/>
                <a:ea typeface="方正汉真广标简体" panose="02000000000000000000" pitchFamily="2" charset="-122"/>
              </a:defRPr>
            </a:lvl1pPr>
          </a:lstStyle>
          <a:p>
            <a:pPr algn="dist"/>
            <a:r>
              <a:rPr lang="zh-CN" altLang="en-US" sz="5400">
                <a:solidFill>
                  <a:srgbClr val="345020"/>
                </a:solidFill>
                <a:latin typeface="胡晓波男神体" panose="02010600030101010101" charset="-122"/>
                <a:ea typeface="胡晓波男神体" panose="02010600030101010101" charset="-122"/>
              </a:rPr>
              <a:t>目录</a:t>
            </a:r>
          </a:p>
        </p:txBody>
      </p:sp>
      <p:sp>
        <p:nvSpPr>
          <p:cNvPr id="4" name="文本框 3"/>
          <p:cNvSpPr txBox="1"/>
          <p:nvPr/>
        </p:nvSpPr>
        <p:spPr>
          <a:xfrm>
            <a:off x="3041806" y="4879341"/>
            <a:ext cx="2288384" cy="369332"/>
          </a:xfrm>
          <a:prstGeom prst="rect">
            <a:avLst/>
          </a:prstGeom>
          <a:noFill/>
        </p:spPr>
        <p:txBody>
          <a:bodyPr wrap="square" rtlCol="0">
            <a:spAutoFit/>
          </a:bodyPr>
          <a:lstStyle/>
          <a:p>
            <a:pPr algn="ctr"/>
            <a:r>
              <a:rPr lang="en-US" altLang="zh-CN"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FedCluster </a:t>
            </a:r>
            <a:endParaRPr lang="zh-CN" altLang="en-US"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8242456" y="4879341"/>
            <a:ext cx="2288384" cy="369332"/>
          </a:xfrm>
          <a:prstGeom prst="rect">
            <a:avLst/>
          </a:prstGeom>
          <a:noFill/>
        </p:spPr>
        <p:txBody>
          <a:bodyPr wrap="square" rtlCol="0">
            <a:spAutoFit/>
          </a:bodyPr>
          <a:lstStyle/>
          <a:p>
            <a:pPr algn="ctr"/>
            <a:r>
              <a:rPr lang="en-US" altLang="zh-CN"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Conclusion </a:t>
            </a:r>
            <a:endParaRPr lang="zh-CN" altLang="en-US"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8242456" y="2835276"/>
            <a:ext cx="2288384" cy="369332"/>
          </a:xfrm>
          <a:prstGeom prst="rect">
            <a:avLst/>
          </a:prstGeom>
          <a:noFill/>
        </p:spPr>
        <p:txBody>
          <a:bodyPr wrap="square" rtlCol="0">
            <a:spAutoFit/>
          </a:bodyPr>
          <a:lstStyle/>
          <a:p>
            <a:pPr algn="ctr"/>
            <a:r>
              <a:rPr lang="en-US" altLang="zh-CN"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Identification </a:t>
            </a:r>
            <a:endParaRPr lang="zh-CN" altLang="en-US"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研究成果及运用</a:t>
            </a:r>
          </a:p>
        </p:txBody>
      </p:sp>
      <p:cxnSp>
        <p:nvCxnSpPr>
          <p:cNvPr id="65" name="直接连接符 64"/>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BD64ADF-4CC3-4847-9300-6B6645EBF89B}"/>
              </a:ext>
            </a:extLst>
          </p:cNvPr>
          <p:cNvSpPr/>
          <p:nvPr/>
        </p:nvSpPr>
        <p:spPr>
          <a:xfrm>
            <a:off x="1139867" y="1256756"/>
            <a:ext cx="4586853" cy="396391"/>
          </a:xfrm>
          <a:prstGeom prst="rect">
            <a:avLst/>
          </a:prstGeom>
        </p:spPr>
        <p:txBody>
          <a:bodyPr wrap="square">
            <a:spAutoFit/>
          </a:bodyPr>
          <a:lstStyle/>
          <a:p>
            <a:pPr marL="285750" indent="-285750">
              <a:lnSpc>
                <a:spcPct val="120000"/>
              </a:lnSpc>
              <a:buFont typeface="Wingdings" pitchFamily="2" charset="2"/>
              <a:buChar char="u"/>
            </a:pP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FedCluster</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和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FedAVG</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结果对比</a:t>
            </a:r>
          </a:p>
        </p:txBody>
      </p:sp>
      <p:sp>
        <p:nvSpPr>
          <p:cNvPr id="16" name="文本框 15">
            <a:extLst>
              <a:ext uri="{FF2B5EF4-FFF2-40B4-BE49-F238E27FC236}">
                <a16:creationId xmlns:a16="http://schemas.microsoft.com/office/drawing/2014/main" id="{7E2A910E-BEFF-A24C-923F-375988741293}"/>
              </a:ext>
            </a:extLst>
          </p:cNvPr>
          <p:cNvSpPr txBox="1"/>
          <p:nvPr/>
        </p:nvSpPr>
        <p:spPr>
          <a:xfrm>
            <a:off x="1454447" y="5277502"/>
            <a:ext cx="10151879" cy="10236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采用</a:t>
            </a:r>
            <a:r>
              <a:rPr lang="en"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FedCluster</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框架后，与</a:t>
            </a:r>
            <a:r>
              <a:rPr lang="en"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FedAVG</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相比，</a:t>
            </a:r>
            <a:r>
              <a:rPr lang="zh-CN" altLang="en-US"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所有客户端的总体识别准确率</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从</a:t>
            </a:r>
            <a:r>
              <a:rPr lang="en-US" altLang="zh-CN"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89.09</a:t>
            </a:r>
            <a:r>
              <a:rPr lang="zh-CN" altLang="en-US"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％提高到</a:t>
            </a:r>
            <a:r>
              <a:rPr lang="en-US" altLang="zh-CN"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89.26% </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对于聚类中心下</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包含客户端数量较多的客户端</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，使用</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FedAVG</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和</a:t>
            </a:r>
            <a:r>
              <a:rPr lang="en" altLang="zh-CN" sz="1400" dirty="0">
                <a:latin typeface="Times New Roman" panose="02020603050405020304" pitchFamily="18" charset="0"/>
                <a:ea typeface="Microsoft YaHei" panose="020B0503020204020204" pitchFamily="34" charset="-122"/>
                <a:cs typeface="Times New Roman" panose="02020603050405020304" pitchFamily="18" charset="0"/>
              </a:rPr>
              <a:t>FedCluster</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之间</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几乎没有区别</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，并且两者都可以实现更高的准确率 。 </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7" name="图片 16" descr="图表, 条形图&#10;&#10;描述已自动生成">
            <a:extLst>
              <a:ext uri="{FF2B5EF4-FFF2-40B4-BE49-F238E27FC236}">
                <a16:creationId xmlns:a16="http://schemas.microsoft.com/office/drawing/2014/main" id="{DD4C38F6-6BD9-A844-B254-419398981C4F}"/>
              </a:ext>
            </a:extLst>
          </p:cNvPr>
          <p:cNvPicPr/>
          <p:nvPr/>
        </p:nvPicPr>
        <p:blipFill rotWithShape="1">
          <a:blip r:embed="rId4" cstate="print">
            <a:extLst>
              <a:ext uri="{28A0092B-C50C-407E-A947-70E740481C1C}">
                <a14:useLocalDpi xmlns:a14="http://schemas.microsoft.com/office/drawing/2010/main" val="0"/>
              </a:ext>
            </a:extLst>
          </a:blip>
          <a:srcRect t="7970" b="1941"/>
          <a:stretch/>
        </p:blipFill>
        <p:spPr bwMode="auto">
          <a:xfrm>
            <a:off x="1454447" y="1768563"/>
            <a:ext cx="5055235" cy="3415665"/>
          </a:xfrm>
          <a:prstGeom prst="rect">
            <a:avLst/>
          </a:prstGeom>
          <a:ln>
            <a:noFill/>
          </a:ln>
          <a:extLst>
            <a:ext uri="{53640926-AAD7-44D8-BBD7-CCE9431645EC}">
              <a14:shadowObscured xmlns:a14="http://schemas.microsoft.com/office/drawing/2010/main"/>
            </a:ext>
          </a:extLst>
        </p:spPr>
      </p:pic>
      <p:pic>
        <p:nvPicPr>
          <p:cNvPr id="18" name="图片 17" descr="图表, 条形图&#10;&#10;描述已自动生成">
            <a:extLst>
              <a:ext uri="{FF2B5EF4-FFF2-40B4-BE49-F238E27FC236}">
                <a16:creationId xmlns:a16="http://schemas.microsoft.com/office/drawing/2014/main" id="{BA84DF1F-AB1A-EC49-8751-900420FA1F18}"/>
              </a:ext>
            </a:extLst>
          </p:cNvPr>
          <p:cNvPicPr/>
          <p:nvPr/>
        </p:nvPicPr>
        <p:blipFill rotWithShape="1">
          <a:blip r:embed="rId5" cstate="print">
            <a:extLst>
              <a:ext uri="{28A0092B-C50C-407E-A947-70E740481C1C}">
                <a14:useLocalDpi xmlns:a14="http://schemas.microsoft.com/office/drawing/2010/main" val="0"/>
              </a:ext>
            </a:extLst>
          </a:blip>
          <a:srcRect t="8021" b="841"/>
          <a:stretch/>
        </p:blipFill>
        <p:spPr bwMode="auto">
          <a:xfrm>
            <a:off x="6736511" y="1768563"/>
            <a:ext cx="4869815" cy="33286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1104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研究成果及运用</a:t>
            </a:r>
          </a:p>
        </p:txBody>
      </p:sp>
      <p:cxnSp>
        <p:nvCxnSpPr>
          <p:cNvPr id="65" name="直接连接符 64"/>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BD64ADF-4CC3-4847-9300-6B6645EBF89B}"/>
              </a:ext>
            </a:extLst>
          </p:cNvPr>
          <p:cNvSpPr/>
          <p:nvPr/>
        </p:nvSpPr>
        <p:spPr>
          <a:xfrm>
            <a:off x="1139867" y="1256756"/>
            <a:ext cx="4586853" cy="396391"/>
          </a:xfrm>
          <a:prstGeom prst="rect">
            <a:avLst/>
          </a:prstGeom>
        </p:spPr>
        <p:txBody>
          <a:bodyPr wrap="square">
            <a:spAutoFit/>
          </a:bodyPr>
          <a:lstStyle/>
          <a:p>
            <a:pPr marL="285750" indent="-285750">
              <a:lnSpc>
                <a:spcPct val="120000"/>
              </a:lnSpc>
              <a:buFont typeface="Wingdings" pitchFamily="2" charset="2"/>
              <a:buChar char="u"/>
            </a:pP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FedCluster</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和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FedAVG</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结果对比</a:t>
            </a:r>
          </a:p>
        </p:txBody>
      </p:sp>
      <p:sp>
        <p:nvSpPr>
          <p:cNvPr id="16" name="文本框 15">
            <a:extLst>
              <a:ext uri="{FF2B5EF4-FFF2-40B4-BE49-F238E27FC236}">
                <a16:creationId xmlns:a16="http://schemas.microsoft.com/office/drawing/2014/main" id="{7E2A910E-BEFF-A24C-923F-375988741293}"/>
              </a:ext>
            </a:extLst>
          </p:cNvPr>
          <p:cNvSpPr txBox="1"/>
          <p:nvPr/>
        </p:nvSpPr>
        <p:spPr>
          <a:xfrm>
            <a:off x="1471261" y="5196716"/>
            <a:ext cx="9938861" cy="70057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对于聚类中心下包含</a:t>
            </a:r>
            <a:r>
              <a:rPr lang="zh-C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客户端数量相对较少的客户端</a:t>
            </a: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，使用</a:t>
            </a:r>
            <a:r>
              <a:rPr lang="en-US" altLang="zh-CN" sz="1400" dirty="0" err="1">
                <a:latin typeface="Times New Roman" panose="02020603050405020304" pitchFamily="18" charset="0"/>
                <a:ea typeface="Microsoft YaHei" panose="020B0503020204020204" pitchFamily="34" charset="-122"/>
                <a:cs typeface="Times New Roman" panose="02020603050405020304" pitchFamily="18" charset="0"/>
              </a:rPr>
              <a:t>FedCluster</a:t>
            </a: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可以</a:t>
            </a:r>
            <a:r>
              <a:rPr lang="zh-CN" altLang="zh-CN"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显著提高当前客户端的识别精度</a:t>
            </a: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（特别是对于像编号</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232</a:t>
            </a: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这样偏度较高的客户端，其分类准确率跨越式地提高了</a:t>
            </a:r>
            <a:r>
              <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rPr>
              <a:t>52</a:t>
            </a:r>
            <a:r>
              <a:rPr lang="zh-CN" altLang="zh-CN" sz="1400" dirty="0">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100"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2AB96149-8559-3744-AF55-FFAB7DE04E55}"/>
              </a:ext>
            </a:extLst>
          </p:cNvPr>
          <p:cNvPicPr/>
          <p:nvPr/>
        </p:nvPicPr>
        <p:blipFill rotWithShape="1">
          <a:blip r:embed="rId4" cstate="print">
            <a:extLst>
              <a:ext uri="{28A0092B-C50C-407E-A947-70E740481C1C}">
                <a14:useLocalDpi xmlns:a14="http://schemas.microsoft.com/office/drawing/2010/main" val="0"/>
              </a:ext>
            </a:extLst>
          </a:blip>
          <a:srcRect l="1755" t="9901" r="7036" b="2436"/>
          <a:stretch/>
        </p:blipFill>
        <p:spPr bwMode="auto">
          <a:xfrm>
            <a:off x="1471261" y="1697685"/>
            <a:ext cx="4635770" cy="3340100"/>
          </a:xfrm>
          <a:prstGeom prst="rect">
            <a:avLst/>
          </a:prstGeom>
          <a:ln>
            <a:noFill/>
          </a:ln>
          <a:extLst>
            <a:ext uri="{53640926-AAD7-44D8-BBD7-CCE9431645EC}">
              <a14:shadowObscured xmlns:a14="http://schemas.microsoft.com/office/drawing/2010/main"/>
            </a:ext>
          </a:extLst>
        </p:spPr>
      </p:pic>
      <p:pic>
        <p:nvPicPr>
          <p:cNvPr id="10" name="图片 9" descr="图表, 条形图&#10;&#10;描述已自动生成">
            <a:extLst>
              <a:ext uri="{FF2B5EF4-FFF2-40B4-BE49-F238E27FC236}">
                <a16:creationId xmlns:a16="http://schemas.microsoft.com/office/drawing/2014/main" id="{6B782A6F-DF1B-4441-8887-BF62091DF3B2}"/>
              </a:ext>
            </a:extLst>
          </p:cNvPr>
          <p:cNvPicPr/>
          <p:nvPr/>
        </p:nvPicPr>
        <p:blipFill rotWithShape="1">
          <a:blip r:embed="rId5" cstate="print">
            <a:extLst>
              <a:ext uri="{28A0092B-C50C-407E-A947-70E740481C1C}">
                <a14:useLocalDpi xmlns:a14="http://schemas.microsoft.com/office/drawing/2010/main" val="0"/>
              </a:ext>
            </a:extLst>
          </a:blip>
          <a:srcRect l="1987" t="8216" r="5545" b="1317"/>
          <a:stretch/>
        </p:blipFill>
        <p:spPr bwMode="auto">
          <a:xfrm>
            <a:off x="6672087" y="1697685"/>
            <a:ext cx="4635769" cy="34013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9512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7" y="28384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4758518" y="565282"/>
            <a:ext cx="2697027"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研究成果及运用</a:t>
            </a:r>
          </a:p>
        </p:txBody>
      </p:sp>
      <p:cxnSp>
        <p:nvCxnSpPr>
          <p:cNvPr id="65" name="直接连接符 64"/>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BD64ADF-4CC3-4847-9300-6B6645EBF89B}"/>
              </a:ext>
            </a:extLst>
          </p:cNvPr>
          <p:cNvSpPr/>
          <p:nvPr/>
        </p:nvSpPr>
        <p:spPr>
          <a:xfrm>
            <a:off x="1139867" y="1256756"/>
            <a:ext cx="4586853" cy="396391"/>
          </a:xfrm>
          <a:prstGeom prst="rect">
            <a:avLst/>
          </a:prstGeom>
        </p:spPr>
        <p:txBody>
          <a:bodyPr wrap="square">
            <a:spAutoFit/>
          </a:bodyPr>
          <a:lstStyle/>
          <a:p>
            <a:pPr marL="285750" indent="-285750">
              <a:lnSpc>
                <a:spcPct val="120000"/>
              </a:lnSpc>
              <a:buFont typeface="Wingdings" pitchFamily="2" charset="2"/>
              <a:buChar char="u"/>
            </a:pP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FedCluster</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和 </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FedAVG</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结果对比</a:t>
            </a:r>
          </a:p>
        </p:txBody>
      </p:sp>
      <p:sp>
        <p:nvSpPr>
          <p:cNvPr id="16" name="文本框 15">
            <a:extLst>
              <a:ext uri="{FF2B5EF4-FFF2-40B4-BE49-F238E27FC236}">
                <a16:creationId xmlns:a16="http://schemas.microsoft.com/office/drawing/2014/main" id="{7E2A910E-BEFF-A24C-923F-375988741293}"/>
              </a:ext>
            </a:extLst>
          </p:cNvPr>
          <p:cNvSpPr txBox="1"/>
          <p:nvPr/>
        </p:nvSpPr>
        <p:spPr>
          <a:xfrm>
            <a:off x="1520203" y="4928111"/>
            <a:ext cx="9492353" cy="13462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绿色曲线表明，引入层次化全局共享数据</a:t>
            </a:r>
            <a:r>
              <a:rPr lang="zh-CN" altLang="en-US"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对超过</a:t>
            </a:r>
            <a:r>
              <a:rPr lang="en-US" altLang="zh-CN"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30</a:t>
            </a:r>
            <a:r>
              <a:rPr lang="zh-CN" altLang="en-US" sz="14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％的客户端的识别准确率产生了显著的改善</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，但对于像编号</a:t>
            </a:r>
            <a:r>
              <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232</a:t>
            </a:r>
            <a:r>
              <a:rPr lang="zh-CN" altLang="en-US"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这样的高偏斜度客户端却效果非常有限；</a:t>
            </a:r>
            <a:endParaRPr lang="en-US" altLang="zh-CN" sz="14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marL="285750" indent="-285750">
              <a:lnSpc>
                <a:spcPct val="150000"/>
              </a:lnSpc>
              <a:buFont typeface="Arial" panose="020B0604020202020204" pitchFamily="34" charset="0"/>
              <a:buChar char="•"/>
            </a:pP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红色曲线中出现了一个跳变点，说明共享数据叠加</a:t>
            </a:r>
            <a:r>
              <a:rPr lang="en-US" altLang="zh-CN" sz="1400" dirty="0" err="1">
                <a:latin typeface="Times New Roman" panose="02020603050405020304" pitchFamily="18" charset="0"/>
                <a:ea typeface="Microsoft YaHei" panose="020B0503020204020204" pitchFamily="34" charset="-122"/>
                <a:cs typeface="Times New Roman" panose="02020603050405020304" pitchFamily="18" charset="0"/>
              </a:rPr>
              <a:t>FedCluster</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的方法在保持其他客户端增长率不出现明显降低的同时，显著提升了</a:t>
            </a:r>
            <a:r>
              <a:rPr lang="zh-CN" altLang="en-US" sz="1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高偏斜度客户端的识别准确率</a:t>
            </a:r>
            <a:r>
              <a:rPr lang="zh-CN" altLang="en-US" sz="1400" dirty="0">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CN" sz="1400"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 name="图片 10" descr="图表, 折线图&#10;&#10;描述已自动生成">
            <a:extLst>
              <a:ext uri="{FF2B5EF4-FFF2-40B4-BE49-F238E27FC236}">
                <a16:creationId xmlns:a16="http://schemas.microsoft.com/office/drawing/2014/main" id="{9C4CA6AE-1731-F54C-9147-0B92BC1DFF37}"/>
              </a:ext>
            </a:extLst>
          </p:cNvPr>
          <p:cNvPicPr/>
          <p:nvPr/>
        </p:nvPicPr>
        <p:blipFill>
          <a:blip r:embed="rId4">
            <a:extLst>
              <a:ext uri="{28A0092B-C50C-407E-A947-70E740481C1C}">
                <a14:useLocalDpi xmlns:a14="http://schemas.microsoft.com/office/drawing/2010/main" val="0"/>
              </a:ext>
            </a:extLst>
          </a:blip>
          <a:stretch>
            <a:fillRect/>
          </a:stretch>
        </p:blipFill>
        <p:spPr>
          <a:xfrm>
            <a:off x="3835383" y="1671108"/>
            <a:ext cx="5110441" cy="3205911"/>
          </a:xfrm>
          <a:prstGeom prst="rect">
            <a:avLst/>
          </a:prstGeom>
        </p:spPr>
      </p:pic>
    </p:spTree>
    <p:extLst>
      <p:ext uri="{BB962C8B-B14F-4D97-AF65-F5344CB8AC3E}">
        <p14:creationId xmlns:p14="http://schemas.microsoft.com/office/powerpoint/2010/main" val="2055087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0" name="矩形 19"/>
          <p:cNvSpPr/>
          <p:nvPr/>
        </p:nvSpPr>
        <p:spPr>
          <a:xfrm>
            <a:off x="3429000" y="289367"/>
            <a:ext cx="5334000" cy="62850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131374" y="4171748"/>
            <a:ext cx="3947540" cy="646331"/>
          </a:xfrm>
          <a:prstGeom prst="rect">
            <a:avLst/>
          </a:prstGeom>
          <a:noFill/>
        </p:spPr>
        <p:txBody>
          <a:bodyPr wrap="square" rtlCol="0">
            <a:spAutoFit/>
          </a:bodyPr>
          <a:lstStyle/>
          <a:p>
            <a:pPr algn="ctr"/>
            <a:r>
              <a:rPr lang="zh-CN" altLang="en-US" sz="3600" b="1" dirty="0">
                <a:solidFill>
                  <a:srgbClr val="345020"/>
                </a:solidFill>
                <a:latin typeface="微软雅黑" panose="020B0503020204020204" pitchFamily="34" charset="-122"/>
                <a:ea typeface="微软雅黑" panose="020B0503020204020204" pitchFamily="34" charset="-122"/>
              </a:rPr>
              <a:t>论文总结与展望</a:t>
            </a:r>
          </a:p>
        </p:txBody>
      </p:sp>
      <p:sp>
        <p:nvSpPr>
          <p:cNvPr id="23" name="矩形 22"/>
          <p:cNvSpPr/>
          <p:nvPr/>
        </p:nvSpPr>
        <p:spPr>
          <a:xfrm flipV="1">
            <a:off x="5759150" y="4937506"/>
            <a:ext cx="720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sp>
        <p:nvSpPr>
          <p:cNvPr id="24" name="文本框 23"/>
          <p:cNvSpPr txBox="1"/>
          <p:nvPr/>
        </p:nvSpPr>
        <p:spPr>
          <a:xfrm>
            <a:off x="5374871" y="1263244"/>
            <a:ext cx="1492653" cy="1569660"/>
          </a:xfrm>
          <a:prstGeom prst="rect">
            <a:avLst/>
          </a:prstGeom>
          <a:noFill/>
        </p:spPr>
        <p:txBody>
          <a:bodyPr wrap="square" rtlCol="0">
            <a:spAutoFit/>
          </a:bodyPr>
          <a:lstStyle/>
          <a:p>
            <a:r>
              <a:rPr lang="en-US" altLang="zh-CN" sz="9600">
                <a:solidFill>
                  <a:srgbClr val="345020"/>
                </a:solidFill>
                <a:latin typeface="Impact" panose="020B0806030902050204" pitchFamily="34" charset="0"/>
                <a:ea typeface="微软雅黑" panose="020B0503020204020204" pitchFamily="34" charset="-122"/>
              </a:rPr>
              <a:t>04</a:t>
            </a:r>
            <a:endParaRPr lang="zh-CN" altLang="en-US" sz="9600" dirty="0">
              <a:solidFill>
                <a:srgbClr val="345020"/>
              </a:solidFill>
              <a:latin typeface="Impact" panose="020B0806030902050204" pitchFamily="34" charset="0"/>
              <a:ea typeface="微软雅黑" panose="020B0503020204020204" pitchFamily="34" charset="-122"/>
            </a:endParaRPr>
          </a:p>
        </p:txBody>
      </p:sp>
      <p:sp>
        <p:nvSpPr>
          <p:cNvPr id="25" name="等腰三角形 24"/>
          <p:cNvSpPr/>
          <p:nvPr/>
        </p:nvSpPr>
        <p:spPr>
          <a:xfrm rot="10800000">
            <a:off x="5965298" y="3238357"/>
            <a:ext cx="261404" cy="225348"/>
          </a:xfrm>
          <a:prstGeom prst="triangle">
            <a:avLst/>
          </a:prstGeom>
          <a:solidFill>
            <a:srgbClr val="345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pic>
        <p:nvPicPr>
          <p:cNvPr id="8" name="图片 7" descr="徽标&#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045" y="536662"/>
            <a:ext cx="756209" cy="726582"/>
          </a:xfrm>
          <a:prstGeom prst="rect">
            <a:avLst/>
          </a:prstGeom>
        </p:spPr>
      </p:pic>
      <p:sp>
        <p:nvSpPr>
          <p:cNvPr id="9" name="文本框 8">
            <a:extLst>
              <a:ext uri="{FF2B5EF4-FFF2-40B4-BE49-F238E27FC236}">
                <a16:creationId xmlns:a16="http://schemas.microsoft.com/office/drawing/2014/main" id="{801AE3EA-23F8-7E4B-91D8-CC38E74D3610}"/>
              </a:ext>
            </a:extLst>
          </p:cNvPr>
          <p:cNvSpPr txBox="1"/>
          <p:nvPr/>
        </p:nvSpPr>
        <p:spPr>
          <a:xfrm>
            <a:off x="4145379" y="4818079"/>
            <a:ext cx="3947540" cy="523220"/>
          </a:xfrm>
          <a:prstGeom prst="rect">
            <a:avLst/>
          </a:prstGeom>
          <a:noFill/>
        </p:spPr>
        <p:txBody>
          <a:bodyPr wrap="square" rtlCol="0">
            <a:spAutoFit/>
          </a:bodyPr>
          <a:lstStyle/>
          <a:p>
            <a:pPr algn="ctr"/>
            <a:r>
              <a:rPr lang="en-US" altLang="zh-CN" sz="2800" b="1" dirty="0">
                <a:solidFill>
                  <a:srgbClr val="345020"/>
                </a:solidFill>
                <a:latin typeface="微软雅黑" panose="020B0503020204020204" pitchFamily="34" charset="-122"/>
                <a:ea typeface="微软雅黑" panose="020B0503020204020204" pitchFamily="34" charset="-122"/>
              </a:rPr>
              <a:t>Conclusion </a:t>
            </a:r>
            <a:endParaRPr lang="zh-CN" altLang="en-US" sz="2800" b="1" dirty="0">
              <a:solidFill>
                <a:srgbClr val="34502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8" name="矩形 7"/>
          <p:cNvSpPr/>
          <p:nvPr/>
        </p:nvSpPr>
        <p:spPr>
          <a:xfrm>
            <a:off x="239054" y="283845"/>
            <a:ext cx="11713887" cy="629031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764243" y="584562"/>
            <a:ext cx="2743326"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本文总结</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Freeform 46">
            <a:extLst>
              <a:ext uri="{FF2B5EF4-FFF2-40B4-BE49-F238E27FC236}">
                <a16:creationId xmlns:a16="http://schemas.microsoft.com/office/drawing/2014/main" id="{B84ECE30-BF80-D044-B6E3-63F2AAE1D599}"/>
              </a:ext>
            </a:extLst>
          </p:cNvPr>
          <p:cNvSpPr/>
          <p:nvPr/>
        </p:nvSpPr>
        <p:spPr bwMode="auto">
          <a:xfrm>
            <a:off x="2120900" y="998534"/>
            <a:ext cx="3910593" cy="4483075"/>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noFill/>
          <a:ln w="12700" cmpd="sng">
            <a:solidFill>
              <a:schemeClr val="tx1"/>
            </a:solidFill>
            <a:prstDash val="solid"/>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Bebas" pitchFamily="2" charset="0"/>
              <a:ea typeface="微软雅黑" panose="020B0503020204020204" pitchFamily="34" charset="-122"/>
              <a:sym typeface="Bebas" pitchFamily="2" charset="0"/>
            </a:endParaRPr>
          </a:p>
        </p:txBody>
      </p:sp>
      <p:sp>
        <p:nvSpPr>
          <p:cNvPr id="25" name="Freeform 46">
            <a:extLst>
              <a:ext uri="{FF2B5EF4-FFF2-40B4-BE49-F238E27FC236}">
                <a16:creationId xmlns:a16="http://schemas.microsoft.com/office/drawing/2014/main" id="{538B684D-C7ED-0748-A89E-B1FC1A1FC235}"/>
              </a:ext>
            </a:extLst>
          </p:cNvPr>
          <p:cNvSpPr/>
          <p:nvPr/>
        </p:nvSpPr>
        <p:spPr bwMode="auto">
          <a:xfrm>
            <a:off x="6195271" y="998528"/>
            <a:ext cx="3875830" cy="4483072"/>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noFill/>
          <a:ln w="12700" cmpd="sng">
            <a:solidFill>
              <a:schemeClr val="tx1"/>
            </a:solidFill>
            <a:prstDash val="solid"/>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Bebas" pitchFamily="2" charset="0"/>
              <a:ea typeface="微软雅黑" panose="020B0503020204020204" pitchFamily="34" charset="-122"/>
              <a:sym typeface="Bebas" pitchFamily="2" charset="0"/>
            </a:endParaRPr>
          </a:p>
        </p:txBody>
      </p:sp>
      <p:sp>
        <p:nvSpPr>
          <p:cNvPr id="26" name="Freeform 5">
            <a:extLst>
              <a:ext uri="{FF2B5EF4-FFF2-40B4-BE49-F238E27FC236}">
                <a16:creationId xmlns:a16="http://schemas.microsoft.com/office/drawing/2014/main" id="{5F6B27E9-888A-D94A-80A4-25A52D574715}"/>
              </a:ext>
            </a:extLst>
          </p:cNvPr>
          <p:cNvSpPr/>
          <p:nvPr/>
        </p:nvSpPr>
        <p:spPr bwMode="auto">
          <a:xfrm>
            <a:off x="555640" y="2405956"/>
            <a:ext cx="1933902" cy="1718832"/>
          </a:xfrm>
          <a:custGeom>
            <a:avLst/>
            <a:gdLst>
              <a:gd name="T0" fmla="*/ 145 w 477"/>
              <a:gd name="T1" fmla="*/ 0 h 423"/>
              <a:gd name="T2" fmla="*/ 331 w 477"/>
              <a:gd name="T3" fmla="*/ 0 h 423"/>
              <a:gd name="T4" fmla="*/ 375 w 477"/>
              <a:gd name="T5" fmla="*/ 25 h 423"/>
              <a:gd name="T6" fmla="*/ 468 w 477"/>
              <a:gd name="T7" fmla="*/ 186 h 423"/>
              <a:gd name="T8" fmla="*/ 468 w 477"/>
              <a:gd name="T9" fmla="*/ 237 h 423"/>
              <a:gd name="T10" fmla="*/ 375 w 477"/>
              <a:gd name="T11" fmla="*/ 398 h 423"/>
              <a:gd name="T12" fmla="*/ 331 w 477"/>
              <a:gd name="T13" fmla="*/ 423 h 423"/>
              <a:gd name="T14" fmla="*/ 146 w 477"/>
              <a:gd name="T15" fmla="*/ 423 h 423"/>
              <a:gd name="T16" fmla="*/ 101 w 477"/>
              <a:gd name="T17" fmla="*/ 398 h 423"/>
              <a:gd name="T18" fmla="*/ 55 w 477"/>
              <a:gd name="T19" fmla="*/ 317 h 423"/>
              <a:gd name="T20" fmla="*/ 9 w 477"/>
              <a:gd name="T21" fmla="*/ 237 h 423"/>
              <a:gd name="T22" fmla="*/ 9 w 477"/>
              <a:gd name="T23" fmla="*/ 186 h 423"/>
              <a:gd name="T24" fmla="*/ 101 w 477"/>
              <a:gd name="T25" fmla="*/ 25 h 423"/>
              <a:gd name="T26" fmla="*/ 145 w 477"/>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7" h="423">
                <a:moveTo>
                  <a:pt x="145" y="0"/>
                </a:moveTo>
                <a:cubicBezTo>
                  <a:pt x="207" y="0"/>
                  <a:pt x="269" y="0"/>
                  <a:pt x="331" y="0"/>
                </a:cubicBezTo>
                <a:cubicBezTo>
                  <a:pt x="349" y="1"/>
                  <a:pt x="366" y="10"/>
                  <a:pt x="375" y="25"/>
                </a:cubicBezTo>
                <a:cubicBezTo>
                  <a:pt x="406" y="79"/>
                  <a:pt x="437" y="132"/>
                  <a:pt x="468" y="186"/>
                </a:cubicBezTo>
                <a:cubicBezTo>
                  <a:pt x="476" y="202"/>
                  <a:pt x="477" y="221"/>
                  <a:pt x="468" y="237"/>
                </a:cubicBezTo>
                <a:cubicBezTo>
                  <a:pt x="375" y="398"/>
                  <a:pt x="375" y="398"/>
                  <a:pt x="375" y="398"/>
                </a:cubicBezTo>
                <a:cubicBezTo>
                  <a:pt x="366" y="413"/>
                  <a:pt x="349" y="423"/>
                  <a:pt x="331" y="423"/>
                </a:cubicBezTo>
                <a:cubicBezTo>
                  <a:pt x="146" y="423"/>
                  <a:pt x="146" y="423"/>
                  <a:pt x="146" y="423"/>
                </a:cubicBezTo>
                <a:cubicBezTo>
                  <a:pt x="128" y="423"/>
                  <a:pt x="111" y="413"/>
                  <a:pt x="101" y="398"/>
                </a:cubicBezTo>
                <a:cubicBezTo>
                  <a:pt x="55" y="317"/>
                  <a:pt x="55" y="317"/>
                  <a:pt x="55" y="317"/>
                </a:cubicBezTo>
                <a:cubicBezTo>
                  <a:pt x="9" y="237"/>
                  <a:pt x="9" y="237"/>
                  <a:pt x="9" y="237"/>
                </a:cubicBezTo>
                <a:cubicBezTo>
                  <a:pt x="0" y="222"/>
                  <a:pt x="0" y="202"/>
                  <a:pt x="9" y="186"/>
                </a:cubicBezTo>
                <a:cubicBezTo>
                  <a:pt x="101" y="25"/>
                  <a:pt x="101" y="25"/>
                  <a:pt x="101" y="25"/>
                </a:cubicBezTo>
                <a:cubicBezTo>
                  <a:pt x="111" y="10"/>
                  <a:pt x="128" y="1"/>
                  <a:pt x="145" y="0"/>
                </a:cubicBezTo>
                <a:close/>
              </a:path>
            </a:pathLst>
          </a:custGeom>
          <a:solidFill>
            <a:schemeClr val="tx1">
              <a:alpha val="50000"/>
            </a:schemeClr>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ECG</a:t>
            </a:r>
          </a:p>
          <a:p>
            <a:pPr algn="ct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身份识别</a:t>
            </a:r>
            <a:r>
              <a:rPr lang="en-US" altLang="zh-CN" sz="2000"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[1]</a:t>
            </a:r>
            <a:endParaRPr lang="zh-CN" altLang="en-US" sz="2000"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27" name="Freeform 5">
            <a:extLst>
              <a:ext uri="{FF2B5EF4-FFF2-40B4-BE49-F238E27FC236}">
                <a16:creationId xmlns:a16="http://schemas.microsoft.com/office/drawing/2014/main" id="{EBF0AA3B-A113-1144-80DD-ADD4841FC81A}"/>
              </a:ext>
            </a:extLst>
          </p:cNvPr>
          <p:cNvSpPr/>
          <p:nvPr/>
        </p:nvSpPr>
        <p:spPr bwMode="auto">
          <a:xfrm>
            <a:off x="9737222" y="2405956"/>
            <a:ext cx="1933902" cy="1718832"/>
          </a:xfrm>
          <a:custGeom>
            <a:avLst/>
            <a:gdLst>
              <a:gd name="T0" fmla="*/ 145 w 477"/>
              <a:gd name="T1" fmla="*/ 0 h 423"/>
              <a:gd name="T2" fmla="*/ 331 w 477"/>
              <a:gd name="T3" fmla="*/ 0 h 423"/>
              <a:gd name="T4" fmla="*/ 375 w 477"/>
              <a:gd name="T5" fmla="*/ 25 h 423"/>
              <a:gd name="T6" fmla="*/ 468 w 477"/>
              <a:gd name="T7" fmla="*/ 186 h 423"/>
              <a:gd name="T8" fmla="*/ 468 w 477"/>
              <a:gd name="T9" fmla="*/ 237 h 423"/>
              <a:gd name="T10" fmla="*/ 375 w 477"/>
              <a:gd name="T11" fmla="*/ 398 h 423"/>
              <a:gd name="T12" fmla="*/ 331 w 477"/>
              <a:gd name="T13" fmla="*/ 423 h 423"/>
              <a:gd name="T14" fmla="*/ 146 w 477"/>
              <a:gd name="T15" fmla="*/ 423 h 423"/>
              <a:gd name="T16" fmla="*/ 101 w 477"/>
              <a:gd name="T17" fmla="*/ 398 h 423"/>
              <a:gd name="T18" fmla="*/ 55 w 477"/>
              <a:gd name="T19" fmla="*/ 317 h 423"/>
              <a:gd name="T20" fmla="*/ 9 w 477"/>
              <a:gd name="T21" fmla="*/ 237 h 423"/>
              <a:gd name="T22" fmla="*/ 9 w 477"/>
              <a:gd name="T23" fmla="*/ 186 h 423"/>
              <a:gd name="T24" fmla="*/ 101 w 477"/>
              <a:gd name="T25" fmla="*/ 25 h 423"/>
              <a:gd name="T26" fmla="*/ 145 w 477"/>
              <a:gd name="T2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7" h="423">
                <a:moveTo>
                  <a:pt x="145" y="0"/>
                </a:moveTo>
                <a:cubicBezTo>
                  <a:pt x="207" y="0"/>
                  <a:pt x="269" y="0"/>
                  <a:pt x="331" y="0"/>
                </a:cubicBezTo>
                <a:cubicBezTo>
                  <a:pt x="349" y="1"/>
                  <a:pt x="366" y="10"/>
                  <a:pt x="375" y="25"/>
                </a:cubicBezTo>
                <a:cubicBezTo>
                  <a:pt x="406" y="79"/>
                  <a:pt x="437" y="132"/>
                  <a:pt x="468" y="186"/>
                </a:cubicBezTo>
                <a:cubicBezTo>
                  <a:pt x="476" y="202"/>
                  <a:pt x="477" y="221"/>
                  <a:pt x="468" y="237"/>
                </a:cubicBezTo>
                <a:cubicBezTo>
                  <a:pt x="375" y="398"/>
                  <a:pt x="375" y="398"/>
                  <a:pt x="375" y="398"/>
                </a:cubicBezTo>
                <a:cubicBezTo>
                  <a:pt x="366" y="413"/>
                  <a:pt x="349" y="423"/>
                  <a:pt x="331" y="423"/>
                </a:cubicBezTo>
                <a:cubicBezTo>
                  <a:pt x="146" y="423"/>
                  <a:pt x="146" y="423"/>
                  <a:pt x="146" y="423"/>
                </a:cubicBezTo>
                <a:cubicBezTo>
                  <a:pt x="128" y="423"/>
                  <a:pt x="111" y="413"/>
                  <a:pt x="101" y="398"/>
                </a:cubicBezTo>
                <a:cubicBezTo>
                  <a:pt x="55" y="317"/>
                  <a:pt x="55" y="317"/>
                  <a:pt x="55" y="317"/>
                </a:cubicBezTo>
                <a:cubicBezTo>
                  <a:pt x="9" y="237"/>
                  <a:pt x="9" y="237"/>
                  <a:pt x="9" y="237"/>
                </a:cubicBezTo>
                <a:cubicBezTo>
                  <a:pt x="0" y="222"/>
                  <a:pt x="0" y="202"/>
                  <a:pt x="9" y="186"/>
                </a:cubicBezTo>
                <a:cubicBezTo>
                  <a:pt x="101" y="25"/>
                  <a:pt x="101" y="25"/>
                  <a:pt x="101" y="25"/>
                </a:cubicBezTo>
                <a:cubicBezTo>
                  <a:pt x="111" y="10"/>
                  <a:pt x="128" y="1"/>
                  <a:pt x="145" y="0"/>
                </a:cubicBezTo>
                <a:close/>
              </a:path>
            </a:pathLst>
          </a:custGeom>
          <a:solidFill>
            <a:schemeClr val="tx1">
              <a:alpha val="50000"/>
            </a:schemeClr>
          </a:solidFill>
          <a:ln w="25400">
            <a:noFill/>
          </a:ln>
          <a:effectLst>
            <a:outerShdw blurRad="241300" dist="38100" dir="5400000" sx="90000" sy="-19000"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ECG</a:t>
            </a:r>
          </a:p>
          <a:p>
            <a:pPr algn="ctr"/>
            <a:r>
              <a:rPr lang="zh-CN" altLang="en-US" sz="2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隐私分类</a:t>
            </a:r>
            <a:r>
              <a:rPr lang="en-US" altLang="zh-CN" sz="2000"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rPr>
              <a:t>[2,3]</a:t>
            </a:r>
            <a:endParaRPr lang="zh-CN" altLang="en-US" sz="2000" baseline="30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Bebas" pitchFamily="2" charset="0"/>
            </a:endParaRPr>
          </a:p>
        </p:txBody>
      </p:sp>
      <p:sp>
        <p:nvSpPr>
          <p:cNvPr id="28" name="Line 5">
            <a:extLst>
              <a:ext uri="{FF2B5EF4-FFF2-40B4-BE49-F238E27FC236}">
                <a16:creationId xmlns:a16="http://schemas.microsoft.com/office/drawing/2014/main" id="{E1424750-E486-584E-A11B-13710C469147}"/>
              </a:ext>
            </a:extLst>
          </p:cNvPr>
          <p:cNvSpPr>
            <a:spLocks noChangeShapeType="1"/>
          </p:cNvSpPr>
          <p:nvPr/>
        </p:nvSpPr>
        <p:spPr bwMode="auto">
          <a:xfrm flipH="1" flipV="1">
            <a:off x="2574869" y="2661601"/>
            <a:ext cx="3015643" cy="11416"/>
          </a:xfrm>
          <a:prstGeom prst="line">
            <a:avLst/>
          </a:prstGeom>
          <a:noFill/>
          <a:ln w="19050" cmpd="sng">
            <a:solidFill>
              <a:srgbClr val="34502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Bebas" pitchFamily="2" charset="0"/>
              <a:ea typeface="微软雅黑" panose="020B0503020204020204" pitchFamily="34" charset="-122"/>
              <a:sym typeface="Bebas" pitchFamily="2" charset="0"/>
            </a:endParaRPr>
          </a:p>
        </p:txBody>
      </p:sp>
      <p:sp>
        <p:nvSpPr>
          <p:cNvPr id="29" name="Rectangle 7">
            <a:extLst>
              <a:ext uri="{FF2B5EF4-FFF2-40B4-BE49-F238E27FC236}">
                <a16:creationId xmlns:a16="http://schemas.microsoft.com/office/drawing/2014/main" id="{3BC81EEF-37B4-CF4E-9F0A-740276562B46}"/>
              </a:ext>
            </a:extLst>
          </p:cNvPr>
          <p:cNvSpPr>
            <a:spLocks noChangeArrowheads="1"/>
          </p:cNvSpPr>
          <p:nvPr/>
        </p:nvSpPr>
        <p:spPr bwMode="auto">
          <a:xfrm>
            <a:off x="2574871" y="1891553"/>
            <a:ext cx="3226521" cy="70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nSpc>
                <a:spcPct val="150000"/>
              </a:lnSpc>
              <a:defRPr/>
            </a:pPr>
            <a:r>
              <a:rPr lang="en-US" altLang="zh-CN" sz="1400" dirty="0">
                <a:solidFill>
                  <a:srgbClr val="373739"/>
                </a:solidFill>
                <a:latin typeface="Bebas" pitchFamily="2" charset="0"/>
                <a:ea typeface="微软雅黑" panose="020B0503020204020204" pitchFamily="34" charset="-122"/>
                <a:sym typeface="Bebas" pitchFamily="2" charset="0"/>
              </a:rPr>
              <a:t>1</a:t>
            </a:r>
            <a:r>
              <a:rPr lang="zh-CN" altLang="en-US" sz="1400" dirty="0">
                <a:solidFill>
                  <a:srgbClr val="373739"/>
                </a:solidFill>
                <a:latin typeface="Bebas" pitchFamily="2" charset="0"/>
                <a:ea typeface="微软雅黑" panose="020B0503020204020204" pitchFamily="34" charset="-122"/>
                <a:sym typeface="Bebas" pitchFamily="2" charset="0"/>
              </a:rPr>
              <a:t>）确定</a:t>
            </a:r>
            <a:r>
              <a:rPr lang="zh-CN" altLang="en-US" sz="1400" b="1" dirty="0">
                <a:solidFill>
                  <a:srgbClr val="373739"/>
                </a:solidFill>
                <a:latin typeface="Bebas" pitchFamily="2" charset="0"/>
                <a:ea typeface="微软雅黑" panose="020B0503020204020204" pitchFamily="34" charset="-122"/>
                <a:sym typeface="Bebas" pitchFamily="2" charset="0"/>
              </a:rPr>
              <a:t>非基准随机抽样方法</a:t>
            </a:r>
            <a:r>
              <a:rPr lang="zh-CN" altLang="en-US" sz="1400" dirty="0">
                <a:solidFill>
                  <a:srgbClr val="373739"/>
                </a:solidFill>
                <a:latin typeface="Bebas" pitchFamily="2" charset="0"/>
                <a:ea typeface="微软雅黑" panose="020B0503020204020204" pitchFamily="34" charset="-122"/>
                <a:sym typeface="Bebas" pitchFamily="2" charset="0"/>
              </a:rPr>
              <a:t>的最佳参数，以获得充足且有效的个体样本； </a:t>
            </a:r>
            <a:endParaRPr kumimoji="0" lang="zh-CN" altLang="en-US" sz="2400" b="0" i="0" u="none" strike="noStrike" kern="0" cap="none" spc="0" normalizeH="0" baseline="0" noProof="0" dirty="0">
              <a:ln>
                <a:noFill/>
              </a:ln>
              <a:solidFill>
                <a:srgbClr val="373739"/>
              </a:solidFill>
              <a:effectLst/>
              <a:uLnTx/>
              <a:uFillTx/>
              <a:latin typeface="Bebas" pitchFamily="2" charset="0"/>
              <a:ea typeface="微软雅黑" panose="020B0503020204020204" pitchFamily="34" charset="-122"/>
              <a:sym typeface="Bebas" pitchFamily="2" charset="0"/>
            </a:endParaRPr>
          </a:p>
        </p:txBody>
      </p:sp>
      <p:sp>
        <p:nvSpPr>
          <p:cNvPr id="30" name="Rectangle 7">
            <a:extLst>
              <a:ext uri="{FF2B5EF4-FFF2-40B4-BE49-F238E27FC236}">
                <a16:creationId xmlns:a16="http://schemas.microsoft.com/office/drawing/2014/main" id="{4B61827C-1E11-7843-8FE6-AE2179691C40}"/>
              </a:ext>
            </a:extLst>
          </p:cNvPr>
          <p:cNvSpPr>
            <a:spLocks noChangeArrowheads="1"/>
          </p:cNvSpPr>
          <p:nvPr/>
        </p:nvSpPr>
        <p:spPr bwMode="auto">
          <a:xfrm>
            <a:off x="2489542" y="3791804"/>
            <a:ext cx="3226521" cy="70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nSpc>
                <a:spcPct val="150000"/>
              </a:lnSpc>
              <a:defRPr/>
            </a:pPr>
            <a:r>
              <a:rPr lang="en-US" altLang="zh-CN" sz="1400" dirty="0">
                <a:solidFill>
                  <a:srgbClr val="373739"/>
                </a:solidFill>
                <a:latin typeface="Bebas" pitchFamily="2" charset="0"/>
                <a:ea typeface="微软雅黑" panose="020B0503020204020204" pitchFamily="34" charset="-122"/>
                <a:sym typeface="Bebas" pitchFamily="2" charset="0"/>
              </a:rPr>
              <a:t>3</a:t>
            </a:r>
            <a:r>
              <a:rPr lang="zh-CN" altLang="en-US" sz="1400" dirty="0">
                <a:solidFill>
                  <a:srgbClr val="373739"/>
                </a:solidFill>
                <a:latin typeface="Bebas" pitchFamily="2" charset="0"/>
                <a:ea typeface="微软雅黑" panose="020B0503020204020204" pitchFamily="34" charset="-122"/>
                <a:sym typeface="Bebas" pitchFamily="2" charset="0"/>
              </a:rPr>
              <a:t>）在</a:t>
            </a:r>
            <a:r>
              <a:rPr lang="en" altLang="zh-CN" sz="1400" dirty="0">
                <a:solidFill>
                  <a:srgbClr val="373739"/>
                </a:solidFill>
                <a:latin typeface="Bebas" pitchFamily="2" charset="0"/>
                <a:ea typeface="微软雅黑" panose="020B0503020204020204" pitchFamily="34" charset="-122"/>
                <a:sym typeface="Bebas" pitchFamily="2" charset="0"/>
              </a:rPr>
              <a:t>CNN</a:t>
            </a:r>
            <a:r>
              <a:rPr lang="zh-CN" altLang="en-US" sz="1400" dirty="0">
                <a:solidFill>
                  <a:srgbClr val="373739"/>
                </a:solidFill>
                <a:latin typeface="Bebas" pitchFamily="2" charset="0"/>
                <a:ea typeface="微软雅黑" panose="020B0503020204020204" pitchFamily="34" charset="-122"/>
                <a:sym typeface="Bebas" pitchFamily="2" charset="0"/>
              </a:rPr>
              <a:t>分类网络中引入</a:t>
            </a:r>
            <a:r>
              <a:rPr lang="zh-CN" altLang="en-US" sz="1400" b="1" dirty="0">
                <a:solidFill>
                  <a:srgbClr val="373739"/>
                </a:solidFill>
                <a:latin typeface="Bebas" pitchFamily="2" charset="0"/>
                <a:ea typeface="微软雅黑" panose="020B0503020204020204" pitchFamily="34" charset="-122"/>
                <a:sym typeface="Bebas" pitchFamily="2" charset="0"/>
              </a:rPr>
              <a:t>改进的通道注意模块</a:t>
            </a:r>
            <a:r>
              <a:rPr lang="zh-CN" altLang="en-US" sz="1400" dirty="0">
                <a:solidFill>
                  <a:srgbClr val="373739"/>
                </a:solidFill>
                <a:latin typeface="Bebas" pitchFamily="2" charset="0"/>
                <a:ea typeface="微软雅黑" panose="020B0503020204020204" pitchFamily="34" charset="-122"/>
                <a:sym typeface="Bebas" pitchFamily="2" charset="0"/>
              </a:rPr>
              <a:t>，优化识别性能。</a:t>
            </a:r>
            <a:endParaRPr kumimoji="0" lang="zh-CN" altLang="en-US" sz="2400" b="0" i="0" u="none" strike="noStrike" kern="0" cap="none" spc="0" normalizeH="0" baseline="0" noProof="0" dirty="0">
              <a:ln>
                <a:noFill/>
              </a:ln>
              <a:solidFill>
                <a:srgbClr val="373739"/>
              </a:solidFill>
              <a:effectLst/>
              <a:uLnTx/>
              <a:uFillTx/>
              <a:latin typeface="Bebas" pitchFamily="2" charset="0"/>
              <a:ea typeface="微软雅黑" panose="020B0503020204020204" pitchFamily="34" charset="-122"/>
              <a:sym typeface="Bebas" pitchFamily="2" charset="0"/>
            </a:endParaRPr>
          </a:p>
        </p:txBody>
      </p:sp>
      <p:sp>
        <p:nvSpPr>
          <p:cNvPr id="31" name="Rectangle 7">
            <a:extLst>
              <a:ext uri="{FF2B5EF4-FFF2-40B4-BE49-F238E27FC236}">
                <a16:creationId xmlns:a16="http://schemas.microsoft.com/office/drawing/2014/main" id="{A9DD50F8-CF7C-664E-A794-20FD649517DC}"/>
              </a:ext>
            </a:extLst>
          </p:cNvPr>
          <p:cNvSpPr>
            <a:spLocks noChangeArrowheads="1"/>
          </p:cNvSpPr>
          <p:nvPr/>
        </p:nvSpPr>
        <p:spPr bwMode="auto">
          <a:xfrm>
            <a:off x="2574871" y="2709317"/>
            <a:ext cx="3226521" cy="102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defRPr/>
            </a:pPr>
            <a:r>
              <a:rPr lang="en-US" altLang="zh-CN" sz="1400" dirty="0">
                <a:solidFill>
                  <a:srgbClr val="373739"/>
                </a:solidFill>
                <a:latin typeface="Bebas" pitchFamily="2" charset="0"/>
                <a:ea typeface="微软雅黑" panose="020B0503020204020204" pitchFamily="34" charset="-122"/>
                <a:sym typeface="Bebas" pitchFamily="2" charset="0"/>
              </a:rPr>
              <a:t>2</a:t>
            </a:r>
            <a:r>
              <a:rPr lang="zh-CN" altLang="en-US" sz="1400" dirty="0">
                <a:solidFill>
                  <a:srgbClr val="373739"/>
                </a:solidFill>
                <a:latin typeface="Bebas" pitchFamily="2" charset="0"/>
                <a:ea typeface="微软雅黑" panose="020B0503020204020204" pitchFamily="34" charset="-122"/>
                <a:sym typeface="Bebas" pitchFamily="2" charset="0"/>
              </a:rPr>
              <a:t>）提出了一种在</a:t>
            </a:r>
            <a:r>
              <a:rPr lang="zh-CN" altLang="en-US" sz="1400" b="1" dirty="0">
                <a:solidFill>
                  <a:srgbClr val="373739"/>
                </a:solidFill>
                <a:latin typeface="Bebas" pitchFamily="2" charset="0"/>
                <a:ea typeface="微软雅黑" panose="020B0503020204020204" pitchFamily="34" charset="-122"/>
                <a:sym typeface="Bebas" pitchFamily="2" charset="0"/>
              </a:rPr>
              <a:t>时域、频域和能量域</a:t>
            </a:r>
            <a:r>
              <a:rPr lang="zh-CN" altLang="en-US" sz="1400" dirty="0">
                <a:solidFill>
                  <a:srgbClr val="373739"/>
                </a:solidFill>
                <a:latin typeface="Bebas" pitchFamily="2" charset="0"/>
                <a:ea typeface="微软雅黑" panose="020B0503020204020204" pitchFamily="34" charset="-122"/>
                <a:sym typeface="Bebas" pitchFamily="2" charset="0"/>
              </a:rPr>
              <a:t>上提取对于时间不敏感且个体区分度高的深度特征的方法； </a:t>
            </a:r>
            <a:endParaRPr kumimoji="0" lang="zh-CN" altLang="en-US" sz="2400" b="0" i="0" u="none" strike="noStrike" kern="0" cap="none" spc="0" normalizeH="0" baseline="0" noProof="0" dirty="0">
              <a:ln>
                <a:noFill/>
              </a:ln>
              <a:solidFill>
                <a:srgbClr val="373739"/>
              </a:solidFill>
              <a:effectLst/>
              <a:uLnTx/>
              <a:uFillTx/>
              <a:latin typeface="Bebas" pitchFamily="2" charset="0"/>
              <a:ea typeface="微软雅黑" panose="020B0503020204020204" pitchFamily="34" charset="-122"/>
              <a:sym typeface="Bebas" pitchFamily="2" charset="0"/>
            </a:endParaRPr>
          </a:p>
        </p:txBody>
      </p:sp>
      <p:sp>
        <p:nvSpPr>
          <p:cNvPr id="32" name="Line 5">
            <a:extLst>
              <a:ext uri="{FF2B5EF4-FFF2-40B4-BE49-F238E27FC236}">
                <a16:creationId xmlns:a16="http://schemas.microsoft.com/office/drawing/2014/main" id="{2E9CB495-B265-224E-B9A8-8E5D7F8BADEA}"/>
              </a:ext>
            </a:extLst>
          </p:cNvPr>
          <p:cNvSpPr>
            <a:spLocks noChangeShapeType="1"/>
          </p:cNvSpPr>
          <p:nvPr/>
        </p:nvSpPr>
        <p:spPr bwMode="auto">
          <a:xfrm flipH="1" flipV="1">
            <a:off x="2558913" y="3750794"/>
            <a:ext cx="3031600" cy="4710"/>
          </a:xfrm>
          <a:prstGeom prst="line">
            <a:avLst/>
          </a:prstGeom>
          <a:noFill/>
          <a:ln w="19050" cmpd="sng">
            <a:solidFill>
              <a:srgbClr val="34502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Bebas" pitchFamily="2" charset="0"/>
              <a:ea typeface="微软雅黑" panose="020B0503020204020204" pitchFamily="34" charset="-122"/>
              <a:sym typeface="Bebas" pitchFamily="2" charset="0"/>
            </a:endParaRPr>
          </a:p>
        </p:txBody>
      </p:sp>
      <p:sp>
        <p:nvSpPr>
          <p:cNvPr id="33" name="Line 5">
            <a:extLst>
              <a:ext uri="{FF2B5EF4-FFF2-40B4-BE49-F238E27FC236}">
                <a16:creationId xmlns:a16="http://schemas.microsoft.com/office/drawing/2014/main" id="{467FF991-EF2F-F141-A8C4-66AAD7652EF0}"/>
              </a:ext>
            </a:extLst>
          </p:cNvPr>
          <p:cNvSpPr>
            <a:spLocks noChangeShapeType="1"/>
          </p:cNvSpPr>
          <p:nvPr/>
        </p:nvSpPr>
        <p:spPr bwMode="auto">
          <a:xfrm flipH="1" flipV="1">
            <a:off x="6688499" y="2661601"/>
            <a:ext cx="3015643" cy="11416"/>
          </a:xfrm>
          <a:prstGeom prst="line">
            <a:avLst/>
          </a:prstGeom>
          <a:noFill/>
          <a:ln w="19050" cmpd="sng">
            <a:solidFill>
              <a:srgbClr val="34502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Bebas" pitchFamily="2" charset="0"/>
              <a:ea typeface="微软雅黑" panose="020B0503020204020204" pitchFamily="34" charset="-122"/>
              <a:sym typeface="Bebas" pitchFamily="2" charset="0"/>
            </a:endParaRPr>
          </a:p>
        </p:txBody>
      </p:sp>
      <p:sp>
        <p:nvSpPr>
          <p:cNvPr id="34" name="Rectangle 7">
            <a:extLst>
              <a:ext uri="{FF2B5EF4-FFF2-40B4-BE49-F238E27FC236}">
                <a16:creationId xmlns:a16="http://schemas.microsoft.com/office/drawing/2014/main" id="{869F960C-75E4-E147-B4E8-E398698E4D40}"/>
              </a:ext>
            </a:extLst>
          </p:cNvPr>
          <p:cNvSpPr>
            <a:spLocks noChangeArrowheads="1"/>
          </p:cNvSpPr>
          <p:nvPr/>
        </p:nvSpPr>
        <p:spPr bwMode="auto">
          <a:xfrm>
            <a:off x="6625001" y="1891553"/>
            <a:ext cx="3226521" cy="70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defRPr/>
            </a:pPr>
            <a:r>
              <a:rPr lang="en-US" altLang="zh-CN" sz="1400" dirty="0">
                <a:solidFill>
                  <a:srgbClr val="373739"/>
                </a:solidFill>
                <a:latin typeface="Bebas" pitchFamily="2" charset="0"/>
                <a:ea typeface="微软雅黑" panose="020B0503020204020204" pitchFamily="34" charset="-122"/>
                <a:sym typeface="Bebas" pitchFamily="2" charset="0"/>
              </a:rPr>
              <a:t>1</a:t>
            </a:r>
            <a:r>
              <a:rPr lang="zh-CN" altLang="en-US" sz="1400" dirty="0">
                <a:solidFill>
                  <a:srgbClr val="373739"/>
                </a:solidFill>
                <a:latin typeface="Bebas" pitchFamily="2" charset="0"/>
                <a:ea typeface="微软雅黑" panose="020B0503020204020204" pitchFamily="34" charset="-122"/>
                <a:sym typeface="Bebas" pitchFamily="2" charset="0"/>
              </a:rPr>
              <a:t>）提出一个全新的基于</a:t>
            </a:r>
            <a:r>
              <a:rPr lang="zh-CN" altLang="en-US" sz="1400" b="1" dirty="0">
                <a:solidFill>
                  <a:srgbClr val="373739"/>
                </a:solidFill>
                <a:latin typeface="Bebas" pitchFamily="2" charset="0"/>
                <a:ea typeface="微软雅黑" panose="020B0503020204020204" pitchFamily="34" charset="-122"/>
                <a:sym typeface="Bebas" pitchFamily="2" charset="0"/>
              </a:rPr>
              <a:t>自适应心拍切分</a:t>
            </a:r>
            <a:r>
              <a:rPr lang="zh-CN" altLang="en-US" sz="1400" dirty="0">
                <a:solidFill>
                  <a:srgbClr val="373739"/>
                </a:solidFill>
                <a:latin typeface="Bebas" pitchFamily="2" charset="0"/>
                <a:ea typeface="微软雅黑" panose="020B0503020204020204" pitchFamily="34" charset="-122"/>
                <a:sym typeface="Bebas" pitchFamily="2" charset="0"/>
              </a:rPr>
              <a:t>的</a:t>
            </a:r>
            <a:r>
              <a:rPr lang="zh-CN" altLang="en-US" sz="1400" b="1" dirty="0">
                <a:solidFill>
                  <a:srgbClr val="373739"/>
                </a:solidFill>
                <a:latin typeface="Bebas" pitchFamily="2" charset="0"/>
                <a:ea typeface="微软雅黑" panose="020B0503020204020204" pitchFamily="34" charset="-122"/>
                <a:sym typeface="Bebas" pitchFamily="2" charset="0"/>
              </a:rPr>
              <a:t>多尺度深度特征</a:t>
            </a:r>
            <a:r>
              <a:rPr lang="zh-CN" altLang="en-US" sz="1400" dirty="0">
                <a:solidFill>
                  <a:srgbClr val="373739"/>
                </a:solidFill>
                <a:latin typeface="Bebas" pitchFamily="2" charset="0"/>
                <a:ea typeface="微软雅黑" panose="020B0503020204020204" pitchFamily="34" charset="-122"/>
                <a:sym typeface="Bebas" pitchFamily="2" charset="0"/>
              </a:rPr>
              <a:t>心电图分类模型； </a:t>
            </a:r>
            <a:endParaRPr kumimoji="0" lang="zh-CN" altLang="en-US" sz="2400" b="0" i="0" u="none" strike="noStrike" kern="0" cap="none" spc="0" normalizeH="0" baseline="0" noProof="0" dirty="0">
              <a:ln>
                <a:noFill/>
              </a:ln>
              <a:solidFill>
                <a:srgbClr val="373739"/>
              </a:solidFill>
              <a:effectLst/>
              <a:uLnTx/>
              <a:uFillTx/>
              <a:latin typeface="Bebas" pitchFamily="2" charset="0"/>
              <a:ea typeface="微软雅黑" panose="020B0503020204020204" pitchFamily="34" charset="-122"/>
              <a:sym typeface="Bebas" pitchFamily="2" charset="0"/>
            </a:endParaRPr>
          </a:p>
        </p:txBody>
      </p:sp>
      <p:sp>
        <p:nvSpPr>
          <p:cNvPr id="35" name="Rectangle 7">
            <a:extLst>
              <a:ext uri="{FF2B5EF4-FFF2-40B4-BE49-F238E27FC236}">
                <a16:creationId xmlns:a16="http://schemas.microsoft.com/office/drawing/2014/main" id="{E14DDFFD-7390-A045-8C7F-0DA334FCA2ED}"/>
              </a:ext>
            </a:extLst>
          </p:cNvPr>
          <p:cNvSpPr>
            <a:spLocks noChangeArrowheads="1"/>
          </p:cNvSpPr>
          <p:nvPr/>
        </p:nvSpPr>
        <p:spPr bwMode="auto">
          <a:xfrm>
            <a:off x="6569515" y="3745159"/>
            <a:ext cx="3226521" cy="102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defRPr/>
            </a:pPr>
            <a:r>
              <a:rPr lang="en-US" altLang="zh-CN" sz="1400" dirty="0">
                <a:solidFill>
                  <a:srgbClr val="373739"/>
                </a:solidFill>
                <a:latin typeface="Bebas" pitchFamily="2" charset="0"/>
                <a:ea typeface="微软雅黑" panose="020B0503020204020204" pitchFamily="34" charset="-122"/>
                <a:sym typeface="Bebas" pitchFamily="2" charset="0"/>
              </a:rPr>
              <a:t>3</a:t>
            </a:r>
            <a:r>
              <a:rPr lang="zh-CN" altLang="en-US" sz="1400" dirty="0">
                <a:solidFill>
                  <a:srgbClr val="373739"/>
                </a:solidFill>
                <a:latin typeface="Bebas" pitchFamily="2" charset="0"/>
                <a:ea typeface="微软雅黑" panose="020B0503020204020204" pitchFamily="34" charset="-122"/>
                <a:sym typeface="Bebas" pitchFamily="2" charset="0"/>
              </a:rPr>
              <a:t>）构造</a:t>
            </a:r>
            <a:r>
              <a:rPr lang="zh-CN" altLang="en-US" sz="1400" b="1" dirty="0">
                <a:solidFill>
                  <a:srgbClr val="373739"/>
                </a:solidFill>
                <a:latin typeface="Bebas" pitchFamily="2" charset="0"/>
                <a:ea typeface="微软雅黑" panose="020B0503020204020204" pitchFamily="34" charset="-122"/>
                <a:sym typeface="Bebas" pitchFamily="2" charset="0"/>
              </a:rPr>
              <a:t>层次化全局共享数据</a:t>
            </a:r>
            <a:r>
              <a:rPr lang="zh-CN" altLang="en-US" sz="1400" dirty="0">
                <a:solidFill>
                  <a:srgbClr val="373739"/>
                </a:solidFill>
                <a:latin typeface="Bebas" pitchFamily="2" charset="0"/>
                <a:ea typeface="微软雅黑" panose="020B0503020204020204" pitchFamily="34" charset="-122"/>
                <a:sym typeface="Bebas" pitchFamily="2" charset="0"/>
              </a:rPr>
              <a:t>的获取方法，提高局部模型对全局知识的感知能力 。</a:t>
            </a:r>
            <a:endParaRPr kumimoji="0" lang="zh-CN" altLang="en-US" sz="2400" b="0" i="0" u="none" strike="noStrike" kern="0" cap="none" spc="0" normalizeH="0" baseline="0" noProof="0" dirty="0">
              <a:ln>
                <a:noFill/>
              </a:ln>
              <a:solidFill>
                <a:srgbClr val="373739"/>
              </a:solidFill>
              <a:effectLst/>
              <a:uLnTx/>
              <a:uFillTx/>
              <a:latin typeface="Bebas" pitchFamily="2" charset="0"/>
              <a:ea typeface="微软雅黑" panose="020B0503020204020204" pitchFamily="34" charset="-122"/>
              <a:sym typeface="Bebas" pitchFamily="2" charset="0"/>
            </a:endParaRPr>
          </a:p>
        </p:txBody>
      </p:sp>
      <p:sp>
        <p:nvSpPr>
          <p:cNvPr id="37" name="Rectangle 7">
            <a:extLst>
              <a:ext uri="{FF2B5EF4-FFF2-40B4-BE49-F238E27FC236}">
                <a16:creationId xmlns:a16="http://schemas.microsoft.com/office/drawing/2014/main" id="{AEEB75F2-2C7C-DC4D-8570-8DD6B92E43AF}"/>
              </a:ext>
            </a:extLst>
          </p:cNvPr>
          <p:cNvSpPr>
            <a:spLocks noChangeArrowheads="1"/>
          </p:cNvSpPr>
          <p:nvPr/>
        </p:nvSpPr>
        <p:spPr bwMode="auto">
          <a:xfrm>
            <a:off x="6599601" y="2709317"/>
            <a:ext cx="3226521" cy="102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defRPr/>
            </a:pPr>
            <a:r>
              <a:rPr lang="en-US" altLang="zh-CN" sz="1400" dirty="0">
                <a:solidFill>
                  <a:srgbClr val="373739"/>
                </a:solidFill>
                <a:latin typeface="Bebas" pitchFamily="2" charset="0"/>
                <a:ea typeface="微软雅黑" panose="020B0503020204020204" pitchFamily="34" charset="-122"/>
                <a:sym typeface="Bebas" pitchFamily="2" charset="0"/>
              </a:rPr>
              <a:t>2</a:t>
            </a:r>
            <a:r>
              <a:rPr lang="zh-CN" altLang="en-US" sz="1400" dirty="0">
                <a:solidFill>
                  <a:srgbClr val="373739"/>
                </a:solidFill>
                <a:latin typeface="Bebas" pitchFamily="2" charset="0"/>
                <a:ea typeface="微软雅黑" panose="020B0503020204020204" pitchFamily="34" charset="-122"/>
                <a:sym typeface="Bebas" pitchFamily="2" charset="0"/>
              </a:rPr>
              <a:t>）设计全新的基于</a:t>
            </a:r>
            <a:r>
              <a:rPr lang="zh-CN" altLang="en-US" sz="1400" b="1" dirty="0">
                <a:solidFill>
                  <a:srgbClr val="373739"/>
                </a:solidFill>
                <a:latin typeface="Bebas" pitchFamily="2" charset="0"/>
                <a:ea typeface="微软雅黑" panose="020B0503020204020204" pitchFamily="34" charset="-122"/>
                <a:sym typeface="Bebas" pitchFamily="2" charset="0"/>
              </a:rPr>
              <a:t>联邦聚合</a:t>
            </a:r>
            <a:r>
              <a:rPr lang="zh-CN" altLang="en-US" sz="1400" dirty="0">
                <a:solidFill>
                  <a:srgbClr val="373739"/>
                </a:solidFill>
                <a:latin typeface="Bebas" pitchFamily="2" charset="0"/>
                <a:ea typeface="微软雅黑" panose="020B0503020204020204" pitchFamily="34" charset="-122"/>
                <a:sym typeface="Bebas" pitchFamily="2" charset="0"/>
              </a:rPr>
              <a:t>机制的参数更新框架</a:t>
            </a:r>
            <a:r>
              <a:rPr lang="en" altLang="zh-CN" sz="1400" dirty="0">
                <a:solidFill>
                  <a:srgbClr val="373739"/>
                </a:solidFill>
                <a:latin typeface="Bebas" pitchFamily="2" charset="0"/>
                <a:ea typeface="微软雅黑" panose="020B0503020204020204" pitchFamily="34" charset="-122"/>
                <a:sym typeface="Bebas" pitchFamily="2" charset="0"/>
              </a:rPr>
              <a:t>FedCluster</a:t>
            </a:r>
            <a:r>
              <a:rPr lang="zh-CN" altLang="en-US" sz="1400" dirty="0">
                <a:solidFill>
                  <a:srgbClr val="373739"/>
                </a:solidFill>
                <a:latin typeface="Bebas" pitchFamily="2" charset="0"/>
                <a:ea typeface="微软雅黑" panose="020B0503020204020204" pitchFamily="34" charset="-122"/>
                <a:sym typeface="Bebas" pitchFamily="2" charset="0"/>
              </a:rPr>
              <a:t>，以便在相似的客户端之间传递知识； </a:t>
            </a:r>
            <a:endParaRPr kumimoji="0" lang="zh-CN" altLang="en-US" sz="2400" b="0" i="0" u="none" strike="noStrike" kern="0" cap="none" spc="0" normalizeH="0" baseline="0" noProof="0" dirty="0">
              <a:ln>
                <a:noFill/>
              </a:ln>
              <a:solidFill>
                <a:srgbClr val="373739"/>
              </a:solidFill>
              <a:effectLst/>
              <a:uLnTx/>
              <a:uFillTx/>
              <a:latin typeface="Bebas" pitchFamily="2" charset="0"/>
              <a:ea typeface="微软雅黑" panose="020B0503020204020204" pitchFamily="34" charset="-122"/>
              <a:sym typeface="Bebas" pitchFamily="2" charset="0"/>
            </a:endParaRPr>
          </a:p>
        </p:txBody>
      </p:sp>
      <p:sp>
        <p:nvSpPr>
          <p:cNvPr id="38" name="Line 5">
            <a:extLst>
              <a:ext uri="{FF2B5EF4-FFF2-40B4-BE49-F238E27FC236}">
                <a16:creationId xmlns:a16="http://schemas.microsoft.com/office/drawing/2014/main" id="{67785C0D-0647-244F-8091-0DBD04CEA8E2}"/>
              </a:ext>
            </a:extLst>
          </p:cNvPr>
          <p:cNvSpPr>
            <a:spLocks noChangeShapeType="1"/>
          </p:cNvSpPr>
          <p:nvPr/>
        </p:nvSpPr>
        <p:spPr bwMode="auto">
          <a:xfrm flipH="1" flipV="1">
            <a:off x="6672542" y="3813802"/>
            <a:ext cx="3031600" cy="4710"/>
          </a:xfrm>
          <a:prstGeom prst="line">
            <a:avLst/>
          </a:prstGeom>
          <a:noFill/>
          <a:ln w="19050" cmpd="sng">
            <a:solidFill>
              <a:srgbClr val="34502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Bebas" pitchFamily="2" charset="0"/>
              <a:ea typeface="微软雅黑" panose="020B0503020204020204" pitchFamily="34" charset="-122"/>
              <a:sym typeface="Bebas" pitchFamily="2" charset="0"/>
            </a:endParaRPr>
          </a:p>
        </p:txBody>
      </p:sp>
      <p:sp>
        <p:nvSpPr>
          <p:cNvPr id="39" name="文本框 38">
            <a:extLst>
              <a:ext uri="{FF2B5EF4-FFF2-40B4-BE49-F238E27FC236}">
                <a16:creationId xmlns:a16="http://schemas.microsoft.com/office/drawing/2014/main" id="{E5A87271-ABA4-8045-A313-D242037E8125}"/>
              </a:ext>
            </a:extLst>
          </p:cNvPr>
          <p:cNvSpPr txBox="1"/>
          <p:nvPr/>
        </p:nvSpPr>
        <p:spPr>
          <a:xfrm>
            <a:off x="239054" y="5433180"/>
            <a:ext cx="11713887" cy="1169551"/>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[1] Sun H, Guo Y, Chen B, et al. A Practical Cross-Domain ECG Biometric Identification Method[C]//2019 IEEE Global Communications Conference (GLOBECOM). IEEE, 2019: 1-6.</a:t>
            </a:r>
            <a:endParaRPr lang="zh-CN" altLang="zh-CN"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[2] Sun H, Guo Y, Chen Y, et al. ECG classification with multi-scale deep features based on adaptive beat-segmentation [J]//IEICE Communication, 2020.</a:t>
            </a:r>
            <a:endParaRPr lang="zh-CN" altLang="zh-CN"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[3] Sun H, Guo Y, Lin D, et al. FedCluster: A Federated Learning Framework for Cross-device Private ECG Classification[C]//2021 IEEE World AI IoT Congress. IEEE, 2021</a:t>
            </a:r>
            <a:r>
              <a:rPr lang="zh-CN" altLang="zh-CN" sz="1400" dirty="0">
                <a:latin typeface="Times New Roman" panose="02020603050405020304" pitchFamily="18" charset="0"/>
                <a:cs typeface="Times New Roman" panose="02020603050405020304" pitchFamily="18" charset="0"/>
              </a:rPr>
              <a:t> </a:t>
            </a:r>
            <a:endParaRPr kumimoji="1" lang="zh-CN" alt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8" name="矩形 7"/>
          <p:cNvSpPr/>
          <p:nvPr/>
        </p:nvSpPr>
        <p:spPr>
          <a:xfrm>
            <a:off x="352625" y="444317"/>
            <a:ext cx="11553825" cy="629031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2" name="椭圆 151"/>
          <p:cNvSpPr/>
          <p:nvPr/>
        </p:nvSpPr>
        <p:spPr>
          <a:xfrm>
            <a:off x="1710199" y="2273826"/>
            <a:ext cx="321100" cy="300037"/>
          </a:xfrm>
          <a:prstGeom prst="ellipse">
            <a:avLst/>
          </a:prstGeom>
          <a:noFill/>
          <a:ln w="38100" cap="flat" cmpd="sng" algn="ctr">
            <a:solidFill>
              <a:srgbClr val="54823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3" name="矩形 23"/>
          <p:cNvSpPr>
            <a:spLocks noChangeArrowheads="1"/>
          </p:cNvSpPr>
          <p:nvPr/>
        </p:nvSpPr>
        <p:spPr bwMode="auto">
          <a:xfrm>
            <a:off x="2010236" y="2134952"/>
            <a:ext cx="7726950" cy="1598579"/>
          </a:xfrm>
          <a:prstGeom prst="rect">
            <a:avLst/>
          </a:prstGeom>
          <a:noFill/>
          <a:ln>
            <a:noFill/>
          </a:ln>
        </p:spPr>
        <p:txBody>
          <a:bodyPr wrap="square">
            <a:spAutoFit/>
          </a:bodyPr>
          <a:lstStyle/>
          <a:p>
            <a:pPr>
              <a:lnSpc>
                <a:spcPct val="150000"/>
              </a:lnSpc>
              <a:spcAft>
                <a:spcPts val="1200"/>
              </a:spcAft>
            </a:pPr>
            <a:r>
              <a:rPr lang="zh-CN" altLang="zh-CN" sz="1600" dirty="0">
                <a:latin typeface="Microsoft YaHei" panose="020B0503020204020204" pitchFamily="34" charset="-122"/>
                <a:ea typeface="Microsoft YaHei" panose="020B0503020204020204" pitchFamily="34" charset="-122"/>
              </a:rPr>
              <a:t>在</a:t>
            </a:r>
            <a:r>
              <a:rPr lang="en-US" altLang="zh-CN" sz="1600" b="1" dirty="0">
                <a:latin typeface="Microsoft YaHei" panose="020B0503020204020204" pitchFamily="34" charset="-122"/>
                <a:ea typeface="Microsoft YaHei" panose="020B0503020204020204" pitchFamily="34" charset="-122"/>
              </a:rPr>
              <a:t>ECG</a:t>
            </a:r>
            <a:r>
              <a:rPr lang="zh-CN" altLang="zh-CN" sz="1600" b="1" dirty="0">
                <a:latin typeface="Microsoft YaHei" panose="020B0503020204020204" pitchFamily="34" charset="-122"/>
                <a:ea typeface="Microsoft YaHei" panose="020B0503020204020204" pitchFamily="34" charset="-122"/>
              </a:rPr>
              <a:t>身份识别</a:t>
            </a:r>
            <a:r>
              <a:rPr lang="zh-CN" altLang="zh-CN" sz="1600" dirty="0">
                <a:latin typeface="Microsoft YaHei" panose="020B0503020204020204" pitchFamily="34" charset="-122"/>
                <a:ea typeface="Microsoft YaHei" panose="020B0503020204020204" pitchFamily="34" charset="-122"/>
              </a:rPr>
              <a:t>工作中，我们将重点关注在训练阶段和测试阶段之间的时间间隔更大时，如何</a:t>
            </a:r>
            <a:r>
              <a:rPr lang="zh-CN" altLang="zh-CN" sz="1600" dirty="0">
                <a:solidFill>
                  <a:srgbClr val="FF0000"/>
                </a:solidFill>
                <a:latin typeface="Microsoft YaHei" panose="020B0503020204020204" pitchFamily="34" charset="-122"/>
                <a:ea typeface="Microsoft YaHei" panose="020B0503020204020204" pitchFamily="34" charset="-122"/>
              </a:rPr>
              <a:t>利用深度学习或迁移学习</a:t>
            </a:r>
            <a:r>
              <a:rPr lang="zh-CN" altLang="zh-CN" sz="1600" dirty="0">
                <a:latin typeface="Microsoft YaHei" panose="020B0503020204020204" pitchFamily="34" charset="-122"/>
                <a:ea typeface="Microsoft YaHei" panose="020B0503020204020204" pitchFamily="34" charset="-122"/>
              </a:rPr>
              <a:t>等技术，更有效地挖掘出</a:t>
            </a:r>
            <a:r>
              <a:rPr lang="zh-CN" altLang="zh-CN" sz="1600" dirty="0">
                <a:solidFill>
                  <a:srgbClr val="FF0000"/>
                </a:solidFill>
                <a:latin typeface="Microsoft YaHei" panose="020B0503020204020204" pitchFamily="34" charset="-122"/>
                <a:ea typeface="Microsoft YaHei" panose="020B0503020204020204" pitchFamily="34" charset="-122"/>
              </a:rPr>
              <a:t>与时间解耦合的特征</a:t>
            </a:r>
            <a:r>
              <a:rPr lang="zh-CN" altLang="zh-CN" sz="1600" dirty="0">
                <a:latin typeface="Microsoft YaHei" panose="020B0503020204020204" pitchFamily="34" charset="-122"/>
                <a:ea typeface="Microsoft YaHei" panose="020B0503020204020204" pitchFamily="34" charset="-122"/>
              </a:rPr>
              <a:t>以提升模型表征能力。</a:t>
            </a:r>
            <a:endParaRPr lang="en-US" altLang="zh-CN" sz="12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a:p>
            <a:pPr>
              <a:lnSpc>
                <a:spcPct val="150000"/>
              </a:lnSpc>
              <a:spcAft>
                <a:spcPts val="1200"/>
              </a:spcAft>
            </a:pPr>
            <a:endParaRPr lang="en-US" altLang="zh-CN" sz="12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154" name="椭圆 153"/>
          <p:cNvSpPr/>
          <p:nvPr/>
        </p:nvSpPr>
        <p:spPr>
          <a:xfrm>
            <a:off x="1710199" y="3876581"/>
            <a:ext cx="300037" cy="300037"/>
          </a:xfrm>
          <a:prstGeom prst="ellipse">
            <a:avLst/>
          </a:prstGeom>
          <a:solidFill>
            <a:srgbClr val="548235"/>
          </a:solidFill>
          <a:ln w="38100" cap="flat" cmpd="sng" algn="ctr">
            <a:solidFill>
              <a:srgbClr val="54823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155" name="矩形 23"/>
          <p:cNvSpPr>
            <a:spLocks noChangeArrowheads="1"/>
          </p:cNvSpPr>
          <p:nvPr/>
        </p:nvSpPr>
        <p:spPr bwMode="auto">
          <a:xfrm>
            <a:off x="2003347" y="3740291"/>
            <a:ext cx="7733838" cy="787460"/>
          </a:xfrm>
          <a:prstGeom prst="rect">
            <a:avLst/>
          </a:prstGeom>
          <a:noFill/>
          <a:ln>
            <a:noFill/>
          </a:ln>
        </p:spPr>
        <p:txBody>
          <a:bodyPr wrap="square">
            <a:spAutoFit/>
          </a:bodyPr>
          <a:lstStyle/>
          <a:p>
            <a:pPr>
              <a:lnSpc>
                <a:spcPct val="150000"/>
              </a:lnSpc>
              <a:spcAft>
                <a:spcPts val="1200"/>
              </a:spcAft>
            </a:pPr>
            <a:r>
              <a:rPr lang="zh-CN" altLang="zh-CN" sz="1600" dirty="0">
                <a:latin typeface="Microsoft YaHei" panose="020B0503020204020204" pitchFamily="34" charset="-122"/>
                <a:ea typeface="Microsoft YaHei" panose="020B0503020204020204" pitchFamily="34" charset="-122"/>
              </a:rPr>
              <a:t>在</a:t>
            </a:r>
            <a:r>
              <a:rPr lang="en-US" altLang="zh-CN" sz="1600" b="1" dirty="0">
                <a:latin typeface="Microsoft YaHei" panose="020B0503020204020204" pitchFamily="34" charset="-122"/>
                <a:ea typeface="Microsoft YaHei" panose="020B0503020204020204" pitchFamily="34" charset="-122"/>
              </a:rPr>
              <a:t>ECG</a:t>
            </a:r>
            <a:r>
              <a:rPr lang="zh-CN" altLang="zh-CN" sz="1600" b="1" dirty="0">
                <a:latin typeface="Microsoft YaHei" panose="020B0503020204020204" pitchFamily="34" charset="-122"/>
                <a:ea typeface="Microsoft YaHei" panose="020B0503020204020204" pitchFamily="34" charset="-122"/>
              </a:rPr>
              <a:t>隐私</a:t>
            </a:r>
            <a:r>
              <a:rPr lang="zh-CN" altLang="en-US" sz="1600" b="1" dirty="0">
                <a:latin typeface="Microsoft YaHei" panose="020B0503020204020204" pitchFamily="34" charset="-122"/>
                <a:ea typeface="Microsoft YaHei" panose="020B0503020204020204" pitchFamily="34" charset="-122"/>
              </a:rPr>
              <a:t>分类</a:t>
            </a:r>
            <a:r>
              <a:rPr lang="zh-CN" altLang="zh-CN" sz="1600" dirty="0">
                <a:latin typeface="Microsoft YaHei" panose="020B0503020204020204" pitchFamily="34" charset="-122"/>
                <a:ea typeface="Microsoft YaHei" panose="020B0503020204020204" pitchFamily="34" charset="-122"/>
              </a:rPr>
              <a:t>工作中，如何利用好</a:t>
            </a:r>
            <a:r>
              <a:rPr lang="zh-CN" altLang="zh-CN" sz="1600" dirty="0">
                <a:solidFill>
                  <a:srgbClr val="FF0000"/>
                </a:solidFill>
                <a:latin typeface="Microsoft YaHei" panose="020B0503020204020204" pitchFamily="34" charset="-122"/>
                <a:ea typeface="Microsoft YaHei" panose="020B0503020204020204" pitchFamily="34" charset="-122"/>
              </a:rPr>
              <a:t>单个客户端的个性化特征</a:t>
            </a:r>
            <a:r>
              <a:rPr lang="zh-CN" altLang="zh-CN" sz="1600" dirty="0">
                <a:latin typeface="Microsoft YaHei" panose="020B0503020204020204" pitchFamily="34" charset="-122"/>
                <a:ea typeface="Microsoft YaHei" panose="020B0503020204020204" pitchFamily="34" charset="-122"/>
              </a:rPr>
              <a:t>，以进一步提升本地及联邦模型的识别能力，仍有很大的发展空间。</a:t>
            </a:r>
            <a:r>
              <a:rPr lang="zh-CN" altLang="zh-CN" sz="1200" dirty="0">
                <a:latin typeface="Microsoft YaHei" panose="020B0503020204020204" pitchFamily="34" charset="-122"/>
                <a:ea typeface="Microsoft YaHei" panose="020B0503020204020204" pitchFamily="34" charset="-122"/>
              </a:rPr>
              <a:t> </a:t>
            </a:r>
            <a:endParaRPr lang="en-US" altLang="zh-CN" sz="1200" dirty="0">
              <a:solidFill>
                <a:schemeClr val="tx1">
                  <a:lumMod val="85000"/>
                  <a:lumOff val="15000"/>
                </a:schemeClr>
              </a:solidFill>
              <a:latin typeface="Microsoft YaHei" panose="020B0503020204020204" pitchFamily="34" charset="-122"/>
              <a:ea typeface="Microsoft YaHei" panose="020B0503020204020204" pitchFamily="34" charset="-122"/>
              <a:cs typeface="+mn-ea"/>
              <a:sym typeface="+mn-lt"/>
            </a:endParaRPr>
          </a:p>
        </p:txBody>
      </p:sp>
      <p:sp>
        <p:nvSpPr>
          <p:cNvPr id="156" name="文本框 155"/>
          <p:cNvSpPr txBox="1"/>
          <p:nvPr/>
        </p:nvSpPr>
        <p:spPr>
          <a:xfrm>
            <a:off x="4764243" y="584562"/>
            <a:ext cx="2743326" cy="461665"/>
          </a:xfrm>
          <a:prstGeom prst="rect">
            <a:avLst/>
          </a:prstGeom>
          <a:noFill/>
        </p:spPr>
        <p:txBody>
          <a:bodyPr wrap="square" rtlCol="0">
            <a:spAutoFit/>
          </a:bodyPr>
          <a:lstStyle/>
          <a:p>
            <a:pPr algn="ct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未来展望</a:t>
            </a:r>
          </a:p>
        </p:txBody>
      </p:sp>
      <p:cxnSp>
        <p:nvCxnSpPr>
          <p:cNvPr id="157" name="直接连接符 156"/>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矩形 4"/>
          <p:cNvSpPr/>
          <p:nvPr/>
        </p:nvSpPr>
        <p:spPr>
          <a:xfrm>
            <a:off x="424815" y="464820"/>
            <a:ext cx="11342370" cy="59277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348699" y="2875002"/>
            <a:ext cx="9494601" cy="860425"/>
          </a:xfrm>
          <a:prstGeom prst="rect">
            <a:avLst/>
          </a:prstGeom>
          <a:noFill/>
        </p:spPr>
        <p:txBody>
          <a:bodyPr wrap="square" rtlCol="0">
            <a:spAutoFit/>
          </a:bodyPr>
          <a:lstStyle/>
          <a:p>
            <a:pPr algn="ctr" fontAlgn="auto">
              <a:lnSpc>
                <a:spcPct val="100000"/>
              </a:lnSpc>
            </a:pPr>
            <a:r>
              <a:rPr lang="zh-CN" altLang="en-US" sz="5000">
                <a:solidFill>
                  <a:srgbClr val="345020"/>
                </a:solidFill>
                <a:latin typeface="方正汉真广标简体" panose="02000000000000000000" pitchFamily="2" charset="-122"/>
                <a:ea typeface="方正汉真广标简体" panose="02000000000000000000" pitchFamily="2" charset="-122"/>
              </a:rPr>
              <a:t>汇报完毕</a:t>
            </a:r>
            <a:r>
              <a:rPr lang="en-US" altLang="zh-CN" sz="5000">
                <a:solidFill>
                  <a:srgbClr val="345020"/>
                </a:solidFill>
                <a:latin typeface="方正汉真广标简体" panose="02000000000000000000" pitchFamily="2" charset="-122"/>
                <a:ea typeface="方正汉真广标简体" panose="02000000000000000000" pitchFamily="2" charset="-122"/>
              </a:rPr>
              <a:t> </a:t>
            </a:r>
            <a:r>
              <a:rPr lang="zh-CN" altLang="en-US" sz="5000">
                <a:solidFill>
                  <a:srgbClr val="345020"/>
                </a:solidFill>
                <a:latin typeface="方正汉真广标简体" panose="02000000000000000000" pitchFamily="2" charset="-122"/>
                <a:ea typeface="方正汉真广标简体" panose="02000000000000000000" pitchFamily="2" charset="-122"/>
              </a:rPr>
              <a:t>敬请指正</a:t>
            </a:r>
          </a:p>
        </p:txBody>
      </p:sp>
      <p:sp>
        <p:nvSpPr>
          <p:cNvPr id="11" name="文本框 10"/>
          <p:cNvSpPr txBox="1"/>
          <p:nvPr/>
        </p:nvSpPr>
        <p:spPr>
          <a:xfrm>
            <a:off x="4915193" y="4013478"/>
            <a:ext cx="2363963" cy="398780"/>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华文细黑" panose="02010600040101010101" charset="-122"/>
                <a:ea typeface="华文细黑" panose="02010600040101010101" charset="-122"/>
              </a:rPr>
              <a:t>学生：</a:t>
            </a:r>
            <a:r>
              <a:rPr lang="en-US" sz="2000" dirty="0">
                <a:solidFill>
                  <a:schemeClr val="tx1">
                    <a:lumMod val="65000"/>
                    <a:lumOff val="35000"/>
                  </a:schemeClr>
                </a:solidFill>
                <a:latin typeface="华文细黑" panose="02010600040101010101" charset="-122"/>
                <a:ea typeface="华文细黑" panose="02010600040101010101" charset="-122"/>
              </a:rPr>
              <a:t>孙</a:t>
            </a:r>
            <a:r>
              <a:rPr lang="zh-CN" altLang="en-US" sz="2000" dirty="0">
                <a:solidFill>
                  <a:schemeClr val="tx1">
                    <a:lumMod val="65000"/>
                    <a:lumOff val="35000"/>
                  </a:schemeClr>
                </a:solidFill>
                <a:latin typeface="华文细黑" panose="02010600040101010101" charset="-122"/>
                <a:ea typeface="华文细黑" panose="02010600040101010101" charset="-122"/>
              </a:rPr>
              <a:t>    </a:t>
            </a:r>
            <a:r>
              <a:rPr lang="en-US" sz="2000" dirty="0">
                <a:solidFill>
                  <a:schemeClr val="tx1">
                    <a:lumMod val="65000"/>
                    <a:lumOff val="35000"/>
                  </a:schemeClr>
                </a:solidFill>
                <a:latin typeface="华文细黑" panose="02010600040101010101" charset="-122"/>
                <a:ea typeface="华文细黑" panose="02010600040101010101" charset="-122"/>
              </a:rPr>
              <a:t>欢</a:t>
            </a:r>
          </a:p>
        </p:txBody>
      </p:sp>
      <p:grpSp>
        <p:nvGrpSpPr>
          <p:cNvPr id="16" name="组合 15"/>
          <p:cNvGrpSpPr/>
          <p:nvPr/>
        </p:nvGrpSpPr>
        <p:grpSpPr>
          <a:xfrm>
            <a:off x="5697962" y="684965"/>
            <a:ext cx="794805" cy="793924"/>
            <a:chOff x="1514476" y="2149475"/>
            <a:chExt cx="1435100" cy="1433513"/>
          </a:xfrm>
          <a:solidFill>
            <a:schemeClr val="bg1"/>
          </a:solidFill>
        </p:grpSpPr>
        <p:sp>
          <p:nvSpPr>
            <p:cNvPr id="17" name="Freeform 15"/>
            <p:cNvSpPr>
              <a:spLocks noEditPoints="1"/>
            </p:cNvSpPr>
            <p:nvPr/>
          </p:nvSpPr>
          <p:spPr bwMode="auto">
            <a:xfrm>
              <a:off x="1619251" y="2709863"/>
              <a:ext cx="1228725" cy="158750"/>
            </a:xfrm>
            <a:custGeom>
              <a:avLst/>
              <a:gdLst>
                <a:gd name="T0" fmla="*/ 50 w 774"/>
                <a:gd name="T1" fmla="*/ 0 h 100"/>
                <a:gd name="T2" fmla="*/ 59 w 774"/>
                <a:gd name="T3" fmla="*/ 26 h 100"/>
                <a:gd name="T4" fmla="*/ 83 w 774"/>
                <a:gd name="T5" fmla="*/ 14 h 100"/>
                <a:gd name="T6" fmla="*/ 74 w 774"/>
                <a:gd name="T7" fmla="*/ 40 h 100"/>
                <a:gd name="T8" fmla="*/ 97 w 774"/>
                <a:gd name="T9" fmla="*/ 50 h 100"/>
                <a:gd name="T10" fmla="*/ 74 w 774"/>
                <a:gd name="T11" fmla="*/ 59 h 100"/>
                <a:gd name="T12" fmla="*/ 83 w 774"/>
                <a:gd name="T13" fmla="*/ 85 h 100"/>
                <a:gd name="T14" fmla="*/ 59 w 774"/>
                <a:gd name="T15" fmla="*/ 74 h 100"/>
                <a:gd name="T16" fmla="*/ 50 w 774"/>
                <a:gd name="T17" fmla="*/ 100 h 100"/>
                <a:gd name="T18" fmla="*/ 40 w 774"/>
                <a:gd name="T19" fmla="*/ 74 h 100"/>
                <a:gd name="T20" fmla="*/ 14 w 774"/>
                <a:gd name="T21" fmla="*/ 85 h 100"/>
                <a:gd name="T22" fmla="*/ 26 w 774"/>
                <a:gd name="T23" fmla="*/ 59 h 100"/>
                <a:gd name="T24" fmla="*/ 0 w 774"/>
                <a:gd name="T25" fmla="*/ 50 h 100"/>
                <a:gd name="T26" fmla="*/ 26 w 774"/>
                <a:gd name="T27" fmla="*/ 40 h 100"/>
                <a:gd name="T28" fmla="*/ 14 w 774"/>
                <a:gd name="T29" fmla="*/ 14 h 100"/>
                <a:gd name="T30" fmla="*/ 40 w 774"/>
                <a:gd name="T31" fmla="*/ 26 h 100"/>
                <a:gd name="T32" fmla="*/ 50 w 774"/>
                <a:gd name="T33" fmla="*/ 0 h 100"/>
                <a:gd name="T34" fmla="*/ 50 w 774"/>
                <a:gd name="T35" fmla="*/ 0 h 100"/>
                <a:gd name="T36" fmla="*/ 724 w 774"/>
                <a:gd name="T37" fmla="*/ 0 h 100"/>
                <a:gd name="T38" fmla="*/ 733 w 774"/>
                <a:gd name="T39" fmla="*/ 26 h 100"/>
                <a:gd name="T40" fmla="*/ 757 w 774"/>
                <a:gd name="T41" fmla="*/ 14 h 100"/>
                <a:gd name="T42" fmla="*/ 748 w 774"/>
                <a:gd name="T43" fmla="*/ 40 h 100"/>
                <a:gd name="T44" fmla="*/ 774 w 774"/>
                <a:gd name="T45" fmla="*/ 50 h 100"/>
                <a:gd name="T46" fmla="*/ 748 w 774"/>
                <a:gd name="T47" fmla="*/ 59 h 100"/>
                <a:gd name="T48" fmla="*/ 757 w 774"/>
                <a:gd name="T49" fmla="*/ 85 h 100"/>
                <a:gd name="T50" fmla="*/ 733 w 774"/>
                <a:gd name="T51" fmla="*/ 74 h 100"/>
                <a:gd name="T52" fmla="*/ 724 w 774"/>
                <a:gd name="T53" fmla="*/ 100 h 100"/>
                <a:gd name="T54" fmla="*/ 714 w 774"/>
                <a:gd name="T55" fmla="*/ 74 h 100"/>
                <a:gd name="T56" fmla="*/ 688 w 774"/>
                <a:gd name="T57" fmla="*/ 85 h 100"/>
                <a:gd name="T58" fmla="*/ 700 w 774"/>
                <a:gd name="T59" fmla="*/ 59 h 100"/>
                <a:gd name="T60" fmla="*/ 674 w 774"/>
                <a:gd name="T61" fmla="*/ 50 h 100"/>
                <a:gd name="T62" fmla="*/ 700 w 774"/>
                <a:gd name="T63" fmla="*/ 40 h 100"/>
                <a:gd name="T64" fmla="*/ 688 w 774"/>
                <a:gd name="T65" fmla="*/ 14 h 100"/>
                <a:gd name="T66" fmla="*/ 714 w 774"/>
                <a:gd name="T67" fmla="*/ 26 h 100"/>
                <a:gd name="T68" fmla="*/ 724 w 774"/>
                <a:gd name="T69" fmla="*/ 0 h 100"/>
                <a:gd name="T70" fmla="*/ 724 w 774"/>
                <a:gd name="T7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4" h="100">
                  <a:moveTo>
                    <a:pt x="50" y="0"/>
                  </a:moveTo>
                  <a:lnTo>
                    <a:pt x="59" y="26"/>
                  </a:lnTo>
                  <a:lnTo>
                    <a:pt x="83" y="14"/>
                  </a:lnTo>
                  <a:lnTo>
                    <a:pt x="74" y="40"/>
                  </a:lnTo>
                  <a:lnTo>
                    <a:pt x="97" y="50"/>
                  </a:lnTo>
                  <a:lnTo>
                    <a:pt x="74" y="59"/>
                  </a:lnTo>
                  <a:lnTo>
                    <a:pt x="83" y="85"/>
                  </a:lnTo>
                  <a:lnTo>
                    <a:pt x="59" y="74"/>
                  </a:lnTo>
                  <a:lnTo>
                    <a:pt x="50" y="100"/>
                  </a:lnTo>
                  <a:lnTo>
                    <a:pt x="40" y="74"/>
                  </a:lnTo>
                  <a:lnTo>
                    <a:pt x="14" y="85"/>
                  </a:lnTo>
                  <a:lnTo>
                    <a:pt x="26" y="59"/>
                  </a:lnTo>
                  <a:lnTo>
                    <a:pt x="0" y="50"/>
                  </a:lnTo>
                  <a:lnTo>
                    <a:pt x="26" y="40"/>
                  </a:lnTo>
                  <a:lnTo>
                    <a:pt x="14" y="14"/>
                  </a:lnTo>
                  <a:lnTo>
                    <a:pt x="40" y="26"/>
                  </a:lnTo>
                  <a:lnTo>
                    <a:pt x="50" y="0"/>
                  </a:lnTo>
                  <a:lnTo>
                    <a:pt x="50" y="0"/>
                  </a:lnTo>
                  <a:close/>
                  <a:moveTo>
                    <a:pt x="724" y="0"/>
                  </a:moveTo>
                  <a:lnTo>
                    <a:pt x="733" y="26"/>
                  </a:lnTo>
                  <a:lnTo>
                    <a:pt x="757" y="14"/>
                  </a:lnTo>
                  <a:lnTo>
                    <a:pt x="748" y="40"/>
                  </a:lnTo>
                  <a:lnTo>
                    <a:pt x="774" y="50"/>
                  </a:lnTo>
                  <a:lnTo>
                    <a:pt x="748" y="59"/>
                  </a:lnTo>
                  <a:lnTo>
                    <a:pt x="757" y="85"/>
                  </a:lnTo>
                  <a:lnTo>
                    <a:pt x="733" y="74"/>
                  </a:lnTo>
                  <a:lnTo>
                    <a:pt x="724" y="100"/>
                  </a:lnTo>
                  <a:lnTo>
                    <a:pt x="714" y="74"/>
                  </a:lnTo>
                  <a:lnTo>
                    <a:pt x="688" y="85"/>
                  </a:lnTo>
                  <a:lnTo>
                    <a:pt x="700" y="59"/>
                  </a:lnTo>
                  <a:lnTo>
                    <a:pt x="674" y="50"/>
                  </a:lnTo>
                  <a:lnTo>
                    <a:pt x="700" y="40"/>
                  </a:lnTo>
                  <a:lnTo>
                    <a:pt x="688" y="14"/>
                  </a:lnTo>
                  <a:lnTo>
                    <a:pt x="714" y="26"/>
                  </a:lnTo>
                  <a:lnTo>
                    <a:pt x="724" y="0"/>
                  </a:lnTo>
                  <a:lnTo>
                    <a:pt x="7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a:spLocks noEditPoints="1"/>
            </p:cNvSpPr>
            <p:nvPr/>
          </p:nvSpPr>
          <p:spPr bwMode="auto">
            <a:xfrm>
              <a:off x="1698626" y="2262188"/>
              <a:ext cx="1058863" cy="390525"/>
            </a:xfrm>
            <a:custGeom>
              <a:avLst/>
              <a:gdLst>
                <a:gd name="T0" fmla="*/ 250 w 281"/>
                <a:gd name="T1" fmla="*/ 60 h 104"/>
                <a:gd name="T2" fmla="*/ 241 w 281"/>
                <a:gd name="T3" fmla="*/ 65 h 104"/>
                <a:gd name="T4" fmla="*/ 277 w 281"/>
                <a:gd name="T5" fmla="*/ 69 h 104"/>
                <a:gd name="T6" fmla="*/ 171 w 281"/>
                <a:gd name="T7" fmla="*/ 16 h 104"/>
                <a:gd name="T8" fmla="*/ 186 w 281"/>
                <a:gd name="T9" fmla="*/ 6 h 104"/>
                <a:gd name="T10" fmla="*/ 172 w 281"/>
                <a:gd name="T11" fmla="*/ 5 h 104"/>
                <a:gd name="T12" fmla="*/ 168 w 281"/>
                <a:gd name="T13" fmla="*/ 28 h 104"/>
                <a:gd name="T14" fmla="*/ 178 w 281"/>
                <a:gd name="T15" fmla="*/ 11 h 104"/>
                <a:gd name="T16" fmla="*/ 182 w 281"/>
                <a:gd name="T17" fmla="*/ 7 h 104"/>
                <a:gd name="T18" fmla="*/ 193 w 281"/>
                <a:gd name="T19" fmla="*/ 43 h 104"/>
                <a:gd name="T20" fmla="*/ 197 w 281"/>
                <a:gd name="T21" fmla="*/ 44 h 104"/>
                <a:gd name="T22" fmla="*/ 192 w 281"/>
                <a:gd name="T23" fmla="*/ 4 h 104"/>
                <a:gd name="T24" fmla="*/ 191 w 281"/>
                <a:gd name="T25" fmla="*/ 19 h 104"/>
                <a:gd name="T26" fmla="*/ 199 w 281"/>
                <a:gd name="T27" fmla="*/ 14 h 104"/>
                <a:gd name="T28" fmla="*/ 202 w 281"/>
                <a:gd name="T29" fmla="*/ 12 h 104"/>
                <a:gd name="T30" fmla="*/ 121 w 281"/>
                <a:gd name="T31" fmla="*/ 38 h 104"/>
                <a:gd name="T32" fmla="*/ 104 w 281"/>
                <a:gd name="T33" fmla="*/ 17 h 104"/>
                <a:gd name="T34" fmla="*/ 86 w 281"/>
                <a:gd name="T35" fmla="*/ 9 h 104"/>
                <a:gd name="T36" fmla="*/ 76 w 281"/>
                <a:gd name="T37" fmla="*/ 30 h 104"/>
                <a:gd name="T38" fmla="*/ 79 w 281"/>
                <a:gd name="T39" fmla="*/ 52 h 104"/>
                <a:gd name="T40" fmla="*/ 12 w 281"/>
                <a:gd name="T41" fmla="*/ 67 h 104"/>
                <a:gd name="T42" fmla="*/ 9 w 281"/>
                <a:gd name="T43" fmla="*/ 62 h 104"/>
                <a:gd name="T44" fmla="*/ 5 w 281"/>
                <a:gd name="T45" fmla="*/ 70 h 104"/>
                <a:gd name="T46" fmla="*/ 17 w 281"/>
                <a:gd name="T47" fmla="*/ 72 h 104"/>
                <a:gd name="T48" fmla="*/ 16 w 281"/>
                <a:gd name="T49" fmla="*/ 68 h 104"/>
                <a:gd name="T50" fmla="*/ 12 w 281"/>
                <a:gd name="T51" fmla="*/ 73 h 104"/>
                <a:gd name="T52" fmla="*/ 17 w 281"/>
                <a:gd name="T53" fmla="*/ 73 h 104"/>
                <a:gd name="T54" fmla="*/ 29 w 281"/>
                <a:gd name="T55" fmla="*/ 62 h 104"/>
                <a:gd name="T56" fmla="*/ 25 w 281"/>
                <a:gd name="T57" fmla="*/ 63 h 104"/>
                <a:gd name="T58" fmla="*/ 12 w 281"/>
                <a:gd name="T59" fmla="*/ 59 h 104"/>
                <a:gd name="T60" fmla="*/ 14 w 281"/>
                <a:gd name="T61" fmla="*/ 65 h 104"/>
                <a:gd name="T62" fmla="*/ 19 w 281"/>
                <a:gd name="T63" fmla="*/ 67 h 104"/>
                <a:gd name="T64" fmla="*/ 14 w 281"/>
                <a:gd name="T65" fmla="*/ 76 h 104"/>
                <a:gd name="T66" fmla="*/ 9 w 281"/>
                <a:gd name="T67" fmla="*/ 73 h 104"/>
                <a:gd name="T68" fmla="*/ 4 w 281"/>
                <a:gd name="T69" fmla="*/ 71 h 104"/>
                <a:gd name="T70" fmla="*/ 2 w 281"/>
                <a:gd name="T71" fmla="*/ 79 h 104"/>
                <a:gd name="T72" fmla="*/ 11 w 281"/>
                <a:gd name="T73" fmla="*/ 88 h 104"/>
                <a:gd name="T74" fmla="*/ 17 w 281"/>
                <a:gd name="T75" fmla="*/ 91 h 104"/>
                <a:gd name="T76" fmla="*/ 37 w 281"/>
                <a:gd name="T77" fmla="*/ 67 h 104"/>
                <a:gd name="T78" fmla="*/ 24 w 281"/>
                <a:gd name="T79" fmla="*/ 72 h 104"/>
                <a:gd name="T80" fmla="*/ 27 w 281"/>
                <a:gd name="T81" fmla="*/ 74 h 104"/>
                <a:gd name="T82" fmla="*/ 26 w 281"/>
                <a:gd name="T83" fmla="*/ 97 h 104"/>
                <a:gd name="T84" fmla="*/ 38 w 281"/>
                <a:gd name="T85" fmla="*/ 92 h 104"/>
                <a:gd name="T86" fmla="*/ 252 w 281"/>
                <a:gd name="T87" fmla="*/ 73 h 104"/>
                <a:gd name="T88" fmla="*/ 270 w 281"/>
                <a:gd name="T89" fmla="*/ 77 h 104"/>
                <a:gd name="T90" fmla="*/ 266 w 281"/>
                <a:gd name="T91" fmla="*/ 67 h 104"/>
                <a:gd name="T92" fmla="*/ 275 w 281"/>
                <a:gd name="T93" fmla="*/ 70 h 104"/>
                <a:gd name="T94" fmla="*/ 263 w 281"/>
                <a:gd name="T95" fmla="*/ 65 h 104"/>
                <a:gd name="T96" fmla="*/ 255 w 281"/>
                <a:gd name="T97" fmla="*/ 68 h 104"/>
                <a:gd name="T98" fmla="*/ 253 w 281"/>
                <a:gd name="T99" fmla="*/ 72 h 104"/>
                <a:gd name="T100" fmla="*/ 256 w 281"/>
                <a:gd name="T101" fmla="*/ 70 h 104"/>
                <a:gd name="T102" fmla="*/ 259 w 281"/>
                <a:gd name="T103" fmla="*/ 68 h 104"/>
                <a:gd name="T104" fmla="*/ 260 w 281"/>
                <a:gd name="T105" fmla="*/ 80 h 104"/>
                <a:gd name="T106" fmla="*/ 245 w 281"/>
                <a:gd name="T107" fmla="*/ 87 h 104"/>
                <a:gd name="T108" fmla="*/ 248 w 281"/>
                <a:gd name="T109" fmla="*/ 87 h 104"/>
                <a:gd name="T110" fmla="*/ 251 w 281"/>
                <a:gd name="T111" fmla="*/ 77 h 104"/>
                <a:gd name="T112" fmla="*/ 234 w 281"/>
                <a:gd name="T113" fmla="*/ 72 h 104"/>
                <a:gd name="T114" fmla="*/ 253 w 281"/>
                <a:gd name="T115"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104">
                  <a:moveTo>
                    <a:pt x="265" y="55"/>
                  </a:moveTo>
                  <a:cubicBezTo>
                    <a:pt x="265" y="54"/>
                    <a:pt x="265" y="53"/>
                    <a:pt x="265" y="52"/>
                  </a:cubicBezTo>
                  <a:cubicBezTo>
                    <a:pt x="265" y="51"/>
                    <a:pt x="264" y="51"/>
                    <a:pt x="264" y="51"/>
                  </a:cubicBezTo>
                  <a:cubicBezTo>
                    <a:pt x="264" y="50"/>
                    <a:pt x="263" y="51"/>
                    <a:pt x="263" y="51"/>
                  </a:cubicBezTo>
                  <a:cubicBezTo>
                    <a:pt x="263" y="51"/>
                    <a:pt x="263" y="52"/>
                    <a:pt x="262" y="52"/>
                  </a:cubicBezTo>
                  <a:cubicBezTo>
                    <a:pt x="262" y="53"/>
                    <a:pt x="262" y="53"/>
                    <a:pt x="261" y="54"/>
                  </a:cubicBezTo>
                  <a:cubicBezTo>
                    <a:pt x="260" y="54"/>
                    <a:pt x="259" y="55"/>
                    <a:pt x="258" y="56"/>
                  </a:cubicBezTo>
                  <a:cubicBezTo>
                    <a:pt x="255" y="57"/>
                    <a:pt x="253" y="59"/>
                    <a:pt x="250" y="60"/>
                  </a:cubicBezTo>
                  <a:cubicBezTo>
                    <a:pt x="248" y="61"/>
                    <a:pt x="245" y="62"/>
                    <a:pt x="243" y="62"/>
                  </a:cubicBezTo>
                  <a:cubicBezTo>
                    <a:pt x="240" y="63"/>
                    <a:pt x="237" y="64"/>
                    <a:pt x="234" y="64"/>
                  </a:cubicBezTo>
                  <a:cubicBezTo>
                    <a:pt x="233" y="64"/>
                    <a:pt x="231" y="64"/>
                    <a:pt x="229" y="64"/>
                  </a:cubicBezTo>
                  <a:cubicBezTo>
                    <a:pt x="229" y="64"/>
                    <a:pt x="229" y="64"/>
                    <a:pt x="229" y="64"/>
                  </a:cubicBezTo>
                  <a:cubicBezTo>
                    <a:pt x="228" y="65"/>
                    <a:pt x="228" y="65"/>
                    <a:pt x="228" y="65"/>
                  </a:cubicBezTo>
                  <a:cubicBezTo>
                    <a:pt x="229" y="65"/>
                    <a:pt x="229" y="65"/>
                    <a:pt x="230" y="66"/>
                  </a:cubicBezTo>
                  <a:cubicBezTo>
                    <a:pt x="231" y="66"/>
                    <a:pt x="232" y="66"/>
                    <a:pt x="232" y="66"/>
                  </a:cubicBezTo>
                  <a:cubicBezTo>
                    <a:pt x="235" y="66"/>
                    <a:pt x="238" y="66"/>
                    <a:pt x="241" y="65"/>
                  </a:cubicBezTo>
                  <a:cubicBezTo>
                    <a:pt x="244" y="65"/>
                    <a:pt x="247" y="64"/>
                    <a:pt x="249" y="63"/>
                  </a:cubicBezTo>
                  <a:cubicBezTo>
                    <a:pt x="253" y="62"/>
                    <a:pt x="256" y="60"/>
                    <a:pt x="258" y="59"/>
                  </a:cubicBezTo>
                  <a:cubicBezTo>
                    <a:pt x="260" y="58"/>
                    <a:pt x="261" y="57"/>
                    <a:pt x="262" y="57"/>
                  </a:cubicBezTo>
                  <a:cubicBezTo>
                    <a:pt x="262" y="57"/>
                    <a:pt x="263" y="56"/>
                    <a:pt x="264" y="56"/>
                  </a:cubicBezTo>
                  <a:cubicBezTo>
                    <a:pt x="264" y="56"/>
                    <a:pt x="264" y="56"/>
                    <a:pt x="264" y="56"/>
                  </a:cubicBezTo>
                  <a:cubicBezTo>
                    <a:pt x="264" y="56"/>
                    <a:pt x="264" y="56"/>
                    <a:pt x="264" y="57"/>
                  </a:cubicBezTo>
                  <a:cubicBezTo>
                    <a:pt x="265" y="58"/>
                    <a:pt x="265" y="58"/>
                    <a:pt x="266" y="59"/>
                  </a:cubicBezTo>
                  <a:cubicBezTo>
                    <a:pt x="270" y="62"/>
                    <a:pt x="273" y="66"/>
                    <a:pt x="277" y="69"/>
                  </a:cubicBezTo>
                  <a:cubicBezTo>
                    <a:pt x="279" y="70"/>
                    <a:pt x="280" y="71"/>
                    <a:pt x="280" y="71"/>
                  </a:cubicBezTo>
                  <a:cubicBezTo>
                    <a:pt x="280" y="71"/>
                    <a:pt x="281" y="71"/>
                    <a:pt x="281" y="71"/>
                  </a:cubicBezTo>
                  <a:cubicBezTo>
                    <a:pt x="281" y="71"/>
                    <a:pt x="281" y="70"/>
                    <a:pt x="281" y="69"/>
                  </a:cubicBezTo>
                  <a:cubicBezTo>
                    <a:pt x="280" y="68"/>
                    <a:pt x="280" y="67"/>
                    <a:pt x="279" y="67"/>
                  </a:cubicBezTo>
                  <a:cubicBezTo>
                    <a:pt x="277" y="65"/>
                    <a:pt x="274" y="64"/>
                    <a:pt x="272" y="62"/>
                  </a:cubicBezTo>
                  <a:cubicBezTo>
                    <a:pt x="270" y="60"/>
                    <a:pt x="267" y="57"/>
                    <a:pt x="265" y="55"/>
                  </a:cubicBezTo>
                  <a:cubicBezTo>
                    <a:pt x="265" y="55"/>
                    <a:pt x="265" y="55"/>
                    <a:pt x="265" y="55"/>
                  </a:cubicBezTo>
                  <a:close/>
                  <a:moveTo>
                    <a:pt x="171" y="16"/>
                  </a:moveTo>
                  <a:cubicBezTo>
                    <a:pt x="171" y="16"/>
                    <a:pt x="172" y="16"/>
                    <a:pt x="172" y="16"/>
                  </a:cubicBezTo>
                  <a:cubicBezTo>
                    <a:pt x="173" y="16"/>
                    <a:pt x="175" y="16"/>
                    <a:pt x="178" y="17"/>
                  </a:cubicBezTo>
                  <a:cubicBezTo>
                    <a:pt x="178" y="17"/>
                    <a:pt x="178" y="17"/>
                    <a:pt x="178" y="18"/>
                  </a:cubicBezTo>
                  <a:cubicBezTo>
                    <a:pt x="178" y="19"/>
                    <a:pt x="179" y="19"/>
                    <a:pt x="180" y="19"/>
                  </a:cubicBezTo>
                  <a:cubicBezTo>
                    <a:pt x="181" y="18"/>
                    <a:pt x="181" y="18"/>
                    <a:pt x="181" y="17"/>
                  </a:cubicBezTo>
                  <a:cubicBezTo>
                    <a:pt x="182" y="15"/>
                    <a:pt x="183" y="13"/>
                    <a:pt x="183" y="11"/>
                  </a:cubicBezTo>
                  <a:cubicBezTo>
                    <a:pt x="184" y="10"/>
                    <a:pt x="185" y="9"/>
                    <a:pt x="186" y="8"/>
                  </a:cubicBezTo>
                  <a:cubicBezTo>
                    <a:pt x="186" y="7"/>
                    <a:pt x="187" y="7"/>
                    <a:pt x="186" y="6"/>
                  </a:cubicBezTo>
                  <a:cubicBezTo>
                    <a:pt x="186" y="5"/>
                    <a:pt x="185" y="4"/>
                    <a:pt x="184" y="4"/>
                  </a:cubicBezTo>
                  <a:cubicBezTo>
                    <a:pt x="184" y="3"/>
                    <a:pt x="183" y="3"/>
                    <a:pt x="183" y="3"/>
                  </a:cubicBezTo>
                  <a:cubicBezTo>
                    <a:pt x="180" y="3"/>
                    <a:pt x="178" y="3"/>
                    <a:pt x="175" y="3"/>
                  </a:cubicBezTo>
                  <a:cubicBezTo>
                    <a:pt x="175" y="3"/>
                    <a:pt x="175" y="3"/>
                    <a:pt x="175" y="3"/>
                  </a:cubicBezTo>
                  <a:cubicBezTo>
                    <a:pt x="174" y="2"/>
                    <a:pt x="174" y="1"/>
                    <a:pt x="173" y="1"/>
                  </a:cubicBezTo>
                  <a:cubicBezTo>
                    <a:pt x="172" y="0"/>
                    <a:pt x="172" y="0"/>
                    <a:pt x="172" y="1"/>
                  </a:cubicBezTo>
                  <a:cubicBezTo>
                    <a:pt x="172" y="1"/>
                    <a:pt x="172" y="1"/>
                    <a:pt x="172" y="2"/>
                  </a:cubicBezTo>
                  <a:cubicBezTo>
                    <a:pt x="172" y="3"/>
                    <a:pt x="172" y="4"/>
                    <a:pt x="172" y="5"/>
                  </a:cubicBezTo>
                  <a:cubicBezTo>
                    <a:pt x="172" y="6"/>
                    <a:pt x="171" y="8"/>
                    <a:pt x="171" y="9"/>
                  </a:cubicBezTo>
                  <a:cubicBezTo>
                    <a:pt x="170" y="15"/>
                    <a:pt x="168" y="19"/>
                    <a:pt x="167" y="23"/>
                  </a:cubicBezTo>
                  <a:cubicBezTo>
                    <a:pt x="166" y="26"/>
                    <a:pt x="164" y="28"/>
                    <a:pt x="162" y="31"/>
                  </a:cubicBezTo>
                  <a:cubicBezTo>
                    <a:pt x="162" y="32"/>
                    <a:pt x="161" y="33"/>
                    <a:pt x="161" y="34"/>
                  </a:cubicBezTo>
                  <a:cubicBezTo>
                    <a:pt x="161" y="35"/>
                    <a:pt x="162" y="36"/>
                    <a:pt x="162" y="37"/>
                  </a:cubicBezTo>
                  <a:cubicBezTo>
                    <a:pt x="162" y="37"/>
                    <a:pt x="162" y="37"/>
                    <a:pt x="163" y="37"/>
                  </a:cubicBezTo>
                  <a:cubicBezTo>
                    <a:pt x="164" y="37"/>
                    <a:pt x="164" y="36"/>
                    <a:pt x="165" y="35"/>
                  </a:cubicBezTo>
                  <a:cubicBezTo>
                    <a:pt x="166" y="33"/>
                    <a:pt x="167" y="30"/>
                    <a:pt x="168" y="28"/>
                  </a:cubicBezTo>
                  <a:cubicBezTo>
                    <a:pt x="169" y="25"/>
                    <a:pt x="170" y="22"/>
                    <a:pt x="171" y="19"/>
                  </a:cubicBezTo>
                  <a:cubicBezTo>
                    <a:pt x="171" y="18"/>
                    <a:pt x="171" y="17"/>
                    <a:pt x="171" y="16"/>
                  </a:cubicBezTo>
                  <a:close/>
                  <a:moveTo>
                    <a:pt x="178" y="15"/>
                  </a:moveTo>
                  <a:cubicBezTo>
                    <a:pt x="177" y="15"/>
                    <a:pt x="176" y="14"/>
                    <a:pt x="175" y="14"/>
                  </a:cubicBezTo>
                  <a:cubicBezTo>
                    <a:pt x="174" y="14"/>
                    <a:pt x="173" y="14"/>
                    <a:pt x="172" y="14"/>
                  </a:cubicBezTo>
                  <a:cubicBezTo>
                    <a:pt x="172" y="13"/>
                    <a:pt x="173" y="12"/>
                    <a:pt x="173" y="11"/>
                  </a:cubicBezTo>
                  <a:cubicBezTo>
                    <a:pt x="175" y="11"/>
                    <a:pt x="176" y="11"/>
                    <a:pt x="178" y="11"/>
                  </a:cubicBezTo>
                  <a:cubicBezTo>
                    <a:pt x="178" y="11"/>
                    <a:pt x="179" y="11"/>
                    <a:pt x="178" y="11"/>
                  </a:cubicBezTo>
                  <a:cubicBezTo>
                    <a:pt x="178" y="10"/>
                    <a:pt x="178" y="10"/>
                    <a:pt x="177" y="9"/>
                  </a:cubicBezTo>
                  <a:cubicBezTo>
                    <a:pt x="176" y="9"/>
                    <a:pt x="175" y="9"/>
                    <a:pt x="174" y="9"/>
                  </a:cubicBezTo>
                  <a:cubicBezTo>
                    <a:pt x="174" y="9"/>
                    <a:pt x="174" y="9"/>
                    <a:pt x="174" y="9"/>
                  </a:cubicBezTo>
                  <a:cubicBezTo>
                    <a:pt x="174" y="7"/>
                    <a:pt x="175" y="5"/>
                    <a:pt x="175" y="5"/>
                  </a:cubicBezTo>
                  <a:cubicBezTo>
                    <a:pt x="175" y="5"/>
                    <a:pt x="176" y="5"/>
                    <a:pt x="176" y="5"/>
                  </a:cubicBezTo>
                  <a:cubicBezTo>
                    <a:pt x="177" y="5"/>
                    <a:pt x="178" y="5"/>
                    <a:pt x="179" y="5"/>
                  </a:cubicBezTo>
                  <a:cubicBezTo>
                    <a:pt x="181" y="5"/>
                    <a:pt x="181" y="5"/>
                    <a:pt x="182" y="5"/>
                  </a:cubicBezTo>
                  <a:cubicBezTo>
                    <a:pt x="182" y="6"/>
                    <a:pt x="182" y="6"/>
                    <a:pt x="182" y="7"/>
                  </a:cubicBezTo>
                  <a:cubicBezTo>
                    <a:pt x="181" y="10"/>
                    <a:pt x="180" y="13"/>
                    <a:pt x="179" y="15"/>
                  </a:cubicBezTo>
                  <a:cubicBezTo>
                    <a:pt x="179" y="16"/>
                    <a:pt x="179" y="16"/>
                    <a:pt x="178" y="16"/>
                  </a:cubicBezTo>
                  <a:cubicBezTo>
                    <a:pt x="178" y="16"/>
                    <a:pt x="178" y="15"/>
                    <a:pt x="178" y="15"/>
                  </a:cubicBezTo>
                  <a:close/>
                  <a:moveTo>
                    <a:pt x="191" y="19"/>
                  </a:moveTo>
                  <a:cubicBezTo>
                    <a:pt x="191" y="19"/>
                    <a:pt x="192" y="20"/>
                    <a:pt x="192" y="20"/>
                  </a:cubicBezTo>
                  <a:cubicBezTo>
                    <a:pt x="194" y="20"/>
                    <a:pt x="196" y="20"/>
                    <a:pt x="200" y="21"/>
                  </a:cubicBezTo>
                  <a:cubicBezTo>
                    <a:pt x="198" y="29"/>
                    <a:pt x="195" y="36"/>
                    <a:pt x="194" y="42"/>
                  </a:cubicBezTo>
                  <a:cubicBezTo>
                    <a:pt x="193" y="42"/>
                    <a:pt x="193" y="43"/>
                    <a:pt x="193" y="43"/>
                  </a:cubicBezTo>
                  <a:cubicBezTo>
                    <a:pt x="192" y="44"/>
                    <a:pt x="192" y="43"/>
                    <a:pt x="191" y="43"/>
                  </a:cubicBezTo>
                  <a:cubicBezTo>
                    <a:pt x="190" y="43"/>
                    <a:pt x="190" y="42"/>
                    <a:pt x="189" y="42"/>
                  </a:cubicBezTo>
                  <a:cubicBezTo>
                    <a:pt x="188" y="41"/>
                    <a:pt x="188" y="41"/>
                    <a:pt x="188" y="41"/>
                  </a:cubicBezTo>
                  <a:cubicBezTo>
                    <a:pt x="189" y="44"/>
                    <a:pt x="190" y="46"/>
                    <a:pt x="191" y="47"/>
                  </a:cubicBezTo>
                  <a:cubicBezTo>
                    <a:pt x="191" y="48"/>
                    <a:pt x="191" y="49"/>
                    <a:pt x="192" y="49"/>
                  </a:cubicBezTo>
                  <a:cubicBezTo>
                    <a:pt x="192" y="49"/>
                    <a:pt x="193" y="49"/>
                    <a:pt x="193" y="49"/>
                  </a:cubicBezTo>
                  <a:cubicBezTo>
                    <a:pt x="194" y="49"/>
                    <a:pt x="194" y="48"/>
                    <a:pt x="195" y="47"/>
                  </a:cubicBezTo>
                  <a:cubicBezTo>
                    <a:pt x="196" y="46"/>
                    <a:pt x="196" y="45"/>
                    <a:pt x="197" y="44"/>
                  </a:cubicBezTo>
                  <a:cubicBezTo>
                    <a:pt x="198" y="37"/>
                    <a:pt x="201" y="27"/>
                    <a:pt x="204" y="15"/>
                  </a:cubicBezTo>
                  <a:cubicBezTo>
                    <a:pt x="205" y="13"/>
                    <a:pt x="206" y="11"/>
                    <a:pt x="206" y="11"/>
                  </a:cubicBezTo>
                  <a:cubicBezTo>
                    <a:pt x="207" y="10"/>
                    <a:pt x="207" y="9"/>
                    <a:pt x="207" y="9"/>
                  </a:cubicBezTo>
                  <a:cubicBezTo>
                    <a:pt x="206" y="8"/>
                    <a:pt x="205" y="7"/>
                    <a:pt x="204" y="6"/>
                  </a:cubicBezTo>
                  <a:cubicBezTo>
                    <a:pt x="204" y="6"/>
                    <a:pt x="203" y="6"/>
                    <a:pt x="202" y="6"/>
                  </a:cubicBezTo>
                  <a:cubicBezTo>
                    <a:pt x="201" y="6"/>
                    <a:pt x="200" y="6"/>
                    <a:pt x="199" y="6"/>
                  </a:cubicBezTo>
                  <a:cubicBezTo>
                    <a:pt x="198" y="6"/>
                    <a:pt x="196" y="6"/>
                    <a:pt x="194" y="6"/>
                  </a:cubicBezTo>
                  <a:cubicBezTo>
                    <a:pt x="194" y="5"/>
                    <a:pt x="193" y="4"/>
                    <a:pt x="192" y="4"/>
                  </a:cubicBezTo>
                  <a:cubicBezTo>
                    <a:pt x="192" y="4"/>
                    <a:pt x="192" y="3"/>
                    <a:pt x="192" y="4"/>
                  </a:cubicBezTo>
                  <a:cubicBezTo>
                    <a:pt x="191" y="4"/>
                    <a:pt x="191" y="4"/>
                    <a:pt x="192" y="4"/>
                  </a:cubicBezTo>
                  <a:cubicBezTo>
                    <a:pt x="192" y="6"/>
                    <a:pt x="192" y="7"/>
                    <a:pt x="191" y="9"/>
                  </a:cubicBezTo>
                  <a:cubicBezTo>
                    <a:pt x="191" y="11"/>
                    <a:pt x="190" y="13"/>
                    <a:pt x="190" y="15"/>
                  </a:cubicBezTo>
                  <a:cubicBezTo>
                    <a:pt x="189" y="16"/>
                    <a:pt x="189" y="18"/>
                    <a:pt x="189" y="19"/>
                  </a:cubicBezTo>
                  <a:cubicBezTo>
                    <a:pt x="189" y="20"/>
                    <a:pt x="189" y="20"/>
                    <a:pt x="190" y="20"/>
                  </a:cubicBezTo>
                  <a:cubicBezTo>
                    <a:pt x="190" y="21"/>
                    <a:pt x="191" y="21"/>
                    <a:pt x="191" y="20"/>
                  </a:cubicBezTo>
                  <a:cubicBezTo>
                    <a:pt x="191" y="19"/>
                    <a:pt x="191" y="19"/>
                    <a:pt x="191" y="19"/>
                  </a:cubicBezTo>
                  <a:close/>
                  <a:moveTo>
                    <a:pt x="200" y="19"/>
                  </a:moveTo>
                  <a:cubicBezTo>
                    <a:pt x="199" y="18"/>
                    <a:pt x="198" y="18"/>
                    <a:pt x="197" y="18"/>
                  </a:cubicBezTo>
                  <a:cubicBezTo>
                    <a:pt x="195" y="18"/>
                    <a:pt x="193" y="18"/>
                    <a:pt x="192" y="18"/>
                  </a:cubicBezTo>
                  <a:cubicBezTo>
                    <a:pt x="192" y="17"/>
                    <a:pt x="192" y="17"/>
                    <a:pt x="192" y="16"/>
                  </a:cubicBezTo>
                  <a:cubicBezTo>
                    <a:pt x="192" y="15"/>
                    <a:pt x="192" y="14"/>
                    <a:pt x="193" y="13"/>
                  </a:cubicBezTo>
                  <a:cubicBezTo>
                    <a:pt x="193" y="13"/>
                    <a:pt x="193" y="13"/>
                    <a:pt x="193" y="14"/>
                  </a:cubicBezTo>
                  <a:cubicBezTo>
                    <a:pt x="195" y="14"/>
                    <a:pt x="197" y="14"/>
                    <a:pt x="198" y="14"/>
                  </a:cubicBezTo>
                  <a:cubicBezTo>
                    <a:pt x="199" y="14"/>
                    <a:pt x="200" y="14"/>
                    <a:pt x="199" y="14"/>
                  </a:cubicBezTo>
                  <a:cubicBezTo>
                    <a:pt x="199" y="13"/>
                    <a:pt x="199" y="13"/>
                    <a:pt x="198" y="12"/>
                  </a:cubicBezTo>
                  <a:cubicBezTo>
                    <a:pt x="197" y="12"/>
                    <a:pt x="196" y="12"/>
                    <a:pt x="195" y="12"/>
                  </a:cubicBezTo>
                  <a:cubicBezTo>
                    <a:pt x="194" y="12"/>
                    <a:pt x="194" y="12"/>
                    <a:pt x="193" y="12"/>
                  </a:cubicBezTo>
                  <a:cubicBezTo>
                    <a:pt x="194" y="10"/>
                    <a:pt x="194" y="9"/>
                    <a:pt x="195" y="8"/>
                  </a:cubicBezTo>
                  <a:cubicBezTo>
                    <a:pt x="195" y="8"/>
                    <a:pt x="195" y="8"/>
                    <a:pt x="195" y="8"/>
                  </a:cubicBezTo>
                  <a:cubicBezTo>
                    <a:pt x="197" y="8"/>
                    <a:pt x="199" y="8"/>
                    <a:pt x="201" y="8"/>
                  </a:cubicBezTo>
                  <a:cubicBezTo>
                    <a:pt x="202" y="8"/>
                    <a:pt x="202" y="8"/>
                    <a:pt x="202" y="9"/>
                  </a:cubicBezTo>
                  <a:cubicBezTo>
                    <a:pt x="202" y="10"/>
                    <a:pt x="202" y="11"/>
                    <a:pt x="202" y="12"/>
                  </a:cubicBezTo>
                  <a:cubicBezTo>
                    <a:pt x="201" y="15"/>
                    <a:pt x="201" y="17"/>
                    <a:pt x="200" y="20"/>
                  </a:cubicBezTo>
                  <a:cubicBezTo>
                    <a:pt x="200" y="19"/>
                    <a:pt x="200" y="19"/>
                    <a:pt x="200" y="19"/>
                  </a:cubicBezTo>
                  <a:close/>
                  <a:moveTo>
                    <a:pt x="90" y="28"/>
                  </a:moveTo>
                  <a:cubicBezTo>
                    <a:pt x="91" y="29"/>
                    <a:pt x="94" y="31"/>
                    <a:pt x="98" y="34"/>
                  </a:cubicBezTo>
                  <a:cubicBezTo>
                    <a:pt x="102" y="37"/>
                    <a:pt x="105" y="39"/>
                    <a:pt x="108" y="41"/>
                  </a:cubicBezTo>
                  <a:cubicBezTo>
                    <a:pt x="110" y="42"/>
                    <a:pt x="111" y="42"/>
                    <a:pt x="112" y="42"/>
                  </a:cubicBezTo>
                  <a:cubicBezTo>
                    <a:pt x="114" y="41"/>
                    <a:pt x="117" y="39"/>
                    <a:pt x="119" y="39"/>
                  </a:cubicBezTo>
                  <a:cubicBezTo>
                    <a:pt x="120" y="38"/>
                    <a:pt x="121" y="38"/>
                    <a:pt x="121" y="38"/>
                  </a:cubicBezTo>
                  <a:cubicBezTo>
                    <a:pt x="120" y="37"/>
                    <a:pt x="120" y="37"/>
                    <a:pt x="119" y="37"/>
                  </a:cubicBezTo>
                  <a:cubicBezTo>
                    <a:pt x="117" y="37"/>
                    <a:pt x="115" y="37"/>
                    <a:pt x="113" y="36"/>
                  </a:cubicBezTo>
                  <a:cubicBezTo>
                    <a:pt x="111" y="36"/>
                    <a:pt x="109" y="36"/>
                    <a:pt x="108" y="36"/>
                  </a:cubicBezTo>
                  <a:cubicBezTo>
                    <a:pt x="106" y="35"/>
                    <a:pt x="103" y="34"/>
                    <a:pt x="100" y="32"/>
                  </a:cubicBezTo>
                  <a:cubicBezTo>
                    <a:pt x="95" y="29"/>
                    <a:pt x="92" y="27"/>
                    <a:pt x="90" y="26"/>
                  </a:cubicBezTo>
                  <a:cubicBezTo>
                    <a:pt x="90" y="25"/>
                    <a:pt x="90" y="24"/>
                    <a:pt x="90" y="24"/>
                  </a:cubicBezTo>
                  <a:cubicBezTo>
                    <a:pt x="93" y="22"/>
                    <a:pt x="97" y="20"/>
                    <a:pt x="102" y="18"/>
                  </a:cubicBezTo>
                  <a:cubicBezTo>
                    <a:pt x="103" y="18"/>
                    <a:pt x="104" y="18"/>
                    <a:pt x="104" y="17"/>
                  </a:cubicBezTo>
                  <a:cubicBezTo>
                    <a:pt x="105" y="17"/>
                    <a:pt x="105" y="17"/>
                    <a:pt x="106" y="16"/>
                  </a:cubicBezTo>
                  <a:cubicBezTo>
                    <a:pt x="105" y="16"/>
                    <a:pt x="105" y="15"/>
                    <a:pt x="104" y="15"/>
                  </a:cubicBezTo>
                  <a:cubicBezTo>
                    <a:pt x="103" y="15"/>
                    <a:pt x="102" y="15"/>
                    <a:pt x="101" y="15"/>
                  </a:cubicBezTo>
                  <a:cubicBezTo>
                    <a:pt x="100" y="15"/>
                    <a:pt x="99" y="15"/>
                    <a:pt x="99" y="15"/>
                  </a:cubicBezTo>
                  <a:cubicBezTo>
                    <a:pt x="96" y="17"/>
                    <a:pt x="93" y="19"/>
                    <a:pt x="89" y="21"/>
                  </a:cubicBezTo>
                  <a:cubicBezTo>
                    <a:pt x="89" y="20"/>
                    <a:pt x="88" y="19"/>
                    <a:pt x="88" y="17"/>
                  </a:cubicBezTo>
                  <a:cubicBezTo>
                    <a:pt x="88" y="16"/>
                    <a:pt x="87" y="15"/>
                    <a:pt x="87" y="14"/>
                  </a:cubicBezTo>
                  <a:cubicBezTo>
                    <a:pt x="87" y="12"/>
                    <a:pt x="86" y="11"/>
                    <a:pt x="86" y="9"/>
                  </a:cubicBezTo>
                  <a:cubicBezTo>
                    <a:pt x="86" y="8"/>
                    <a:pt x="86" y="8"/>
                    <a:pt x="86" y="8"/>
                  </a:cubicBezTo>
                  <a:cubicBezTo>
                    <a:pt x="85" y="7"/>
                    <a:pt x="83" y="7"/>
                    <a:pt x="82" y="7"/>
                  </a:cubicBezTo>
                  <a:cubicBezTo>
                    <a:pt x="81" y="7"/>
                    <a:pt x="80" y="7"/>
                    <a:pt x="80" y="8"/>
                  </a:cubicBezTo>
                  <a:cubicBezTo>
                    <a:pt x="79" y="8"/>
                    <a:pt x="79" y="9"/>
                    <a:pt x="80" y="9"/>
                  </a:cubicBezTo>
                  <a:cubicBezTo>
                    <a:pt x="81" y="10"/>
                    <a:pt x="82" y="11"/>
                    <a:pt x="83" y="12"/>
                  </a:cubicBezTo>
                  <a:cubicBezTo>
                    <a:pt x="84" y="16"/>
                    <a:pt x="85" y="20"/>
                    <a:pt x="86" y="23"/>
                  </a:cubicBezTo>
                  <a:cubicBezTo>
                    <a:pt x="83" y="25"/>
                    <a:pt x="79" y="27"/>
                    <a:pt x="76" y="29"/>
                  </a:cubicBezTo>
                  <a:cubicBezTo>
                    <a:pt x="75" y="29"/>
                    <a:pt x="75" y="30"/>
                    <a:pt x="76" y="30"/>
                  </a:cubicBezTo>
                  <a:cubicBezTo>
                    <a:pt x="76" y="30"/>
                    <a:pt x="77" y="30"/>
                    <a:pt x="78" y="30"/>
                  </a:cubicBezTo>
                  <a:cubicBezTo>
                    <a:pt x="79" y="30"/>
                    <a:pt x="79" y="30"/>
                    <a:pt x="80" y="30"/>
                  </a:cubicBezTo>
                  <a:cubicBezTo>
                    <a:pt x="82" y="28"/>
                    <a:pt x="84" y="27"/>
                    <a:pt x="87" y="25"/>
                  </a:cubicBezTo>
                  <a:cubicBezTo>
                    <a:pt x="87" y="26"/>
                    <a:pt x="87" y="26"/>
                    <a:pt x="87" y="26"/>
                  </a:cubicBezTo>
                  <a:cubicBezTo>
                    <a:pt x="88" y="30"/>
                    <a:pt x="88" y="33"/>
                    <a:pt x="87" y="36"/>
                  </a:cubicBezTo>
                  <a:cubicBezTo>
                    <a:pt x="87" y="38"/>
                    <a:pt x="86" y="41"/>
                    <a:pt x="85" y="43"/>
                  </a:cubicBezTo>
                  <a:cubicBezTo>
                    <a:pt x="84" y="45"/>
                    <a:pt x="82" y="48"/>
                    <a:pt x="79" y="51"/>
                  </a:cubicBezTo>
                  <a:cubicBezTo>
                    <a:pt x="79" y="51"/>
                    <a:pt x="79" y="52"/>
                    <a:pt x="79" y="52"/>
                  </a:cubicBezTo>
                  <a:cubicBezTo>
                    <a:pt x="79" y="52"/>
                    <a:pt x="79" y="52"/>
                    <a:pt x="80" y="52"/>
                  </a:cubicBezTo>
                  <a:cubicBezTo>
                    <a:pt x="80" y="52"/>
                    <a:pt x="81" y="51"/>
                    <a:pt x="83" y="49"/>
                  </a:cubicBezTo>
                  <a:cubicBezTo>
                    <a:pt x="84" y="48"/>
                    <a:pt x="86" y="46"/>
                    <a:pt x="88" y="44"/>
                  </a:cubicBezTo>
                  <a:cubicBezTo>
                    <a:pt x="89" y="42"/>
                    <a:pt x="90" y="40"/>
                    <a:pt x="90" y="38"/>
                  </a:cubicBezTo>
                  <a:cubicBezTo>
                    <a:pt x="91" y="36"/>
                    <a:pt x="91" y="33"/>
                    <a:pt x="91" y="30"/>
                  </a:cubicBezTo>
                  <a:cubicBezTo>
                    <a:pt x="90" y="29"/>
                    <a:pt x="90" y="29"/>
                    <a:pt x="90" y="28"/>
                  </a:cubicBezTo>
                  <a:close/>
                  <a:moveTo>
                    <a:pt x="10" y="68"/>
                  </a:moveTo>
                  <a:cubicBezTo>
                    <a:pt x="11" y="68"/>
                    <a:pt x="12" y="67"/>
                    <a:pt x="12" y="67"/>
                  </a:cubicBezTo>
                  <a:cubicBezTo>
                    <a:pt x="13" y="67"/>
                    <a:pt x="13" y="66"/>
                    <a:pt x="13" y="66"/>
                  </a:cubicBezTo>
                  <a:cubicBezTo>
                    <a:pt x="13" y="66"/>
                    <a:pt x="13" y="66"/>
                    <a:pt x="13" y="66"/>
                  </a:cubicBezTo>
                  <a:cubicBezTo>
                    <a:pt x="13" y="65"/>
                    <a:pt x="13" y="65"/>
                    <a:pt x="12" y="65"/>
                  </a:cubicBezTo>
                  <a:cubicBezTo>
                    <a:pt x="11" y="65"/>
                    <a:pt x="11" y="65"/>
                    <a:pt x="10" y="65"/>
                  </a:cubicBezTo>
                  <a:cubicBezTo>
                    <a:pt x="10" y="65"/>
                    <a:pt x="10" y="66"/>
                    <a:pt x="10" y="66"/>
                  </a:cubicBezTo>
                  <a:cubicBezTo>
                    <a:pt x="10" y="65"/>
                    <a:pt x="10" y="65"/>
                    <a:pt x="9" y="64"/>
                  </a:cubicBezTo>
                  <a:cubicBezTo>
                    <a:pt x="9" y="63"/>
                    <a:pt x="9" y="63"/>
                    <a:pt x="9" y="62"/>
                  </a:cubicBezTo>
                  <a:cubicBezTo>
                    <a:pt x="9" y="62"/>
                    <a:pt x="9" y="62"/>
                    <a:pt x="9" y="62"/>
                  </a:cubicBezTo>
                  <a:cubicBezTo>
                    <a:pt x="8" y="62"/>
                    <a:pt x="8" y="62"/>
                    <a:pt x="7" y="62"/>
                  </a:cubicBezTo>
                  <a:cubicBezTo>
                    <a:pt x="6" y="62"/>
                    <a:pt x="6" y="62"/>
                    <a:pt x="6" y="62"/>
                  </a:cubicBezTo>
                  <a:cubicBezTo>
                    <a:pt x="5" y="63"/>
                    <a:pt x="5" y="63"/>
                    <a:pt x="6" y="63"/>
                  </a:cubicBezTo>
                  <a:cubicBezTo>
                    <a:pt x="6" y="63"/>
                    <a:pt x="7" y="64"/>
                    <a:pt x="7" y="64"/>
                  </a:cubicBezTo>
                  <a:cubicBezTo>
                    <a:pt x="7" y="65"/>
                    <a:pt x="8" y="66"/>
                    <a:pt x="8" y="67"/>
                  </a:cubicBezTo>
                  <a:cubicBezTo>
                    <a:pt x="8" y="67"/>
                    <a:pt x="8" y="67"/>
                    <a:pt x="8" y="67"/>
                  </a:cubicBezTo>
                  <a:cubicBezTo>
                    <a:pt x="7" y="68"/>
                    <a:pt x="6" y="69"/>
                    <a:pt x="5" y="70"/>
                  </a:cubicBezTo>
                  <a:cubicBezTo>
                    <a:pt x="5" y="70"/>
                    <a:pt x="5" y="70"/>
                    <a:pt x="5" y="70"/>
                  </a:cubicBezTo>
                  <a:cubicBezTo>
                    <a:pt x="5" y="70"/>
                    <a:pt x="6" y="70"/>
                    <a:pt x="6" y="70"/>
                  </a:cubicBezTo>
                  <a:cubicBezTo>
                    <a:pt x="7" y="70"/>
                    <a:pt x="8" y="69"/>
                    <a:pt x="9" y="69"/>
                  </a:cubicBezTo>
                  <a:cubicBezTo>
                    <a:pt x="9" y="69"/>
                    <a:pt x="9" y="70"/>
                    <a:pt x="9" y="71"/>
                  </a:cubicBezTo>
                  <a:cubicBezTo>
                    <a:pt x="9" y="72"/>
                    <a:pt x="9" y="72"/>
                    <a:pt x="9" y="72"/>
                  </a:cubicBezTo>
                  <a:cubicBezTo>
                    <a:pt x="10" y="72"/>
                    <a:pt x="10" y="72"/>
                    <a:pt x="10" y="72"/>
                  </a:cubicBezTo>
                  <a:cubicBezTo>
                    <a:pt x="10" y="72"/>
                    <a:pt x="10" y="71"/>
                    <a:pt x="10" y="70"/>
                  </a:cubicBezTo>
                  <a:cubicBezTo>
                    <a:pt x="10" y="70"/>
                    <a:pt x="10" y="69"/>
                    <a:pt x="10" y="68"/>
                  </a:cubicBezTo>
                  <a:close/>
                  <a:moveTo>
                    <a:pt x="17" y="72"/>
                  </a:moveTo>
                  <a:cubicBezTo>
                    <a:pt x="18" y="71"/>
                    <a:pt x="18" y="71"/>
                    <a:pt x="19" y="71"/>
                  </a:cubicBezTo>
                  <a:cubicBezTo>
                    <a:pt x="20" y="71"/>
                    <a:pt x="20" y="70"/>
                    <a:pt x="20" y="70"/>
                  </a:cubicBezTo>
                  <a:cubicBezTo>
                    <a:pt x="20" y="70"/>
                    <a:pt x="20" y="70"/>
                    <a:pt x="20" y="70"/>
                  </a:cubicBezTo>
                  <a:cubicBezTo>
                    <a:pt x="20" y="69"/>
                    <a:pt x="20" y="69"/>
                    <a:pt x="19" y="69"/>
                  </a:cubicBezTo>
                  <a:cubicBezTo>
                    <a:pt x="18" y="69"/>
                    <a:pt x="18" y="69"/>
                    <a:pt x="18" y="69"/>
                  </a:cubicBezTo>
                  <a:cubicBezTo>
                    <a:pt x="17" y="69"/>
                    <a:pt x="17" y="70"/>
                    <a:pt x="16" y="70"/>
                  </a:cubicBezTo>
                  <a:cubicBezTo>
                    <a:pt x="16" y="70"/>
                    <a:pt x="16" y="69"/>
                    <a:pt x="16" y="69"/>
                  </a:cubicBezTo>
                  <a:cubicBezTo>
                    <a:pt x="16" y="68"/>
                    <a:pt x="16" y="68"/>
                    <a:pt x="16" y="68"/>
                  </a:cubicBezTo>
                  <a:cubicBezTo>
                    <a:pt x="16" y="67"/>
                    <a:pt x="15" y="67"/>
                    <a:pt x="15" y="67"/>
                  </a:cubicBezTo>
                  <a:cubicBezTo>
                    <a:pt x="15" y="67"/>
                    <a:pt x="15" y="67"/>
                    <a:pt x="14" y="67"/>
                  </a:cubicBezTo>
                  <a:cubicBezTo>
                    <a:pt x="13" y="67"/>
                    <a:pt x="13" y="67"/>
                    <a:pt x="12" y="68"/>
                  </a:cubicBezTo>
                  <a:cubicBezTo>
                    <a:pt x="12" y="68"/>
                    <a:pt x="12" y="68"/>
                    <a:pt x="13" y="68"/>
                  </a:cubicBezTo>
                  <a:cubicBezTo>
                    <a:pt x="13" y="69"/>
                    <a:pt x="14" y="69"/>
                    <a:pt x="14" y="69"/>
                  </a:cubicBezTo>
                  <a:cubicBezTo>
                    <a:pt x="14" y="70"/>
                    <a:pt x="14" y="70"/>
                    <a:pt x="15" y="71"/>
                  </a:cubicBezTo>
                  <a:cubicBezTo>
                    <a:pt x="14" y="72"/>
                    <a:pt x="13" y="72"/>
                    <a:pt x="12" y="73"/>
                  </a:cubicBezTo>
                  <a:cubicBezTo>
                    <a:pt x="12" y="73"/>
                    <a:pt x="12" y="73"/>
                    <a:pt x="12" y="73"/>
                  </a:cubicBezTo>
                  <a:cubicBezTo>
                    <a:pt x="12" y="74"/>
                    <a:pt x="13" y="74"/>
                    <a:pt x="13" y="73"/>
                  </a:cubicBezTo>
                  <a:cubicBezTo>
                    <a:pt x="14" y="73"/>
                    <a:pt x="15" y="73"/>
                    <a:pt x="15" y="72"/>
                  </a:cubicBezTo>
                  <a:cubicBezTo>
                    <a:pt x="15" y="72"/>
                    <a:pt x="15" y="72"/>
                    <a:pt x="15" y="73"/>
                  </a:cubicBezTo>
                  <a:cubicBezTo>
                    <a:pt x="16" y="74"/>
                    <a:pt x="16" y="75"/>
                    <a:pt x="17" y="76"/>
                  </a:cubicBezTo>
                  <a:cubicBezTo>
                    <a:pt x="17" y="77"/>
                    <a:pt x="17" y="77"/>
                    <a:pt x="17" y="77"/>
                  </a:cubicBezTo>
                  <a:cubicBezTo>
                    <a:pt x="17" y="77"/>
                    <a:pt x="17" y="77"/>
                    <a:pt x="17" y="77"/>
                  </a:cubicBezTo>
                  <a:cubicBezTo>
                    <a:pt x="17" y="77"/>
                    <a:pt x="17" y="76"/>
                    <a:pt x="17" y="76"/>
                  </a:cubicBezTo>
                  <a:cubicBezTo>
                    <a:pt x="17" y="75"/>
                    <a:pt x="17" y="74"/>
                    <a:pt x="17" y="73"/>
                  </a:cubicBezTo>
                  <a:cubicBezTo>
                    <a:pt x="17" y="73"/>
                    <a:pt x="17" y="72"/>
                    <a:pt x="17" y="72"/>
                  </a:cubicBezTo>
                  <a:close/>
                  <a:moveTo>
                    <a:pt x="14" y="88"/>
                  </a:moveTo>
                  <a:cubicBezTo>
                    <a:pt x="16" y="88"/>
                    <a:pt x="16" y="87"/>
                    <a:pt x="17" y="86"/>
                  </a:cubicBezTo>
                  <a:cubicBezTo>
                    <a:pt x="18" y="83"/>
                    <a:pt x="18" y="81"/>
                    <a:pt x="20" y="78"/>
                  </a:cubicBezTo>
                  <a:cubicBezTo>
                    <a:pt x="21" y="75"/>
                    <a:pt x="23" y="71"/>
                    <a:pt x="25" y="66"/>
                  </a:cubicBezTo>
                  <a:cubicBezTo>
                    <a:pt x="26" y="64"/>
                    <a:pt x="27" y="62"/>
                    <a:pt x="28" y="61"/>
                  </a:cubicBezTo>
                  <a:cubicBezTo>
                    <a:pt x="28" y="61"/>
                    <a:pt x="29" y="61"/>
                    <a:pt x="29" y="61"/>
                  </a:cubicBezTo>
                  <a:cubicBezTo>
                    <a:pt x="29" y="61"/>
                    <a:pt x="29" y="61"/>
                    <a:pt x="29" y="62"/>
                  </a:cubicBezTo>
                  <a:cubicBezTo>
                    <a:pt x="30" y="63"/>
                    <a:pt x="31" y="63"/>
                    <a:pt x="31" y="64"/>
                  </a:cubicBezTo>
                  <a:cubicBezTo>
                    <a:pt x="31" y="65"/>
                    <a:pt x="32" y="65"/>
                    <a:pt x="32" y="65"/>
                  </a:cubicBezTo>
                  <a:cubicBezTo>
                    <a:pt x="32" y="65"/>
                    <a:pt x="32" y="64"/>
                    <a:pt x="32" y="64"/>
                  </a:cubicBezTo>
                  <a:cubicBezTo>
                    <a:pt x="32" y="61"/>
                    <a:pt x="33" y="59"/>
                    <a:pt x="33" y="58"/>
                  </a:cubicBezTo>
                  <a:cubicBezTo>
                    <a:pt x="34" y="57"/>
                    <a:pt x="34" y="56"/>
                    <a:pt x="33" y="56"/>
                  </a:cubicBezTo>
                  <a:cubicBezTo>
                    <a:pt x="33" y="56"/>
                    <a:pt x="31" y="56"/>
                    <a:pt x="28" y="57"/>
                  </a:cubicBezTo>
                  <a:cubicBezTo>
                    <a:pt x="28" y="58"/>
                    <a:pt x="27" y="58"/>
                    <a:pt x="27" y="59"/>
                  </a:cubicBezTo>
                  <a:cubicBezTo>
                    <a:pt x="26" y="60"/>
                    <a:pt x="25" y="62"/>
                    <a:pt x="25" y="63"/>
                  </a:cubicBezTo>
                  <a:cubicBezTo>
                    <a:pt x="21" y="59"/>
                    <a:pt x="18" y="56"/>
                    <a:pt x="17" y="54"/>
                  </a:cubicBezTo>
                  <a:cubicBezTo>
                    <a:pt x="17" y="53"/>
                    <a:pt x="17" y="53"/>
                    <a:pt x="16" y="53"/>
                  </a:cubicBezTo>
                  <a:cubicBezTo>
                    <a:pt x="16" y="53"/>
                    <a:pt x="14" y="53"/>
                    <a:pt x="13" y="54"/>
                  </a:cubicBezTo>
                  <a:cubicBezTo>
                    <a:pt x="12" y="55"/>
                    <a:pt x="12" y="55"/>
                    <a:pt x="12" y="55"/>
                  </a:cubicBezTo>
                  <a:cubicBezTo>
                    <a:pt x="11" y="57"/>
                    <a:pt x="10" y="59"/>
                    <a:pt x="10" y="61"/>
                  </a:cubicBezTo>
                  <a:cubicBezTo>
                    <a:pt x="9" y="61"/>
                    <a:pt x="9" y="62"/>
                    <a:pt x="10" y="62"/>
                  </a:cubicBezTo>
                  <a:cubicBezTo>
                    <a:pt x="10" y="62"/>
                    <a:pt x="11" y="61"/>
                    <a:pt x="11" y="61"/>
                  </a:cubicBezTo>
                  <a:cubicBezTo>
                    <a:pt x="12" y="61"/>
                    <a:pt x="12" y="60"/>
                    <a:pt x="12" y="59"/>
                  </a:cubicBezTo>
                  <a:cubicBezTo>
                    <a:pt x="13" y="59"/>
                    <a:pt x="13" y="58"/>
                    <a:pt x="13" y="57"/>
                  </a:cubicBezTo>
                  <a:cubicBezTo>
                    <a:pt x="13" y="57"/>
                    <a:pt x="13" y="57"/>
                    <a:pt x="13" y="57"/>
                  </a:cubicBezTo>
                  <a:cubicBezTo>
                    <a:pt x="14" y="57"/>
                    <a:pt x="14" y="57"/>
                    <a:pt x="15" y="57"/>
                  </a:cubicBezTo>
                  <a:cubicBezTo>
                    <a:pt x="15" y="58"/>
                    <a:pt x="16" y="58"/>
                    <a:pt x="17" y="59"/>
                  </a:cubicBezTo>
                  <a:cubicBezTo>
                    <a:pt x="16" y="59"/>
                    <a:pt x="16" y="59"/>
                    <a:pt x="16" y="60"/>
                  </a:cubicBezTo>
                  <a:cubicBezTo>
                    <a:pt x="15" y="60"/>
                    <a:pt x="15" y="61"/>
                    <a:pt x="14" y="62"/>
                  </a:cubicBezTo>
                  <a:cubicBezTo>
                    <a:pt x="14" y="63"/>
                    <a:pt x="14" y="63"/>
                    <a:pt x="14" y="64"/>
                  </a:cubicBezTo>
                  <a:cubicBezTo>
                    <a:pt x="13" y="65"/>
                    <a:pt x="14" y="65"/>
                    <a:pt x="14" y="65"/>
                  </a:cubicBezTo>
                  <a:cubicBezTo>
                    <a:pt x="15" y="64"/>
                    <a:pt x="15" y="64"/>
                    <a:pt x="15" y="64"/>
                  </a:cubicBezTo>
                  <a:cubicBezTo>
                    <a:pt x="16" y="62"/>
                    <a:pt x="17" y="61"/>
                    <a:pt x="17" y="60"/>
                  </a:cubicBezTo>
                  <a:cubicBezTo>
                    <a:pt x="18" y="60"/>
                    <a:pt x="19" y="61"/>
                    <a:pt x="20" y="62"/>
                  </a:cubicBezTo>
                  <a:cubicBezTo>
                    <a:pt x="19" y="62"/>
                    <a:pt x="19" y="62"/>
                    <a:pt x="19" y="63"/>
                  </a:cubicBezTo>
                  <a:cubicBezTo>
                    <a:pt x="18" y="63"/>
                    <a:pt x="18" y="64"/>
                    <a:pt x="18" y="65"/>
                  </a:cubicBezTo>
                  <a:cubicBezTo>
                    <a:pt x="18" y="66"/>
                    <a:pt x="17" y="67"/>
                    <a:pt x="17" y="67"/>
                  </a:cubicBezTo>
                  <a:cubicBezTo>
                    <a:pt x="17" y="68"/>
                    <a:pt x="17" y="68"/>
                    <a:pt x="18" y="68"/>
                  </a:cubicBezTo>
                  <a:cubicBezTo>
                    <a:pt x="18" y="68"/>
                    <a:pt x="18" y="67"/>
                    <a:pt x="19" y="67"/>
                  </a:cubicBezTo>
                  <a:cubicBezTo>
                    <a:pt x="19" y="65"/>
                    <a:pt x="20" y="64"/>
                    <a:pt x="21" y="63"/>
                  </a:cubicBezTo>
                  <a:cubicBezTo>
                    <a:pt x="21" y="64"/>
                    <a:pt x="22" y="65"/>
                    <a:pt x="23" y="66"/>
                  </a:cubicBezTo>
                  <a:cubicBezTo>
                    <a:pt x="23" y="67"/>
                    <a:pt x="23" y="67"/>
                    <a:pt x="22" y="68"/>
                  </a:cubicBezTo>
                  <a:cubicBezTo>
                    <a:pt x="21" y="71"/>
                    <a:pt x="19" y="76"/>
                    <a:pt x="16" y="81"/>
                  </a:cubicBezTo>
                  <a:cubicBezTo>
                    <a:pt x="16" y="81"/>
                    <a:pt x="16" y="82"/>
                    <a:pt x="16" y="82"/>
                  </a:cubicBezTo>
                  <a:cubicBezTo>
                    <a:pt x="15" y="81"/>
                    <a:pt x="13" y="81"/>
                    <a:pt x="12" y="80"/>
                  </a:cubicBezTo>
                  <a:cubicBezTo>
                    <a:pt x="12" y="80"/>
                    <a:pt x="12" y="80"/>
                    <a:pt x="12" y="80"/>
                  </a:cubicBezTo>
                  <a:cubicBezTo>
                    <a:pt x="13" y="79"/>
                    <a:pt x="13" y="77"/>
                    <a:pt x="14" y="76"/>
                  </a:cubicBezTo>
                  <a:cubicBezTo>
                    <a:pt x="14" y="75"/>
                    <a:pt x="14" y="75"/>
                    <a:pt x="13" y="75"/>
                  </a:cubicBezTo>
                  <a:cubicBezTo>
                    <a:pt x="13" y="75"/>
                    <a:pt x="12" y="76"/>
                    <a:pt x="12" y="76"/>
                  </a:cubicBezTo>
                  <a:cubicBezTo>
                    <a:pt x="11" y="77"/>
                    <a:pt x="11" y="78"/>
                    <a:pt x="11" y="79"/>
                  </a:cubicBezTo>
                  <a:cubicBezTo>
                    <a:pt x="11" y="79"/>
                    <a:pt x="11" y="79"/>
                    <a:pt x="11" y="80"/>
                  </a:cubicBezTo>
                  <a:cubicBezTo>
                    <a:pt x="10" y="79"/>
                    <a:pt x="10" y="79"/>
                    <a:pt x="9" y="79"/>
                  </a:cubicBezTo>
                  <a:cubicBezTo>
                    <a:pt x="9" y="79"/>
                    <a:pt x="8" y="79"/>
                    <a:pt x="8" y="79"/>
                  </a:cubicBezTo>
                  <a:cubicBezTo>
                    <a:pt x="8" y="77"/>
                    <a:pt x="9" y="75"/>
                    <a:pt x="9" y="74"/>
                  </a:cubicBezTo>
                  <a:cubicBezTo>
                    <a:pt x="10" y="73"/>
                    <a:pt x="10" y="73"/>
                    <a:pt x="9" y="73"/>
                  </a:cubicBezTo>
                  <a:cubicBezTo>
                    <a:pt x="9" y="73"/>
                    <a:pt x="8" y="73"/>
                    <a:pt x="8" y="74"/>
                  </a:cubicBezTo>
                  <a:cubicBezTo>
                    <a:pt x="7" y="75"/>
                    <a:pt x="7" y="75"/>
                    <a:pt x="7" y="77"/>
                  </a:cubicBezTo>
                  <a:cubicBezTo>
                    <a:pt x="7" y="77"/>
                    <a:pt x="7" y="78"/>
                    <a:pt x="7" y="78"/>
                  </a:cubicBezTo>
                  <a:cubicBezTo>
                    <a:pt x="6" y="78"/>
                    <a:pt x="6" y="78"/>
                    <a:pt x="5" y="77"/>
                  </a:cubicBezTo>
                  <a:cubicBezTo>
                    <a:pt x="5" y="77"/>
                    <a:pt x="5" y="77"/>
                    <a:pt x="5" y="77"/>
                  </a:cubicBezTo>
                  <a:cubicBezTo>
                    <a:pt x="5" y="76"/>
                    <a:pt x="4" y="76"/>
                    <a:pt x="4" y="75"/>
                  </a:cubicBezTo>
                  <a:cubicBezTo>
                    <a:pt x="4" y="75"/>
                    <a:pt x="4" y="74"/>
                    <a:pt x="4" y="73"/>
                  </a:cubicBezTo>
                  <a:cubicBezTo>
                    <a:pt x="4" y="73"/>
                    <a:pt x="4" y="72"/>
                    <a:pt x="4" y="71"/>
                  </a:cubicBezTo>
                  <a:cubicBezTo>
                    <a:pt x="4" y="71"/>
                    <a:pt x="4" y="70"/>
                    <a:pt x="4" y="70"/>
                  </a:cubicBezTo>
                  <a:cubicBezTo>
                    <a:pt x="3" y="70"/>
                    <a:pt x="2" y="71"/>
                    <a:pt x="2" y="71"/>
                  </a:cubicBezTo>
                  <a:cubicBezTo>
                    <a:pt x="1" y="72"/>
                    <a:pt x="1" y="72"/>
                    <a:pt x="1" y="72"/>
                  </a:cubicBezTo>
                  <a:cubicBezTo>
                    <a:pt x="0" y="73"/>
                    <a:pt x="1" y="73"/>
                    <a:pt x="1" y="73"/>
                  </a:cubicBezTo>
                  <a:cubicBezTo>
                    <a:pt x="1" y="73"/>
                    <a:pt x="2" y="73"/>
                    <a:pt x="2" y="74"/>
                  </a:cubicBezTo>
                  <a:cubicBezTo>
                    <a:pt x="2" y="75"/>
                    <a:pt x="3" y="75"/>
                    <a:pt x="3" y="76"/>
                  </a:cubicBezTo>
                  <a:cubicBezTo>
                    <a:pt x="3" y="76"/>
                    <a:pt x="3" y="77"/>
                    <a:pt x="4" y="77"/>
                  </a:cubicBezTo>
                  <a:cubicBezTo>
                    <a:pt x="3" y="78"/>
                    <a:pt x="2" y="78"/>
                    <a:pt x="2" y="79"/>
                  </a:cubicBezTo>
                  <a:cubicBezTo>
                    <a:pt x="1" y="79"/>
                    <a:pt x="1" y="80"/>
                    <a:pt x="1" y="80"/>
                  </a:cubicBezTo>
                  <a:cubicBezTo>
                    <a:pt x="1" y="80"/>
                    <a:pt x="2" y="81"/>
                    <a:pt x="2" y="80"/>
                  </a:cubicBezTo>
                  <a:cubicBezTo>
                    <a:pt x="3" y="80"/>
                    <a:pt x="5" y="80"/>
                    <a:pt x="6" y="81"/>
                  </a:cubicBezTo>
                  <a:cubicBezTo>
                    <a:pt x="7" y="81"/>
                    <a:pt x="11" y="82"/>
                    <a:pt x="15" y="84"/>
                  </a:cubicBezTo>
                  <a:cubicBezTo>
                    <a:pt x="15" y="85"/>
                    <a:pt x="14" y="86"/>
                    <a:pt x="13" y="88"/>
                  </a:cubicBezTo>
                  <a:cubicBezTo>
                    <a:pt x="13" y="88"/>
                    <a:pt x="13" y="88"/>
                    <a:pt x="13" y="88"/>
                  </a:cubicBezTo>
                  <a:cubicBezTo>
                    <a:pt x="13" y="88"/>
                    <a:pt x="13" y="88"/>
                    <a:pt x="13" y="88"/>
                  </a:cubicBezTo>
                  <a:cubicBezTo>
                    <a:pt x="12" y="88"/>
                    <a:pt x="12" y="88"/>
                    <a:pt x="11" y="88"/>
                  </a:cubicBezTo>
                  <a:cubicBezTo>
                    <a:pt x="10" y="88"/>
                    <a:pt x="10" y="89"/>
                    <a:pt x="11" y="89"/>
                  </a:cubicBezTo>
                  <a:cubicBezTo>
                    <a:pt x="11" y="89"/>
                    <a:pt x="12" y="89"/>
                    <a:pt x="12" y="89"/>
                  </a:cubicBezTo>
                  <a:cubicBezTo>
                    <a:pt x="12" y="90"/>
                    <a:pt x="13" y="90"/>
                    <a:pt x="13" y="91"/>
                  </a:cubicBezTo>
                  <a:cubicBezTo>
                    <a:pt x="13" y="92"/>
                    <a:pt x="14" y="93"/>
                    <a:pt x="14" y="94"/>
                  </a:cubicBezTo>
                  <a:cubicBezTo>
                    <a:pt x="14" y="95"/>
                    <a:pt x="15" y="95"/>
                    <a:pt x="15" y="95"/>
                  </a:cubicBezTo>
                  <a:cubicBezTo>
                    <a:pt x="16" y="96"/>
                    <a:pt x="17" y="96"/>
                    <a:pt x="18" y="96"/>
                  </a:cubicBezTo>
                  <a:cubicBezTo>
                    <a:pt x="19" y="96"/>
                    <a:pt x="19" y="95"/>
                    <a:pt x="19" y="94"/>
                  </a:cubicBezTo>
                  <a:cubicBezTo>
                    <a:pt x="18" y="93"/>
                    <a:pt x="18" y="92"/>
                    <a:pt x="17" y="91"/>
                  </a:cubicBezTo>
                  <a:cubicBezTo>
                    <a:pt x="16" y="90"/>
                    <a:pt x="15" y="89"/>
                    <a:pt x="14" y="88"/>
                  </a:cubicBezTo>
                  <a:close/>
                  <a:moveTo>
                    <a:pt x="34" y="79"/>
                  </a:moveTo>
                  <a:cubicBezTo>
                    <a:pt x="36" y="76"/>
                    <a:pt x="38" y="72"/>
                    <a:pt x="41" y="68"/>
                  </a:cubicBezTo>
                  <a:cubicBezTo>
                    <a:pt x="41" y="67"/>
                    <a:pt x="42" y="66"/>
                    <a:pt x="42" y="66"/>
                  </a:cubicBezTo>
                  <a:cubicBezTo>
                    <a:pt x="43" y="65"/>
                    <a:pt x="43" y="64"/>
                    <a:pt x="43" y="64"/>
                  </a:cubicBezTo>
                  <a:cubicBezTo>
                    <a:pt x="43" y="64"/>
                    <a:pt x="42" y="64"/>
                    <a:pt x="41" y="64"/>
                  </a:cubicBezTo>
                  <a:cubicBezTo>
                    <a:pt x="40" y="64"/>
                    <a:pt x="39" y="65"/>
                    <a:pt x="38" y="65"/>
                  </a:cubicBezTo>
                  <a:cubicBezTo>
                    <a:pt x="38" y="66"/>
                    <a:pt x="37" y="67"/>
                    <a:pt x="37" y="67"/>
                  </a:cubicBezTo>
                  <a:cubicBezTo>
                    <a:pt x="36" y="70"/>
                    <a:pt x="34" y="74"/>
                    <a:pt x="32" y="79"/>
                  </a:cubicBezTo>
                  <a:cubicBezTo>
                    <a:pt x="32" y="79"/>
                    <a:pt x="32" y="78"/>
                    <a:pt x="32" y="78"/>
                  </a:cubicBezTo>
                  <a:cubicBezTo>
                    <a:pt x="31" y="78"/>
                    <a:pt x="31" y="78"/>
                    <a:pt x="30" y="79"/>
                  </a:cubicBezTo>
                  <a:cubicBezTo>
                    <a:pt x="30" y="77"/>
                    <a:pt x="30" y="76"/>
                    <a:pt x="30" y="74"/>
                  </a:cubicBezTo>
                  <a:cubicBezTo>
                    <a:pt x="30" y="73"/>
                    <a:pt x="30" y="71"/>
                    <a:pt x="30" y="70"/>
                  </a:cubicBezTo>
                  <a:cubicBezTo>
                    <a:pt x="30" y="70"/>
                    <a:pt x="30" y="69"/>
                    <a:pt x="30" y="69"/>
                  </a:cubicBezTo>
                  <a:cubicBezTo>
                    <a:pt x="29" y="69"/>
                    <a:pt x="28" y="70"/>
                    <a:pt x="25" y="71"/>
                  </a:cubicBezTo>
                  <a:cubicBezTo>
                    <a:pt x="25" y="71"/>
                    <a:pt x="24" y="72"/>
                    <a:pt x="24" y="72"/>
                  </a:cubicBezTo>
                  <a:cubicBezTo>
                    <a:pt x="24" y="75"/>
                    <a:pt x="23" y="77"/>
                    <a:pt x="22" y="81"/>
                  </a:cubicBezTo>
                  <a:cubicBezTo>
                    <a:pt x="22" y="82"/>
                    <a:pt x="21" y="83"/>
                    <a:pt x="20" y="84"/>
                  </a:cubicBezTo>
                  <a:cubicBezTo>
                    <a:pt x="19" y="85"/>
                    <a:pt x="19" y="86"/>
                    <a:pt x="20" y="86"/>
                  </a:cubicBezTo>
                  <a:cubicBezTo>
                    <a:pt x="21" y="86"/>
                    <a:pt x="21" y="86"/>
                    <a:pt x="22" y="85"/>
                  </a:cubicBezTo>
                  <a:cubicBezTo>
                    <a:pt x="23" y="85"/>
                    <a:pt x="23" y="84"/>
                    <a:pt x="23" y="82"/>
                  </a:cubicBezTo>
                  <a:cubicBezTo>
                    <a:pt x="24" y="82"/>
                    <a:pt x="24" y="79"/>
                    <a:pt x="25" y="75"/>
                  </a:cubicBezTo>
                  <a:cubicBezTo>
                    <a:pt x="25" y="74"/>
                    <a:pt x="26" y="74"/>
                    <a:pt x="26" y="74"/>
                  </a:cubicBezTo>
                  <a:cubicBezTo>
                    <a:pt x="27" y="74"/>
                    <a:pt x="27" y="74"/>
                    <a:pt x="27" y="74"/>
                  </a:cubicBezTo>
                  <a:cubicBezTo>
                    <a:pt x="28" y="76"/>
                    <a:pt x="29" y="77"/>
                    <a:pt x="29" y="79"/>
                  </a:cubicBezTo>
                  <a:cubicBezTo>
                    <a:pt x="29" y="79"/>
                    <a:pt x="29" y="79"/>
                    <a:pt x="28" y="80"/>
                  </a:cubicBezTo>
                  <a:cubicBezTo>
                    <a:pt x="28" y="80"/>
                    <a:pt x="27" y="81"/>
                    <a:pt x="27" y="81"/>
                  </a:cubicBezTo>
                  <a:cubicBezTo>
                    <a:pt x="27" y="82"/>
                    <a:pt x="28" y="82"/>
                    <a:pt x="28" y="82"/>
                  </a:cubicBezTo>
                  <a:cubicBezTo>
                    <a:pt x="29" y="81"/>
                    <a:pt x="30" y="81"/>
                    <a:pt x="31" y="81"/>
                  </a:cubicBezTo>
                  <a:cubicBezTo>
                    <a:pt x="29" y="86"/>
                    <a:pt x="26" y="92"/>
                    <a:pt x="24" y="97"/>
                  </a:cubicBezTo>
                  <a:cubicBezTo>
                    <a:pt x="23" y="98"/>
                    <a:pt x="23" y="98"/>
                    <a:pt x="24" y="98"/>
                  </a:cubicBezTo>
                  <a:cubicBezTo>
                    <a:pt x="25" y="98"/>
                    <a:pt x="26" y="98"/>
                    <a:pt x="26" y="97"/>
                  </a:cubicBezTo>
                  <a:cubicBezTo>
                    <a:pt x="27" y="97"/>
                    <a:pt x="27" y="96"/>
                    <a:pt x="27" y="95"/>
                  </a:cubicBezTo>
                  <a:cubicBezTo>
                    <a:pt x="28" y="92"/>
                    <a:pt x="30" y="88"/>
                    <a:pt x="32" y="84"/>
                  </a:cubicBezTo>
                  <a:cubicBezTo>
                    <a:pt x="32" y="83"/>
                    <a:pt x="33" y="83"/>
                    <a:pt x="33" y="82"/>
                  </a:cubicBezTo>
                  <a:cubicBezTo>
                    <a:pt x="35" y="82"/>
                    <a:pt x="36" y="83"/>
                    <a:pt x="37" y="84"/>
                  </a:cubicBezTo>
                  <a:cubicBezTo>
                    <a:pt x="38" y="85"/>
                    <a:pt x="39" y="86"/>
                    <a:pt x="40" y="87"/>
                  </a:cubicBezTo>
                  <a:cubicBezTo>
                    <a:pt x="40" y="87"/>
                    <a:pt x="40" y="88"/>
                    <a:pt x="40" y="89"/>
                  </a:cubicBezTo>
                  <a:cubicBezTo>
                    <a:pt x="39" y="90"/>
                    <a:pt x="38" y="91"/>
                    <a:pt x="37" y="92"/>
                  </a:cubicBezTo>
                  <a:cubicBezTo>
                    <a:pt x="37" y="92"/>
                    <a:pt x="37" y="92"/>
                    <a:pt x="38" y="92"/>
                  </a:cubicBezTo>
                  <a:cubicBezTo>
                    <a:pt x="38" y="92"/>
                    <a:pt x="38" y="92"/>
                    <a:pt x="39" y="92"/>
                  </a:cubicBezTo>
                  <a:cubicBezTo>
                    <a:pt x="41" y="91"/>
                    <a:pt x="42" y="91"/>
                    <a:pt x="43" y="91"/>
                  </a:cubicBezTo>
                  <a:cubicBezTo>
                    <a:pt x="44" y="91"/>
                    <a:pt x="45" y="91"/>
                    <a:pt x="45" y="90"/>
                  </a:cubicBezTo>
                  <a:cubicBezTo>
                    <a:pt x="45" y="90"/>
                    <a:pt x="45" y="89"/>
                    <a:pt x="45" y="87"/>
                  </a:cubicBezTo>
                  <a:cubicBezTo>
                    <a:pt x="44" y="86"/>
                    <a:pt x="44" y="85"/>
                    <a:pt x="43" y="84"/>
                  </a:cubicBezTo>
                  <a:cubicBezTo>
                    <a:pt x="41" y="83"/>
                    <a:pt x="40" y="82"/>
                    <a:pt x="37" y="80"/>
                  </a:cubicBezTo>
                  <a:cubicBezTo>
                    <a:pt x="36" y="80"/>
                    <a:pt x="35" y="79"/>
                    <a:pt x="34" y="79"/>
                  </a:cubicBezTo>
                  <a:close/>
                  <a:moveTo>
                    <a:pt x="252" y="73"/>
                  </a:moveTo>
                  <a:cubicBezTo>
                    <a:pt x="252" y="73"/>
                    <a:pt x="252" y="74"/>
                    <a:pt x="252" y="74"/>
                  </a:cubicBezTo>
                  <a:cubicBezTo>
                    <a:pt x="255" y="77"/>
                    <a:pt x="257" y="79"/>
                    <a:pt x="259" y="81"/>
                  </a:cubicBezTo>
                  <a:cubicBezTo>
                    <a:pt x="259" y="82"/>
                    <a:pt x="258" y="82"/>
                    <a:pt x="259" y="82"/>
                  </a:cubicBezTo>
                  <a:cubicBezTo>
                    <a:pt x="259" y="83"/>
                    <a:pt x="260" y="83"/>
                    <a:pt x="261" y="83"/>
                  </a:cubicBezTo>
                  <a:cubicBezTo>
                    <a:pt x="261" y="83"/>
                    <a:pt x="262" y="82"/>
                    <a:pt x="262" y="82"/>
                  </a:cubicBezTo>
                  <a:cubicBezTo>
                    <a:pt x="262" y="82"/>
                    <a:pt x="262" y="82"/>
                    <a:pt x="262" y="82"/>
                  </a:cubicBezTo>
                  <a:cubicBezTo>
                    <a:pt x="264" y="81"/>
                    <a:pt x="265" y="79"/>
                    <a:pt x="268" y="78"/>
                  </a:cubicBezTo>
                  <a:cubicBezTo>
                    <a:pt x="268" y="77"/>
                    <a:pt x="269" y="77"/>
                    <a:pt x="270" y="77"/>
                  </a:cubicBezTo>
                  <a:cubicBezTo>
                    <a:pt x="270" y="77"/>
                    <a:pt x="271" y="77"/>
                    <a:pt x="271" y="76"/>
                  </a:cubicBezTo>
                  <a:cubicBezTo>
                    <a:pt x="271" y="75"/>
                    <a:pt x="271" y="74"/>
                    <a:pt x="270" y="72"/>
                  </a:cubicBezTo>
                  <a:cubicBezTo>
                    <a:pt x="270" y="72"/>
                    <a:pt x="270" y="71"/>
                    <a:pt x="269" y="71"/>
                  </a:cubicBezTo>
                  <a:cubicBezTo>
                    <a:pt x="268" y="70"/>
                    <a:pt x="266" y="69"/>
                    <a:pt x="265" y="68"/>
                  </a:cubicBezTo>
                  <a:cubicBezTo>
                    <a:pt x="264" y="68"/>
                    <a:pt x="264" y="67"/>
                    <a:pt x="263" y="67"/>
                  </a:cubicBezTo>
                  <a:cubicBezTo>
                    <a:pt x="263" y="67"/>
                    <a:pt x="263" y="67"/>
                    <a:pt x="263" y="67"/>
                  </a:cubicBezTo>
                  <a:cubicBezTo>
                    <a:pt x="264" y="67"/>
                    <a:pt x="265" y="67"/>
                    <a:pt x="265" y="67"/>
                  </a:cubicBezTo>
                  <a:cubicBezTo>
                    <a:pt x="266" y="67"/>
                    <a:pt x="266" y="67"/>
                    <a:pt x="266" y="67"/>
                  </a:cubicBezTo>
                  <a:cubicBezTo>
                    <a:pt x="267" y="67"/>
                    <a:pt x="267" y="67"/>
                    <a:pt x="267" y="67"/>
                  </a:cubicBezTo>
                  <a:cubicBezTo>
                    <a:pt x="267" y="67"/>
                    <a:pt x="268" y="67"/>
                    <a:pt x="268" y="66"/>
                  </a:cubicBezTo>
                  <a:cubicBezTo>
                    <a:pt x="269" y="67"/>
                    <a:pt x="270" y="68"/>
                    <a:pt x="271" y="69"/>
                  </a:cubicBezTo>
                  <a:cubicBezTo>
                    <a:pt x="272" y="71"/>
                    <a:pt x="274" y="72"/>
                    <a:pt x="275" y="73"/>
                  </a:cubicBezTo>
                  <a:cubicBezTo>
                    <a:pt x="275" y="74"/>
                    <a:pt x="275" y="74"/>
                    <a:pt x="276" y="74"/>
                  </a:cubicBezTo>
                  <a:cubicBezTo>
                    <a:pt x="276" y="74"/>
                    <a:pt x="276" y="73"/>
                    <a:pt x="276" y="72"/>
                  </a:cubicBezTo>
                  <a:cubicBezTo>
                    <a:pt x="276" y="72"/>
                    <a:pt x="276" y="72"/>
                    <a:pt x="276" y="71"/>
                  </a:cubicBezTo>
                  <a:cubicBezTo>
                    <a:pt x="276" y="71"/>
                    <a:pt x="275" y="70"/>
                    <a:pt x="275" y="70"/>
                  </a:cubicBezTo>
                  <a:cubicBezTo>
                    <a:pt x="273" y="69"/>
                    <a:pt x="272" y="67"/>
                    <a:pt x="270" y="66"/>
                  </a:cubicBezTo>
                  <a:cubicBezTo>
                    <a:pt x="269" y="65"/>
                    <a:pt x="267" y="63"/>
                    <a:pt x="266" y="62"/>
                  </a:cubicBezTo>
                  <a:cubicBezTo>
                    <a:pt x="265" y="61"/>
                    <a:pt x="264" y="60"/>
                    <a:pt x="263" y="59"/>
                  </a:cubicBezTo>
                  <a:cubicBezTo>
                    <a:pt x="262" y="58"/>
                    <a:pt x="262" y="58"/>
                    <a:pt x="262" y="59"/>
                  </a:cubicBezTo>
                  <a:cubicBezTo>
                    <a:pt x="262" y="60"/>
                    <a:pt x="262" y="60"/>
                    <a:pt x="262" y="61"/>
                  </a:cubicBezTo>
                  <a:cubicBezTo>
                    <a:pt x="262" y="61"/>
                    <a:pt x="262" y="62"/>
                    <a:pt x="263" y="62"/>
                  </a:cubicBezTo>
                  <a:cubicBezTo>
                    <a:pt x="264" y="63"/>
                    <a:pt x="265" y="64"/>
                    <a:pt x="266" y="65"/>
                  </a:cubicBezTo>
                  <a:cubicBezTo>
                    <a:pt x="265" y="65"/>
                    <a:pt x="264" y="65"/>
                    <a:pt x="263" y="65"/>
                  </a:cubicBezTo>
                  <a:cubicBezTo>
                    <a:pt x="262" y="65"/>
                    <a:pt x="262" y="66"/>
                    <a:pt x="262" y="66"/>
                  </a:cubicBezTo>
                  <a:cubicBezTo>
                    <a:pt x="262" y="65"/>
                    <a:pt x="262" y="65"/>
                    <a:pt x="262" y="65"/>
                  </a:cubicBezTo>
                  <a:cubicBezTo>
                    <a:pt x="261" y="65"/>
                    <a:pt x="261" y="64"/>
                    <a:pt x="261" y="63"/>
                  </a:cubicBezTo>
                  <a:cubicBezTo>
                    <a:pt x="261" y="63"/>
                    <a:pt x="261" y="63"/>
                    <a:pt x="261" y="63"/>
                  </a:cubicBezTo>
                  <a:cubicBezTo>
                    <a:pt x="260" y="63"/>
                    <a:pt x="260" y="63"/>
                    <a:pt x="260" y="64"/>
                  </a:cubicBezTo>
                  <a:cubicBezTo>
                    <a:pt x="260" y="64"/>
                    <a:pt x="260" y="64"/>
                    <a:pt x="260" y="65"/>
                  </a:cubicBezTo>
                  <a:cubicBezTo>
                    <a:pt x="259" y="65"/>
                    <a:pt x="259" y="65"/>
                    <a:pt x="259" y="66"/>
                  </a:cubicBezTo>
                  <a:cubicBezTo>
                    <a:pt x="257" y="67"/>
                    <a:pt x="256" y="68"/>
                    <a:pt x="255" y="68"/>
                  </a:cubicBezTo>
                  <a:cubicBezTo>
                    <a:pt x="254" y="69"/>
                    <a:pt x="254" y="69"/>
                    <a:pt x="253" y="70"/>
                  </a:cubicBezTo>
                  <a:cubicBezTo>
                    <a:pt x="252" y="70"/>
                    <a:pt x="251" y="70"/>
                    <a:pt x="251" y="71"/>
                  </a:cubicBezTo>
                  <a:cubicBezTo>
                    <a:pt x="251" y="72"/>
                    <a:pt x="250" y="72"/>
                    <a:pt x="250" y="73"/>
                  </a:cubicBezTo>
                  <a:cubicBezTo>
                    <a:pt x="250" y="73"/>
                    <a:pt x="250" y="73"/>
                    <a:pt x="251" y="73"/>
                  </a:cubicBezTo>
                  <a:cubicBezTo>
                    <a:pt x="251" y="73"/>
                    <a:pt x="251" y="73"/>
                    <a:pt x="252" y="73"/>
                  </a:cubicBezTo>
                  <a:close/>
                  <a:moveTo>
                    <a:pt x="260" y="79"/>
                  </a:moveTo>
                  <a:cubicBezTo>
                    <a:pt x="260" y="79"/>
                    <a:pt x="259" y="78"/>
                    <a:pt x="258" y="77"/>
                  </a:cubicBezTo>
                  <a:cubicBezTo>
                    <a:pt x="256" y="75"/>
                    <a:pt x="254" y="74"/>
                    <a:pt x="253" y="72"/>
                  </a:cubicBezTo>
                  <a:cubicBezTo>
                    <a:pt x="253" y="72"/>
                    <a:pt x="254" y="72"/>
                    <a:pt x="255" y="71"/>
                  </a:cubicBezTo>
                  <a:cubicBezTo>
                    <a:pt x="255" y="71"/>
                    <a:pt x="255" y="71"/>
                    <a:pt x="255" y="71"/>
                  </a:cubicBezTo>
                  <a:cubicBezTo>
                    <a:pt x="255" y="71"/>
                    <a:pt x="255" y="72"/>
                    <a:pt x="256" y="72"/>
                  </a:cubicBezTo>
                  <a:cubicBezTo>
                    <a:pt x="258" y="74"/>
                    <a:pt x="259" y="75"/>
                    <a:pt x="261" y="76"/>
                  </a:cubicBezTo>
                  <a:cubicBezTo>
                    <a:pt x="261" y="77"/>
                    <a:pt x="261" y="77"/>
                    <a:pt x="262" y="76"/>
                  </a:cubicBezTo>
                  <a:cubicBezTo>
                    <a:pt x="262" y="76"/>
                    <a:pt x="262" y="75"/>
                    <a:pt x="261" y="75"/>
                  </a:cubicBezTo>
                  <a:cubicBezTo>
                    <a:pt x="261" y="74"/>
                    <a:pt x="260" y="74"/>
                    <a:pt x="259" y="73"/>
                  </a:cubicBezTo>
                  <a:cubicBezTo>
                    <a:pt x="258" y="72"/>
                    <a:pt x="257" y="71"/>
                    <a:pt x="256" y="70"/>
                  </a:cubicBezTo>
                  <a:cubicBezTo>
                    <a:pt x="256" y="70"/>
                    <a:pt x="257" y="70"/>
                    <a:pt x="257" y="69"/>
                  </a:cubicBezTo>
                  <a:cubicBezTo>
                    <a:pt x="257" y="69"/>
                    <a:pt x="258" y="69"/>
                    <a:pt x="258" y="69"/>
                  </a:cubicBezTo>
                  <a:cubicBezTo>
                    <a:pt x="258" y="69"/>
                    <a:pt x="258" y="69"/>
                    <a:pt x="259" y="70"/>
                  </a:cubicBezTo>
                  <a:cubicBezTo>
                    <a:pt x="260" y="71"/>
                    <a:pt x="262" y="73"/>
                    <a:pt x="263" y="74"/>
                  </a:cubicBezTo>
                  <a:cubicBezTo>
                    <a:pt x="264" y="74"/>
                    <a:pt x="264" y="74"/>
                    <a:pt x="264" y="74"/>
                  </a:cubicBezTo>
                  <a:cubicBezTo>
                    <a:pt x="264" y="73"/>
                    <a:pt x="264" y="73"/>
                    <a:pt x="264" y="72"/>
                  </a:cubicBezTo>
                  <a:cubicBezTo>
                    <a:pt x="264" y="72"/>
                    <a:pt x="263" y="71"/>
                    <a:pt x="262" y="70"/>
                  </a:cubicBezTo>
                  <a:cubicBezTo>
                    <a:pt x="261" y="69"/>
                    <a:pt x="260" y="69"/>
                    <a:pt x="259" y="68"/>
                  </a:cubicBezTo>
                  <a:cubicBezTo>
                    <a:pt x="260" y="67"/>
                    <a:pt x="260" y="67"/>
                    <a:pt x="261" y="67"/>
                  </a:cubicBezTo>
                  <a:cubicBezTo>
                    <a:pt x="261" y="67"/>
                    <a:pt x="261" y="67"/>
                    <a:pt x="261" y="67"/>
                  </a:cubicBezTo>
                  <a:cubicBezTo>
                    <a:pt x="263" y="68"/>
                    <a:pt x="264" y="69"/>
                    <a:pt x="265" y="70"/>
                  </a:cubicBezTo>
                  <a:cubicBezTo>
                    <a:pt x="267" y="72"/>
                    <a:pt x="268" y="73"/>
                    <a:pt x="268" y="73"/>
                  </a:cubicBezTo>
                  <a:cubicBezTo>
                    <a:pt x="268" y="73"/>
                    <a:pt x="268" y="73"/>
                    <a:pt x="268" y="73"/>
                  </a:cubicBezTo>
                  <a:cubicBezTo>
                    <a:pt x="268" y="74"/>
                    <a:pt x="267" y="75"/>
                    <a:pt x="266" y="75"/>
                  </a:cubicBezTo>
                  <a:cubicBezTo>
                    <a:pt x="263" y="78"/>
                    <a:pt x="261" y="79"/>
                    <a:pt x="260" y="80"/>
                  </a:cubicBezTo>
                  <a:cubicBezTo>
                    <a:pt x="260" y="80"/>
                    <a:pt x="260" y="80"/>
                    <a:pt x="260" y="80"/>
                  </a:cubicBezTo>
                  <a:cubicBezTo>
                    <a:pt x="260" y="80"/>
                    <a:pt x="260" y="80"/>
                    <a:pt x="260" y="79"/>
                  </a:cubicBezTo>
                  <a:close/>
                  <a:moveTo>
                    <a:pt x="245" y="84"/>
                  </a:moveTo>
                  <a:cubicBezTo>
                    <a:pt x="244" y="84"/>
                    <a:pt x="242" y="84"/>
                    <a:pt x="241" y="83"/>
                  </a:cubicBezTo>
                  <a:cubicBezTo>
                    <a:pt x="239" y="82"/>
                    <a:pt x="236" y="80"/>
                    <a:pt x="234" y="78"/>
                  </a:cubicBezTo>
                  <a:cubicBezTo>
                    <a:pt x="234" y="78"/>
                    <a:pt x="234" y="78"/>
                    <a:pt x="233" y="79"/>
                  </a:cubicBezTo>
                  <a:cubicBezTo>
                    <a:pt x="234" y="79"/>
                    <a:pt x="234" y="80"/>
                    <a:pt x="235" y="81"/>
                  </a:cubicBezTo>
                  <a:cubicBezTo>
                    <a:pt x="236" y="82"/>
                    <a:pt x="238" y="84"/>
                    <a:pt x="240" y="85"/>
                  </a:cubicBezTo>
                  <a:cubicBezTo>
                    <a:pt x="242" y="86"/>
                    <a:pt x="244" y="86"/>
                    <a:pt x="245" y="87"/>
                  </a:cubicBezTo>
                  <a:cubicBezTo>
                    <a:pt x="245" y="90"/>
                    <a:pt x="245" y="93"/>
                    <a:pt x="245" y="96"/>
                  </a:cubicBezTo>
                  <a:cubicBezTo>
                    <a:pt x="245" y="97"/>
                    <a:pt x="246" y="98"/>
                    <a:pt x="247" y="99"/>
                  </a:cubicBezTo>
                  <a:cubicBezTo>
                    <a:pt x="248" y="101"/>
                    <a:pt x="250" y="102"/>
                    <a:pt x="252" y="104"/>
                  </a:cubicBezTo>
                  <a:cubicBezTo>
                    <a:pt x="253" y="104"/>
                    <a:pt x="253" y="104"/>
                    <a:pt x="253" y="104"/>
                  </a:cubicBezTo>
                  <a:cubicBezTo>
                    <a:pt x="253" y="104"/>
                    <a:pt x="253" y="104"/>
                    <a:pt x="253" y="103"/>
                  </a:cubicBezTo>
                  <a:cubicBezTo>
                    <a:pt x="252" y="101"/>
                    <a:pt x="251" y="99"/>
                    <a:pt x="250" y="97"/>
                  </a:cubicBezTo>
                  <a:cubicBezTo>
                    <a:pt x="249" y="95"/>
                    <a:pt x="249" y="92"/>
                    <a:pt x="248" y="90"/>
                  </a:cubicBezTo>
                  <a:cubicBezTo>
                    <a:pt x="248" y="89"/>
                    <a:pt x="248" y="88"/>
                    <a:pt x="248" y="87"/>
                  </a:cubicBezTo>
                  <a:cubicBezTo>
                    <a:pt x="249" y="87"/>
                    <a:pt x="251" y="86"/>
                    <a:pt x="253" y="86"/>
                  </a:cubicBezTo>
                  <a:cubicBezTo>
                    <a:pt x="254" y="86"/>
                    <a:pt x="255" y="86"/>
                    <a:pt x="256" y="86"/>
                  </a:cubicBezTo>
                  <a:cubicBezTo>
                    <a:pt x="257" y="86"/>
                    <a:pt x="257" y="86"/>
                    <a:pt x="257" y="86"/>
                  </a:cubicBezTo>
                  <a:cubicBezTo>
                    <a:pt x="257" y="85"/>
                    <a:pt x="257" y="84"/>
                    <a:pt x="257" y="83"/>
                  </a:cubicBezTo>
                  <a:cubicBezTo>
                    <a:pt x="257" y="83"/>
                    <a:pt x="256" y="82"/>
                    <a:pt x="256" y="81"/>
                  </a:cubicBezTo>
                  <a:cubicBezTo>
                    <a:pt x="255" y="81"/>
                    <a:pt x="254" y="80"/>
                    <a:pt x="253" y="80"/>
                  </a:cubicBezTo>
                  <a:cubicBezTo>
                    <a:pt x="252" y="79"/>
                    <a:pt x="252" y="78"/>
                    <a:pt x="251" y="78"/>
                  </a:cubicBezTo>
                  <a:cubicBezTo>
                    <a:pt x="251" y="77"/>
                    <a:pt x="251" y="77"/>
                    <a:pt x="251" y="77"/>
                  </a:cubicBezTo>
                  <a:cubicBezTo>
                    <a:pt x="251" y="76"/>
                    <a:pt x="251" y="76"/>
                    <a:pt x="251" y="75"/>
                  </a:cubicBezTo>
                  <a:cubicBezTo>
                    <a:pt x="251" y="75"/>
                    <a:pt x="251" y="74"/>
                    <a:pt x="251" y="74"/>
                  </a:cubicBezTo>
                  <a:cubicBezTo>
                    <a:pt x="251" y="74"/>
                    <a:pt x="250" y="74"/>
                    <a:pt x="250" y="74"/>
                  </a:cubicBezTo>
                  <a:cubicBezTo>
                    <a:pt x="250" y="74"/>
                    <a:pt x="249" y="74"/>
                    <a:pt x="249" y="75"/>
                  </a:cubicBezTo>
                  <a:cubicBezTo>
                    <a:pt x="247" y="75"/>
                    <a:pt x="246" y="75"/>
                    <a:pt x="245" y="75"/>
                  </a:cubicBezTo>
                  <a:cubicBezTo>
                    <a:pt x="243" y="75"/>
                    <a:pt x="242" y="74"/>
                    <a:pt x="240" y="74"/>
                  </a:cubicBezTo>
                  <a:cubicBezTo>
                    <a:pt x="239" y="74"/>
                    <a:pt x="237" y="73"/>
                    <a:pt x="234" y="72"/>
                  </a:cubicBezTo>
                  <a:cubicBezTo>
                    <a:pt x="234" y="72"/>
                    <a:pt x="234" y="72"/>
                    <a:pt x="234" y="72"/>
                  </a:cubicBezTo>
                  <a:cubicBezTo>
                    <a:pt x="234" y="72"/>
                    <a:pt x="234" y="73"/>
                    <a:pt x="235" y="73"/>
                  </a:cubicBezTo>
                  <a:cubicBezTo>
                    <a:pt x="236" y="74"/>
                    <a:pt x="237" y="74"/>
                    <a:pt x="238" y="75"/>
                  </a:cubicBezTo>
                  <a:cubicBezTo>
                    <a:pt x="239" y="76"/>
                    <a:pt x="240" y="76"/>
                    <a:pt x="242" y="77"/>
                  </a:cubicBezTo>
                  <a:cubicBezTo>
                    <a:pt x="243" y="77"/>
                    <a:pt x="244" y="77"/>
                    <a:pt x="246" y="77"/>
                  </a:cubicBezTo>
                  <a:cubicBezTo>
                    <a:pt x="246" y="77"/>
                    <a:pt x="246" y="77"/>
                    <a:pt x="246" y="77"/>
                  </a:cubicBezTo>
                  <a:cubicBezTo>
                    <a:pt x="246" y="80"/>
                    <a:pt x="246" y="82"/>
                    <a:pt x="245" y="84"/>
                  </a:cubicBezTo>
                  <a:close/>
                  <a:moveTo>
                    <a:pt x="251" y="80"/>
                  </a:moveTo>
                  <a:cubicBezTo>
                    <a:pt x="252" y="81"/>
                    <a:pt x="253" y="82"/>
                    <a:pt x="253" y="82"/>
                  </a:cubicBezTo>
                  <a:cubicBezTo>
                    <a:pt x="254" y="82"/>
                    <a:pt x="253" y="83"/>
                    <a:pt x="253" y="83"/>
                  </a:cubicBezTo>
                  <a:cubicBezTo>
                    <a:pt x="251" y="84"/>
                    <a:pt x="249" y="84"/>
                    <a:pt x="247" y="84"/>
                  </a:cubicBezTo>
                  <a:cubicBezTo>
                    <a:pt x="247" y="83"/>
                    <a:pt x="247" y="82"/>
                    <a:pt x="247" y="82"/>
                  </a:cubicBezTo>
                  <a:cubicBezTo>
                    <a:pt x="247" y="80"/>
                    <a:pt x="247" y="78"/>
                    <a:pt x="247" y="77"/>
                  </a:cubicBezTo>
                  <a:cubicBezTo>
                    <a:pt x="248" y="77"/>
                    <a:pt x="248" y="77"/>
                    <a:pt x="249" y="78"/>
                  </a:cubicBezTo>
                  <a:cubicBezTo>
                    <a:pt x="249" y="78"/>
                    <a:pt x="250" y="79"/>
                    <a:pt x="251"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a:spLocks noEditPoints="1"/>
            </p:cNvSpPr>
            <p:nvPr/>
          </p:nvSpPr>
          <p:spPr bwMode="auto">
            <a:xfrm>
              <a:off x="1635126" y="2935288"/>
              <a:ext cx="1193800" cy="534988"/>
            </a:xfrm>
            <a:custGeom>
              <a:avLst/>
              <a:gdLst>
                <a:gd name="T0" fmla="*/ 287 w 317"/>
                <a:gd name="T1" fmla="*/ 63 h 142"/>
                <a:gd name="T2" fmla="*/ 293 w 317"/>
                <a:gd name="T3" fmla="*/ 69 h 142"/>
                <a:gd name="T4" fmla="*/ 290 w 317"/>
                <a:gd name="T5" fmla="*/ 73 h 142"/>
                <a:gd name="T6" fmla="*/ 312 w 317"/>
                <a:gd name="T7" fmla="*/ 10 h 142"/>
                <a:gd name="T8" fmla="*/ 301 w 317"/>
                <a:gd name="T9" fmla="*/ 14 h 142"/>
                <a:gd name="T10" fmla="*/ 298 w 317"/>
                <a:gd name="T11" fmla="*/ 0 h 142"/>
                <a:gd name="T12" fmla="*/ 295 w 317"/>
                <a:gd name="T13" fmla="*/ 9 h 142"/>
                <a:gd name="T14" fmla="*/ 309 w 317"/>
                <a:gd name="T15" fmla="*/ 2 h 142"/>
                <a:gd name="T16" fmla="*/ 306 w 317"/>
                <a:gd name="T17" fmla="*/ 17 h 142"/>
                <a:gd name="T18" fmla="*/ 293 w 317"/>
                <a:gd name="T19" fmla="*/ 52 h 142"/>
                <a:gd name="T20" fmla="*/ 300 w 317"/>
                <a:gd name="T21" fmla="*/ 44 h 142"/>
                <a:gd name="T22" fmla="*/ 284 w 317"/>
                <a:gd name="T23" fmla="*/ 47 h 142"/>
                <a:gd name="T24" fmla="*/ 289 w 317"/>
                <a:gd name="T25" fmla="*/ 39 h 142"/>
                <a:gd name="T26" fmla="*/ 291 w 317"/>
                <a:gd name="T27" fmla="*/ 40 h 142"/>
                <a:gd name="T28" fmla="*/ 306 w 317"/>
                <a:gd name="T29" fmla="*/ 42 h 142"/>
                <a:gd name="T30" fmla="*/ 253 w 317"/>
                <a:gd name="T31" fmla="*/ 76 h 142"/>
                <a:gd name="T32" fmla="*/ 273 w 317"/>
                <a:gd name="T33" fmla="*/ 78 h 142"/>
                <a:gd name="T34" fmla="*/ 261 w 317"/>
                <a:gd name="T35" fmla="*/ 105 h 142"/>
                <a:gd name="T36" fmla="*/ 241 w 317"/>
                <a:gd name="T37" fmla="*/ 111 h 142"/>
                <a:gd name="T38" fmla="*/ 236 w 317"/>
                <a:gd name="T39" fmla="*/ 97 h 142"/>
                <a:gd name="T40" fmla="*/ 231 w 317"/>
                <a:gd name="T41" fmla="*/ 93 h 142"/>
                <a:gd name="T42" fmla="*/ 241 w 317"/>
                <a:gd name="T43" fmla="*/ 118 h 142"/>
                <a:gd name="T44" fmla="*/ 213 w 317"/>
                <a:gd name="T45" fmla="*/ 113 h 142"/>
                <a:gd name="T46" fmla="*/ 221 w 317"/>
                <a:gd name="T47" fmla="*/ 100 h 142"/>
                <a:gd name="T48" fmla="*/ 218 w 317"/>
                <a:gd name="T49" fmla="*/ 112 h 142"/>
                <a:gd name="T50" fmla="*/ 207 w 317"/>
                <a:gd name="T51" fmla="*/ 110 h 142"/>
                <a:gd name="T52" fmla="*/ 185 w 317"/>
                <a:gd name="T53" fmla="*/ 112 h 142"/>
                <a:gd name="T54" fmla="*/ 190 w 317"/>
                <a:gd name="T55" fmla="*/ 138 h 142"/>
                <a:gd name="T56" fmla="*/ 189 w 317"/>
                <a:gd name="T57" fmla="*/ 116 h 142"/>
                <a:gd name="T58" fmla="*/ 159 w 317"/>
                <a:gd name="T59" fmla="*/ 135 h 142"/>
                <a:gd name="T60" fmla="*/ 161 w 317"/>
                <a:gd name="T61" fmla="*/ 132 h 142"/>
                <a:gd name="T62" fmla="*/ 162 w 317"/>
                <a:gd name="T63" fmla="*/ 115 h 142"/>
                <a:gd name="T64" fmla="*/ 163 w 317"/>
                <a:gd name="T65" fmla="*/ 120 h 142"/>
                <a:gd name="T66" fmla="*/ 164 w 317"/>
                <a:gd name="T67" fmla="*/ 127 h 142"/>
                <a:gd name="T68" fmla="*/ 155 w 317"/>
                <a:gd name="T69" fmla="*/ 140 h 142"/>
                <a:gd name="T70" fmla="*/ 147 w 317"/>
                <a:gd name="T71" fmla="*/ 141 h 142"/>
                <a:gd name="T72" fmla="*/ 137 w 317"/>
                <a:gd name="T73" fmla="*/ 131 h 142"/>
                <a:gd name="T74" fmla="*/ 139 w 317"/>
                <a:gd name="T75" fmla="*/ 123 h 142"/>
                <a:gd name="T76" fmla="*/ 129 w 317"/>
                <a:gd name="T77" fmla="*/ 112 h 142"/>
                <a:gd name="T78" fmla="*/ 105 w 317"/>
                <a:gd name="T79" fmla="*/ 104 h 142"/>
                <a:gd name="T80" fmla="*/ 82 w 317"/>
                <a:gd name="T81" fmla="*/ 115 h 142"/>
                <a:gd name="T82" fmla="*/ 85 w 317"/>
                <a:gd name="T83" fmla="*/ 113 h 142"/>
                <a:gd name="T84" fmla="*/ 95 w 317"/>
                <a:gd name="T85" fmla="*/ 99 h 142"/>
                <a:gd name="T86" fmla="*/ 93 w 317"/>
                <a:gd name="T87" fmla="*/ 104 h 142"/>
                <a:gd name="T88" fmla="*/ 91 w 317"/>
                <a:gd name="T89" fmla="*/ 110 h 142"/>
                <a:gd name="T90" fmla="*/ 76 w 317"/>
                <a:gd name="T91" fmla="*/ 117 h 142"/>
                <a:gd name="T92" fmla="*/ 73 w 317"/>
                <a:gd name="T93" fmla="*/ 94 h 142"/>
                <a:gd name="T94" fmla="*/ 70 w 317"/>
                <a:gd name="T95" fmla="*/ 82 h 142"/>
                <a:gd name="T96" fmla="*/ 75 w 317"/>
                <a:gd name="T97" fmla="*/ 100 h 142"/>
                <a:gd name="T98" fmla="*/ 66 w 317"/>
                <a:gd name="T99" fmla="*/ 113 h 142"/>
                <a:gd name="T100" fmla="*/ 66 w 317"/>
                <a:gd name="T101" fmla="*/ 98 h 142"/>
                <a:gd name="T102" fmla="*/ 62 w 317"/>
                <a:gd name="T103" fmla="*/ 82 h 142"/>
                <a:gd name="T104" fmla="*/ 45 w 317"/>
                <a:gd name="T105" fmla="*/ 88 h 142"/>
                <a:gd name="T106" fmla="*/ 48 w 317"/>
                <a:gd name="T107" fmla="*/ 57 h 142"/>
                <a:gd name="T108" fmla="*/ 50 w 317"/>
                <a:gd name="T109" fmla="*/ 60 h 142"/>
                <a:gd name="T110" fmla="*/ 42 w 317"/>
                <a:gd name="T111" fmla="*/ 47 h 142"/>
                <a:gd name="T112" fmla="*/ 24 w 317"/>
                <a:gd name="T113" fmla="*/ 33 h 142"/>
                <a:gd name="T114" fmla="*/ 36 w 317"/>
                <a:gd name="T115" fmla="*/ 36 h 142"/>
                <a:gd name="T116" fmla="*/ 20 w 317"/>
                <a:gd name="T117" fmla="*/ 30 h 142"/>
                <a:gd name="T118" fmla="*/ 6 w 317"/>
                <a:gd name="T119" fmla="*/ 9 h 142"/>
                <a:gd name="T120" fmla="*/ 10 w 317"/>
                <a:gd name="T121" fmla="*/ 18 h 142"/>
                <a:gd name="T122" fmla="*/ 27 w 317"/>
                <a:gd name="T123"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 h="142">
                  <a:moveTo>
                    <a:pt x="287" y="78"/>
                  </a:moveTo>
                  <a:cubicBezTo>
                    <a:pt x="265" y="62"/>
                    <a:pt x="265" y="62"/>
                    <a:pt x="265" y="62"/>
                  </a:cubicBezTo>
                  <a:cubicBezTo>
                    <a:pt x="269" y="57"/>
                    <a:pt x="269" y="57"/>
                    <a:pt x="269" y="57"/>
                  </a:cubicBezTo>
                  <a:cubicBezTo>
                    <a:pt x="280" y="60"/>
                    <a:pt x="280" y="60"/>
                    <a:pt x="280" y="60"/>
                  </a:cubicBezTo>
                  <a:cubicBezTo>
                    <a:pt x="281" y="61"/>
                    <a:pt x="282" y="61"/>
                    <a:pt x="284" y="62"/>
                  </a:cubicBezTo>
                  <a:cubicBezTo>
                    <a:pt x="285" y="62"/>
                    <a:pt x="286" y="63"/>
                    <a:pt x="287" y="63"/>
                  </a:cubicBezTo>
                  <a:cubicBezTo>
                    <a:pt x="286" y="63"/>
                    <a:pt x="285" y="62"/>
                    <a:pt x="284" y="61"/>
                  </a:cubicBezTo>
                  <a:cubicBezTo>
                    <a:pt x="283" y="61"/>
                    <a:pt x="282" y="60"/>
                    <a:pt x="280" y="59"/>
                  </a:cubicBezTo>
                  <a:cubicBezTo>
                    <a:pt x="272" y="53"/>
                    <a:pt x="272" y="53"/>
                    <a:pt x="272" y="53"/>
                  </a:cubicBezTo>
                  <a:cubicBezTo>
                    <a:pt x="276" y="48"/>
                    <a:pt x="276" y="48"/>
                    <a:pt x="276" y="48"/>
                  </a:cubicBezTo>
                  <a:cubicBezTo>
                    <a:pt x="297" y="64"/>
                    <a:pt x="297" y="64"/>
                    <a:pt x="297" y="64"/>
                  </a:cubicBezTo>
                  <a:cubicBezTo>
                    <a:pt x="293" y="69"/>
                    <a:pt x="293" y="69"/>
                    <a:pt x="293" y="69"/>
                  </a:cubicBezTo>
                  <a:cubicBezTo>
                    <a:pt x="282" y="65"/>
                    <a:pt x="282" y="65"/>
                    <a:pt x="282" y="65"/>
                  </a:cubicBezTo>
                  <a:cubicBezTo>
                    <a:pt x="281" y="65"/>
                    <a:pt x="280" y="64"/>
                    <a:pt x="278" y="64"/>
                  </a:cubicBezTo>
                  <a:cubicBezTo>
                    <a:pt x="277" y="63"/>
                    <a:pt x="276" y="63"/>
                    <a:pt x="275" y="62"/>
                  </a:cubicBezTo>
                  <a:cubicBezTo>
                    <a:pt x="276" y="63"/>
                    <a:pt x="278" y="64"/>
                    <a:pt x="279" y="65"/>
                  </a:cubicBezTo>
                  <a:cubicBezTo>
                    <a:pt x="281" y="66"/>
                    <a:pt x="282" y="67"/>
                    <a:pt x="283" y="68"/>
                  </a:cubicBezTo>
                  <a:cubicBezTo>
                    <a:pt x="290" y="73"/>
                    <a:pt x="290" y="73"/>
                    <a:pt x="290" y="73"/>
                  </a:cubicBezTo>
                  <a:cubicBezTo>
                    <a:pt x="287" y="78"/>
                    <a:pt x="287" y="78"/>
                    <a:pt x="287" y="78"/>
                  </a:cubicBezTo>
                  <a:close/>
                  <a:moveTo>
                    <a:pt x="306" y="17"/>
                  </a:moveTo>
                  <a:cubicBezTo>
                    <a:pt x="307" y="11"/>
                    <a:pt x="307" y="11"/>
                    <a:pt x="307" y="11"/>
                  </a:cubicBezTo>
                  <a:cubicBezTo>
                    <a:pt x="309" y="12"/>
                    <a:pt x="309" y="12"/>
                    <a:pt x="309" y="12"/>
                  </a:cubicBezTo>
                  <a:cubicBezTo>
                    <a:pt x="310" y="12"/>
                    <a:pt x="311" y="12"/>
                    <a:pt x="311" y="12"/>
                  </a:cubicBezTo>
                  <a:cubicBezTo>
                    <a:pt x="312" y="11"/>
                    <a:pt x="312" y="11"/>
                    <a:pt x="312" y="10"/>
                  </a:cubicBezTo>
                  <a:cubicBezTo>
                    <a:pt x="312" y="10"/>
                    <a:pt x="312" y="9"/>
                    <a:pt x="312" y="9"/>
                  </a:cubicBezTo>
                  <a:cubicBezTo>
                    <a:pt x="311" y="8"/>
                    <a:pt x="311" y="8"/>
                    <a:pt x="310" y="8"/>
                  </a:cubicBezTo>
                  <a:cubicBezTo>
                    <a:pt x="310" y="8"/>
                    <a:pt x="309" y="8"/>
                    <a:pt x="309" y="8"/>
                  </a:cubicBezTo>
                  <a:cubicBezTo>
                    <a:pt x="308" y="9"/>
                    <a:pt x="307" y="9"/>
                    <a:pt x="307" y="10"/>
                  </a:cubicBezTo>
                  <a:cubicBezTo>
                    <a:pt x="306" y="10"/>
                    <a:pt x="306" y="10"/>
                    <a:pt x="305" y="11"/>
                  </a:cubicBezTo>
                  <a:cubicBezTo>
                    <a:pt x="304" y="12"/>
                    <a:pt x="302" y="13"/>
                    <a:pt x="301" y="14"/>
                  </a:cubicBezTo>
                  <a:cubicBezTo>
                    <a:pt x="300" y="15"/>
                    <a:pt x="300" y="15"/>
                    <a:pt x="299" y="15"/>
                  </a:cubicBezTo>
                  <a:cubicBezTo>
                    <a:pt x="298" y="15"/>
                    <a:pt x="297" y="15"/>
                    <a:pt x="295" y="15"/>
                  </a:cubicBezTo>
                  <a:cubicBezTo>
                    <a:pt x="293" y="15"/>
                    <a:pt x="292" y="14"/>
                    <a:pt x="291" y="12"/>
                  </a:cubicBezTo>
                  <a:cubicBezTo>
                    <a:pt x="290" y="11"/>
                    <a:pt x="289" y="9"/>
                    <a:pt x="290" y="6"/>
                  </a:cubicBezTo>
                  <a:cubicBezTo>
                    <a:pt x="290" y="4"/>
                    <a:pt x="291" y="2"/>
                    <a:pt x="292" y="1"/>
                  </a:cubicBezTo>
                  <a:cubicBezTo>
                    <a:pt x="294" y="0"/>
                    <a:pt x="296" y="0"/>
                    <a:pt x="298" y="0"/>
                  </a:cubicBezTo>
                  <a:cubicBezTo>
                    <a:pt x="300" y="0"/>
                    <a:pt x="300" y="0"/>
                    <a:pt x="300" y="0"/>
                  </a:cubicBezTo>
                  <a:cubicBezTo>
                    <a:pt x="299" y="6"/>
                    <a:pt x="299" y="6"/>
                    <a:pt x="299" y="6"/>
                  </a:cubicBezTo>
                  <a:cubicBezTo>
                    <a:pt x="297" y="6"/>
                    <a:pt x="297" y="6"/>
                    <a:pt x="297" y="6"/>
                  </a:cubicBezTo>
                  <a:cubicBezTo>
                    <a:pt x="296" y="6"/>
                    <a:pt x="296" y="6"/>
                    <a:pt x="295" y="6"/>
                  </a:cubicBezTo>
                  <a:cubicBezTo>
                    <a:pt x="295" y="6"/>
                    <a:pt x="294" y="7"/>
                    <a:pt x="294" y="7"/>
                  </a:cubicBezTo>
                  <a:cubicBezTo>
                    <a:pt x="294" y="8"/>
                    <a:pt x="294" y="8"/>
                    <a:pt x="295" y="9"/>
                  </a:cubicBezTo>
                  <a:cubicBezTo>
                    <a:pt x="295" y="9"/>
                    <a:pt x="295" y="9"/>
                    <a:pt x="296" y="9"/>
                  </a:cubicBezTo>
                  <a:cubicBezTo>
                    <a:pt x="297" y="9"/>
                    <a:pt x="299" y="8"/>
                    <a:pt x="301" y="6"/>
                  </a:cubicBezTo>
                  <a:cubicBezTo>
                    <a:pt x="302" y="6"/>
                    <a:pt x="302" y="6"/>
                    <a:pt x="302" y="6"/>
                  </a:cubicBezTo>
                  <a:cubicBezTo>
                    <a:pt x="302" y="6"/>
                    <a:pt x="302" y="6"/>
                    <a:pt x="302" y="6"/>
                  </a:cubicBezTo>
                  <a:cubicBezTo>
                    <a:pt x="304" y="4"/>
                    <a:pt x="306" y="3"/>
                    <a:pt x="307" y="2"/>
                  </a:cubicBezTo>
                  <a:cubicBezTo>
                    <a:pt x="307" y="2"/>
                    <a:pt x="308" y="2"/>
                    <a:pt x="309" y="2"/>
                  </a:cubicBezTo>
                  <a:cubicBezTo>
                    <a:pt x="309" y="2"/>
                    <a:pt x="310" y="2"/>
                    <a:pt x="311" y="2"/>
                  </a:cubicBezTo>
                  <a:cubicBezTo>
                    <a:pt x="313" y="2"/>
                    <a:pt x="315" y="3"/>
                    <a:pt x="316" y="5"/>
                  </a:cubicBezTo>
                  <a:cubicBezTo>
                    <a:pt x="317" y="7"/>
                    <a:pt x="317" y="9"/>
                    <a:pt x="317" y="11"/>
                  </a:cubicBezTo>
                  <a:cubicBezTo>
                    <a:pt x="316" y="14"/>
                    <a:pt x="315" y="16"/>
                    <a:pt x="314" y="17"/>
                  </a:cubicBezTo>
                  <a:cubicBezTo>
                    <a:pt x="312" y="18"/>
                    <a:pt x="310" y="18"/>
                    <a:pt x="308" y="18"/>
                  </a:cubicBezTo>
                  <a:cubicBezTo>
                    <a:pt x="306" y="17"/>
                    <a:pt x="306" y="17"/>
                    <a:pt x="306" y="17"/>
                  </a:cubicBezTo>
                  <a:close/>
                  <a:moveTo>
                    <a:pt x="311" y="33"/>
                  </a:moveTo>
                  <a:cubicBezTo>
                    <a:pt x="286" y="25"/>
                    <a:pt x="286" y="25"/>
                    <a:pt x="286" y="25"/>
                  </a:cubicBezTo>
                  <a:cubicBezTo>
                    <a:pt x="287" y="19"/>
                    <a:pt x="287" y="19"/>
                    <a:pt x="287" y="19"/>
                  </a:cubicBezTo>
                  <a:cubicBezTo>
                    <a:pt x="313" y="28"/>
                    <a:pt x="313" y="28"/>
                    <a:pt x="313" y="28"/>
                  </a:cubicBezTo>
                  <a:cubicBezTo>
                    <a:pt x="311" y="33"/>
                    <a:pt x="311" y="33"/>
                    <a:pt x="311" y="33"/>
                  </a:cubicBezTo>
                  <a:close/>
                  <a:moveTo>
                    <a:pt x="293" y="52"/>
                  </a:moveTo>
                  <a:cubicBezTo>
                    <a:pt x="296" y="46"/>
                    <a:pt x="296" y="46"/>
                    <a:pt x="296" y="46"/>
                  </a:cubicBezTo>
                  <a:cubicBezTo>
                    <a:pt x="298" y="47"/>
                    <a:pt x="298" y="47"/>
                    <a:pt x="298" y="47"/>
                  </a:cubicBezTo>
                  <a:cubicBezTo>
                    <a:pt x="298" y="48"/>
                    <a:pt x="299" y="48"/>
                    <a:pt x="300" y="48"/>
                  </a:cubicBezTo>
                  <a:cubicBezTo>
                    <a:pt x="300" y="47"/>
                    <a:pt x="301" y="47"/>
                    <a:pt x="301" y="46"/>
                  </a:cubicBezTo>
                  <a:cubicBezTo>
                    <a:pt x="301" y="46"/>
                    <a:pt x="301" y="45"/>
                    <a:pt x="301" y="45"/>
                  </a:cubicBezTo>
                  <a:cubicBezTo>
                    <a:pt x="301" y="44"/>
                    <a:pt x="300" y="44"/>
                    <a:pt x="300" y="44"/>
                  </a:cubicBezTo>
                  <a:cubicBezTo>
                    <a:pt x="299" y="44"/>
                    <a:pt x="299" y="43"/>
                    <a:pt x="298" y="44"/>
                  </a:cubicBezTo>
                  <a:cubicBezTo>
                    <a:pt x="297" y="44"/>
                    <a:pt x="297" y="44"/>
                    <a:pt x="296" y="44"/>
                  </a:cubicBezTo>
                  <a:cubicBezTo>
                    <a:pt x="295" y="44"/>
                    <a:pt x="295" y="45"/>
                    <a:pt x="294" y="45"/>
                  </a:cubicBezTo>
                  <a:cubicBezTo>
                    <a:pt x="292" y="46"/>
                    <a:pt x="291" y="47"/>
                    <a:pt x="289" y="47"/>
                  </a:cubicBezTo>
                  <a:cubicBezTo>
                    <a:pt x="289" y="48"/>
                    <a:pt x="288" y="48"/>
                    <a:pt x="287" y="48"/>
                  </a:cubicBezTo>
                  <a:cubicBezTo>
                    <a:pt x="286" y="48"/>
                    <a:pt x="285" y="48"/>
                    <a:pt x="284" y="47"/>
                  </a:cubicBezTo>
                  <a:cubicBezTo>
                    <a:pt x="282" y="46"/>
                    <a:pt x="280" y="45"/>
                    <a:pt x="280" y="43"/>
                  </a:cubicBezTo>
                  <a:cubicBezTo>
                    <a:pt x="279" y="41"/>
                    <a:pt x="279" y="39"/>
                    <a:pt x="280" y="37"/>
                  </a:cubicBezTo>
                  <a:cubicBezTo>
                    <a:pt x="281" y="35"/>
                    <a:pt x="283" y="33"/>
                    <a:pt x="284" y="33"/>
                  </a:cubicBezTo>
                  <a:cubicBezTo>
                    <a:pt x="286" y="32"/>
                    <a:pt x="287" y="32"/>
                    <a:pt x="290" y="33"/>
                  </a:cubicBezTo>
                  <a:cubicBezTo>
                    <a:pt x="292" y="34"/>
                    <a:pt x="292" y="34"/>
                    <a:pt x="292" y="34"/>
                  </a:cubicBezTo>
                  <a:cubicBezTo>
                    <a:pt x="289" y="39"/>
                    <a:pt x="289" y="39"/>
                    <a:pt x="289" y="39"/>
                  </a:cubicBezTo>
                  <a:cubicBezTo>
                    <a:pt x="288" y="38"/>
                    <a:pt x="288" y="38"/>
                    <a:pt x="288" y="38"/>
                  </a:cubicBezTo>
                  <a:cubicBezTo>
                    <a:pt x="287" y="38"/>
                    <a:pt x="286" y="38"/>
                    <a:pt x="286" y="38"/>
                  </a:cubicBezTo>
                  <a:cubicBezTo>
                    <a:pt x="285" y="38"/>
                    <a:pt x="285" y="38"/>
                    <a:pt x="284" y="39"/>
                  </a:cubicBezTo>
                  <a:cubicBezTo>
                    <a:pt x="284" y="40"/>
                    <a:pt x="284" y="40"/>
                    <a:pt x="284" y="40"/>
                  </a:cubicBezTo>
                  <a:cubicBezTo>
                    <a:pt x="285" y="41"/>
                    <a:pt x="285" y="41"/>
                    <a:pt x="286" y="41"/>
                  </a:cubicBezTo>
                  <a:cubicBezTo>
                    <a:pt x="286" y="42"/>
                    <a:pt x="288" y="41"/>
                    <a:pt x="291" y="40"/>
                  </a:cubicBezTo>
                  <a:cubicBezTo>
                    <a:pt x="292" y="40"/>
                    <a:pt x="292" y="40"/>
                    <a:pt x="292" y="40"/>
                  </a:cubicBezTo>
                  <a:cubicBezTo>
                    <a:pt x="292" y="39"/>
                    <a:pt x="292" y="39"/>
                    <a:pt x="292" y="39"/>
                  </a:cubicBezTo>
                  <a:cubicBezTo>
                    <a:pt x="295" y="38"/>
                    <a:pt x="297" y="37"/>
                    <a:pt x="298" y="37"/>
                  </a:cubicBezTo>
                  <a:cubicBezTo>
                    <a:pt x="298" y="37"/>
                    <a:pt x="299" y="37"/>
                    <a:pt x="300" y="37"/>
                  </a:cubicBezTo>
                  <a:cubicBezTo>
                    <a:pt x="300" y="38"/>
                    <a:pt x="301" y="38"/>
                    <a:pt x="302" y="38"/>
                  </a:cubicBezTo>
                  <a:cubicBezTo>
                    <a:pt x="304" y="39"/>
                    <a:pt x="305" y="40"/>
                    <a:pt x="306" y="42"/>
                  </a:cubicBezTo>
                  <a:cubicBezTo>
                    <a:pt x="306" y="44"/>
                    <a:pt x="306" y="46"/>
                    <a:pt x="305" y="49"/>
                  </a:cubicBezTo>
                  <a:cubicBezTo>
                    <a:pt x="304" y="51"/>
                    <a:pt x="303" y="52"/>
                    <a:pt x="301" y="53"/>
                  </a:cubicBezTo>
                  <a:cubicBezTo>
                    <a:pt x="299" y="54"/>
                    <a:pt x="297" y="54"/>
                    <a:pt x="295" y="53"/>
                  </a:cubicBezTo>
                  <a:cubicBezTo>
                    <a:pt x="293" y="52"/>
                    <a:pt x="293" y="52"/>
                    <a:pt x="293" y="52"/>
                  </a:cubicBezTo>
                  <a:close/>
                  <a:moveTo>
                    <a:pt x="272" y="95"/>
                  </a:moveTo>
                  <a:cubicBezTo>
                    <a:pt x="253" y="76"/>
                    <a:pt x="253" y="76"/>
                    <a:pt x="253" y="76"/>
                  </a:cubicBezTo>
                  <a:cubicBezTo>
                    <a:pt x="263" y="66"/>
                    <a:pt x="263" y="66"/>
                    <a:pt x="263" y="66"/>
                  </a:cubicBezTo>
                  <a:cubicBezTo>
                    <a:pt x="266" y="70"/>
                    <a:pt x="266" y="70"/>
                    <a:pt x="266" y="70"/>
                  </a:cubicBezTo>
                  <a:cubicBezTo>
                    <a:pt x="261" y="75"/>
                    <a:pt x="261" y="75"/>
                    <a:pt x="261" y="75"/>
                  </a:cubicBezTo>
                  <a:cubicBezTo>
                    <a:pt x="265" y="79"/>
                    <a:pt x="265" y="79"/>
                    <a:pt x="265" y="79"/>
                  </a:cubicBezTo>
                  <a:cubicBezTo>
                    <a:pt x="270" y="74"/>
                    <a:pt x="270" y="74"/>
                    <a:pt x="270" y="74"/>
                  </a:cubicBezTo>
                  <a:cubicBezTo>
                    <a:pt x="273" y="78"/>
                    <a:pt x="273" y="78"/>
                    <a:pt x="273" y="78"/>
                  </a:cubicBezTo>
                  <a:cubicBezTo>
                    <a:pt x="269" y="83"/>
                    <a:pt x="269" y="83"/>
                    <a:pt x="269" y="83"/>
                  </a:cubicBezTo>
                  <a:cubicBezTo>
                    <a:pt x="273" y="87"/>
                    <a:pt x="273" y="87"/>
                    <a:pt x="273" y="87"/>
                  </a:cubicBezTo>
                  <a:cubicBezTo>
                    <a:pt x="278" y="81"/>
                    <a:pt x="278" y="81"/>
                    <a:pt x="278" y="81"/>
                  </a:cubicBezTo>
                  <a:cubicBezTo>
                    <a:pt x="282" y="85"/>
                    <a:pt x="282" y="85"/>
                    <a:pt x="282" y="85"/>
                  </a:cubicBezTo>
                  <a:cubicBezTo>
                    <a:pt x="272" y="95"/>
                    <a:pt x="272" y="95"/>
                    <a:pt x="272" y="95"/>
                  </a:cubicBezTo>
                  <a:close/>
                  <a:moveTo>
                    <a:pt x="261" y="105"/>
                  </a:moveTo>
                  <a:cubicBezTo>
                    <a:pt x="243" y="85"/>
                    <a:pt x="243" y="85"/>
                    <a:pt x="243" y="85"/>
                  </a:cubicBezTo>
                  <a:cubicBezTo>
                    <a:pt x="248" y="81"/>
                    <a:pt x="248" y="81"/>
                    <a:pt x="248" y="81"/>
                  </a:cubicBezTo>
                  <a:cubicBezTo>
                    <a:pt x="266" y="101"/>
                    <a:pt x="266" y="101"/>
                    <a:pt x="266" y="101"/>
                  </a:cubicBezTo>
                  <a:cubicBezTo>
                    <a:pt x="261" y="105"/>
                    <a:pt x="261" y="105"/>
                    <a:pt x="261" y="105"/>
                  </a:cubicBezTo>
                  <a:close/>
                  <a:moveTo>
                    <a:pt x="234" y="100"/>
                  </a:moveTo>
                  <a:cubicBezTo>
                    <a:pt x="241" y="111"/>
                    <a:pt x="241" y="111"/>
                    <a:pt x="241" y="111"/>
                  </a:cubicBezTo>
                  <a:cubicBezTo>
                    <a:pt x="242" y="112"/>
                    <a:pt x="242" y="112"/>
                    <a:pt x="243" y="112"/>
                  </a:cubicBezTo>
                  <a:cubicBezTo>
                    <a:pt x="243" y="112"/>
                    <a:pt x="244" y="112"/>
                    <a:pt x="244" y="112"/>
                  </a:cubicBezTo>
                  <a:cubicBezTo>
                    <a:pt x="245" y="112"/>
                    <a:pt x="245" y="111"/>
                    <a:pt x="245" y="111"/>
                  </a:cubicBezTo>
                  <a:cubicBezTo>
                    <a:pt x="245" y="110"/>
                    <a:pt x="245" y="110"/>
                    <a:pt x="244" y="109"/>
                  </a:cubicBezTo>
                  <a:cubicBezTo>
                    <a:pt x="237" y="98"/>
                    <a:pt x="237" y="98"/>
                    <a:pt x="237" y="98"/>
                  </a:cubicBezTo>
                  <a:cubicBezTo>
                    <a:pt x="237" y="97"/>
                    <a:pt x="236" y="97"/>
                    <a:pt x="236" y="97"/>
                  </a:cubicBezTo>
                  <a:cubicBezTo>
                    <a:pt x="235" y="97"/>
                    <a:pt x="235" y="97"/>
                    <a:pt x="234" y="97"/>
                  </a:cubicBezTo>
                  <a:cubicBezTo>
                    <a:pt x="234" y="97"/>
                    <a:pt x="233" y="98"/>
                    <a:pt x="233" y="98"/>
                  </a:cubicBezTo>
                  <a:cubicBezTo>
                    <a:pt x="233" y="99"/>
                    <a:pt x="233" y="99"/>
                    <a:pt x="234" y="100"/>
                  </a:cubicBezTo>
                  <a:close/>
                  <a:moveTo>
                    <a:pt x="229" y="104"/>
                  </a:moveTo>
                  <a:cubicBezTo>
                    <a:pt x="228" y="102"/>
                    <a:pt x="227" y="100"/>
                    <a:pt x="228" y="98"/>
                  </a:cubicBezTo>
                  <a:cubicBezTo>
                    <a:pt x="228" y="96"/>
                    <a:pt x="229" y="95"/>
                    <a:pt x="231" y="93"/>
                  </a:cubicBezTo>
                  <a:cubicBezTo>
                    <a:pt x="234" y="92"/>
                    <a:pt x="236" y="91"/>
                    <a:pt x="238" y="92"/>
                  </a:cubicBezTo>
                  <a:cubicBezTo>
                    <a:pt x="239" y="92"/>
                    <a:pt x="241" y="93"/>
                    <a:pt x="243" y="96"/>
                  </a:cubicBezTo>
                  <a:cubicBezTo>
                    <a:pt x="249" y="105"/>
                    <a:pt x="249" y="105"/>
                    <a:pt x="249" y="105"/>
                  </a:cubicBezTo>
                  <a:cubicBezTo>
                    <a:pt x="250" y="107"/>
                    <a:pt x="251" y="109"/>
                    <a:pt x="251" y="111"/>
                  </a:cubicBezTo>
                  <a:cubicBezTo>
                    <a:pt x="250" y="113"/>
                    <a:pt x="249" y="114"/>
                    <a:pt x="247" y="116"/>
                  </a:cubicBezTo>
                  <a:cubicBezTo>
                    <a:pt x="245" y="117"/>
                    <a:pt x="243" y="118"/>
                    <a:pt x="241" y="118"/>
                  </a:cubicBezTo>
                  <a:cubicBezTo>
                    <a:pt x="239" y="117"/>
                    <a:pt x="237" y="116"/>
                    <a:pt x="236" y="114"/>
                  </a:cubicBezTo>
                  <a:cubicBezTo>
                    <a:pt x="229" y="104"/>
                    <a:pt x="229" y="104"/>
                    <a:pt x="229" y="104"/>
                  </a:cubicBezTo>
                  <a:close/>
                  <a:moveTo>
                    <a:pt x="210" y="134"/>
                  </a:moveTo>
                  <a:cubicBezTo>
                    <a:pt x="200" y="109"/>
                    <a:pt x="200" y="109"/>
                    <a:pt x="200" y="109"/>
                  </a:cubicBezTo>
                  <a:cubicBezTo>
                    <a:pt x="209" y="105"/>
                    <a:pt x="209" y="105"/>
                    <a:pt x="209" y="105"/>
                  </a:cubicBezTo>
                  <a:cubicBezTo>
                    <a:pt x="213" y="113"/>
                    <a:pt x="213" y="113"/>
                    <a:pt x="213" y="113"/>
                  </a:cubicBezTo>
                  <a:cubicBezTo>
                    <a:pt x="214" y="114"/>
                    <a:pt x="214" y="115"/>
                    <a:pt x="215" y="116"/>
                  </a:cubicBezTo>
                  <a:cubicBezTo>
                    <a:pt x="215" y="117"/>
                    <a:pt x="216" y="118"/>
                    <a:pt x="216" y="119"/>
                  </a:cubicBezTo>
                  <a:cubicBezTo>
                    <a:pt x="216" y="118"/>
                    <a:pt x="215" y="116"/>
                    <a:pt x="215" y="115"/>
                  </a:cubicBezTo>
                  <a:cubicBezTo>
                    <a:pt x="215" y="114"/>
                    <a:pt x="214" y="113"/>
                    <a:pt x="214" y="113"/>
                  </a:cubicBezTo>
                  <a:cubicBezTo>
                    <a:pt x="212" y="104"/>
                    <a:pt x="212" y="104"/>
                    <a:pt x="212" y="104"/>
                  </a:cubicBezTo>
                  <a:cubicBezTo>
                    <a:pt x="221" y="100"/>
                    <a:pt x="221" y="100"/>
                    <a:pt x="221" y="100"/>
                  </a:cubicBezTo>
                  <a:cubicBezTo>
                    <a:pt x="231" y="125"/>
                    <a:pt x="231" y="125"/>
                    <a:pt x="231" y="125"/>
                  </a:cubicBezTo>
                  <a:cubicBezTo>
                    <a:pt x="226" y="127"/>
                    <a:pt x="226" y="127"/>
                    <a:pt x="226" y="127"/>
                  </a:cubicBezTo>
                  <a:cubicBezTo>
                    <a:pt x="222" y="118"/>
                    <a:pt x="222" y="118"/>
                    <a:pt x="222" y="118"/>
                  </a:cubicBezTo>
                  <a:cubicBezTo>
                    <a:pt x="221" y="116"/>
                    <a:pt x="220" y="114"/>
                    <a:pt x="219" y="112"/>
                  </a:cubicBezTo>
                  <a:cubicBezTo>
                    <a:pt x="219" y="110"/>
                    <a:pt x="218" y="108"/>
                    <a:pt x="217" y="106"/>
                  </a:cubicBezTo>
                  <a:cubicBezTo>
                    <a:pt x="218" y="109"/>
                    <a:pt x="218" y="110"/>
                    <a:pt x="218" y="112"/>
                  </a:cubicBezTo>
                  <a:cubicBezTo>
                    <a:pt x="219" y="113"/>
                    <a:pt x="219" y="114"/>
                    <a:pt x="219" y="115"/>
                  </a:cubicBezTo>
                  <a:cubicBezTo>
                    <a:pt x="222" y="129"/>
                    <a:pt x="222" y="129"/>
                    <a:pt x="222" y="129"/>
                  </a:cubicBezTo>
                  <a:cubicBezTo>
                    <a:pt x="219" y="130"/>
                    <a:pt x="219" y="130"/>
                    <a:pt x="219" y="130"/>
                  </a:cubicBezTo>
                  <a:cubicBezTo>
                    <a:pt x="212" y="119"/>
                    <a:pt x="212" y="119"/>
                    <a:pt x="212" y="119"/>
                  </a:cubicBezTo>
                  <a:cubicBezTo>
                    <a:pt x="211" y="117"/>
                    <a:pt x="210" y="116"/>
                    <a:pt x="209" y="114"/>
                  </a:cubicBezTo>
                  <a:cubicBezTo>
                    <a:pt x="208" y="113"/>
                    <a:pt x="207" y="112"/>
                    <a:pt x="207" y="110"/>
                  </a:cubicBezTo>
                  <a:cubicBezTo>
                    <a:pt x="208" y="112"/>
                    <a:pt x="208" y="114"/>
                    <a:pt x="209" y="116"/>
                  </a:cubicBezTo>
                  <a:cubicBezTo>
                    <a:pt x="210" y="118"/>
                    <a:pt x="211" y="120"/>
                    <a:pt x="212" y="122"/>
                  </a:cubicBezTo>
                  <a:cubicBezTo>
                    <a:pt x="216" y="131"/>
                    <a:pt x="216" y="131"/>
                    <a:pt x="216" y="131"/>
                  </a:cubicBezTo>
                  <a:cubicBezTo>
                    <a:pt x="210" y="134"/>
                    <a:pt x="210" y="134"/>
                    <a:pt x="210" y="134"/>
                  </a:cubicBezTo>
                  <a:close/>
                  <a:moveTo>
                    <a:pt x="184" y="139"/>
                  </a:moveTo>
                  <a:cubicBezTo>
                    <a:pt x="185" y="112"/>
                    <a:pt x="185" y="112"/>
                    <a:pt x="185" y="112"/>
                  </a:cubicBezTo>
                  <a:cubicBezTo>
                    <a:pt x="193" y="111"/>
                    <a:pt x="193" y="111"/>
                    <a:pt x="193" y="111"/>
                  </a:cubicBezTo>
                  <a:cubicBezTo>
                    <a:pt x="202" y="137"/>
                    <a:pt x="202" y="137"/>
                    <a:pt x="202" y="137"/>
                  </a:cubicBezTo>
                  <a:cubicBezTo>
                    <a:pt x="195" y="138"/>
                    <a:pt x="195" y="138"/>
                    <a:pt x="195" y="138"/>
                  </a:cubicBezTo>
                  <a:cubicBezTo>
                    <a:pt x="194" y="133"/>
                    <a:pt x="194" y="133"/>
                    <a:pt x="194" y="133"/>
                  </a:cubicBezTo>
                  <a:cubicBezTo>
                    <a:pt x="190" y="134"/>
                    <a:pt x="190" y="134"/>
                    <a:pt x="190" y="134"/>
                  </a:cubicBezTo>
                  <a:cubicBezTo>
                    <a:pt x="190" y="138"/>
                    <a:pt x="190" y="138"/>
                    <a:pt x="190" y="138"/>
                  </a:cubicBezTo>
                  <a:cubicBezTo>
                    <a:pt x="184" y="139"/>
                    <a:pt x="184" y="139"/>
                    <a:pt x="184" y="139"/>
                  </a:cubicBezTo>
                  <a:close/>
                  <a:moveTo>
                    <a:pt x="190" y="129"/>
                  </a:moveTo>
                  <a:cubicBezTo>
                    <a:pt x="193" y="128"/>
                    <a:pt x="193" y="128"/>
                    <a:pt x="193" y="128"/>
                  </a:cubicBezTo>
                  <a:cubicBezTo>
                    <a:pt x="191" y="120"/>
                    <a:pt x="191" y="120"/>
                    <a:pt x="191" y="120"/>
                  </a:cubicBezTo>
                  <a:cubicBezTo>
                    <a:pt x="190" y="120"/>
                    <a:pt x="190" y="119"/>
                    <a:pt x="190" y="119"/>
                  </a:cubicBezTo>
                  <a:cubicBezTo>
                    <a:pt x="190" y="118"/>
                    <a:pt x="190" y="117"/>
                    <a:pt x="189" y="116"/>
                  </a:cubicBezTo>
                  <a:cubicBezTo>
                    <a:pt x="189" y="117"/>
                    <a:pt x="190" y="117"/>
                    <a:pt x="190" y="118"/>
                  </a:cubicBezTo>
                  <a:cubicBezTo>
                    <a:pt x="190" y="119"/>
                    <a:pt x="190" y="120"/>
                    <a:pt x="190" y="120"/>
                  </a:cubicBezTo>
                  <a:cubicBezTo>
                    <a:pt x="190" y="129"/>
                    <a:pt x="190" y="129"/>
                    <a:pt x="190" y="129"/>
                  </a:cubicBezTo>
                  <a:close/>
                  <a:moveTo>
                    <a:pt x="153" y="132"/>
                  </a:moveTo>
                  <a:cubicBezTo>
                    <a:pt x="159" y="133"/>
                    <a:pt x="159" y="133"/>
                    <a:pt x="159" y="133"/>
                  </a:cubicBezTo>
                  <a:cubicBezTo>
                    <a:pt x="159" y="135"/>
                    <a:pt x="159" y="135"/>
                    <a:pt x="159" y="135"/>
                  </a:cubicBezTo>
                  <a:cubicBezTo>
                    <a:pt x="159" y="136"/>
                    <a:pt x="159" y="136"/>
                    <a:pt x="159" y="137"/>
                  </a:cubicBezTo>
                  <a:cubicBezTo>
                    <a:pt x="160" y="137"/>
                    <a:pt x="160" y="137"/>
                    <a:pt x="161" y="137"/>
                  </a:cubicBezTo>
                  <a:cubicBezTo>
                    <a:pt x="162" y="138"/>
                    <a:pt x="162" y="137"/>
                    <a:pt x="162" y="137"/>
                  </a:cubicBezTo>
                  <a:cubicBezTo>
                    <a:pt x="163" y="137"/>
                    <a:pt x="163" y="136"/>
                    <a:pt x="163" y="135"/>
                  </a:cubicBezTo>
                  <a:cubicBezTo>
                    <a:pt x="163" y="135"/>
                    <a:pt x="163" y="134"/>
                    <a:pt x="163" y="134"/>
                  </a:cubicBezTo>
                  <a:cubicBezTo>
                    <a:pt x="162" y="133"/>
                    <a:pt x="162" y="133"/>
                    <a:pt x="161" y="132"/>
                  </a:cubicBezTo>
                  <a:cubicBezTo>
                    <a:pt x="161" y="132"/>
                    <a:pt x="160" y="131"/>
                    <a:pt x="160" y="131"/>
                  </a:cubicBezTo>
                  <a:cubicBezTo>
                    <a:pt x="158" y="129"/>
                    <a:pt x="157" y="128"/>
                    <a:pt x="156" y="127"/>
                  </a:cubicBezTo>
                  <a:cubicBezTo>
                    <a:pt x="155" y="126"/>
                    <a:pt x="155" y="126"/>
                    <a:pt x="155" y="125"/>
                  </a:cubicBezTo>
                  <a:cubicBezTo>
                    <a:pt x="154" y="124"/>
                    <a:pt x="154" y="123"/>
                    <a:pt x="154" y="122"/>
                  </a:cubicBezTo>
                  <a:cubicBezTo>
                    <a:pt x="154" y="119"/>
                    <a:pt x="155" y="118"/>
                    <a:pt x="156" y="116"/>
                  </a:cubicBezTo>
                  <a:cubicBezTo>
                    <a:pt x="158" y="115"/>
                    <a:pt x="160" y="115"/>
                    <a:pt x="162" y="115"/>
                  </a:cubicBezTo>
                  <a:cubicBezTo>
                    <a:pt x="165" y="115"/>
                    <a:pt x="167" y="116"/>
                    <a:pt x="168" y="117"/>
                  </a:cubicBezTo>
                  <a:cubicBezTo>
                    <a:pt x="169" y="118"/>
                    <a:pt x="170" y="120"/>
                    <a:pt x="169" y="122"/>
                  </a:cubicBezTo>
                  <a:cubicBezTo>
                    <a:pt x="169" y="124"/>
                    <a:pt x="169" y="124"/>
                    <a:pt x="169" y="124"/>
                  </a:cubicBezTo>
                  <a:cubicBezTo>
                    <a:pt x="164" y="124"/>
                    <a:pt x="164" y="124"/>
                    <a:pt x="164" y="124"/>
                  </a:cubicBezTo>
                  <a:cubicBezTo>
                    <a:pt x="164" y="122"/>
                    <a:pt x="164" y="122"/>
                    <a:pt x="164" y="122"/>
                  </a:cubicBezTo>
                  <a:cubicBezTo>
                    <a:pt x="164" y="121"/>
                    <a:pt x="164" y="121"/>
                    <a:pt x="163" y="120"/>
                  </a:cubicBezTo>
                  <a:cubicBezTo>
                    <a:pt x="163" y="120"/>
                    <a:pt x="163" y="120"/>
                    <a:pt x="162" y="120"/>
                  </a:cubicBezTo>
                  <a:cubicBezTo>
                    <a:pt x="161" y="119"/>
                    <a:pt x="161" y="120"/>
                    <a:pt x="161" y="120"/>
                  </a:cubicBezTo>
                  <a:cubicBezTo>
                    <a:pt x="160" y="120"/>
                    <a:pt x="160" y="121"/>
                    <a:pt x="160" y="121"/>
                  </a:cubicBezTo>
                  <a:cubicBezTo>
                    <a:pt x="160" y="122"/>
                    <a:pt x="161" y="124"/>
                    <a:pt x="164" y="126"/>
                  </a:cubicBezTo>
                  <a:cubicBezTo>
                    <a:pt x="164" y="127"/>
                    <a:pt x="164" y="127"/>
                    <a:pt x="164" y="127"/>
                  </a:cubicBezTo>
                  <a:cubicBezTo>
                    <a:pt x="164" y="127"/>
                    <a:pt x="164" y="127"/>
                    <a:pt x="164" y="127"/>
                  </a:cubicBezTo>
                  <a:cubicBezTo>
                    <a:pt x="167" y="129"/>
                    <a:pt x="168" y="130"/>
                    <a:pt x="168" y="131"/>
                  </a:cubicBezTo>
                  <a:cubicBezTo>
                    <a:pt x="169" y="132"/>
                    <a:pt x="169" y="133"/>
                    <a:pt x="169" y="133"/>
                  </a:cubicBezTo>
                  <a:cubicBezTo>
                    <a:pt x="169" y="134"/>
                    <a:pt x="169" y="135"/>
                    <a:pt x="169" y="135"/>
                  </a:cubicBezTo>
                  <a:cubicBezTo>
                    <a:pt x="169" y="138"/>
                    <a:pt x="168" y="139"/>
                    <a:pt x="167" y="141"/>
                  </a:cubicBezTo>
                  <a:cubicBezTo>
                    <a:pt x="165" y="142"/>
                    <a:pt x="163" y="142"/>
                    <a:pt x="161" y="142"/>
                  </a:cubicBezTo>
                  <a:cubicBezTo>
                    <a:pt x="158" y="142"/>
                    <a:pt x="156" y="141"/>
                    <a:pt x="155" y="140"/>
                  </a:cubicBezTo>
                  <a:cubicBezTo>
                    <a:pt x="154" y="139"/>
                    <a:pt x="153" y="137"/>
                    <a:pt x="153" y="134"/>
                  </a:cubicBezTo>
                  <a:cubicBezTo>
                    <a:pt x="153" y="132"/>
                    <a:pt x="153" y="132"/>
                    <a:pt x="153" y="132"/>
                  </a:cubicBezTo>
                  <a:close/>
                  <a:moveTo>
                    <a:pt x="129" y="140"/>
                  </a:moveTo>
                  <a:cubicBezTo>
                    <a:pt x="136" y="113"/>
                    <a:pt x="136" y="113"/>
                    <a:pt x="136" y="113"/>
                  </a:cubicBezTo>
                  <a:cubicBezTo>
                    <a:pt x="144" y="114"/>
                    <a:pt x="144" y="114"/>
                    <a:pt x="144" y="114"/>
                  </a:cubicBezTo>
                  <a:cubicBezTo>
                    <a:pt x="147" y="141"/>
                    <a:pt x="147" y="141"/>
                    <a:pt x="147" y="141"/>
                  </a:cubicBezTo>
                  <a:cubicBezTo>
                    <a:pt x="140" y="140"/>
                    <a:pt x="140" y="140"/>
                    <a:pt x="140" y="140"/>
                  </a:cubicBezTo>
                  <a:cubicBezTo>
                    <a:pt x="140" y="136"/>
                    <a:pt x="140" y="136"/>
                    <a:pt x="140" y="136"/>
                  </a:cubicBezTo>
                  <a:cubicBezTo>
                    <a:pt x="136" y="135"/>
                    <a:pt x="136" y="135"/>
                    <a:pt x="136" y="135"/>
                  </a:cubicBezTo>
                  <a:cubicBezTo>
                    <a:pt x="135" y="140"/>
                    <a:pt x="135" y="140"/>
                    <a:pt x="135" y="140"/>
                  </a:cubicBezTo>
                  <a:cubicBezTo>
                    <a:pt x="129" y="140"/>
                    <a:pt x="129" y="140"/>
                    <a:pt x="129" y="140"/>
                  </a:cubicBezTo>
                  <a:close/>
                  <a:moveTo>
                    <a:pt x="137" y="131"/>
                  </a:moveTo>
                  <a:cubicBezTo>
                    <a:pt x="140" y="131"/>
                    <a:pt x="140" y="131"/>
                    <a:pt x="140" y="131"/>
                  </a:cubicBezTo>
                  <a:cubicBezTo>
                    <a:pt x="140" y="123"/>
                    <a:pt x="140" y="123"/>
                    <a:pt x="140" y="123"/>
                  </a:cubicBezTo>
                  <a:cubicBezTo>
                    <a:pt x="140" y="122"/>
                    <a:pt x="140" y="121"/>
                    <a:pt x="140" y="121"/>
                  </a:cubicBezTo>
                  <a:cubicBezTo>
                    <a:pt x="140" y="120"/>
                    <a:pt x="140" y="119"/>
                    <a:pt x="140" y="118"/>
                  </a:cubicBezTo>
                  <a:cubicBezTo>
                    <a:pt x="140" y="119"/>
                    <a:pt x="140" y="119"/>
                    <a:pt x="139" y="120"/>
                  </a:cubicBezTo>
                  <a:cubicBezTo>
                    <a:pt x="139" y="121"/>
                    <a:pt x="139" y="122"/>
                    <a:pt x="139" y="123"/>
                  </a:cubicBezTo>
                  <a:cubicBezTo>
                    <a:pt x="137" y="131"/>
                    <a:pt x="137" y="131"/>
                    <a:pt x="137" y="131"/>
                  </a:cubicBezTo>
                  <a:close/>
                  <a:moveTo>
                    <a:pt x="113" y="136"/>
                  </a:moveTo>
                  <a:cubicBezTo>
                    <a:pt x="118" y="115"/>
                    <a:pt x="118" y="115"/>
                    <a:pt x="118" y="115"/>
                  </a:cubicBezTo>
                  <a:cubicBezTo>
                    <a:pt x="114" y="114"/>
                    <a:pt x="114" y="114"/>
                    <a:pt x="114" y="114"/>
                  </a:cubicBezTo>
                  <a:cubicBezTo>
                    <a:pt x="115" y="109"/>
                    <a:pt x="115" y="109"/>
                    <a:pt x="115" y="109"/>
                  </a:cubicBezTo>
                  <a:cubicBezTo>
                    <a:pt x="129" y="112"/>
                    <a:pt x="129" y="112"/>
                    <a:pt x="129" y="112"/>
                  </a:cubicBezTo>
                  <a:cubicBezTo>
                    <a:pt x="128" y="117"/>
                    <a:pt x="128" y="117"/>
                    <a:pt x="128" y="117"/>
                  </a:cubicBezTo>
                  <a:cubicBezTo>
                    <a:pt x="124" y="116"/>
                    <a:pt x="124" y="116"/>
                    <a:pt x="124" y="116"/>
                  </a:cubicBezTo>
                  <a:cubicBezTo>
                    <a:pt x="119" y="137"/>
                    <a:pt x="119" y="137"/>
                    <a:pt x="119" y="137"/>
                  </a:cubicBezTo>
                  <a:cubicBezTo>
                    <a:pt x="113" y="136"/>
                    <a:pt x="113" y="136"/>
                    <a:pt x="113" y="136"/>
                  </a:cubicBezTo>
                  <a:close/>
                  <a:moveTo>
                    <a:pt x="95" y="129"/>
                  </a:moveTo>
                  <a:cubicBezTo>
                    <a:pt x="105" y="104"/>
                    <a:pt x="105" y="104"/>
                    <a:pt x="105" y="104"/>
                  </a:cubicBezTo>
                  <a:cubicBezTo>
                    <a:pt x="111" y="107"/>
                    <a:pt x="111" y="107"/>
                    <a:pt x="111" y="107"/>
                  </a:cubicBezTo>
                  <a:cubicBezTo>
                    <a:pt x="101" y="131"/>
                    <a:pt x="101" y="131"/>
                    <a:pt x="101" y="131"/>
                  </a:cubicBezTo>
                  <a:cubicBezTo>
                    <a:pt x="95" y="129"/>
                    <a:pt x="95" y="129"/>
                    <a:pt x="95" y="129"/>
                  </a:cubicBezTo>
                  <a:close/>
                  <a:moveTo>
                    <a:pt x="78" y="110"/>
                  </a:moveTo>
                  <a:cubicBezTo>
                    <a:pt x="83" y="113"/>
                    <a:pt x="83" y="113"/>
                    <a:pt x="83" y="113"/>
                  </a:cubicBezTo>
                  <a:cubicBezTo>
                    <a:pt x="82" y="115"/>
                    <a:pt x="82" y="115"/>
                    <a:pt x="82" y="115"/>
                  </a:cubicBezTo>
                  <a:cubicBezTo>
                    <a:pt x="82" y="115"/>
                    <a:pt x="81" y="116"/>
                    <a:pt x="82" y="117"/>
                  </a:cubicBezTo>
                  <a:cubicBezTo>
                    <a:pt x="82" y="117"/>
                    <a:pt x="82" y="118"/>
                    <a:pt x="82" y="118"/>
                  </a:cubicBezTo>
                  <a:cubicBezTo>
                    <a:pt x="83" y="118"/>
                    <a:pt x="83" y="118"/>
                    <a:pt x="84" y="118"/>
                  </a:cubicBezTo>
                  <a:cubicBezTo>
                    <a:pt x="84" y="118"/>
                    <a:pt x="85" y="118"/>
                    <a:pt x="85" y="117"/>
                  </a:cubicBezTo>
                  <a:cubicBezTo>
                    <a:pt x="86" y="117"/>
                    <a:pt x="86" y="116"/>
                    <a:pt x="86" y="115"/>
                  </a:cubicBezTo>
                  <a:cubicBezTo>
                    <a:pt x="86" y="115"/>
                    <a:pt x="86" y="114"/>
                    <a:pt x="85" y="113"/>
                  </a:cubicBezTo>
                  <a:cubicBezTo>
                    <a:pt x="85" y="113"/>
                    <a:pt x="85" y="112"/>
                    <a:pt x="85" y="112"/>
                  </a:cubicBezTo>
                  <a:cubicBezTo>
                    <a:pt x="84" y="109"/>
                    <a:pt x="83" y="108"/>
                    <a:pt x="83" y="106"/>
                  </a:cubicBezTo>
                  <a:cubicBezTo>
                    <a:pt x="83" y="106"/>
                    <a:pt x="83" y="105"/>
                    <a:pt x="83" y="104"/>
                  </a:cubicBezTo>
                  <a:cubicBezTo>
                    <a:pt x="83" y="103"/>
                    <a:pt x="84" y="102"/>
                    <a:pt x="84" y="101"/>
                  </a:cubicBezTo>
                  <a:cubicBezTo>
                    <a:pt x="85" y="99"/>
                    <a:pt x="87" y="98"/>
                    <a:pt x="89" y="97"/>
                  </a:cubicBezTo>
                  <a:cubicBezTo>
                    <a:pt x="91" y="97"/>
                    <a:pt x="93" y="97"/>
                    <a:pt x="95" y="99"/>
                  </a:cubicBezTo>
                  <a:cubicBezTo>
                    <a:pt x="97" y="100"/>
                    <a:pt x="98" y="102"/>
                    <a:pt x="98" y="103"/>
                  </a:cubicBezTo>
                  <a:cubicBezTo>
                    <a:pt x="99" y="105"/>
                    <a:pt x="99" y="107"/>
                    <a:pt x="97" y="108"/>
                  </a:cubicBezTo>
                  <a:cubicBezTo>
                    <a:pt x="96" y="110"/>
                    <a:pt x="96" y="110"/>
                    <a:pt x="96" y="110"/>
                  </a:cubicBezTo>
                  <a:cubicBezTo>
                    <a:pt x="91" y="107"/>
                    <a:pt x="91" y="107"/>
                    <a:pt x="91" y="107"/>
                  </a:cubicBezTo>
                  <a:cubicBezTo>
                    <a:pt x="92" y="106"/>
                    <a:pt x="92" y="106"/>
                    <a:pt x="92" y="106"/>
                  </a:cubicBezTo>
                  <a:cubicBezTo>
                    <a:pt x="93" y="105"/>
                    <a:pt x="93" y="104"/>
                    <a:pt x="93" y="104"/>
                  </a:cubicBezTo>
                  <a:cubicBezTo>
                    <a:pt x="93" y="103"/>
                    <a:pt x="93" y="103"/>
                    <a:pt x="92" y="103"/>
                  </a:cubicBezTo>
                  <a:cubicBezTo>
                    <a:pt x="92" y="102"/>
                    <a:pt x="91" y="102"/>
                    <a:pt x="91" y="102"/>
                  </a:cubicBezTo>
                  <a:cubicBezTo>
                    <a:pt x="90" y="103"/>
                    <a:pt x="90" y="103"/>
                    <a:pt x="89" y="103"/>
                  </a:cubicBezTo>
                  <a:cubicBezTo>
                    <a:pt x="89" y="104"/>
                    <a:pt x="89" y="106"/>
                    <a:pt x="90" y="110"/>
                  </a:cubicBezTo>
                  <a:cubicBezTo>
                    <a:pt x="90" y="110"/>
                    <a:pt x="90" y="110"/>
                    <a:pt x="90" y="110"/>
                  </a:cubicBezTo>
                  <a:cubicBezTo>
                    <a:pt x="91" y="110"/>
                    <a:pt x="91" y="110"/>
                    <a:pt x="91" y="110"/>
                  </a:cubicBezTo>
                  <a:cubicBezTo>
                    <a:pt x="92" y="113"/>
                    <a:pt x="92" y="115"/>
                    <a:pt x="92" y="116"/>
                  </a:cubicBezTo>
                  <a:cubicBezTo>
                    <a:pt x="92" y="117"/>
                    <a:pt x="92" y="117"/>
                    <a:pt x="91" y="118"/>
                  </a:cubicBezTo>
                  <a:cubicBezTo>
                    <a:pt x="91" y="119"/>
                    <a:pt x="91" y="119"/>
                    <a:pt x="91" y="120"/>
                  </a:cubicBezTo>
                  <a:cubicBezTo>
                    <a:pt x="89" y="122"/>
                    <a:pt x="88" y="123"/>
                    <a:pt x="86" y="123"/>
                  </a:cubicBezTo>
                  <a:cubicBezTo>
                    <a:pt x="84" y="124"/>
                    <a:pt x="82" y="123"/>
                    <a:pt x="80" y="122"/>
                  </a:cubicBezTo>
                  <a:cubicBezTo>
                    <a:pt x="78" y="120"/>
                    <a:pt x="76" y="119"/>
                    <a:pt x="76" y="117"/>
                  </a:cubicBezTo>
                  <a:cubicBezTo>
                    <a:pt x="75" y="115"/>
                    <a:pt x="76" y="113"/>
                    <a:pt x="77" y="111"/>
                  </a:cubicBezTo>
                  <a:cubicBezTo>
                    <a:pt x="78" y="110"/>
                    <a:pt x="78" y="110"/>
                    <a:pt x="78" y="110"/>
                  </a:cubicBezTo>
                  <a:close/>
                  <a:moveTo>
                    <a:pt x="68" y="95"/>
                  </a:moveTo>
                  <a:cubicBezTo>
                    <a:pt x="69" y="95"/>
                    <a:pt x="70" y="96"/>
                    <a:pt x="71" y="96"/>
                  </a:cubicBezTo>
                  <a:cubicBezTo>
                    <a:pt x="71" y="96"/>
                    <a:pt x="72" y="96"/>
                    <a:pt x="72" y="95"/>
                  </a:cubicBezTo>
                  <a:cubicBezTo>
                    <a:pt x="73" y="94"/>
                    <a:pt x="73" y="94"/>
                    <a:pt x="73" y="94"/>
                  </a:cubicBezTo>
                  <a:cubicBezTo>
                    <a:pt x="74" y="93"/>
                    <a:pt x="74" y="92"/>
                    <a:pt x="74" y="92"/>
                  </a:cubicBezTo>
                  <a:cubicBezTo>
                    <a:pt x="74" y="91"/>
                    <a:pt x="73" y="91"/>
                    <a:pt x="72" y="90"/>
                  </a:cubicBezTo>
                  <a:cubicBezTo>
                    <a:pt x="72" y="90"/>
                    <a:pt x="72" y="90"/>
                    <a:pt x="72" y="90"/>
                  </a:cubicBezTo>
                  <a:cubicBezTo>
                    <a:pt x="68" y="95"/>
                    <a:pt x="68" y="95"/>
                    <a:pt x="68" y="95"/>
                  </a:cubicBezTo>
                  <a:close/>
                  <a:moveTo>
                    <a:pt x="54" y="103"/>
                  </a:moveTo>
                  <a:cubicBezTo>
                    <a:pt x="70" y="82"/>
                    <a:pt x="70" y="82"/>
                    <a:pt x="70" y="82"/>
                  </a:cubicBezTo>
                  <a:cubicBezTo>
                    <a:pt x="77" y="88"/>
                    <a:pt x="77" y="88"/>
                    <a:pt x="77" y="88"/>
                  </a:cubicBezTo>
                  <a:cubicBezTo>
                    <a:pt x="79" y="89"/>
                    <a:pt x="80" y="91"/>
                    <a:pt x="80" y="92"/>
                  </a:cubicBezTo>
                  <a:cubicBezTo>
                    <a:pt x="80" y="94"/>
                    <a:pt x="80" y="95"/>
                    <a:pt x="79" y="97"/>
                  </a:cubicBezTo>
                  <a:cubicBezTo>
                    <a:pt x="78" y="97"/>
                    <a:pt x="78" y="97"/>
                    <a:pt x="78" y="97"/>
                  </a:cubicBezTo>
                  <a:cubicBezTo>
                    <a:pt x="78" y="98"/>
                    <a:pt x="78" y="98"/>
                    <a:pt x="78" y="98"/>
                  </a:cubicBezTo>
                  <a:cubicBezTo>
                    <a:pt x="77" y="99"/>
                    <a:pt x="76" y="100"/>
                    <a:pt x="75" y="100"/>
                  </a:cubicBezTo>
                  <a:cubicBezTo>
                    <a:pt x="74" y="100"/>
                    <a:pt x="73" y="100"/>
                    <a:pt x="72" y="100"/>
                  </a:cubicBezTo>
                  <a:cubicBezTo>
                    <a:pt x="72" y="101"/>
                    <a:pt x="73" y="102"/>
                    <a:pt x="73" y="103"/>
                  </a:cubicBezTo>
                  <a:cubicBezTo>
                    <a:pt x="73" y="104"/>
                    <a:pt x="72" y="105"/>
                    <a:pt x="71" y="106"/>
                  </a:cubicBezTo>
                  <a:cubicBezTo>
                    <a:pt x="67" y="111"/>
                    <a:pt x="67" y="111"/>
                    <a:pt x="67" y="111"/>
                  </a:cubicBezTo>
                  <a:cubicBezTo>
                    <a:pt x="67" y="111"/>
                    <a:pt x="66" y="112"/>
                    <a:pt x="66" y="112"/>
                  </a:cubicBezTo>
                  <a:cubicBezTo>
                    <a:pt x="66" y="112"/>
                    <a:pt x="66" y="113"/>
                    <a:pt x="66" y="113"/>
                  </a:cubicBezTo>
                  <a:cubicBezTo>
                    <a:pt x="61" y="109"/>
                    <a:pt x="61" y="109"/>
                    <a:pt x="61" y="109"/>
                  </a:cubicBezTo>
                  <a:cubicBezTo>
                    <a:pt x="61" y="109"/>
                    <a:pt x="61" y="109"/>
                    <a:pt x="62" y="108"/>
                  </a:cubicBezTo>
                  <a:cubicBezTo>
                    <a:pt x="62" y="108"/>
                    <a:pt x="62" y="107"/>
                    <a:pt x="63" y="107"/>
                  </a:cubicBezTo>
                  <a:cubicBezTo>
                    <a:pt x="66" y="103"/>
                    <a:pt x="66" y="103"/>
                    <a:pt x="66" y="103"/>
                  </a:cubicBezTo>
                  <a:cubicBezTo>
                    <a:pt x="67" y="102"/>
                    <a:pt x="67" y="101"/>
                    <a:pt x="67" y="100"/>
                  </a:cubicBezTo>
                  <a:cubicBezTo>
                    <a:pt x="67" y="99"/>
                    <a:pt x="67" y="99"/>
                    <a:pt x="66" y="98"/>
                  </a:cubicBezTo>
                  <a:cubicBezTo>
                    <a:pt x="58" y="107"/>
                    <a:pt x="58" y="107"/>
                    <a:pt x="58" y="107"/>
                  </a:cubicBezTo>
                  <a:cubicBezTo>
                    <a:pt x="54" y="103"/>
                    <a:pt x="54" y="103"/>
                    <a:pt x="54" y="103"/>
                  </a:cubicBezTo>
                  <a:close/>
                  <a:moveTo>
                    <a:pt x="37" y="87"/>
                  </a:moveTo>
                  <a:cubicBezTo>
                    <a:pt x="57" y="69"/>
                    <a:pt x="57" y="69"/>
                    <a:pt x="57" y="69"/>
                  </a:cubicBezTo>
                  <a:cubicBezTo>
                    <a:pt x="66" y="78"/>
                    <a:pt x="66" y="78"/>
                    <a:pt x="66" y="78"/>
                  </a:cubicBezTo>
                  <a:cubicBezTo>
                    <a:pt x="62" y="82"/>
                    <a:pt x="62" y="82"/>
                    <a:pt x="62" y="82"/>
                  </a:cubicBezTo>
                  <a:cubicBezTo>
                    <a:pt x="57" y="77"/>
                    <a:pt x="57" y="77"/>
                    <a:pt x="57" y="77"/>
                  </a:cubicBezTo>
                  <a:cubicBezTo>
                    <a:pt x="53" y="80"/>
                    <a:pt x="53" y="80"/>
                    <a:pt x="53" y="80"/>
                  </a:cubicBezTo>
                  <a:cubicBezTo>
                    <a:pt x="58" y="85"/>
                    <a:pt x="58" y="85"/>
                    <a:pt x="58" y="85"/>
                  </a:cubicBezTo>
                  <a:cubicBezTo>
                    <a:pt x="54" y="89"/>
                    <a:pt x="54" y="89"/>
                    <a:pt x="54" y="89"/>
                  </a:cubicBezTo>
                  <a:cubicBezTo>
                    <a:pt x="50" y="84"/>
                    <a:pt x="50" y="84"/>
                    <a:pt x="50" y="84"/>
                  </a:cubicBezTo>
                  <a:cubicBezTo>
                    <a:pt x="45" y="88"/>
                    <a:pt x="45" y="88"/>
                    <a:pt x="45" y="88"/>
                  </a:cubicBezTo>
                  <a:cubicBezTo>
                    <a:pt x="51" y="93"/>
                    <a:pt x="51" y="93"/>
                    <a:pt x="51" y="93"/>
                  </a:cubicBezTo>
                  <a:cubicBezTo>
                    <a:pt x="47" y="97"/>
                    <a:pt x="47" y="97"/>
                    <a:pt x="47" y="97"/>
                  </a:cubicBezTo>
                  <a:cubicBezTo>
                    <a:pt x="37" y="87"/>
                    <a:pt x="37" y="87"/>
                    <a:pt x="37" y="87"/>
                  </a:cubicBezTo>
                  <a:close/>
                  <a:moveTo>
                    <a:pt x="25" y="70"/>
                  </a:moveTo>
                  <a:cubicBezTo>
                    <a:pt x="45" y="51"/>
                    <a:pt x="45" y="51"/>
                    <a:pt x="45" y="51"/>
                  </a:cubicBezTo>
                  <a:cubicBezTo>
                    <a:pt x="48" y="57"/>
                    <a:pt x="48" y="57"/>
                    <a:pt x="48" y="57"/>
                  </a:cubicBezTo>
                  <a:cubicBezTo>
                    <a:pt x="40" y="64"/>
                    <a:pt x="40" y="64"/>
                    <a:pt x="40" y="64"/>
                  </a:cubicBezTo>
                  <a:cubicBezTo>
                    <a:pt x="39" y="64"/>
                    <a:pt x="38" y="65"/>
                    <a:pt x="37" y="66"/>
                  </a:cubicBezTo>
                  <a:cubicBezTo>
                    <a:pt x="36" y="67"/>
                    <a:pt x="34" y="68"/>
                    <a:pt x="32" y="69"/>
                  </a:cubicBezTo>
                  <a:cubicBezTo>
                    <a:pt x="34" y="68"/>
                    <a:pt x="37" y="67"/>
                    <a:pt x="39" y="65"/>
                  </a:cubicBezTo>
                  <a:cubicBezTo>
                    <a:pt x="40" y="65"/>
                    <a:pt x="40" y="65"/>
                    <a:pt x="40" y="65"/>
                  </a:cubicBezTo>
                  <a:cubicBezTo>
                    <a:pt x="50" y="60"/>
                    <a:pt x="50" y="60"/>
                    <a:pt x="50" y="60"/>
                  </a:cubicBezTo>
                  <a:cubicBezTo>
                    <a:pt x="54" y="65"/>
                    <a:pt x="54" y="65"/>
                    <a:pt x="54" y="65"/>
                  </a:cubicBezTo>
                  <a:cubicBezTo>
                    <a:pt x="29" y="76"/>
                    <a:pt x="29" y="76"/>
                    <a:pt x="29" y="76"/>
                  </a:cubicBezTo>
                  <a:cubicBezTo>
                    <a:pt x="25" y="70"/>
                    <a:pt x="25" y="70"/>
                    <a:pt x="25" y="70"/>
                  </a:cubicBezTo>
                  <a:close/>
                  <a:moveTo>
                    <a:pt x="15" y="53"/>
                  </a:moveTo>
                  <a:cubicBezTo>
                    <a:pt x="39" y="41"/>
                    <a:pt x="39" y="41"/>
                    <a:pt x="39" y="41"/>
                  </a:cubicBezTo>
                  <a:cubicBezTo>
                    <a:pt x="42" y="47"/>
                    <a:pt x="42" y="47"/>
                    <a:pt x="42" y="47"/>
                  </a:cubicBezTo>
                  <a:cubicBezTo>
                    <a:pt x="18" y="58"/>
                    <a:pt x="18" y="58"/>
                    <a:pt x="18" y="58"/>
                  </a:cubicBezTo>
                  <a:cubicBezTo>
                    <a:pt x="15" y="53"/>
                    <a:pt x="15" y="53"/>
                    <a:pt x="15" y="53"/>
                  </a:cubicBezTo>
                  <a:close/>
                  <a:moveTo>
                    <a:pt x="5" y="29"/>
                  </a:moveTo>
                  <a:cubicBezTo>
                    <a:pt x="31" y="20"/>
                    <a:pt x="31" y="20"/>
                    <a:pt x="31" y="20"/>
                  </a:cubicBezTo>
                  <a:cubicBezTo>
                    <a:pt x="33" y="26"/>
                    <a:pt x="33" y="26"/>
                    <a:pt x="33" y="26"/>
                  </a:cubicBezTo>
                  <a:cubicBezTo>
                    <a:pt x="24" y="33"/>
                    <a:pt x="24" y="33"/>
                    <a:pt x="24" y="33"/>
                  </a:cubicBezTo>
                  <a:cubicBezTo>
                    <a:pt x="23" y="33"/>
                    <a:pt x="22" y="34"/>
                    <a:pt x="20" y="35"/>
                  </a:cubicBezTo>
                  <a:cubicBezTo>
                    <a:pt x="19" y="36"/>
                    <a:pt x="18" y="36"/>
                    <a:pt x="17" y="37"/>
                  </a:cubicBezTo>
                  <a:cubicBezTo>
                    <a:pt x="18" y="37"/>
                    <a:pt x="19" y="36"/>
                    <a:pt x="21" y="35"/>
                  </a:cubicBezTo>
                  <a:cubicBezTo>
                    <a:pt x="22" y="35"/>
                    <a:pt x="23" y="34"/>
                    <a:pt x="25" y="34"/>
                  </a:cubicBezTo>
                  <a:cubicBezTo>
                    <a:pt x="34" y="31"/>
                    <a:pt x="34" y="31"/>
                    <a:pt x="34" y="31"/>
                  </a:cubicBezTo>
                  <a:cubicBezTo>
                    <a:pt x="36" y="36"/>
                    <a:pt x="36" y="36"/>
                    <a:pt x="36" y="36"/>
                  </a:cubicBezTo>
                  <a:cubicBezTo>
                    <a:pt x="11" y="45"/>
                    <a:pt x="11" y="45"/>
                    <a:pt x="11" y="45"/>
                  </a:cubicBezTo>
                  <a:cubicBezTo>
                    <a:pt x="9" y="39"/>
                    <a:pt x="9" y="39"/>
                    <a:pt x="9" y="39"/>
                  </a:cubicBezTo>
                  <a:cubicBezTo>
                    <a:pt x="19" y="32"/>
                    <a:pt x="19" y="32"/>
                    <a:pt x="19" y="32"/>
                  </a:cubicBezTo>
                  <a:cubicBezTo>
                    <a:pt x="20" y="31"/>
                    <a:pt x="21" y="30"/>
                    <a:pt x="22" y="29"/>
                  </a:cubicBezTo>
                  <a:cubicBezTo>
                    <a:pt x="23" y="29"/>
                    <a:pt x="24" y="28"/>
                    <a:pt x="25" y="27"/>
                  </a:cubicBezTo>
                  <a:cubicBezTo>
                    <a:pt x="23" y="28"/>
                    <a:pt x="22" y="29"/>
                    <a:pt x="20" y="30"/>
                  </a:cubicBezTo>
                  <a:cubicBezTo>
                    <a:pt x="18" y="30"/>
                    <a:pt x="17" y="31"/>
                    <a:pt x="15" y="31"/>
                  </a:cubicBezTo>
                  <a:cubicBezTo>
                    <a:pt x="7" y="34"/>
                    <a:pt x="7" y="34"/>
                    <a:pt x="7" y="34"/>
                  </a:cubicBezTo>
                  <a:cubicBezTo>
                    <a:pt x="5" y="29"/>
                    <a:pt x="5" y="29"/>
                    <a:pt x="5" y="29"/>
                  </a:cubicBezTo>
                  <a:close/>
                  <a:moveTo>
                    <a:pt x="27" y="6"/>
                  </a:moveTo>
                  <a:cubicBezTo>
                    <a:pt x="8" y="8"/>
                    <a:pt x="8" y="8"/>
                    <a:pt x="8" y="8"/>
                  </a:cubicBezTo>
                  <a:cubicBezTo>
                    <a:pt x="7" y="8"/>
                    <a:pt x="6" y="8"/>
                    <a:pt x="6" y="9"/>
                  </a:cubicBezTo>
                  <a:cubicBezTo>
                    <a:pt x="5" y="9"/>
                    <a:pt x="5" y="10"/>
                    <a:pt x="5" y="10"/>
                  </a:cubicBezTo>
                  <a:cubicBezTo>
                    <a:pt x="5" y="11"/>
                    <a:pt x="6" y="11"/>
                    <a:pt x="6" y="12"/>
                  </a:cubicBezTo>
                  <a:cubicBezTo>
                    <a:pt x="7" y="12"/>
                    <a:pt x="7" y="12"/>
                    <a:pt x="8" y="12"/>
                  </a:cubicBezTo>
                  <a:cubicBezTo>
                    <a:pt x="28" y="10"/>
                    <a:pt x="28" y="10"/>
                    <a:pt x="28" y="10"/>
                  </a:cubicBezTo>
                  <a:cubicBezTo>
                    <a:pt x="28" y="16"/>
                    <a:pt x="28" y="16"/>
                    <a:pt x="28" y="16"/>
                  </a:cubicBezTo>
                  <a:cubicBezTo>
                    <a:pt x="10" y="18"/>
                    <a:pt x="10" y="18"/>
                    <a:pt x="10" y="18"/>
                  </a:cubicBezTo>
                  <a:cubicBezTo>
                    <a:pt x="7" y="18"/>
                    <a:pt x="5" y="18"/>
                    <a:pt x="3" y="16"/>
                  </a:cubicBezTo>
                  <a:cubicBezTo>
                    <a:pt x="2" y="15"/>
                    <a:pt x="1" y="13"/>
                    <a:pt x="1" y="11"/>
                  </a:cubicBezTo>
                  <a:cubicBezTo>
                    <a:pt x="0" y="8"/>
                    <a:pt x="1" y="6"/>
                    <a:pt x="2" y="5"/>
                  </a:cubicBezTo>
                  <a:cubicBezTo>
                    <a:pt x="3" y="3"/>
                    <a:pt x="5" y="2"/>
                    <a:pt x="8" y="2"/>
                  </a:cubicBezTo>
                  <a:cubicBezTo>
                    <a:pt x="27" y="0"/>
                    <a:pt x="27" y="0"/>
                    <a:pt x="27" y="0"/>
                  </a:cubicBezTo>
                  <a:cubicBezTo>
                    <a:pt x="27" y="6"/>
                    <a:pt x="27" y="6"/>
                    <a:pt x="2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a:spLocks noEditPoints="1"/>
            </p:cNvSpPr>
            <p:nvPr/>
          </p:nvSpPr>
          <p:spPr bwMode="auto">
            <a:xfrm>
              <a:off x="1514476" y="2149475"/>
              <a:ext cx="1435100" cy="1433513"/>
            </a:xfrm>
            <a:custGeom>
              <a:avLst/>
              <a:gdLst>
                <a:gd name="T0" fmla="*/ 191 w 381"/>
                <a:gd name="T1" fmla="*/ 0 h 381"/>
                <a:gd name="T2" fmla="*/ 381 w 381"/>
                <a:gd name="T3" fmla="*/ 191 h 381"/>
                <a:gd name="T4" fmla="*/ 191 w 381"/>
                <a:gd name="T5" fmla="*/ 381 h 381"/>
                <a:gd name="T6" fmla="*/ 0 w 381"/>
                <a:gd name="T7" fmla="*/ 191 h 381"/>
                <a:gd name="T8" fmla="*/ 191 w 381"/>
                <a:gd name="T9" fmla="*/ 0 h 381"/>
                <a:gd name="T10" fmla="*/ 191 w 381"/>
                <a:gd name="T11" fmla="*/ 17 h 381"/>
                <a:gd name="T12" fmla="*/ 365 w 381"/>
                <a:gd name="T13" fmla="*/ 191 h 381"/>
                <a:gd name="T14" fmla="*/ 191 w 381"/>
                <a:gd name="T15" fmla="*/ 365 h 381"/>
                <a:gd name="T16" fmla="*/ 16 w 381"/>
                <a:gd name="T17" fmla="*/ 191 h 381"/>
                <a:gd name="T18" fmla="*/ 191 w 381"/>
                <a:gd name="T19" fmla="*/ 17 h 381"/>
                <a:gd name="T20" fmla="*/ 191 w 381"/>
                <a:gd name="T21" fmla="*/ 21 h 381"/>
                <a:gd name="T22" fmla="*/ 361 w 381"/>
                <a:gd name="T23" fmla="*/ 191 h 381"/>
                <a:gd name="T24" fmla="*/ 191 w 381"/>
                <a:gd name="T25" fmla="*/ 361 h 381"/>
                <a:gd name="T26" fmla="*/ 20 w 381"/>
                <a:gd name="T27" fmla="*/ 191 h 381"/>
                <a:gd name="T28" fmla="*/ 191 w 381"/>
                <a:gd name="T29" fmla="*/ 21 h 381"/>
                <a:gd name="T30" fmla="*/ 191 w 381"/>
                <a:gd name="T31" fmla="*/ 73 h 381"/>
                <a:gd name="T32" fmla="*/ 309 w 381"/>
                <a:gd name="T33" fmla="*/ 191 h 381"/>
                <a:gd name="T34" fmla="*/ 191 w 381"/>
                <a:gd name="T35" fmla="*/ 309 h 381"/>
                <a:gd name="T36" fmla="*/ 72 w 381"/>
                <a:gd name="T37" fmla="*/ 191 h 381"/>
                <a:gd name="T38" fmla="*/ 191 w 381"/>
                <a:gd name="T39" fmla="*/ 73 h 381"/>
                <a:gd name="T40" fmla="*/ 191 w 381"/>
                <a:gd name="T41" fmla="*/ 76 h 381"/>
                <a:gd name="T42" fmla="*/ 305 w 381"/>
                <a:gd name="T43" fmla="*/ 191 h 381"/>
                <a:gd name="T44" fmla="*/ 191 w 381"/>
                <a:gd name="T45" fmla="*/ 306 h 381"/>
                <a:gd name="T46" fmla="*/ 76 w 381"/>
                <a:gd name="T47" fmla="*/ 191 h 381"/>
                <a:gd name="T48" fmla="*/ 191 w 381"/>
                <a:gd name="T49" fmla="*/ 76 h 381"/>
                <a:gd name="T50" fmla="*/ 191 w 381"/>
                <a:gd name="T51" fmla="*/ 9 h 381"/>
                <a:gd name="T52" fmla="*/ 372 w 381"/>
                <a:gd name="T53" fmla="*/ 191 h 381"/>
                <a:gd name="T54" fmla="*/ 191 w 381"/>
                <a:gd name="T55" fmla="*/ 373 h 381"/>
                <a:gd name="T56" fmla="*/ 9 w 381"/>
                <a:gd name="T57" fmla="*/ 191 h 381"/>
                <a:gd name="T58" fmla="*/ 191 w 381"/>
                <a:gd name="T59" fmla="*/ 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1" h="381">
                  <a:moveTo>
                    <a:pt x="191" y="0"/>
                  </a:moveTo>
                  <a:cubicBezTo>
                    <a:pt x="296" y="0"/>
                    <a:pt x="381" y="86"/>
                    <a:pt x="381" y="191"/>
                  </a:cubicBezTo>
                  <a:cubicBezTo>
                    <a:pt x="381" y="296"/>
                    <a:pt x="296" y="381"/>
                    <a:pt x="191" y="381"/>
                  </a:cubicBezTo>
                  <a:cubicBezTo>
                    <a:pt x="86" y="381"/>
                    <a:pt x="0" y="296"/>
                    <a:pt x="0" y="191"/>
                  </a:cubicBezTo>
                  <a:cubicBezTo>
                    <a:pt x="0" y="86"/>
                    <a:pt x="86" y="0"/>
                    <a:pt x="191" y="0"/>
                  </a:cubicBezTo>
                  <a:close/>
                  <a:moveTo>
                    <a:pt x="191" y="17"/>
                  </a:moveTo>
                  <a:cubicBezTo>
                    <a:pt x="286" y="17"/>
                    <a:pt x="365" y="95"/>
                    <a:pt x="365" y="191"/>
                  </a:cubicBezTo>
                  <a:cubicBezTo>
                    <a:pt x="365" y="287"/>
                    <a:pt x="286" y="365"/>
                    <a:pt x="191" y="365"/>
                  </a:cubicBezTo>
                  <a:cubicBezTo>
                    <a:pt x="95" y="365"/>
                    <a:pt x="16" y="287"/>
                    <a:pt x="16" y="191"/>
                  </a:cubicBezTo>
                  <a:cubicBezTo>
                    <a:pt x="16" y="95"/>
                    <a:pt x="95" y="17"/>
                    <a:pt x="191" y="17"/>
                  </a:cubicBezTo>
                  <a:close/>
                  <a:moveTo>
                    <a:pt x="191" y="21"/>
                  </a:moveTo>
                  <a:cubicBezTo>
                    <a:pt x="284" y="21"/>
                    <a:pt x="361" y="97"/>
                    <a:pt x="361" y="191"/>
                  </a:cubicBezTo>
                  <a:cubicBezTo>
                    <a:pt x="361" y="285"/>
                    <a:pt x="284" y="361"/>
                    <a:pt x="191" y="361"/>
                  </a:cubicBezTo>
                  <a:cubicBezTo>
                    <a:pt x="97" y="361"/>
                    <a:pt x="20" y="285"/>
                    <a:pt x="20" y="191"/>
                  </a:cubicBezTo>
                  <a:cubicBezTo>
                    <a:pt x="20" y="97"/>
                    <a:pt x="97" y="21"/>
                    <a:pt x="191" y="21"/>
                  </a:cubicBezTo>
                  <a:close/>
                  <a:moveTo>
                    <a:pt x="191" y="73"/>
                  </a:moveTo>
                  <a:cubicBezTo>
                    <a:pt x="256" y="73"/>
                    <a:pt x="309" y="126"/>
                    <a:pt x="309" y="191"/>
                  </a:cubicBezTo>
                  <a:cubicBezTo>
                    <a:pt x="309" y="256"/>
                    <a:pt x="256" y="309"/>
                    <a:pt x="191" y="309"/>
                  </a:cubicBezTo>
                  <a:cubicBezTo>
                    <a:pt x="126" y="309"/>
                    <a:pt x="72" y="256"/>
                    <a:pt x="72" y="191"/>
                  </a:cubicBezTo>
                  <a:cubicBezTo>
                    <a:pt x="72" y="126"/>
                    <a:pt x="126" y="73"/>
                    <a:pt x="191" y="73"/>
                  </a:cubicBezTo>
                  <a:close/>
                  <a:moveTo>
                    <a:pt x="191" y="76"/>
                  </a:moveTo>
                  <a:cubicBezTo>
                    <a:pt x="254" y="76"/>
                    <a:pt x="305" y="128"/>
                    <a:pt x="305" y="191"/>
                  </a:cubicBezTo>
                  <a:cubicBezTo>
                    <a:pt x="305" y="254"/>
                    <a:pt x="254" y="306"/>
                    <a:pt x="191" y="306"/>
                  </a:cubicBezTo>
                  <a:cubicBezTo>
                    <a:pt x="127" y="306"/>
                    <a:pt x="76" y="254"/>
                    <a:pt x="76" y="191"/>
                  </a:cubicBezTo>
                  <a:cubicBezTo>
                    <a:pt x="76" y="128"/>
                    <a:pt x="127" y="76"/>
                    <a:pt x="191" y="76"/>
                  </a:cubicBezTo>
                  <a:close/>
                  <a:moveTo>
                    <a:pt x="191" y="9"/>
                  </a:moveTo>
                  <a:cubicBezTo>
                    <a:pt x="291" y="9"/>
                    <a:pt x="372" y="91"/>
                    <a:pt x="372" y="191"/>
                  </a:cubicBezTo>
                  <a:cubicBezTo>
                    <a:pt x="372" y="291"/>
                    <a:pt x="291" y="373"/>
                    <a:pt x="191" y="373"/>
                  </a:cubicBezTo>
                  <a:cubicBezTo>
                    <a:pt x="90" y="373"/>
                    <a:pt x="9" y="291"/>
                    <a:pt x="9" y="191"/>
                  </a:cubicBezTo>
                  <a:cubicBezTo>
                    <a:pt x="9" y="91"/>
                    <a:pt x="90" y="9"/>
                    <a:pt x="19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a:spLocks noEditPoints="1"/>
            </p:cNvSpPr>
            <p:nvPr/>
          </p:nvSpPr>
          <p:spPr bwMode="auto">
            <a:xfrm>
              <a:off x="2079626" y="2635250"/>
              <a:ext cx="304800" cy="225425"/>
            </a:xfrm>
            <a:custGeom>
              <a:avLst/>
              <a:gdLst>
                <a:gd name="T0" fmla="*/ 70 w 81"/>
                <a:gd name="T1" fmla="*/ 19 h 60"/>
                <a:gd name="T2" fmla="*/ 79 w 81"/>
                <a:gd name="T3" fmla="*/ 14 h 60"/>
                <a:gd name="T4" fmla="*/ 61 w 81"/>
                <a:gd name="T5" fmla="*/ 19 h 60"/>
                <a:gd name="T6" fmla="*/ 46 w 81"/>
                <a:gd name="T7" fmla="*/ 34 h 60"/>
                <a:gd name="T8" fmla="*/ 49 w 81"/>
                <a:gd name="T9" fmla="*/ 37 h 60"/>
                <a:gd name="T10" fmla="*/ 51 w 81"/>
                <a:gd name="T11" fmla="*/ 43 h 60"/>
                <a:gd name="T12" fmla="*/ 30 w 81"/>
                <a:gd name="T13" fmla="*/ 43 h 60"/>
                <a:gd name="T14" fmla="*/ 25 w 81"/>
                <a:gd name="T15" fmla="*/ 41 h 60"/>
                <a:gd name="T16" fmla="*/ 33 w 81"/>
                <a:gd name="T17" fmla="*/ 36 h 60"/>
                <a:gd name="T18" fmla="*/ 35 w 81"/>
                <a:gd name="T19" fmla="*/ 30 h 60"/>
                <a:gd name="T20" fmla="*/ 55 w 81"/>
                <a:gd name="T21" fmla="*/ 35 h 60"/>
                <a:gd name="T22" fmla="*/ 21 w 81"/>
                <a:gd name="T23" fmla="*/ 39 h 60"/>
                <a:gd name="T24" fmla="*/ 27 w 81"/>
                <a:gd name="T25" fmla="*/ 34 h 60"/>
                <a:gd name="T26" fmla="*/ 55 w 81"/>
                <a:gd name="T27" fmla="*/ 50 h 60"/>
                <a:gd name="T28" fmla="*/ 52 w 81"/>
                <a:gd name="T29" fmla="*/ 59 h 60"/>
                <a:gd name="T30" fmla="*/ 29 w 81"/>
                <a:gd name="T31" fmla="*/ 43 h 60"/>
                <a:gd name="T32" fmla="*/ 25 w 81"/>
                <a:gd name="T33" fmla="*/ 53 h 60"/>
                <a:gd name="T34" fmla="*/ 20 w 81"/>
                <a:gd name="T35" fmla="*/ 46 h 60"/>
                <a:gd name="T36" fmla="*/ 18 w 81"/>
                <a:gd name="T37" fmla="*/ 52 h 60"/>
                <a:gd name="T38" fmla="*/ 13 w 81"/>
                <a:gd name="T39" fmla="*/ 59 h 60"/>
                <a:gd name="T40" fmla="*/ 13 w 81"/>
                <a:gd name="T41" fmla="*/ 41 h 60"/>
                <a:gd name="T42" fmla="*/ 25 w 81"/>
                <a:gd name="T43" fmla="*/ 29 h 60"/>
                <a:gd name="T44" fmla="*/ 6 w 81"/>
                <a:gd name="T45" fmla="*/ 35 h 60"/>
                <a:gd name="T46" fmla="*/ 79 w 81"/>
                <a:gd name="T47" fmla="*/ 29 h 60"/>
                <a:gd name="T48" fmla="*/ 64 w 81"/>
                <a:gd name="T49" fmla="*/ 35 h 60"/>
                <a:gd name="T50" fmla="*/ 12 w 81"/>
                <a:gd name="T51" fmla="*/ 24 h 60"/>
                <a:gd name="T52" fmla="*/ 30 w 81"/>
                <a:gd name="T53" fmla="*/ 28 h 60"/>
                <a:gd name="T54" fmla="*/ 41 w 81"/>
                <a:gd name="T55" fmla="*/ 28 h 60"/>
                <a:gd name="T56" fmla="*/ 51 w 81"/>
                <a:gd name="T57" fmla="*/ 28 h 60"/>
                <a:gd name="T58" fmla="*/ 69 w 81"/>
                <a:gd name="T59" fmla="*/ 24 h 60"/>
                <a:gd name="T60" fmla="*/ 69 w 81"/>
                <a:gd name="T61" fmla="*/ 59 h 60"/>
                <a:gd name="T62" fmla="*/ 52 w 81"/>
                <a:gd name="T63" fmla="*/ 60 h 60"/>
                <a:gd name="T64" fmla="*/ 25 w 81"/>
                <a:gd name="T65" fmla="*/ 60 h 60"/>
                <a:gd name="T66" fmla="*/ 0 w 81"/>
                <a:gd name="T67" fmla="*/ 35 h 60"/>
                <a:gd name="T68" fmla="*/ 6 w 81"/>
                <a:gd name="T69" fmla="*/ 18 h 60"/>
                <a:gd name="T70" fmla="*/ 15 w 81"/>
                <a:gd name="T71" fmla="*/ 12 h 60"/>
                <a:gd name="T72" fmla="*/ 23 w 81"/>
                <a:gd name="T73" fmla="*/ 0 h 60"/>
                <a:gd name="T74" fmla="*/ 32 w 81"/>
                <a:gd name="T75" fmla="*/ 6 h 60"/>
                <a:gd name="T76" fmla="*/ 39 w 81"/>
                <a:gd name="T77" fmla="*/ 6 h 60"/>
                <a:gd name="T78" fmla="*/ 48 w 81"/>
                <a:gd name="T79" fmla="*/ 1 h 60"/>
                <a:gd name="T80" fmla="*/ 58 w 81"/>
                <a:gd name="T81" fmla="*/ 0 h 60"/>
                <a:gd name="T82" fmla="*/ 66 w 81"/>
                <a:gd name="T83" fmla="*/ 18 h 60"/>
                <a:gd name="T84" fmla="*/ 72 w 81"/>
                <a:gd name="T85" fmla="*/ 18 h 60"/>
                <a:gd name="T86" fmla="*/ 81 w 81"/>
                <a:gd name="T87" fmla="*/ 14 h 60"/>
                <a:gd name="T88" fmla="*/ 23 w 81"/>
                <a:gd name="T89" fmla="*/ 14 h 60"/>
                <a:gd name="T90" fmla="*/ 14 w 81"/>
                <a:gd name="T91" fmla="*/ 18 h 60"/>
                <a:gd name="T92" fmla="*/ 5 w 81"/>
                <a:gd name="T93" fmla="*/ 19 h 60"/>
                <a:gd name="T94" fmla="*/ 23 w 81"/>
                <a:gd name="T95" fmla="*/ 18 h 60"/>
                <a:gd name="T96" fmla="*/ 36 w 81"/>
                <a:gd name="T97" fmla="*/ 22 h 60"/>
                <a:gd name="T98" fmla="*/ 49 w 81"/>
                <a:gd name="T99" fmla="*/ 18 h 60"/>
                <a:gd name="T100" fmla="*/ 57 w 81"/>
                <a:gd name="T101" fmla="*/ 59 h 60"/>
                <a:gd name="T102" fmla="*/ 24 w 81"/>
                <a:gd name="T103" fmla="*/ 1 h 60"/>
                <a:gd name="T104" fmla="*/ 37 w 81"/>
                <a:gd name="T105" fmla="*/ 1 h 60"/>
                <a:gd name="T106" fmla="*/ 47 w 81"/>
                <a:gd name="T107" fmla="*/ 6 h 60"/>
                <a:gd name="T108" fmla="*/ 24 w 81"/>
                <a:gd name="T109" fmla="*/ 10 h 60"/>
                <a:gd name="T110" fmla="*/ 41 w 81"/>
                <a:gd name="T111" fmla="*/ 16 h 60"/>
                <a:gd name="T112" fmla="*/ 51 w 81"/>
                <a:gd name="T113" fmla="*/ 16 h 60"/>
                <a:gd name="T114" fmla="*/ 65 w 81"/>
                <a:gd name="T115" fmla="*/ 45 h 60"/>
                <a:gd name="T116" fmla="*/ 57 w 81"/>
                <a:gd name="T117"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 h="60">
                  <a:moveTo>
                    <a:pt x="63" y="19"/>
                  </a:moveTo>
                  <a:cubicBezTo>
                    <a:pt x="66" y="19"/>
                    <a:pt x="66" y="19"/>
                    <a:pt x="66" y="19"/>
                  </a:cubicBezTo>
                  <a:cubicBezTo>
                    <a:pt x="66" y="19"/>
                    <a:pt x="66" y="19"/>
                    <a:pt x="66" y="19"/>
                  </a:cubicBezTo>
                  <a:cubicBezTo>
                    <a:pt x="67" y="19"/>
                    <a:pt x="67" y="19"/>
                    <a:pt x="67" y="19"/>
                  </a:cubicBezTo>
                  <a:cubicBezTo>
                    <a:pt x="67" y="19"/>
                    <a:pt x="67" y="19"/>
                    <a:pt x="67" y="19"/>
                  </a:cubicBezTo>
                  <a:cubicBezTo>
                    <a:pt x="67" y="18"/>
                    <a:pt x="67" y="18"/>
                    <a:pt x="67" y="18"/>
                  </a:cubicBezTo>
                  <a:cubicBezTo>
                    <a:pt x="67" y="14"/>
                    <a:pt x="67" y="14"/>
                    <a:pt x="67" y="14"/>
                  </a:cubicBezTo>
                  <a:cubicBezTo>
                    <a:pt x="70" y="14"/>
                    <a:pt x="70" y="14"/>
                    <a:pt x="70" y="14"/>
                  </a:cubicBezTo>
                  <a:cubicBezTo>
                    <a:pt x="70" y="19"/>
                    <a:pt x="70" y="19"/>
                    <a:pt x="70" y="19"/>
                  </a:cubicBezTo>
                  <a:cubicBezTo>
                    <a:pt x="72" y="19"/>
                    <a:pt x="72" y="19"/>
                    <a:pt x="72" y="19"/>
                  </a:cubicBezTo>
                  <a:cubicBezTo>
                    <a:pt x="72" y="19"/>
                    <a:pt x="72" y="19"/>
                    <a:pt x="72" y="19"/>
                  </a:cubicBezTo>
                  <a:cubicBezTo>
                    <a:pt x="75" y="19"/>
                    <a:pt x="75" y="19"/>
                    <a:pt x="75" y="19"/>
                  </a:cubicBezTo>
                  <a:cubicBezTo>
                    <a:pt x="75" y="19"/>
                    <a:pt x="75" y="19"/>
                    <a:pt x="75" y="19"/>
                  </a:cubicBezTo>
                  <a:cubicBezTo>
                    <a:pt x="76" y="19"/>
                    <a:pt x="76" y="19"/>
                    <a:pt x="76" y="19"/>
                  </a:cubicBezTo>
                  <a:cubicBezTo>
                    <a:pt x="76" y="19"/>
                    <a:pt x="76" y="19"/>
                    <a:pt x="76" y="19"/>
                  </a:cubicBezTo>
                  <a:cubicBezTo>
                    <a:pt x="76" y="18"/>
                    <a:pt x="76" y="18"/>
                    <a:pt x="76" y="18"/>
                  </a:cubicBezTo>
                  <a:cubicBezTo>
                    <a:pt x="76" y="14"/>
                    <a:pt x="76" y="14"/>
                    <a:pt x="76" y="14"/>
                  </a:cubicBezTo>
                  <a:cubicBezTo>
                    <a:pt x="79" y="14"/>
                    <a:pt x="79" y="14"/>
                    <a:pt x="79" y="14"/>
                  </a:cubicBezTo>
                  <a:cubicBezTo>
                    <a:pt x="79" y="22"/>
                    <a:pt x="79" y="22"/>
                    <a:pt x="79" y="22"/>
                  </a:cubicBezTo>
                  <a:cubicBezTo>
                    <a:pt x="56" y="22"/>
                    <a:pt x="56" y="22"/>
                    <a:pt x="56" y="22"/>
                  </a:cubicBezTo>
                  <a:cubicBezTo>
                    <a:pt x="56" y="18"/>
                    <a:pt x="56" y="18"/>
                    <a:pt x="56" y="18"/>
                  </a:cubicBezTo>
                  <a:cubicBezTo>
                    <a:pt x="57" y="18"/>
                    <a:pt x="57" y="18"/>
                    <a:pt x="57" y="18"/>
                  </a:cubicBezTo>
                  <a:cubicBezTo>
                    <a:pt x="57" y="18"/>
                    <a:pt x="57" y="18"/>
                    <a:pt x="57" y="18"/>
                  </a:cubicBezTo>
                  <a:cubicBezTo>
                    <a:pt x="58" y="18"/>
                    <a:pt x="58" y="18"/>
                    <a:pt x="58" y="18"/>
                  </a:cubicBezTo>
                  <a:cubicBezTo>
                    <a:pt x="58" y="14"/>
                    <a:pt x="58" y="14"/>
                    <a:pt x="58" y="14"/>
                  </a:cubicBezTo>
                  <a:cubicBezTo>
                    <a:pt x="61" y="14"/>
                    <a:pt x="61" y="14"/>
                    <a:pt x="61" y="14"/>
                  </a:cubicBezTo>
                  <a:cubicBezTo>
                    <a:pt x="61" y="19"/>
                    <a:pt x="61" y="19"/>
                    <a:pt x="61" y="19"/>
                  </a:cubicBezTo>
                  <a:cubicBezTo>
                    <a:pt x="63" y="19"/>
                    <a:pt x="63" y="19"/>
                    <a:pt x="63" y="19"/>
                  </a:cubicBezTo>
                  <a:cubicBezTo>
                    <a:pt x="63" y="19"/>
                    <a:pt x="63" y="19"/>
                    <a:pt x="63" y="19"/>
                  </a:cubicBezTo>
                  <a:close/>
                  <a:moveTo>
                    <a:pt x="41" y="33"/>
                  </a:moveTo>
                  <a:cubicBezTo>
                    <a:pt x="42" y="33"/>
                    <a:pt x="43" y="33"/>
                    <a:pt x="44" y="33"/>
                  </a:cubicBezTo>
                  <a:cubicBezTo>
                    <a:pt x="45" y="30"/>
                    <a:pt x="45" y="30"/>
                    <a:pt x="45" y="30"/>
                  </a:cubicBezTo>
                  <a:cubicBezTo>
                    <a:pt x="44" y="30"/>
                    <a:pt x="43" y="29"/>
                    <a:pt x="41" y="29"/>
                  </a:cubicBezTo>
                  <a:cubicBezTo>
                    <a:pt x="41" y="29"/>
                    <a:pt x="41" y="29"/>
                    <a:pt x="41" y="29"/>
                  </a:cubicBezTo>
                  <a:cubicBezTo>
                    <a:pt x="41" y="33"/>
                    <a:pt x="41" y="33"/>
                    <a:pt x="41" y="33"/>
                  </a:cubicBezTo>
                  <a:close/>
                  <a:moveTo>
                    <a:pt x="46" y="34"/>
                  </a:moveTo>
                  <a:cubicBezTo>
                    <a:pt x="46" y="34"/>
                    <a:pt x="47" y="35"/>
                    <a:pt x="48" y="36"/>
                  </a:cubicBezTo>
                  <a:cubicBezTo>
                    <a:pt x="51" y="33"/>
                    <a:pt x="51" y="33"/>
                    <a:pt x="51" y="33"/>
                  </a:cubicBezTo>
                  <a:cubicBezTo>
                    <a:pt x="49" y="32"/>
                    <a:pt x="48" y="31"/>
                    <a:pt x="47" y="31"/>
                  </a:cubicBezTo>
                  <a:cubicBezTo>
                    <a:pt x="46" y="34"/>
                    <a:pt x="46" y="34"/>
                    <a:pt x="46" y="34"/>
                  </a:cubicBezTo>
                  <a:close/>
                  <a:moveTo>
                    <a:pt x="49" y="37"/>
                  </a:moveTo>
                  <a:cubicBezTo>
                    <a:pt x="50" y="37"/>
                    <a:pt x="50" y="38"/>
                    <a:pt x="50" y="38"/>
                  </a:cubicBezTo>
                  <a:cubicBezTo>
                    <a:pt x="54" y="37"/>
                    <a:pt x="54" y="37"/>
                    <a:pt x="54" y="37"/>
                  </a:cubicBezTo>
                  <a:cubicBezTo>
                    <a:pt x="53" y="36"/>
                    <a:pt x="53" y="35"/>
                    <a:pt x="52" y="34"/>
                  </a:cubicBezTo>
                  <a:cubicBezTo>
                    <a:pt x="49" y="37"/>
                    <a:pt x="49" y="37"/>
                    <a:pt x="49" y="37"/>
                  </a:cubicBezTo>
                  <a:close/>
                  <a:moveTo>
                    <a:pt x="51" y="40"/>
                  </a:moveTo>
                  <a:cubicBezTo>
                    <a:pt x="51" y="40"/>
                    <a:pt x="52" y="41"/>
                    <a:pt x="52" y="42"/>
                  </a:cubicBezTo>
                  <a:cubicBezTo>
                    <a:pt x="55" y="42"/>
                    <a:pt x="55" y="42"/>
                    <a:pt x="55" y="42"/>
                  </a:cubicBezTo>
                  <a:cubicBezTo>
                    <a:pt x="55" y="40"/>
                    <a:pt x="55" y="40"/>
                    <a:pt x="55" y="40"/>
                  </a:cubicBezTo>
                  <a:cubicBezTo>
                    <a:pt x="55" y="40"/>
                    <a:pt x="55" y="40"/>
                    <a:pt x="55" y="40"/>
                  </a:cubicBezTo>
                  <a:cubicBezTo>
                    <a:pt x="55" y="40"/>
                    <a:pt x="55" y="39"/>
                    <a:pt x="55" y="39"/>
                  </a:cubicBezTo>
                  <a:cubicBezTo>
                    <a:pt x="51" y="40"/>
                    <a:pt x="51" y="40"/>
                    <a:pt x="51" y="40"/>
                  </a:cubicBezTo>
                  <a:close/>
                  <a:moveTo>
                    <a:pt x="51" y="43"/>
                  </a:moveTo>
                  <a:cubicBezTo>
                    <a:pt x="51" y="43"/>
                    <a:pt x="51" y="43"/>
                    <a:pt x="51" y="43"/>
                  </a:cubicBezTo>
                  <a:cubicBezTo>
                    <a:pt x="50" y="42"/>
                    <a:pt x="50" y="41"/>
                    <a:pt x="50" y="40"/>
                  </a:cubicBezTo>
                  <a:cubicBezTo>
                    <a:pt x="50" y="40"/>
                    <a:pt x="50" y="40"/>
                    <a:pt x="50" y="40"/>
                  </a:cubicBezTo>
                  <a:cubicBezTo>
                    <a:pt x="50" y="40"/>
                    <a:pt x="50" y="40"/>
                    <a:pt x="50" y="40"/>
                  </a:cubicBezTo>
                  <a:cubicBezTo>
                    <a:pt x="49" y="39"/>
                    <a:pt x="48" y="38"/>
                    <a:pt x="47" y="37"/>
                  </a:cubicBezTo>
                  <a:cubicBezTo>
                    <a:pt x="47" y="37"/>
                    <a:pt x="47" y="37"/>
                    <a:pt x="47" y="37"/>
                  </a:cubicBezTo>
                  <a:cubicBezTo>
                    <a:pt x="47" y="37"/>
                    <a:pt x="47" y="37"/>
                    <a:pt x="47" y="37"/>
                  </a:cubicBezTo>
                  <a:cubicBezTo>
                    <a:pt x="45" y="35"/>
                    <a:pt x="43" y="34"/>
                    <a:pt x="40" y="34"/>
                  </a:cubicBezTo>
                  <a:cubicBezTo>
                    <a:pt x="35" y="34"/>
                    <a:pt x="31" y="38"/>
                    <a:pt x="30" y="43"/>
                  </a:cubicBezTo>
                  <a:cubicBezTo>
                    <a:pt x="30" y="43"/>
                    <a:pt x="30" y="43"/>
                    <a:pt x="30" y="43"/>
                  </a:cubicBezTo>
                  <a:cubicBezTo>
                    <a:pt x="30" y="59"/>
                    <a:pt x="30" y="59"/>
                    <a:pt x="30" y="59"/>
                  </a:cubicBezTo>
                  <a:cubicBezTo>
                    <a:pt x="51" y="59"/>
                    <a:pt x="51" y="59"/>
                    <a:pt x="51" y="59"/>
                  </a:cubicBezTo>
                  <a:cubicBezTo>
                    <a:pt x="51" y="43"/>
                    <a:pt x="51" y="43"/>
                    <a:pt x="51" y="43"/>
                  </a:cubicBezTo>
                  <a:close/>
                  <a:moveTo>
                    <a:pt x="29" y="42"/>
                  </a:moveTo>
                  <a:cubicBezTo>
                    <a:pt x="29" y="41"/>
                    <a:pt x="29" y="40"/>
                    <a:pt x="30" y="40"/>
                  </a:cubicBezTo>
                  <a:cubicBezTo>
                    <a:pt x="26" y="39"/>
                    <a:pt x="26" y="39"/>
                    <a:pt x="26" y="39"/>
                  </a:cubicBezTo>
                  <a:cubicBezTo>
                    <a:pt x="26" y="39"/>
                    <a:pt x="26" y="40"/>
                    <a:pt x="25" y="40"/>
                  </a:cubicBezTo>
                  <a:cubicBezTo>
                    <a:pt x="25" y="40"/>
                    <a:pt x="25" y="40"/>
                    <a:pt x="25" y="40"/>
                  </a:cubicBezTo>
                  <a:cubicBezTo>
                    <a:pt x="25" y="41"/>
                    <a:pt x="25" y="41"/>
                    <a:pt x="25" y="41"/>
                  </a:cubicBezTo>
                  <a:cubicBezTo>
                    <a:pt x="25" y="41"/>
                    <a:pt x="25" y="41"/>
                    <a:pt x="25" y="41"/>
                  </a:cubicBezTo>
                  <a:cubicBezTo>
                    <a:pt x="25" y="42"/>
                    <a:pt x="25" y="42"/>
                    <a:pt x="25" y="42"/>
                  </a:cubicBezTo>
                  <a:cubicBezTo>
                    <a:pt x="29" y="42"/>
                    <a:pt x="29" y="42"/>
                    <a:pt x="29" y="42"/>
                  </a:cubicBezTo>
                  <a:close/>
                  <a:moveTo>
                    <a:pt x="30" y="38"/>
                  </a:moveTo>
                  <a:cubicBezTo>
                    <a:pt x="31" y="38"/>
                    <a:pt x="31" y="37"/>
                    <a:pt x="32" y="37"/>
                  </a:cubicBezTo>
                  <a:cubicBezTo>
                    <a:pt x="29" y="34"/>
                    <a:pt x="29" y="34"/>
                    <a:pt x="29" y="34"/>
                  </a:cubicBezTo>
                  <a:cubicBezTo>
                    <a:pt x="28" y="35"/>
                    <a:pt x="27" y="36"/>
                    <a:pt x="27" y="37"/>
                  </a:cubicBezTo>
                  <a:cubicBezTo>
                    <a:pt x="30" y="38"/>
                    <a:pt x="30" y="38"/>
                    <a:pt x="30" y="38"/>
                  </a:cubicBezTo>
                  <a:close/>
                  <a:moveTo>
                    <a:pt x="33" y="36"/>
                  </a:moveTo>
                  <a:cubicBezTo>
                    <a:pt x="33" y="35"/>
                    <a:pt x="34" y="34"/>
                    <a:pt x="35" y="34"/>
                  </a:cubicBezTo>
                  <a:cubicBezTo>
                    <a:pt x="34" y="31"/>
                    <a:pt x="34" y="31"/>
                    <a:pt x="34" y="31"/>
                  </a:cubicBezTo>
                  <a:cubicBezTo>
                    <a:pt x="32" y="31"/>
                    <a:pt x="31" y="32"/>
                    <a:pt x="30" y="33"/>
                  </a:cubicBezTo>
                  <a:cubicBezTo>
                    <a:pt x="33" y="36"/>
                    <a:pt x="33" y="36"/>
                    <a:pt x="33" y="36"/>
                  </a:cubicBezTo>
                  <a:close/>
                  <a:moveTo>
                    <a:pt x="36" y="33"/>
                  </a:moveTo>
                  <a:cubicBezTo>
                    <a:pt x="37" y="33"/>
                    <a:pt x="39" y="33"/>
                    <a:pt x="40" y="33"/>
                  </a:cubicBezTo>
                  <a:cubicBezTo>
                    <a:pt x="40" y="29"/>
                    <a:pt x="40" y="29"/>
                    <a:pt x="40" y="29"/>
                  </a:cubicBezTo>
                  <a:cubicBezTo>
                    <a:pt x="39" y="29"/>
                    <a:pt x="39" y="29"/>
                    <a:pt x="39" y="29"/>
                  </a:cubicBezTo>
                  <a:cubicBezTo>
                    <a:pt x="38" y="29"/>
                    <a:pt x="36" y="30"/>
                    <a:pt x="35" y="30"/>
                  </a:cubicBezTo>
                  <a:cubicBezTo>
                    <a:pt x="36" y="33"/>
                    <a:pt x="36" y="33"/>
                    <a:pt x="36" y="33"/>
                  </a:cubicBezTo>
                  <a:close/>
                  <a:moveTo>
                    <a:pt x="47" y="29"/>
                  </a:moveTo>
                  <a:cubicBezTo>
                    <a:pt x="50" y="30"/>
                    <a:pt x="52" y="32"/>
                    <a:pt x="54" y="34"/>
                  </a:cubicBezTo>
                  <a:cubicBezTo>
                    <a:pt x="54" y="29"/>
                    <a:pt x="54" y="29"/>
                    <a:pt x="54" y="29"/>
                  </a:cubicBezTo>
                  <a:cubicBezTo>
                    <a:pt x="47" y="29"/>
                    <a:pt x="47" y="29"/>
                    <a:pt x="47" y="29"/>
                  </a:cubicBezTo>
                  <a:close/>
                  <a:moveTo>
                    <a:pt x="55" y="35"/>
                  </a:moveTo>
                  <a:cubicBezTo>
                    <a:pt x="55" y="36"/>
                    <a:pt x="55" y="36"/>
                    <a:pt x="55" y="36"/>
                  </a:cubicBezTo>
                  <a:cubicBezTo>
                    <a:pt x="55" y="35"/>
                    <a:pt x="55" y="35"/>
                    <a:pt x="55" y="35"/>
                  </a:cubicBezTo>
                  <a:cubicBezTo>
                    <a:pt x="55" y="35"/>
                    <a:pt x="55" y="35"/>
                    <a:pt x="55" y="35"/>
                  </a:cubicBezTo>
                  <a:close/>
                  <a:moveTo>
                    <a:pt x="55" y="36"/>
                  </a:moveTo>
                  <a:cubicBezTo>
                    <a:pt x="56" y="37"/>
                    <a:pt x="56" y="38"/>
                    <a:pt x="57" y="39"/>
                  </a:cubicBezTo>
                  <a:cubicBezTo>
                    <a:pt x="60" y="39"/>
                    <a:pt x="60" y="39"/>
                    <a:pt x="60" y="39"/>
                  </a:cubicBezTo>
                  <a:cubicBezTo>
                    <a:pt x="60" y="36"/>
                    <a:pt x="60" y="36"/>
                    <a:pt x="60" y="36"/>
                  </a:cubicBezTo>
                  <a:cubicBezTo>
                    <a:pt x="55" y="36"/>
                    <a:pt x="55" y="36"/>
                    <a:pt x="55" y="36"/>
                  </a:cubicBezTo>
                  <a:close/>
                  <a:moveTo>
                    <a:pt x="24" y="39"/>
                  </a:moveTo>
                  <a:cubicBezTo>
                    <a:pt x="24" y="38"/>
                    <a:pt x="25" y="37"/>
                    <a:pt x="26" y="36"/>
                  </a:cubicBezTo>
                  <a:cubicBezTo>
                    <a:pt x="21" y="36"/>
                    <a:pt x="21" y="36"/>
                    <a:pt x="21" y="36"/>
                  </a:cubicBezTo>
                  <a:cubicBezTo>
                    <a:pt x="21" y="39"/>
                    <a:pt x="21" y="39"/>
                    <a:pt x="21" y="39"/>
                  </a:cubicBezTo>
                  <a:cubicBezTo>
                    <a:pt x="24" y="39"/>
                    <a:pt x="24" y="39"/>
                    <a:pt x="24" y="39"/>
                  </a:cubicBezTo>
                  <a:close/>
                  <a:moveTo>
                    <a:pt x="26" y="35"/>
                  </a:moveTo>
                  <a:cubicBezTo>
                    <a:pt x="26" y="35"/>
                    <a:pt x="26" y="35"/>
                    <a:pt x="26" y="35"/>
                  </a:cubicBezTo>
                  <a:cubicBezTo>
                    <a:pt x="26" y="35"/>
                    <a:pt x="26" y="35"/>
                    <a:pt x="26" y="35"/>
                  </a:cubicBezTo>
                  <a:cubicBezTo>
                    <a:pt x="26" y="35"/>
                    <a:pt x="26" y="35"/>
                    <a:pt x="26" y="35"/>
                  </a:cubicBezTo>
                  <a:close/>
                  <a:moveTo>
                    <a:pt x="27" y="34"/>
                  </a:moveTo>
                  <a:cubicBezTo>
                    <a:pt x="29" y="32"/>
                    <a:pt x="31" y="30"/>
                    <a:pt x="33" y="29"/>
                  </a:cubicBezTo>
                  <a:cubicBezTo>
                    <a:pt x="27" y="29"/>
                    <a:pt x="27" y="29"/>
                    <a:pt x="27" y="29"/>
                  </a:cubicBezTo>
                  <a:cubicBezTo>
                    <a:pt x="27" y="34"/>
                    <a:pt x="27" y="34"/>
                    <a:pt x="27" y="34"/>
                  </a:cubicBezTo>
                  <a:close/>
                  <a:moveTo>
                    <a:pt x="55" y="43"/>
                  </a:moveTo>
                  <a:cubicBezTo>
                    <a:pt x="52" y="43"/>
                    <a:pt x="52" y="43"/>
                    <a:pt x="52" y="43"/>
                  </a:cubicBezTo>
                  <a:cubicBezTo>
                    <a:pt x="52" y="46"/>
                    <a:pt x="52" y="46"/>
                    <a:pt x="52" y="46"/>
                  </a:cubicBezTo>
                  <a:cubicBezTo>
                    <a:pt x="55" y="46"/>
                    <a:pt x="55" y="46"/>
                    <a:pt x="55" y="46"/>
                  </a:cubicBezTo>
                  <a:cubicBezTo>
                    <a:pt x="55" y="43"/>
                    <a:pt x="55" y="43"/>
                    <a:pt x="55" y="43"/>
                  </a:cubicBezTo>
                  <a:close/>
                  <a:moveTo>
                    <a:pt x="55" y="48"/>
                  </a:moveTo>
                  <a:cubicBezTo>
                    <a:pt x="52" y="48"/>
                    <a:pt x="52" y="48"/>
                    <a:pt x="52" y="48"/>
                  </a:cubicBezTo>
                  <a:cubicBezTo>
                    <a:pt x="52" y="50"/>
                    <a:pt x="52" y="50"/>
                    <a:pt x="52" y="50"/>
                  </a:cubicBezTo>
                  <a:cubicBezTo>
                    <a:pt x="55" y="50"/>
                    <a:pt x="55" y="50"/>
                    <a:pt x="55" y="50"/>
                  </a:cubicBezTo>
                  <a:cubicBezTo>
                    <a:pt x="55" y="48"/>
                    <a:pt x="55" y="48"/>
                    <a:pt x="55" y="48"/>
                  </a:cubicBezTo>
                  <a:close/>
                  <a:moveTo>
                    <a:pt x="55" y="52"/>
                  </a:moveTo>
                  <a:cubicBezTo>
                    <a:pt x="52" y="52"/>
                    <a:pt x="52" y="52"/>
                    <a:pt x="52" y="52"/>
                  </a:cubicBezTo>
                  <a:cubicBezTo>
                    <a:pt x="52" y="55"/>
                    <a:pt x="52" y="55"/>
                    <a:pt x="52" y="55"/>
                  </a:cubicBezTo>
                  <a:cubicBezTo>
                    <a:pt x="55" y="55"/>
                    <a:pt x="55" y="55"/>
                    <a:pt x="55" y="55"/>
                  </a:cubicBezTo>
                  <a:cubicBezTo>
                    <a:pt x="55" y="52"/>
                    <a:pt x="55" y="52"/>
                    <a:pt x="55" y="52"/>
                  </a:cubicBezTo>
                  <a:close/>
                  <a:moveTo>
                    <a:pt x="55" y="56"/>
                  </a:moveTo>
                  <a:cubicBezTo>
                    <a:pt x="52" y="56"/>
                    <a:pt x="52" y="56"/>
                    <a:pt x="52" y="56"/>
                  </a:cubicBezTo>
                  <a:cubicBezTo>
                    <a:pt x="52" y="59"/>
                    <a:pt x="52" y="59"/>
                    <a:pt x="52" y="59"/>
                  </a:cubicBezTo>
                  <a:cubicBezTo>
                    <a:pt x="55" y="59"/>
                    <a:pt x="55" y="59"/>
                    <a:pt x="55" y="59"/>
                  </a:cubicBezTo>
                  <a:cubicBezTo>
                    <a:pt x="55" y="56"/>
                    <a:pt x="55" y="56"/>
                    <a:pt x="55" y="56"/>
                  </a:cubicBezTo>
                  <a:close/>
                  <a:moveTo>
                    <a:pt x="29" y="43"/>
                  </a:moveTo>
                  <a:cubicBezTo>
                    <a:pt x="25" y="43"/>
                    <a:pt x="25" y="43"/>
                    <a:pt x="25" y="43"/>
                  </a:cubicBezTo>
                  <a:cubicBezTo>
                    <a:pt x="25" y="45"/>
                    <a:pt x="25" y="45"/>
                    <a:pt x="25" y="45"/>
                  </a:cubicBezTo>
                  <a:cubicBezTo>
                    <a:pt x="25" y="45"/>
                    <a:pt x="25" y="45"/>
                    <a:pt x="25" y="45"/>
                  </a:cubicBezTo>
                  <a:cubicBezTo>
                    <a:pt x="25" y="46"/>
                    <a:pt x="25" y="46"/>
                    <a:pt x="25" y="46"/>
                  </a:cubicBezTo>
                  <a:cubicBezTo>
                    <a:pt x="29" y="46"/>
                    <a:pt x="29" y="46"/>
                    <a:pt x="29" y="46"/>
                  </a:cubicBezTo>
                  <a:cubicBezTo>
                    <a:pt x="29" y="43"/>
                    <a:pt x="29" y="43"/>
                    <a:pt x="29" y="43"/>
                  </a:cubicBezTo>
                  <a:close/>
                  <a:moveTo>
                    <a:pt x="29" y="48"/>
                  </a:moveTo>
                  <a:cubicBezTo>
                    <a:pt x="25" y="48"/>
                    <a:pt x="25" y="48"/>
                    <a:pt x="25" y="48"/>
                  </a:cubicBezTo>
                  <a:cubicBezTo>
                    <a:pt x="25" y="50"/>
                    <a:pt x="25" y="50"/>
                    <a:pt x="25" y="50"/>
                  </a:cubicBezTo>
                  <a:cubicBezTo>
                    <a:pt x="29" y="50"/>
                    <a:pt x="29" y="50"/>
                    <a:pt x="29" y="50"/>
                  </a:cubicBezTo>
                  <a:cubicBezTo>
                    <a:pt x="29" y="48"/>
                    <a:pt x="29" y="48"/>
                    <a:pt x="29" y="48"/>
                  </a:cubicBezTo>
                  <a:close/>
                  <a:moveTo>
                    <a:pt x="29" y="52"/>
                  </a:moveTo>
                  <a:cubicBezTo>
                    <a:pt x="25" y="52"/>
                    <a:pt x="25" y="52"/>
                    <a:pt x="25" y="52"/>
                  </a:cubicBezTo>
                  <a:cubicBezTo>
                    <a:pt x="25" y="53"/>
                    <a:pt x="25" y="53"/>
                    <a:pt x="25" y="53"/>
                  </a:cubicBezTo>
                  <a:cubicBezTo>
                    <a:pt x="25" y="53"/>
                    <a:pt x="25" y="53"/>
                    <a:pt x="25" y="53"/>
                  </a:cubicBezTo>
                  <a:cubicBezTo>
                    <a:pt x="25" y="55"/>
                    <a:pt x="25" y="55"/>
                    <a:pt x="25" y="55"/>
                  </a:cubicBezTo>
                  <a:cubicBezTo>
                    <a:pt x="29" y="55"/>
                    <a:pt x="29" y="55"/>
                    <a:pt x="29" y="55"/>
                  </a:cubicBezTo>
                  <a:cubicBezTo>
                    <a:pt x="29" y="52"/>
                    <a:pt x="29" y="52"/>
                    <a:pt x="29" y="52"/>
                  </a:cubicBezTo>
                  <a:close/>
                  <a:moveTo>
                    <a:pt x="29" y="56"/>
                  </a:moveTo>
                  <a:cubicBezTo>
                    <a:pt x="25" y="56"/>
                    <a:pt x="25" y="56"/>
                    <a:pt x="25" y="56"/>
                  </a:cubicBezTo>
                  <a:cubicBezTo>
                    <a:pt x="25" y="59"/>
                    <a:pt x="25" y="59"/>
                    <a:pt x="25" y="59"/>
                  </a:cubicBezTo>
                  <a:cubicBezTo>
                    <a:pt x="29" y="59"/>
                    <a:pt x="29" y="59"/>
                    <a:pt x="29" y="59"/>
                  </a:cubicBezTo>
                  <a:cubicBezTo>
                    <a:pt x="29" y="56"/>
                    <a:pt x="29" y="56"/>
                    <a:pt x="29" y="56"/>
                  </a:cubicBezTo>
                  <a:close/>
                  <a:moveTo>
                    <a:pt x="20" y="46"/>
                  </a:moveTo>
                  <a:cubicBezTo>
                    <a:pt x="20" y="52"/>
                    <a:pt x="20" y="52"/>
                    <a:pt x="20" y="52"/>
                  </a:cubicBezTo>
                  <a:cubicBezTo>
                    <a:pt x="24" y="52"/>
                    <a:pt x="24" y="52"/>
                    <a:pt x="24" y="52"/>
                  </a:cubicBezTo>
                  <a:cubicBezTo>
                    <a:pt x="24" y="46"/>
                    <a:pt x="24" y="46"/>
                    <a:pt x="24" y="46"/>
                  </a:cubicBezTo>
                  <a:cubicBezTo>
                    <a:pt x="20" y="46"/>
                    <a:pt x="20" y="46"/>
                    <a:pt x="20" y="46"/>
                  </a:cubicBezTo>
                  <a:close/>
                  <a:moveTo>
                    <a:pt x="18" y="52"/>
                  </a:moveTo>
                  <a:cubicBezTo>
                    <a:pt x="18" y="46"/>
                    <a:pt x="18" y="46"/>
                    <a:pt x="18" y="46"/>
                  </a:cubicBezTo>
                  <a:cubicBezTo>
                    <a:pt x="13" y="46"/>
                    <a:pt x="13" y="46"/>
                    <a:pt x="13" y="46"/>
                  </a:cubicBezTo>
                  <a:cubicBezTo>
                    <a:pt x="13" y="52"/>
                    <a:pt x="13" y="52"/>
                    <a:pt x="13" y="52"/>
                  </a:cubicBezTo>
                  <a:cubicBezTo>
                    <a:pt x="18" y="52"/>
                    <a:pt x="18" y="52"/>
                    <a:pt x="18" y="52"/>
                  </a:cubicBezTo>
                  <a:close/>
                  <a:moveTo>
                    <a:pt x="17" y="53"/>
                  </a:moveTo>
                  <a:cubicBezTo>
                    <a:pt x="17" y="59"/>
                    <a:pt x="17" y="59"/>
                    <a:pt x="17" y="59"/>
                  </a:cubicBezTo>
                  <a:cubicBezTo>
                    <a:pt x="24" y="59"/>
                    <a:pt x="24" y="59"/>
                    <a:pt x="24" y="59"/>
                  </a:cubicBezTo>
                  <a:cubicBezTo>
                    <a:pt x="24" y="53"/>
                    <a:pt x="24" y="53"/>
                    <a:pt x="24" y="53"/>
                  </a:cubicBezTo>
                  <a:cubicBezTo>
                    <a:pt x="17" y="53"/>
                    <a:pt x="17" y="53"/>
                    <a:pt x="17" y="53"/>
                  </a:cubicBezTo>
                  <a:close/>
                  <a:moveTo>
                    <a:pt x="16" y="59"/>
                  </a:moveTo>
                  <a:cubicBezTo>
                    <a:pt x="16" y="53"/>
                    <a:pt x="16" y="53"/>
                    <a:pt x="16" y="53"/>
                  </a:cubicBezTo>
                  <a:cubicBezTo>
                    <a:pt x="13" y="53"/>
                    <a:pt x="13" y="53"/>
                    <a:pt x="13" y="53"/>
                  </a:cubicBezTo>
                  <a:cubicBezTo>
                    <a:pt x="13" y="59"/>
                    <a:pt x="13" y="59"/>
                    <a:pt x="13" y="59"/>
                  </a:cubicBezTo>
                  <a:cubicBezTo>
                    <a:pt x="16" y="59"/>
                    <a:pt x="16" y="59"/>
                    <a:pt x="16" y="59"/>
                  </a:cubicBezTo>
                  <a:close/>
                  <a:moveTo>
                    <a:pt x="17" y="41"/>
                  </a:moveTo>
                  <a:cubicBezTo>
                    <a:pt x="17" y="45"/>
                    <a:pt x="17" y="45"/>
                    <a:pt x="17" y="45"/>
                  </a:cubicBezTo>
                  <a:cubicBezTo>
                    <a:pt x="24" y="45"/>
                    <a:pt x="24" y="45"/>
                    <a:pt x="24" y="45"/>
                  </a:cubicBezTo>
                  <a:cubicBezTo>
                    <a:pt x="24" y="41"/>
                    <a:pt x="24" y="41"/>
                    <a:pt x="24" y="41"/>
                  </a:cubicBezTo>
                  <a:cubicBezTo>
                    <a:pt x="17" y="41"/>
                    <a:pt x="17" y="41"/>
                    <a:pt x="17" y="41"/>
                  </a:cubicBezTo>
                  <a:close/>
                  <a:moveTo>
                    <a:pt x="16" y="45"/>
                  </a:moveTo>
                  <a:cubicBezTo>
                    <a:pt x="16" y="41"/>
                    <a:pt x="16" y="41"/>
                    <a:pt x="16" y="41"/>
                  </a:cubicBezTo>
                  <a:cubicBezTo>
                    <a:pt x="13" y="41"/>
                    <a:pt x="13" y="41"/>
                    <a:pt x="13" y="41"/>
                  </a:cubicBezTo>
                  <a:cubicBezTo>
                    <a:pt x="13" y="45"/>
                    <a:pt x="13" y="45"/>
                    <a:pt x="13" y="45"/>
                  </a:cubicBezTo>
                  <a:cubicBezTo>
                    <a:pt x="16" y="45"/>
                    <a:pt x="16" y="45"/>
                    <a:pt x="16" y="45"/>
                  </a:cubicBezTo>
                  <a:close/>
                  <a:moveTo>
                    <a:pt x="19" y="39"/>
                  </a:moveTo>
                  <a:cubicBezTo>
                    <a:pt x="19" y="36"/>
                    <a:pt x="19" y="36"/>
                    <a:pt x="19" y="36"/>
                  </a:cubicBezTo>
                  <a:cubicBezTo>
                    <a:pt x="13" y="36"/>
                    <a:pt x="13" y="36"/>
                    <a:pt x="13" y="36"/>
                  </a:cubicBezTo>
                  <a:cubicBezTo>
                    <a:pt x="13" y="39"/>
                    <a:pt x="13" y="39"/>
                    <a:pt x="13" y="39"/>
                  </a:cubicBezTo>
                  <a:cubicBezTo>
                    <a:pt x="19" y="39"/>
                    <a:pt x="19" y="39"/>
                    <a:pt x="19" y="39"/>
                  </a:cubicBezTo>
                  <a:close/>
                  <a:moveTo>
                    <a:pt x="25" y="35"/>
                  </a:moveTo>
                  <a:cubicBezTo>
                    <a:pt x="25" y="29"/>
                    <a:pt x="25" y="29"/>
                    <a:pt x="25" y="29"/>
                  </a:cubicBezTo>
                  <a:cubicBezTo>
                    <a:pt x="17" y="29"/>
                    <a:pt x="17" y="29"/>
                    <a:pt x="17" y="29"/>
                  </a:cubicBezTo>
                  <a:cubicBezTo>
                    <a:pt x="17" y="35"/>
                    <a:pt x="17" y="35"/>
                    <a:pt x="17" y="35"/>
                  </a:cubicBezTo>
                  <a:cubicBezTo>
                    <a:pt x="25" y="35"/>
                    <a:pt x="25" y="35"/>
                    <a:pt x="25" y="35"/>
                  </a:cubicBezTo>
                  <a:close/>
                  <a:moveTo>
                    <a:pt x="16" y="35"/>
                  </a:moveTo>
                  <a:cubicBezTo>
                    <a:pt x="16" y="29"/>
                    <a:pt x="16" y="29"/>
                    <a:pt x="16" y="29"/>
                  </a:cubicBezTo>
                  <a:cubicBezTo>
                    <a:pt x="8" y="29"/>
                    <a:pt x="8" y="29"/>
                    <a:pt x="8" y="29"/>
                  </a:cubicBezTo>
                  <a:cubicBezTo>
                    <a:pt x="8" y="35"/>
                    <a:pt x="8" y="35"/>
                    <a:pt x="8" y="35"/>
                  </a:cubicBezTo>
                  <a:cubicBezTo>
                    <a:pt x="16" y="35"/>
                    <a:pt x="16" y="35"/>
                    <a:pt x="16" y="35"/>
                  </a:cubicBezTo>
                  <a:close/>
                  <a:moveTo>
                    <a:pt x="6" y="35"/>
                  </a:moveTo>
                  <a:cubicBezTo>
                    <a:pt x="6" y="29"/>
                    <a:pt x="6" y="29"/>
                    <a:pt x="6" y="29"/>
                  </a:cubicBezTo>
                  <a:cubicBezTo>
                    <a:pt x="2" y="29"/>
                    <a:pt x="2" y="29"/>
                    <a:pt x="2" y="29"/>
                  </a:cubicBezTo>
                  <a:cubicBezTo>
                    <a:pt x="2" y="35"/>
                    <a:pt x="2" y="35"/>
                    <a:pt x="2" y="35"/>
                  </a:cubicBezTo>
                  <a:cubicBezTo>
                    <a:pt x="6" y="35"/>
                    <a:pt x="6" y="35"/>
                    <a:pt x="6" y="35"/>
                  </a:cubicBezTo>
                  <a:close/>
                  <a:moveTo>
                    <a:pt x="79" y="29"/>
                  </a:moveTo>
                  <a:cubicBezTo>
                    <a:pt x="74" y="29"/>
                    <a:pt x="74" y="29"/>
                    <a:pt x="74" y="29"/>
                  </a:cubicBezTo>
                  <a:cubicBezTo>
                    <a:pt x="74" y="35"/>
                    <a:pt x="74" y="35"/>
                    <a:pt x="74" y="35"/>
                  </a:cubicBezTo>
                  <a:cubicBezTo>
                    <a:pt x="79" y="35"/>
                    <a:pt x="79" y="35"/>
                    <a:pt x="79" y="35"/>
                  </a:cubicBezTo>
                  <a:cubicBezTo>
                    <a:pt x="79" y="29"/>
                    <a:pt x="79" y="29"/>
                    <a:pt x="79" y="29"/>
                  </a:cubicBezTo>
                  <a:close/>
                  <a:moveTo>
                    <a:pt x="73" y="29"/>
                  </a:moveTo>
                  <a:cubicBezTo>
                    <a:pt x="65" y="29"/>
                    <a:pt x="65" y="29"/>
                    <a:pt x="65" y="29"/>
                  </a:cubicBezTo>
                  <a:cubicBezTo>
                    <a:pt x="65" y="35"/>
                    <a:pt x="65" y="35"/>
                    <a:pt x="65" y="35"/>
                  </a:cubicBezTo>
                  <a:cubicBezTo>
                    <a:pt x="73" y="35"/>
                    <a:pt x="73" y="35"/>
                    <a:pt x="73" y="35"/>
                  </a:cubicBezTo>
                  <a:cubicBezTo>
                    <a:pt x="73" y="29"/>
                    <a:pt x="73" y="29"/>
                    <a:pt x="73" y="29"/>
                  </a:cubicBezTo>
                  <a:close/>
                  <a:moveTo>
                    <a:pt x="64" y="29"/>
                  </a:moveTo>
                  <a:cubicBezTo>
                    <a:pt x="55" y="29"/>
                    <a:pt x="55" y="29"/>
                    <a:pt x="55" y="29"/>
                  </a:cubicBezTo>
                  <a:cubicBezTo>
                    <a:pt x="55" y="35"/>
                    <a:pt x="55" y="35"/>
                    <a:pt x="55" y="35"/>
                  </a:cubicBezTo>
                  <a:cubicBezTo>
                    <a:pt x="64" y="35"/>
                    <a:pt x="64" y="35"/>
                    <a:pt x="64" y="35"/>
                  </a:cubicBezTo>
                  <a:cubicBezTo>
                    <a:pt x="64" y="29"/>
                    <a:pt x="64" y="29"/>
                    <a:pt x="64" y="29"/>
                  </a:cubicBezTo>
                  <a:close/>
                  <a:moveTo>
                    <a:pt x="2" y="28"/>
                  </a:moveTo>
                  <a:cubicBezTo>
                    <a:pt x="5" y="28"/>
                    <a:pt x="5" y="28"/>
                    <a:pt x="5" y="28"/>
                  </a:cubicBezTo>
                  <a:cubicBezTo>
                    <a:pt x="5" y="24"/>
                    <a:pt x="5" y="24"/>
                    <a:pt x="5" y="24"/>
                  </a:cubicBezTo>
                  <a:cubicBezTo>
                    <a:pt x="2" y="24"/>
                    <a:pt x="2" y="24"/>
                    <a:pt x="2" y="24"/>
                  </a:cubicBezTo>
                  <a:cubicBezTo>
                    <a:pt x="2" y="28"/>
                    <a:pt x="2" y="28"/>
                    <a:pt x="2" y="28"/>
                  </a:cubicBezTo>
                  <a:close/>
                  <a:moveTo>
                    <a:pt x="6" y="28"/>
                  </a:moveTo>
                  <a:cubicBezTo>
                    <a:pt x="12" y="28"/>
                    <a:pt x="12" y="28"/>
                    <a:pt x="12" y="28"/>
                  </a:cubicBezTo>
                  <a:cubicBezTo>
                    <a:pt x="12" y="24"/>
                    <a:pt x="12" y="24"/>
                    <a:pt x="12" y="24"/>
                  </a:cubicBezTo>
                  <a:cubicBezTo>
                    <a:pt x="6" y="24"/>
                    <a:pt x="6" y="24"/>
                    <a:pt x="6" y="24"/>
                  </a:cubicBezTo>
                  <a:cubicBezTo>
                    <a:pt x="6" y="28"/>
                    <a:pt x="6" y="28"/>
                    <a:pt x="6" y="28"/>
                  </a:cubicBezTo>
                  <a:close/>
                  <a:moveTo>
                    <a:pt x="13" y="28"/>
                  </a:moveTo>
                  <a:cubicBezTo>
                    <a:pt x="18" y="28"/>
                    <a:pt x="18" y="28"/>
                    <a:pt x="18" y="28"/>
                  </a:cubicBezTo>
                  <a:cubicBezTo>
                    <a:pt x="18" y="24"/>
                    <a:pt x="18" y="24"/>
                    <a:pt x="18" y="24"/>
                  </a:cubicBezTo>
                  <a:cubicBezTo>
                    <a:pt x="13" y="24"/>
                    <a:pt x="13" y="24"/>
                    <a:pt x="13" y="24"/>
                  </a:cubicBezTo>
                  <a:cubicBezTo>
                    <a:pt x="13" y="28"/>
                    <a:pt x="13" y="28"/>
                    <a:pt x="13" y="28"/>
                  </a:cubicBezTo>
                  <a:close/>
                  <a:moveTo>
                    <a:pt x="20" y="28"/>
                  </a:moveTo>
                  <a:cubicBezTo>
                    <a:pt x="30" y="28"/>
                    <a:pt x="30" y="28"/>
                    <a:pt x="30" y="28"/>
                  </a:cubicBezTo>
                  <a:cubicBezTo>
                    <a:pt x="30" y="24"/>
                    <a:pt x="30" y="24"/>
                    <a:pt x="30" y="24"/>
                  </a:cubicBezTo>
                  <a:cubicBezTo>
                    <a:pt x="20" y="24"/>
                    <a:pt x="20" y="24"/>
                    <a:pt x="20" y="24"/>
                  </a:cubicBezTo>
                  <a:cubicBezTo>
                    <a:pt x="20" y="28"/>
                    <a:pt x="20" y="28"/>
                    <a:pt x="20" y="28"/>
                  </a:cubicBezTo>
                  <a:close/>
                  <a:moveTo>
                    <a:pt x="31" y="28"/>
                  </a:moveTo>
                  <a:cubicBezTo>
                    <a:pt x="40" y="28"/>
                    <a:pt x="40" y="28"/>
                    <a:pt x="40" y="28"/>
                  </a:cubicBezTo>
                  <a:cubicBezTo>
                    <a:pt x="40" y="24"/>
                    <a:pt x="40" y="24"/>
                    <a:pt x="40" y="24"/>
                  </a:cubicBezTo>
                  <a:cubicBezTo>
                    <a:pt x="31" y="24"/>
                    <a:pt x="31" y="24"/>
                    <a:pt x="31" y="24"/>
                  </a:cubicBezTo>
                  <a:cubicBezTo>
                    <a:pt x="31" y="28"/>
                    <a:pt x="31" y="28"/>
                    <a:pt x="31" y="28"/>
                  </a:cubicBezTo>
                  <a:close/>
                  <a:moveTo>
                    <a:pt x="41" y="28"/>
                  </a:moveTo>
                  <a:cubicBezTo>
                    <a:pt x="50" y="28"/>
                    <a:pt x="50" y="28"/>
                    <a:pt x="50" y="28"/>
                  </a:cubicBezTo>
                  <a:cubicBezTo>
                    <a:pt x="50" y="24"/>
                    <a:pt x="50" y="24"/>
                    <a:pt x="50" y="24"/>
                  </a:cubicBezTo>
                  <a:cubicBezTo>
                    <a:pt x="41" y="24"/>
                    <a:pt x="41" y="24"/>
                    <a:pt x="41" y="24"/>
                  </a:cubicBezTo>
                  <a:cubicBezTo>
                    <a:pt x="41" y="28"/>
                    <a:pt x="41" y="28"/>
                    <a:pt x="41" y="28"/>
                  </a:cubicBezTo>
                  <a:close/>
                  <a:moveTo>
                    <a:pt x="51" y="28"/>
                  </a:moveTo>
                  <a:cubicBezTo>
                    <a:pt x="61" y="28"/>
                    <a:pt x="61" y="28"/>
                    <a:pt x="61" y="28"/>
                  </a:cubicBezTo>
                  <a:cubicBezTo>
                    <a:pt x="61" y="24"/>
                    <a:pt x="61" y="24"/>
                    <a:pt x="61" y="24"/>
                  </a:cubicBezTo>
                  <a:cubicBezTo>
                    <a:pt x="51" y="24"/>
                    <a:pt x="51" y="24"/>
                    <a:pt x="51" y="24"/>
                  </a:cubicBezTo>
                  <a:cubicBezTo>
                    <a:pt x="51" y="28"/>
                    <a:pt x="51" y="28"/>
                    <a:pt x="51" y="28"/>
                  </a:cubicBezTo>
                  <a:close/>
                  <a:moveTo>
                    <a:pt x="63" y="28"/>
                  </a:moveTo>
                  <a:cubicBezTo>
                    <a:pt x="67" y="28"/>
                    <a:pt x="67" y="28"/>
                    <a:pt x="67" y="28"/>
                  </a:cubicBezTo>
                  <a:cubicBezTo>
                    <a:pt x="67" y="24"/>
                    <a:pt x="67" y="24"/>
                    <a:pt x="67" y="24"/>
                  </a:cubicBezTo>
                  <a:cubicBezTo>
                    <a:pt x="63" y="24"/>
                    <a:pt x="63" y="24"/>
                    <a:pt x="63" y="24"/>
                  </a:cubicBezTo>
                  <a:cubicBezTo>
                    <a:pt x="63" y="28"/>
                    <a:pt x="63" y="28"/>
                    <a:pt x="63" y="28"/>
                  </a:cubicBezTo>
                  <a:close/>
                  <a:moveTo>
                    <a:pt x="69" y="28"/>
                  </a:moveTo>
                  <a:cubicBezTo>
                    <a:pt x="74" y="28"/>
                    <a:pt x="74" y="28"/>
                    <a:pt x="74" y="28"/>
                  </a:cubicBezTo>
                  <a:cubicBezTo>
                    <a:pt x="74" y="24"/>
                    <a:pt x="74" y="24"/>
                    <a:pt x="74" y="24"/>
                  </a:cubicBezTo>
                  <a:cubicBezTo>
                    <a:pt x="69" y="24"/>
                    <a:pt x="69" y="24"/>
                    <a:pt x="69" y="24"/>
                  </a:cubicBezTo>
                  <a:cubicBezTo>
                    <a:pt x="69" y="28"/>
                    <a:pt x="69" y="28"/>
                    <a:pt x="69" y="28"/>
                  </a:cubicBezTo>
                  <a:close/>
                  <a:moveTo>
                    <a:pt x="76" y="28"/>
                  </a:moveTo>
                  <a:cubicBezTo>
                    <a:pt x="79" y="28"/>
                    <a:pt x="79" y="28"/>
                    <a:pt x="79" y="28"/>
                  </a:cubicBezTo>
                  <a:cubicBezTo>
                    <a:pt x="79" y="24"/>
                    <a:pt x="79" y="24"/>
                    <a:pt x="79" y="24"/>
                  </a:cubicBezTo>
                  <a:cubicBezTo>
                    <a:pt x="76" y="24"/>
                    <a:pt x="76" y="24"/>
                    <a:pt x="76" y="24"/>
                  </a:cubicBezTo>
                  <a:cubicBezTo>
                    <a:pt x="76" y="28"/>
                    <a:pt x="76" y="28"/>
                    <a:pt x="76" y="28"/>
                  </a:cubicBezTo>
                  <a:close/>
                  <a:moveTo>
                    <a:pt x="79" y="36"/>
                  </a:moveTo>
                  <a:cubicBezTo>
                    <a:pt x="69" y="36"/>
                    <a:pt x="69" y="36"/>
                    <a:pt x="69" y="36"/>
                  </a:cubicBezTo>
                  <a:cubicBezTo>
                    <a:pt x="69" y="59"/>
                    <a:pt x="69" y="59"/>
                    <a:pt x="69" y="59"/>
                  </a:cubicBezTo>
                  <a:cubicBezTo>
                    <a:pt x="69" y="60"/>
                    <a:pt x="69" y="60"/>
                    <a:pt x="69" y="60"/>
                  </a:cubicBezTo>
                  <a:cubicBezTo>
                    <a:pt x="69" y="60"/>
                    <a:pt x="69" y="60"/>
                    <a:pt x="69" y="60"/>
                  </a:cubicBezTo>
                  <a:cubicBezTo>
                    <a:pt x="68" y="60"/>
                    <a:pt x="68" y="60"/>
                    <a:pt x="68" y="60"/>
                  </a:cubicBezTo>
                  <a:cubicBezTo>
                    <a:pt x="68" y="60"/>
                    <a:pt x="68" y="60"/>
                    <a:pt x="68" y="60"/>
                  </a:cubicBezTo>
                  <a:cubicBezTo>
                    <a:pt x="57" y="60"/>
                    <a:pt x="57" y="60"/>
                    <a:pt x="57" y="60"/>
                  </a:cubicBezTo>
                  <a:cubicBezTo>
                    <a:pt x="57" y="60"/>
                    <a:pt x="57" y="60"/>
                    <a:pt x="57" y="60"/>
                  </a:cubicBezTo>
                  <a:cubicBezTo>
                    <a:pt x="55" y="60"/>
                    <a:pt x="55" y="60"/>
                    <a:pt x="55" y="60"/>
                  </a:cubicBezTo>
                  <a:cubicBezTo>
                    <a:pt x="55" y="60"/>
                    <a:pt x="55" y="60"/>
                    <a:pt x="55" y="60"/>
                  </a:cubicBezTo>
                  <a:cubicBezTo>
                    <a:pt x="52" y="60"/>
                    <a:pt x="52" y="60"/>
                    <a:pt x="52" y="60"/>
                  </a:cubicBezTo>
                  <a:cubicBezTo>
                    <a:pt x="52" y="60"/>
                    <a:pt x="52" y="60"/>
                    <a:pt x="52" y="60"/>
                  </a:cubicBezTo>
                  <a:cubicBezTo>
                    <a:pt x="51" y="60"/>
                    <a:pt x="51" y="60"/>
                    <a:pt x="51" y="60"/>
                  </a:cubicBezTo>
                  <a:cubicBezTo>
                    <a:pt x="51" y="60"/>
                    <a:pt x="51" y="60"/>
                    <a:pt x="51" y="60"/>
                  </a:cubicBezTo>
                  <a:cubicBezTo>
                    <a:pt x="30" y="60"/>
                    <a:pt x="30" y="60"/>
                    <a:pt x="30" y="60"/>
                  </a:cubicBezTo>
                  <a:cubicBezTo>
                    <a:pt x="30" y="60"/>
                    <a:pt x="30" y="60"/>
                    <a:pt x="30" y="60"/>
                  </a:cubicBezTo>
                  <a:cubicBezTo>
                    <a:pt x="29" y="60"/>
                    <a:pt x="29" y="60"/>
                    <a:pt x="29" y="60"/>
                  </a:cubicBezTo>
                  <a:cubicBezTo>
                    <a:pt x="29" y="60"/>
                    <a:pt x="29" y="60"/>
                    <a:pt x="29" y="60"/>
                  </a:cubicBezTo>
                  <a:cubicBezTo>
                    <a:pt x="25" y="60"/>
                    <a:pt x="25" y="60"/>
                    <a:pt x="25" y="60"/>
                  </a:cubicBezTo>
                  <a:cubicBezTo>
                    <a:pt x="25" y="60"/>
                    <a:pt x="25" y="60"/>
                    <a:pt x="25" y="60"/>
                  </a:cubicBezTo>
                  <a:cubicBezTo>
                    <a:pt x="24" y="60"/>
                    <a:pt x="24" y="60"/>
                    <a:pt x="24" y="60"/>
                  </a:cubicBezTo>
                  <a:cubicBezTo>
                    <a:pt x="24" y="60"/>
                    <a:pt x="24" y="60"/>
                    <a:pt x="24" y="60"/>
                  </a:cubicBezTo>
                  <a:cubicBezTo>
                    <a:pt x="13" y="60"/>
                    <a:pt x="13" y="60"/>
                    <a:pt x="13" y="60"/>
                  </a:cubicBezTo>
                  <a:cubicBezTo>
                    <a:pt x="13" y="60"/>
                    <a:pt x="13" y="60"/>
                    <a:pt x="13" y="60"/>
                  </a:cubicBezTo>
                  <a:cubicBezTo>
                    <a:pt x="11" y="60"/>
                    <a:pt x="11" y="60"/>
                    <a:pt x="11" y="60"/>
                  </a:cubicBezTo>
                  <a:cubicBezTo>
                    <a:pt x="11" y="36"/>
                    <a:pt x="11" y="36"/>
                    <a:pt x="11" y="36"/>
                  </a:cubicBezTo>
                  <a:cubicBezTo>
                    <a:pt x="2" y="36"/>
                    <a:pt x="2" y="36"/>
                    <a:pt x="2" y="36"/>
                  </a:cubicBezTo>
                  <a:cubicBezTo>
                    <a:pt x="0" y="36"/>
                    <a:pt x="0" y="36"/>
                    <a:pt x="0" y="36"/>
                  </a:cubicBezTo>
                  <a:cubicBezTo>
                    <a:pt x="0" y="35"/>
                    <a:pt x="0" y="35"/>
                    <a:pt x="0" y="35"/>
                  </a:cubicBezTo>
                  <a:cubicBezTo>
                    <a:pt x="0" y="14"/>
                    <a:pt x="0" y="14"/>
                    <a:pt x="0" y="14"/>
                  </a:cubicBezTo>
                  <a:cubicBezTo>
                    <a:pt x="0" y="12"/>
                    <a:pt x="0" y="12"/>
                    <a:pt x="0" y="12"/>
                  </a:cubicBezTo>
                  <a:cubicBezTo>
                    <a:pt x="0" y="12"/>
                    <a:pt x="0" y="12"/>
                    <a:pt x="0" y="12"/>
                  </a:cubicBezTo>
                  <a:cubicBezTo>
                    <a:pt x="2" y="12"/>
                    <a:pt x="2" y="12"/>
                    <a:pt x="2" y="12"/>
                  </a:cubicBezTo>
                  <a:cubicBezTo>
                    <a:pt x="2" y="12"/>
                    <a:pt x="2" y="12"/>
                    <a:pt x="2" y="12"/>
                  </a:cubicBezTo>
                  <a:cubicBezTo>
                    <a:pt x="5" y="12"/>
                    <a:pt x="5" y="12"/>
                    <a:pt x="5" y="12"/>
                  </a:cubicBezTo>
                  <a:cubicBezTo>
                    <a:pt x="5" y="12"/>
                    <a:pt x="5" y="12"/>
                    <a:pt x="5" y="12"/>
                  </a:cubicBezTo>
                  <a:cubicBezTo>
                    <a:pt x="6" y="12"/>
                    <a:pt x="6" y="12"/>
                    <a:pt x="6" y="12"/>
                  </a:cubicBezTo>
                  <a:cubicBezTo>
                    <a:pt x="6" y="18"/>
                    <a:pt x="6" y="18"/>
                    <a:pt x="6" y="18"/>
                  </a:cubicBezTo>
                  <a:cubicBezTo>
                    <a:pt x="9" y="18"/>
                    <a:pt x="9" y="18"/>
                    <a:pt x="9" y="18"/>
                  </a:cubicBezTo>
                  <a:cubicBezTo>
                    <a:pt x="9" y="14"/>
                    <a:pt x="9" y="14"/>
                    <a:pt x="9" y="14"/>
                  </a:cubicBezTo>
                  <a:cubicBezTo>
                    <a:pt x="9" y="12"/>
                    <a:pt x="9" y="12"/>
                    <a:pt x="9" y="12"/>
                  </a:cubicBezTo>
                  <a:cubicBezTo>
                    <a:pt x="9" y="12"/>
                    <a:pt x="9" y="12"/>
                    <a:pt x="9" y="12"/>
                  </a:cubicBezTo>
                  <a:cubicBezTo>
                    <a:pt x="11" y="12"/>
                    <a:pt x="11" y="12"/>
                    <a:pt x="11" y="12"/>
                  </a:cubicBezTo>
                  <a:cubicBezTo>
                    <a:pt x="11" y="12"/>
                    <a:pt x="11" y="12"/>
                    <a:pt x="11" y="12"/>
                  </a:cubicBezTo>
                  <a:cubicBezTo>
                    <a:pt x="14" y="12"/>
                    <a:pt x="14" y="12"/>
                    <a:pt x="14" y="12"/>
                  </a:cubicBezTo>
                  <a:cubicBezTo>
                    <a:pt x="14" y="12"/>
                    <a:pt x="14" y="12"/>
                    <a:pt x="14" y="12"/>
                  </a:cubicBezTo>
                  <a:cubicBezTo>
                    <a:pt x="15" y="12"/>
                    <a:pt x="15" y="12"/>
                    <a:pt x="15" y="12"/>
                  </a:cubicBezTo>
                  <a:cubicBezTo>
                    <a:pt x="15" y="18"/>
                    <a:pt x="15" y="18"/>
                    <a:pt x="15" y="18"/>
                  </a:cubicBezTo>
                  <a:cubicBezTo>
                    <a:pt x="18" y="18"/>
                    <a:pt x="18" y="18"/>
                    <a:pt x="18" y="18"/>
                  </a:cubicBezTo>
                  <a:cubicBezTo>
                    <a:pt x="18" y="14"/>
                    <a:pt x="18" y="14"/>
                    <a:pt x="18" y="14"/>
                  </a:cubicBezTo>
                  <a:cubicBezTo>
                    <a:pt x="18" y="12"/>
                    <a:pt x="18" y="12"/>
                    <a:pt x="18" y="12"/>
                  </a:cubicBezTo>
                  <a:cubicBezTo>
                    <a:pt x="18" y="12"/>
                    <a:pt x="18" y="12"/>
                    <a:pt x="18" y="12"/>
                  </a:cubicBezTo>
                  <a:cubicBezTo>
                    <a:pt x="20" y="12"/>
                    <a:pt x="20" y="12"/>
                    <a:pt x="20" y="12"/>
                  </a:cubicBezTo>
                  <a:cubicBezTo>
                    <a:pt x="20" y="12"/>
                    <a:pt x="20" y="12"/>
                    <a:pt x="20" y="12"/>
                  </a:cubicBezTo>
                  <a:cubicBezTo>
                    <a:pt x="23" y="12"/>
                    <a:pt x="23" y="12"/>
                    <a:pt x="23" y="12"/>
                  </a:cubicBezTo>
                  <a:cubicBezTo>
                    <a:pt x="23" y="0"/>
                    <a:pt x="23" y="0"/>
                    <a:pt x="23" y="0"/>
                  </a:cubicBezTo>
                  <a:cubicBezTo>
                    <a:pt x="24" y="0"/>
                    <a:pt x="24" y="0"/>
                    <a:pt x="24" y="0"/>
                  </a:cubicBezTo>
                  <a:cubicBezTo>
                    <a:pt x="24" y="0"/>
                    <a:pt x="24" y="0"/>
                    <a:pt x="24" y="0"/>
                  </a:cubicBezTo>
                  <a:cubicBezTo>
                    <a:pt x="27" y="0"/>
                    <a:pt x="27" y="0"/>
                    <a:pt x="27" y="0"/>
                  </a:cubicBezTo>
                  <a:cubicBezTo>
                    <a:pt x="27" y="0"/>
                    <a:pt x="27" y="0"/>
                    <a:pt x="27" y="0"/>
                  </a:cubicBezTo>
                  <a:cubicBezTo>
                    <a:pt x="29" y="0"/>
                    <a:pt x="29" y="0"/>
                    <a:pt x="29" y="0"/>
                  </a:cubicBezTo>
                  <a:cubicBezTo>
                    <a:pt x="29" y="0"/>
                    <a:pt x="29" y="0"/>
                    <a:pt x="29" y="0"/>
                  </a:cubicBezTo>
                  <a:cubicBezTo>
                    <a:pt x="29" y="1"/>
                    <a:pt x="29" y="1"/>
                    <a:pt x="29" y="1"/>
                  </a:cubicBezTo>
                  <a:cubicBezTo>
                    <a:pt x="29" y="6"/>
                    <a:pt x="29" y="6"/>
                    <a:pt x="29" y="6"/>
                  </a:cubicBezTo>
                  <a:cubicBezTo>
                    <a:pt x="32" y="6"/>
                    <a:pt x="32" y="6"/>
                    <a:pt x="32" y="6"/>
                  </a:cubicBezTo>
                  <a:cubicBezTo>
                    <a:pt x="32" y="0"/>
                    <a:pt x="32" y="0"/>
                    <a:pt x="32" y="0"/>
                  </a:cubicBezTo>
                  <a:cubicBezTo>
                    <a:pt x="34" y="0"/>
                    <a:pt x="34" y="0"/>
                    <a:pt x="34" y="0"/>
                  </a:cubicBezTo>
                  <a:cubicBezTo>
                    <a:pt x="34" y="0"/>
                    <a:pt x="34" y="0"/>
                    <a:pt x="34" y="0"/>
                  </a:cubicBezTo>
                  <a:cubicBezTo>
                    <a:pt x="37" y="0"/>
                    <a:pt x="37" y="0"/>
                    <a:pt x="37" y="0"/>
                  </a:cubicBezTo>
                  <a:cubicBezTo>
                    <a:pt x="37" y="0"/>
                    <a:pt x="37" y="0"/>
                    <a:pt x="37" y="0"/>
                  </a:cubicBezTo>
                  <a:cubicBezTo>
                    <a:pt x="39" y="0"/>
                    <a:pt x="39" y="0"/>
                    <a:pt x="39" y="0"/>
                  </a:cubicBezTo>
                  <a:cubicBezTo>
                    <a:pt x="39" y="0"/>
                    <a:pt x="39" y="0"/>
                    <a:pt x="39" y="0"/>
                  </a:cubicBezTo>
                  <a:cubicBezTo>
                    <a:pt x="39" y="1"/>
                    <a:pt x="39" y="1"/>
                    <a:pt x="39" y="1"/>
                  </a:cubicBezTo>
                  <a:cubicBezTo>
                    <a:pt x="39" y="6"/>
                    <a:pt x="39" y="6"/>
                    <a:pt x="39" y="6"/>
                  </a:cubicBezTo>
                  <a:cubicBezTo>
                    <a:pt x="42" y="6"/>
                    <a:pt x="42" y="6"/>
                    <a:pt x="42" y="6"/>
                  </a:cubicBezTo>
                  <a:cubicBezTo>
                    <a:pt x="42" y="0"/>
                    <a:pt x="42" y="0"/>
                    <a:pt x="42" y="0"/>
                  </a:cubicBezTo>
                  <a:cubicBezTo>
                    <a:pt x="44" y="0"/>
                    <a:pt x="44" y="0"/>
                    <a:pt x="44" y="0"/>
                  </a:cubicBezTo>
                  <a:cubicBezTo>
                    <a:pt x="44" y="0"/>
                    <a:pt x="44" y="0"/>
                    <a:pt x="44" y="0"/>
                  </a:cubicBezTo>
                  <a:cubicBezTo>
                    <a:pt x="47" y="0"/>
                    <a:pt x="47" y="0"/>
                    <a:pt x="47" y="0"/>
                  </a:cubicBezTo>
                  <a:cubicBezTo>
                    <a:pt x="47" y="0"/>
                    <a:pt x="47" y="0"/>
                    <a:pt x="47" y="0"/>
                  </a:cubicBezTo>
                  <a:cubicBezTo>
                    <a:pt x="48" y="0"/>
                    <a:pt x="48" y="0"/>
                    <a:pt x="48" y="0"/>
                  </a:cubicBezTo>
                  <a:cubicBezTo>
                    <a:pt x="48" y="0"/>
                    <a:pt x="48" y="0"/>
                    <a:pt x="48" y="0"/>
                  </a:cubicBezTo>
                  <a:cubicBezTo>
                    <a:pt x="48" y="1"/>
                    <a:pt x="48" y="1"/>
                    <a:pt x="48" y="1"/>
                  </a:cubicBezTo>
                  <a:cubicBezTo>
                    <a:pt x="48" y="6"/>
                    <a:pt x="48" y="6"/>
                    <a:pt x="48" y="6"/>
                  </a:cubicBezTo>
                  <a:cubicBezTo>
                    <a:pt x="52" y="6"/>
                    <a:pt x="52" y="6"/>
                    <a:pt x="52" y="6"/>
                  </a:cubicBezTo>
                  <a:cubicBezTo>
                    <a:pt x="52" y="1"/>
                    <a:pt x="52" y="1"/>
                    <a:pt x="52" y="1"/>
                  </a:cubicBezTo>
                  <a:cubicBezTo>
                    <a:pt x="52" y="0"/>
                    <a:pt x="52" y="0"/>
                    <a:pt x="52" y="0"/>
                  </a:cubicBezTo>
                  <a:cubicBezTo>
                    <a:pt x="52" y="0"/>
                    <a:pt x="52" y="0"/>
                    <a:pt x="52" y="0"/>
                  </a:cubicBezTo>
                  <a:cubicBezTo>
                    <a:pt x="53" y="0"/>
                    <a:pt x="53" y="0"/>
                    <a:pt x="53" y="0"/>
                  </a:cubicBezTo>
                  <a:cubicBezTo>
                    <a:pt x="53" y="0"/>
                    <a:pt x="53" y="0"/>
                    <a:pt x="53" y="0"/>
                  </a:cubicBezTo>
                  <a:cubicBezTo>
                    <a:pt x="58" y="0"/>
                    <a:pt x="58" y="0"/>
                    <a:pt x="58" y="0"/>
                  </a:cubicBezTo>
                  <a:cubicBezTo>
                    <a:pt x="58" y="0"/>
                    <a:pt x="58" y="0"/>
                    <a:pt x="58" y="0"/>
                  </a:cubicBezTo>
                  <a:cubicBezTo>
                    <a:pt x="58" y="0"/>
                    <a:pt x="58" y="0"/>
                    <a:pt x="58" y="0"/>
                  </a:cubicBezTo>
                  <a:cubicBezTo>
                    <a:pt x="58" y="12"/>
                    <a:pt x="58" y="12"/>
                    <a:pt x="58" y="12"/>
                  </a:cubicBezTo>
                  <a:cubicBezTo>
                    <a:pt x="61" y="12"/>
                    <a:pt x="61" y="12"/>
                    <a:pt x="61" y="12"/>
                  </a:cubicBezTo>
                  <a:cubicBezTo>
                    <a:pt x="61" y="12"/>
                    <a:pt x="61" y="12"/>
                    <a:pt x="61" y="12"/>
                  </a:cubicBezTo>
                  <a:cubicBezTo>
                    <a:pt x="63" y="12"/>
                    <a:pt x="63" y="12"/>
                    <a:pt x="63" y="12"/>
                  </a:cubicBezTo>
                  <a:cubicBezTo>
                    <a:pt x="63" y="12"/>
                    <a:pt x="63" y="12"/>
                    <a:pt x="63" y="12"/>
                  </a:cubicBezTo>
                  <a:cubicBezTo>
                    <a:pt x="63" y="14"/>
                    <a:pt x="63" y="14"/>
                    <a:pt x="63" y="14"/>
                  </a:cubicBezTo>
                  <a:cubicBezTo>
                    <a:pt x="63" y="18"/>
                    <a:pt x="63" y="18"/>
                    <a:pt x="63" y="18"/>
                  </a:cubicBezTo>
                  <a:cubicBezTo>
                    <a:pt x="66" y="18"/>
                    <a:pt x="66" y="18"/>
                    <a:pt x="66" y="18"/>
                  </a:cubicBezTo>
                  <a:cubicBezTo>
                    <a:pt x="66" y="12"/>
                    <a:pt x="66" y="12"/>
                    <a:pt x="66" y="12"/>
                  </a:cubicBezTo>
                  <a:cubicBezTo>
                    <a:pt x="67" y="12"/>
                    <a:pt x="67" y="12"/>
                    <a:pt x="67" y="12"/>
                  </a:cubicBezTo>
                  <a:cubicBezTo>
                    <a:pt x="67" y="12"/>
                    <a:pt x="67" y="12"/>
                    <a:pt x="67" y="12"/>
                  </a:cubicBezTo>
                  <a:cubicBezTo>
                    <a:pt x="70" y="12"/>
                    <a:pt x="70" y="12"/>
                    <a:pt x="70" y="12"/>
                  </a:cubicBezTo>
                  <a:cubicBezTo>
                    <a:pt x="70" y="12"/>
                    <a:pt x="70" y="12"/>
                    <a:pt x="70" y="12"/>
                  </a:cubicBezTo>
                  <a:cubicBezTo>
                    <a:pt x="72" y="12"/>
                    <a:pt x="72" y="12"/>
                    <a:pt x="72" y="12"/>
                  </a:cubicBezTo>
                  <a:cubicBezTo>
                    <a:pt x="72" y="12"/>
                    <a:pt x="72" y="12"/>
                    <a:pt x="72" y="12"/>
                  </a:cubicBezTo>
                  <a:cubicBezTo>
                    <a:pt x="72" y="14"/>
                    <a:pt x="72" y="14"/>
                    <a:pt x="72" y="14"/>
                  </a:cubicBezTo>
                  <a:cubicBezTo>
                    <a:pt x="72" y="18"/>
                    <a:pt x="72" y="18"/>
                    <a:pt x="72" y="18"/>
                  </a:cubicBezTo>
                  <a:cubicBezTo>
                    <a:pt x="75" y="18"/>
                    <a:pt x="75" y="18"/>
                    <a:pt x="75" y="18"/>
                  </a:cubicBezTo>
                  <a:cubicBezTo>
                    <a:pt x="75" y="12"/>
                    <a:pt x="75" y="12"/>
                    <a:pt x="75" y="12"/>
                  </a:cubicBezTo>
                  <a:cubicBezTo>
                    <a:pt x="76" y="12"/>
                    <a:pt x="76" y="12"/>
                    <a:pt x="76" y="12"/>
                  </a:cubicBezTo>
                  <a:cubicBezTo>
                    <a:pt x="76" y="12"/>
                    <a:pt x="76" y="12"/>
                    <a:pt x="76" y="12"/>
                  </a:cubicBezTo>
                  <a:cubicBezTo>
                    <a:pt x="79" y="12"/>
                    <a:pt x="79" y="12"/>
                    <a:pt x="79" y="12"/>
                  </a:cubicBezTo>
                  <a:cubicBezTo>
                    <a:pt x="79" y="12"/>
                    <a:pt x="79" y="12"/>
                    <a:pt x="79" y="12"/>
                  </a:cubicBezTo>
                  <a:cubicBezTo>
                    <a:pt x="81" y="12"/>
                    <a:pt x="81" y="12"/>
                    <a:pt x="81" y="12"/>
                  </a:cubicBezTo>
                  <a:cubicBezTo>
                    <a:pt x="81" y="12"/>
                    <a:pt x="81" y="12"/>
                    <a:pt x="81" y="12"/>
                  </a:cubicBezTo>
                  <a:cubicBezTo>
                    <a:pt x="81" y="14"/>
                    <a:pt x="81" y="14"/>
                    <a:pt x="81" y="14"/>
                  </a:cubicBezTo>
                  <a:cubicBezTo>
                    <a:pt x="81" y="35"/>
                    <a:pt x="81" y="35"/>
                    <a:pt x="81" y="35"/>
                  </a:cubicBezTo>
                  <a:cubicBezTo>
                    <a:pt x="81" y="36"/>
                    <a:pt x="81" y="36"/>
                    <a:pt x="81" y="36"/>
                  </a:cubicBezTo>
                  <a:cubicBezTo>
                    <a:pt x="79" y="36"/>
                    <a:pt x="79" y="36"/>
                    <a:pt x="79" y="36"/>
                  </a:cubicBezTo>
                  <a:close/>
                  <a:moveTo>
                    <a:pt x="68" y="36"/>
                  </a:moveTo>
                  <a:cubicBezTo>
                    <a:pt x="61" y="36"/>
                    <a:pt x="61" y="36"/>
                    <a:pt x="61" y="36"/>
                  </a:cubicBezTo>
                  <a:cubicBezTo>
                    <a:pt x="61" y="39"/>
                    <a:pt x="61" y="39"/>
                    <a:pt x="61" y="39"/>
                  </a:cubicBezTo>
                  <a:cubicBezTo>
                    <a:pt x="68" y="39"/>
                    <a:pt x="68" y="39"/>
                    <a:pt x="68" y="39"/>
                  </a:cubicBezTo>
                  <a:cubicBezTo>
                    <a:pt x="68" y="36"/>
                    <a:pt x="68" y="36"/>
                    <a:pt x="68" y="36"/>
                  </a:cubicBezTo>
                  <a:close/>
                  <a:moveTo>
                    <a:pt x="23" y="14"/>
                  </a:moveTo>
                  <a:cubicBezTo>
                    <a:pt x="20" y="14"/>
                    <a:pt x="20" y="14"/>
                    <a:pt x="20" y="14"/>
                  </a:cubicBezTo>
                  <a:cubicBezTo>
                    <a:pt x="20" y="19"/>
                    <a:pt x="20" y="19"/>
                    <a:pt x="20" y="19"/>
                  </a:cubicBezTo>
                  <a:cubicBezTo>
                    <a:pt x="18" y="19"/>
                    <a:pt x="18" y="19"/>
                    <a:pt x="18" y="19"/>
                  </a:cubicBezTo>
                  <a:cubicBezTo>
                    <a:pt x="18" y="19"/>
                    <a:pt x="18" y="19"/>
                    <a:pt x="18" y="19"/>
                  </a:cubicBezTo>
                  <a:cubicBezTo>
                    <a:pt x="15" y="19"/>
                    <a:pt x="15" y="19"/>
                    <a:pt x="15" y="19"/>
                  </a:cubicBezTo>
                  <a:cubicBezTo>
                    <a:pt x="15" y="19"/>
                    <a:pt x="15" y="19"/>
                    <a:pt x="15" y="19"/>
                  </a:cubicBezTo>
                  <a:cubicBezTo>
                    <a:pt x="14" y="19"/>
                    <a:pt x="14" y="19"/>
                    <a:pt x="14" y="19"/>
                  </a:cubicBezTo>
                  <a:cubicBezTo>
                    <a:pt x="14" y="19"/>
                    <a:pt x="14" y="19"/>
                    <a:pt x="14" y="19"/>
                  </a:cubicBezTo>
                  <a:cubicBezTo>
                    <a:pt x="14" y="18"/>
                    <a:pt x="14" y="18"/>
                    <a:pt x="14" y="18"/>
                  </a:cubicBezTo>
                  <a:cubicBezTo>
                    <a:pt x="14" y="14"/>
                    <a:pt x="14" y="14"/>
                    <a:pt x="14" y="14"/>
                  </a:cubicBezTo>
                  <a:cubicBezTo>
                    <a:pt x="11" y="14"/>
                    <a:pt x="11" y="14"/>
                    <a:pt x="11" y="14"/>
                  </a:cubicBezTo>
                  <a:cubicBezTo>
                    <a:pt x="11" y="19"/>
                    <a:pt x="11" y="19"/>
                    <a:pt x="11" y="19"/>
                  </a:cubicBezTo>
                  <a:cubicBezTo>
                    <a:pt x="9" y="19"/>
                    <a:pt x="9" y="19"/>
                    <a:pt x="9" y="19"/>
                  </a:cubicBezTo>
                  <a:cubicBezTo>
                    <a:pt x="9" y="19"/>
                    <a:pt x="9" y="19"/>
                    <a:pt x="9" y="19"/>
                  </a:cubicBezTo>
                  <a:cubicBezTo>
                    <a:pt x="6" y="19"/>
                    <a:pt x="6" y="19"/>
                    <a:pt x="6" y="19"/>
                  </a:cubicBezTo>
                  <a:cubicBezTo>
                    <a:pt x="6" y="19"/>
                    <a:pt x="6" y="19"/>
                    <a:pt x="6" y="19"/>
                  </a:cubicBezTo>
                  <a:cubicBezTo>
                    <a:pt x="5" y="19"/>
                    <a:pt x="5" y="19"/>
                    <a:pt x="5" y="19"/>
                  </a:cubicBezTo>
                  <a:cubicBezTo>
                    <a:pt x="5" y="19"/>
                    <a:pt x="5" y="19"/>
                    <a:pt x="5" y="19"/>
                  </a:cubicBezTo>
                  <a:cubicBezTo>
                    <a:pt x="5" y="18"/>
                    <a:pt x="5" y="18"/>
                    <a:pt x="5" y="18"/>
                  </a:cubicBezTo>
                  <a:cubicBezTo>
                    <a:pt x="5" y="14"/>
                    <a:pt x="5" y="14"/>
                    <a:pt x="5" y="14"/>
                  </a:cubicBezTo>
                  <a:cubicBezTo>
                    <a:pt x="2" y="14"/>
                    <a:pt x="2" y="14"/>
                    <a:pt x="2" y="14"/>
                  </a:cubicBezTo>
                  <a:cubicBezTo>
                    <a:pt x="2" y="22"/>
                    <a:pt x="2" y="22"/>
                    <a:pt x="2" y="22"/>
                  </a:cubicBezTo>
                  <a:cubicBezTo>
                    <a:pt x="25" y="22"/>
                    <a:pt x="25" y="22"/>
                    <a:pt x="25" y="22"/>
                  </a:cubicBezTo>
                  <a:cubicBezTo>
                    <a:pt x="25" y="18"/>
                    <a:pt x="25" y="18"/>
                    <a:pt x="25" y="18"/>
                  </a:cubicBezTo>
                  <a:cubicBezTo>
                    <a:pt x="24" y="18"/>
                    <a:pt x="24" y="18"/>
                    <a:pt x="24" y="18"/>
                  </a:cubicBezTo>
                  <a:cubicBezTo>
                    <a:pt x="23" y="18"/>
                    <a:pt x="23" y="18"/>
                    <a:pt x="23" y="18"/>
                  </a:cubicBezTo>
                  <a:cubicBezTo>
                    <a:pt x="23" y="18"/>
                    <a:pt x="23" y="18"/>
                    <a:pt x="23" y="18"/>
                  </a:cubicBezTo>
                  <a:cubicBezTo>
                    <a:pt x="23" y="14"/>
                    <a:pt x="23" y="14"/>
                    <a:pt x="23" y="14"/>
                  </a:cubicBezTo>
                  <a:close/>
                  <a:moveTo>
                    <a:pt x="26" y="22"/>
                  </a:moveTo>
                  <a:cubicBezTo>
                    <a:pt x="26" y="18"/>
                    <a:pt x="26" y="18"/>
                    <a:pt x="26" y="18"/>
                  </a:cubicBezTo>
                  <a:cubicBezTo>
                    <a:pt x="31" y="18"/>
                    <a:pt x="31" y="18"/>
                    <a:pt x="31" y="18"/>
                  </a:cubicBezTo>
                  <a:cubicBezTo>
                    <a:pt x="32" y="18"/>
                    <a:pt x="32" y="18"/>
                    <a:pt x="32" y="18"/>
                  </a:cubicBezTo>
                  <a:cubicBezTo>
                    <a:pt x="35" y="18"/>
                    <a:pt x="35" y="18"/>
                    <a:pt x="35" y="18"/>
                  </a:cubicBezTo>
                  <a:cubicBezTo>
                    <a:pt x="35" y="22"/>
                    <a:pt x="35" y="22"/>
                    <a:pt x="35" y="22"/>
                  </a:cubicBezTo>
                  <a:cubicBezTo>
                    <a:pt x="26" y="22"/>
                    <a:pt x="26" y="22"/>
                    <a:pt x="26" y="22"/>
                  </a:cubicBezTo>
                  <a:close/>
                  <a:moveTo>
                    <a:pt x="36" y="22"/>
                  </a:moveTo>
                  <a:cubicBezTo>
                    <a:pt x="36" y="18"/>
                    <a:pt x="36" y="18"/>
                    <a:pt x="36" y="18"/>
                  </a:cubicBezTo>
                  <a:cubicBezTo>
                    <a:pt x="40" y="18"/>
                    <a:pt x="40" y="18"/>
                    <a:pt x="40" y="18"/>
                  </a:cubicBezTo>
                  <a:cubicBezTo>
                    <a:pt x="41" y="18"/>
                    <a:pt x="41" y="18"/>
                    <a:pt x="41" y="18"/>
                  </a:cubicBezTo>
                  <a:cubicBezTo>
                    <a:pt x="45" y="18"/>
                    <a:pt x="45" y="18"/>
                    <a:pt x="45" y="18"/>
                  </a:cubicBezTo>
                  <a:cubicBezTo>
                    <a:pt x="45" y="22"/>
                    <a:pt x="45" y="22"/>
                    <a:pt x="45" y="22"/>
                  </a:cubicBezTo>
                  <a:cubicBezTo>
                    <a:pt x="36" y="22"/>
                    <a:pt x="36" y="22"/>
                    <a:pt x="36" y="22"/>
                  </a:cubicBezTo>
                  <a:close/>
                  <a:moveTo>
                    <a:pt x="46" y="22"/>
                  </a:moveTo>
                  <a:cubicBezTo>
                    <a:pt x="46" y="18"/>
                    <a:pt x="46" y="18"/>
                    <a:pt x="46" y="18"/>
                  </a:cubicBezTo>
                  <a:cubicBezTo>
                    <a:pt x="49" y="18"/>
                    <a:pt x="49" y="18"/>
                    <a:pt x="49" y="18"/>
                  </a:cubicBezTo>
                  <a:cubicBezTo>
                    <a:pt x="51" y="18"/>
                    <a:pt x="51" y="18"/>
                    <a:pt x="51" y="18"/>
                  </a:cubicBezTo>
                  <a:cubicBezTo>
                    <a:pt x="54" y="18"/>
                    <a:pt x="54" y="18"/>
                    <a:pt x="54" y="18"/>
                  </a:cubicBezTo>
                  <a:cubicBezTo>
                    <a:pt x="54" y="22"/>
                    <a:pt x="54" y="22"/>
                    <a:pt x="54" y="22"/>
                  </a:cubicBezTo>
                  <a:cubicBezTo>
                    <a:pt x="46" y="22"/>
                    <a:pt x="46" y="22"/>
                    <a:pt x="46" y="22"/>
                  </a:cubicBezTo>
                  <a:close/>
                  <a:moveTo>
                    <a:pt x="57" y="59"/>
                  </a:moveTo>
                  <a:cubicBezTo>
                    <a:pt x="64" y="59"/>
                    <a:pt x="64" y="59"/>
                    <a:pt x="64" y="59"/>
                  </a:cubicBezTo>
                  <a:cubicBezTo>
                    <a:pt x="64" y="53"/>
                    <a:pt x="64" y="53"/>
                    <a:pt x="64" y="53"/>
                  </a:cubicBezTo>
                  <a:cubicBezTo>
                    <a:pt x="57" y="53"/>
                    <a:pt x="57" y="53"/>
                    <a:pt x="57" y="53"/>
                  </a:cubicBezTo>
                  <a:cubicBezTo>
                    <a:pt x="57" y="59"/>
                    <a:pt x="57" y="59"/>
                    <a:pt x="57" y="59"/>
                  </a:cubicBezTo>
                  <a:close/>
                  <a:moveTo>
                    <a:pt x="65" y="59"/>
                  </a:moveTo>
                  <a:cubicBezTo>
                    <a:pt x="68" y="59"/>
                    <a:pt x="68" y="59"/>
                    <a:pt x="68" y="59"/>
                  </a:cubicBezTo>
                  <a:cubicBezTo>
                    <a:pt x="68" y="53"/>
                    <a:pt x="68" y="53"/>
                    <a:pt x="68" y="53"/>
                  </a:cubicBezTo>
                  <a:cubicBezTo>
                    <a:pt x="65" y="53"/>
                    <a:pt x="65" y="53"/>
                    <a:pt x="65" y="53"/>
                  </a:cubicBezTo>
                  <a:cubicBezTo>
                    <a:pt x="65" y="59"/>
                    <a:pt x="65" y="59"/>
                    <a:pt x="65" y="59"/>
                  </a:cubicBezTo>
                  <a:close/>
                  <a:moveTo>
                    <a:pt x="57" y="1"/>
                  </a:moveTo>
                  <a:cubicBezTo>
                    <a:pt x="57" y="9"/>
                    <a:pt x="57" y="9"/>
                    <a:pt x="57" y="9"/>
                  </a:cubicBezTo>
                  <a:cubicBezTo>
                    <a:pt x="24" y="9"/>
                    <a:pt x="24" y="9"/>
                    <a:pt x="24" y="9"/>
                  </a:cubicBezTo>
                  <a:cubicBezTo>
                    <a:pt x="24" y="1"/>
                    <a:pt x="24" y="1"/>
                    <a:pt x="24" y="1"/>
                  </a:cubicBezTo>
                  <a:cubicBezTo>
                    <a:pt x="27" y="1"/>
                    <a:pt x="27" y="1"/>
                    <a:pt x="27" y="1"/>
                  </a:cubicBezTo>
                  <a:cubicBezTo>
                    <a:pt x="27" y="7"/>
                    <a:pt x="27" y="7"/>
                    <a:pt x="27" y="7"/>
                  </a:cubicBezTo>
                  <a:cubicBezTo>
                    <a:pt x="28" y="7"/>
                    <a:pt x="28" y="7"/>
                    <a:pt x="28" y="7"/>
                  </a:cubicBezTo>
                  <a:cubicBezTo>
                    <a:pt x="28" y="7"/>
                    <a:pt x="28" y="7"/>
                    <a:pt x="28" y="7"/>
                  </a:cubicBezTo>
                  <a:cubicBezTo>
                    <a:pt x="34" y="7"/>
                    <a:pt x="34" y="7"/>
                    <a:pt x="34" y="7"/>
                  </a:cubicBezTo>
                  <a:cubicBezTo>
                    <a:pt x="34" y="7"/>
                    <a:pt x="34" y="7"/>
                    <a:pt x="34" y="7"/>
                  </a:cubicBezTo>
                  <a:cubicBezTo>
                    <a:pt x="34" y="7"/>
                    <a:pt x="34" y="7"/>
                    <a:pt x="34" y="7"/>
                  </a:cubicBezTo>
                  <a:cubicBezTo>
                    <a:pt x="34" y="1"/>
                    <a:pt x="34" y="1"/>
                    <a:pt x="34" y="1"/>
                  </a:cubicBezTo>
                  <a:cubicBezTo>
                    <a:pt x="37" y="1"/>
                    <a:pt x="37" y="1"/>
                    <a:pt x="37" y="1"/>
                  </a:cubicBezTo>
                  <a:cubicBezTo>
                    <a:pt x="37" y="6"/>
                    <a:pt x="37" y="6"/>
                    <a:pt x="37" y="6"/>
                  </a:cubicBezTo>
                  <a:cubicBezTo>
                    <a:pt x="37" y="7"/>
                    <a:pt x="37" y="7"/>
                    <a:pt x="37" y="7"/>
                  </a:cubicBezTo>
                  <a:cubicBezTo>
                    <a:pt x="37" y="7"/>
                    <a:pt x="37" y="7"/>
                    <a:pt x="37" y="7"/>
                  </a:cubicBezTo>
                  <a:cubicBezTo>
                    <a:pt x="43" y="7"/>
                    <a:pt x="43" y="7"/>
                    <a:pt x="43" y="7"/>
                  </a:cubicBezTo>
                  <a:cubicBezTo>
                    <a:pt x="43" y="7"/>
                    <a:pt x="43" y="7"/>
                    <a:pt x="43" y="7"/>
                  </a:cubicBezTo>
                  <a:cubicBezTo>
                    <a:pt x="44" y="7"/>
                    <a:pt x="44" y="7"/>
                    <a:pt x="44" y="7"/>
                  </a:cubicBezTo>
                  <a:cubicBezTo>
                    <a:pt x="44" y="1"/>
                    <a:pt x="44" y="1"/>
                    <a:pt x="44" y="1"/>
                  </a:cubicBezTo>
                  <a:cubicBezTo>
                    <a:pt x="47" y="1"/>
                    <a:pt x="47" y="1"/>
                    <a:pt x="47" y="1"/>
                  </a:cubicBezTo>
                  <a:cubicBezTo>
                    <a:pt x="47" y="6"/>
                    <a:pt x="47" y="6"/>
                    <a:pt x="47" y="6"/>
                  </a:cubicBezTo>
                  <a:cubicBezTo>
                    <a:pt x="47" y="7"/>
                    <a:pt x="47" y="7"/>
                    <a:pt x="47" y="7"/>
                  </a:cubicBezTo>
                  <a:cubicBezTo>
                    <a:pt x="47" y="7"/>
                    <a:pt x="47" y="7"/>
                    <a:pt x="47" y="7"/>
                  </a:cubicBezTo>
                  <a:cubicBezTo>
                    <a:pt x="53" y="7"/>
                    <a:pt x="53" y="7"/>
                    <a:pt x="53" y="7"/>
                  </a:cubicBezTo>
                  <a:cubicBezTo>
                    <a:pt x="53" y="7"/>
                    <a:pt x="53" y="7"/>
                    <a:pt x="53" y="7"/>
                  </a:cubicBezTo>
                  <a:cubicBezTo>
                    <a:pt x="53" y="7"/>
                    <a:pt x="53" y="7"/>
                    <a:pt x="53" y="7"/>
                  </a:cubicBezTo>
                  <a:cubicBezTo>
                    <a:pt x="53" y="1"/>
                    <a:pt x="53" y="1"/>
                    <a:pt x="53" y="1"/>
                  </a:cubicBezTo>
                  <a:cubicBezTo>
                    <a:pt x="57" y="1"/>
                    <a:pt x="57" y="1"/>
                    <a:pt x="57" y="1"/>
                  </a:cubicBezTo>
                  <a:close/>
                  <a:moveTo>
                    <a:pt x="24" y="16"/>
                  </a:moveTo>
                  <a:cubicBezTo>
                    <a:pt x="24" y="10"/>
                    <a:pt x="24" y="10"/>
                    <a:pt x="24" y="10"/>
                  </a:cubicBezTo>
                  <a:cubicBezTo>
                    <a:pt x="31" y="10"/>
                    <a:pt x="31" y="10"/>
                    <a:pt x="31" y="10"/>
                  </a:cubicBezTo>
                  <a:cubicBezTo>
                    <a:pt x="31" y="16"/>
                    <a:pt x="31" y="16"/>
                    <a:pt x="31" y="16"/>
                  </a:cubicBezTo>
                  <a:cubicBezTo>
                    <a:pt x="24" y="16"/>
                    <a:pt x="24" y="16"/>
                    <a:pt x="24" y="16"/>
                  </a:cubicBezTo>
                  <a:close/>
                  <a:moveTo>
                    <a:pt x="32" y="16"/>
                  </a:moveTo>
                  <a:cubicBezTo>
                    <a:pt x="32" y="10"/>
                    <a:pt x="32" y="10"/>
                    <a:pt x="32" y="10"/>
                  </a:cubicBezTo>
                  <a:cubicBezTo>
                    <a:pt x="40" y="10"/>
                    <a:pt x="40" y="10"/>
                    <a:pt x="40" y="10"/>
                  </a:cubicBezTo>
                  <a:cubicBezTo>
                    <a:pt x="40" y="16"/>
                    <a:pt x="40" y="16"/>
                    <a:pt x="40" y="16"/>
                  </a:cubicBezTo>
                  <a:cubicBezTo>
                    <a:pt x="32" y="16"/>
                    <a:pt x="32" y="16"/>
                    <a:pt x="32" y="16"/>
                  </a:cubicBezTo>
                  <a:close/>
                  <a:moveTo>
                    <a:pt x="41" y="16"/>
                  </a:moveTo>
                  <a:cubicBezTo>
                    <a:pt x="41" y="10"/>
                    <a:pt x="41" y="10"/>
                    <a:pt x="41" y="10"/>
                  </a:cubicBezTo>
                  <a:cubicBezTo>
                    <a:pt x="49" y="10"/>
                    <a:pt x="49" y="10"/>
                    <a:pt x="49" y="10"/>
                  </a:cubicBezTo>
                  <a:cubicBezTo>
                    <a:pt x="49" y="16"/>
                    <a:pt x="49" y="16"/>
                    <a:pt x="49" y="16"/>
                  </a:cubicBezTo>
                  <a:cubicBezTo>
                    <a:pt x="41" y="16"/>
                    <a:pt x="41" y="16"/>
                    <a:pt x="41" y="16"/>
                  </a:cubicBezTo>
                  <a:close/>
                  <a:moveTo>
                    <a:pt x="51" y="16"/>
                  </a:moveTo>
                  <a:cubicBezTo>
                    <a:pt x="51" y="10"/>
                    <a:pt x="51" y="10"/>
                    <a:pt x="51" y="10"/>
                  </a:cubicBezTo>
                  <a:cubicBezTo>
                    <a:pt x="57" y="10"/>
                    <a:pt x="57" y="10"/>
                    <a:pt x="57" y="10"/>
                  </a:cubicBezTo>
                  <a:cubicBezTo>
                    <a:pt x="57" y="16"/>
                    <a:pt x="57" y="16"/>
                    <a:pt x="57" y="16"/>
                  </a:cubicBezTo>
                  <a:cubicBezTo>
                    <a:pt x="51" y="16"/>
                    <a:pt x="51" y="16"/>
                    <a:pt x="51" y="16"/>
                  </a:cubicBezTo>
                  <a:close/>
                  <a:moveTo>
                    <a:pt x="68" y="52"/>
                  </a:moveTo>
                  <a:cubicBezTo>
                    <a:pt x="68" y="46"/>
                    <a:pt x="68" y="46"/>
                    <a:pt x="68" y="46"/>
                  </a:cubicBezTo>
                  <a:cubicBezTo>
                    <a:pt x="62" y="46"/>
                    <a:pt x="62" y="46"/>
                    <a:pt x="62" y="46"/>
                  </a:cubicBezTo>
                  <a:cubicBezTo>
                    <a:pt x="62" y="52"/>
                    <a:pt x="62" y="52"/>
                    <a:pt x="62" y="52"/>
                  </a:cubicBezTo>
                  <a:cubicBezTo>
                    <a:pt x="68" y="52"/>
                    <a:pt x="68" y="52"/>
                    <a:pt x="68" y="52"/>
                  </a:cubicBezTo>
                  <a:close/>
                  <a:moveTo>
                    <a:pt x="68" y="45"/>
                  </a:moveTo>
                  <a:cubicBezTo>
                    <a:pt x="68" y="41"/>
                    <a:pt x="68" y="41"/>
                    <a:pt x="68" y="41"/>
                  </a:cubicBezTo>
                  <a:cubicBezTo>
                    <a:pt x="65" y="41"/>
                    <a:pt x="65" y="41"/>
                    <a:pt x="65" y="41"/>
                  </a:cubicBezTo>
                  <a:cubicBezTo>
                    <a:pt x="65" y="45"/>
                    <a:pt x="65" y="45"/>
                    <a:pt x="65" y="45"/>
                  </a:cubicBezTo>
                  <a:cubicBezTo>
                    <a:pt x="68" y="45"/>
                    <a:pt x="68" y="45"/>
                    <a:pt x="68" y="45"/>
                  </a:cubicBezTo>
                  <a:close/>
                  <a:moveTo>
                    <a:pt x="61" y="46"/>
                  </a:moveTo>
                  <a:cubicBezTo>
                    <a:pt x="61" y="52"/>
                    <a:pt x="61" y="52"/>
                    <a:pt x="61" y="52"/>
                  </a:cubicBezTo>
                  <a:cubicBezTo>
                    <a:pt x="57" y="52"/>
                    <a:pt x="57" y="52"/>
                    <a:pt x="57" y="52"/>
                  </a:cubicBezTo>
                  <a:cubicBezTo>
                    <a:pt x="57" y="46"/>
                    <a:pt x="57" y="46"/>
                    <a:pt x="57" y="46"/>
                  </a:cubicBezTo>
                  <a:cubicBezTo>
                    <a:pt x="61" y="46"/>
                    <a:pt x="61" y="46"/>
                    <a:pt x="61" y="46"/>
                  </a:cubicBezTo>
                  <a:close/>
                  <a:moveTo>
                    <a:pt x="64" y="41"/>
                  </a:moveTo>
                  <a:cubicBezTo>
                    <a:pt x="64" y="45"/>
                    <a:pt x="64" y="45"/>
                    <a:pt x="64" y="45"/>
                  </a:cubicBezTo>
                  <a:cubicBezTo>
                    <a:pt x="57" y="45"/>
                    <a:pt x="57" y="45"/>
                    <a:pt x="57" y="45"/>
                  </a:cubicBezTo>
                  <a:cubicBezTo>
                    <a:pt x="57" y="41"/>
                    <a:pt x="57" y="41"/>
                    <a:pt x="57" y="41"/>
                  </a:cubicBezTo>
                  <a:cubicBezTo>
                    <a:pt x="64" y="41"/>
                    <a:pt x="64" y="41"/>
                    <a:pt x="64"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a:spLocks noEditPoints="1"/>
            </p:cNvSpPr>
            <p:nvPr/>
          </p:nvSpPr>
          <p:spPr bwMode="auto">
            <a:xfrm>
              <a:off x="2011363" y="2649538"/>
              <a:ext cx="441325" cy="260350"/>
            </a:xfrm>
            <a:custGeom>
              <a:avLst/>
              <a:gdLst>
                <a:gd name="T0" fmla="*/ 97 w 278"/>
                <a:gd name="T1" fmla="*/ 0 h 164"/>
                <a:gd name="T2" fmla="*/ 0 w 278"/>
                <a:gd name="T3" fmla="*/ 7 h 164"/>
                <a:gd name="T4" fmla="*/ 0 w 278"/>
                <a:gd name="T5" fmla="*/ 0 h 164"/>
                <a:gd name="T6" fmla="*/ 278 w 278"/>
                <a:gd name="T7" fmla="*/ 0 h 164"/>
                <a:gd name="T8" fmla="*/ 180 w 278"/>
                <a:gd name="T9" fmla="*/ 7 h 164"/>
                <a:gd name="T10" fmla="*/ 180 w 278"/>
                <a:gd name="T11" fmla="*/ 0 h 164"/>
                <a:gd name="T12" fmla="*/ 45 w 278"/>
                <a:gd name="T13" fmla="*/ 59 h 164"/>
                <a:gd name="T14" fmla="*/ 2 w 278"/>
                <a:gd name="T15" fmla="*/ 64 h 164"/>
                <a:gd name="T16" fmla="*/ 2 w 278"/>
                <a:gd name="T17" fmla="*/ 59 h 164"/>
                <a:gd name="T18" fmla="*/ 275 w 278"/>
                <a:gd name="T19" fmla="*/ 59 h 164"/>
                <a:gd name="T20" fmla="*/ 232 w 278"/>
                <a:gd name="T21" fmla="*/ 64 h 164"/>
                <a:gd name="T22" fmla="*/ 232 w 278"/>
                <a:gd name="T23" fmla="*/ 59 h 164"/>
                <a:gd name="T24" fmla="*/ 69 w 278"/>
                <a:gd name="T25" fmla="*/ 102 h 164"/>
                <a:gd name="T26" fmla="*/ 7 w 278"/>
                <a:gd name="T27" fmla="*/ 109 h 164"/>
                <a:gd name="T28" fmla="*/ 7 w 278"/>
                <a:gd name="T29" fmla="*/ 102 h 164"/>
                <a:gd name="T30" fmla="*/ 164 w 278"/>
                <a:gd name="T31" fmla="*/ 102 h 164"/>
                <a:gd name="T32" fmla="*/ 114 w 278"/>
                <a:gd name="T33" fmla="*/ 109 h 164"/>
                <a:gd name="T34" fmla="*/ 114 w 278"/>
                <a:gd name="T35" fmla="*/ 102 h 164"/>
                <a:gd name="T36" fmla="*/ 270 w 278"/>
                <a:gd name="T37" fmla="*/ 102 h 164"/>
                <a:gd name="T38" fmla="*/ 206 w 278"/>
                <a:gd name="T39" fmla="*/ 109 h 164"/>
                <a:gd name="T40" fmla="*/ 206 w 278"/>
                <a:gd name="T41" fmla="*/ 102 h 164"/>
                <a:gd name="T42" fmla="*/ 81 w 278"/>
                <a:gd name="T43" fmla="*/ 159 h 164"/>
                <a:gd name="T44" fmla="*/ 111 w 278"/>
                <a:gd name="T45" fmla="*/ 133 h 164"/>
                <a:gd name="T46" fmla="*/ 114 w 278"/>
                <a:gd name="T47" fmla="*/ 133 h 164"/>
                <a:gd name="T48" fmla="*/ 185 w 278"/>
                <a:gd name="T49" fmla="*/ 159 h 164"/>
                <a:gd name="T50" fmla="*/ 164 w 278"/>
                <a:gd name="T51" fmla="*/ 131 h 164"/>
                <a:gd name="T52" fmla="*/ 164 w 278"/>
                <a:gd name="T53" fmla="*/ 133 h 164"/>
                <a:gd name="T54" fmla="*/ 166 w 278"/>
                <a:gd name="T55" fmla="*/ 133 h 164"/>
                <a:gd name="T56" fmla="*/ 194 w 278"/>
                <a:gd name="T57" fmla="*/ 159 h 164"/>
                <a:gd name="T58" fmla="*/ 261 w 278"/>
                <a:gd name="T59" fmla="*/ 164 h 164"/>
                <a:gd name="T60" fmla="*/ 16 w 278"/>
                <a:gd name="T61" fmla="*/ 159 h 164"/>
                <a:gd name="T62" fmla="*/ 114 w 278"/>
                <a:gd name="T63" fmla="*/ 131 h 164"/>
                <a:gd name="T64" fmla="*/ 114 w 278"/>
                <a:gd name="T65" fmla="*/ 133 h 164"/>
                <a:gd name="T66" fmla="*/ 114 w 278"/>
                <a:gd name="T67" fmla="*/ 13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8" h="164">
                  <a:moveTo>
                    <a:pt x="0" y="0"/>
                  </a:moveTo>
                  <a:lnTo>
                    <a:pt x="97" y="0"/>
                  </a:lnTo>
                  <a:lnTo>
                    <a:pt x="97" y="7"/>
                  </a:lnTo>
                  <a:lnTo>
                    <a:pt x="0" y="7"/>
                  </a:lnTo>
                  <a:lnTo>
                    <a:pt x="0" y="0"/>
                  </a:lnTo>
                  <a:lnTo>
                    <a:pt x="0" y="0"/>
                  </a:lnTo>
                  <a:close/>
                  <a:moveTo>
                    <a:pt x="180" y="0"/>
                  </a:moveTo>
                  <a:lnTo>
                    <a:pt x="278" y="0"/>
                  </a:lnTo>
                  <a:lnTo>
                    <a:pt x="278" y="7"/>
                  </a:lnTo>
                  <a:lnTo>
                    <a:pt x="180" y="7"/>
                  </a:lnTo>
                  <a:lnTo>
                    <a:pt x="180" y="0"/>
                  </a:lnTo>
                  <a:lnTo>
                    <a:pt x="180" y="0"/>
                  </a:lnTo>
                  <a:close/>
                  <a:moveTo>
                    <a:pt x="2" y="59"/>
                  </a:moveTo>
                  <a:lnTo>
                    <a:pt x="45" y="59"/>
                  </a:lnTo>
                  <a:lnTo>
                    <a:pt x="45" y="64"/>
                  </a:lnTo>
                  <a:lnTo>
                    <a:pt x="2" y="64"/>
                  </a:lnTo>
                  <a:lnTo>
                    <a:pt x="2" y="59"/>
                  </a:lnTo>
                  <a:lnTo>
                    <a:pt x="2" y="59"/>
                  </a:lnTo>
                  <a:close/>
                  <a:moveTo>
                    <a:pt x="232" y="59"/>
                  </a:moveTo>
                  <a:lnTo>
                    <a:pt x="275" y="59"/>
                  </a:lnTo>
                  <a:lnTo>
                    <a:pt x="275" y="64"/>
                  </a:lnTo>
                  <a:lnTo>
                    <a:pt x="232" y="64"/>
                  </a:lnTo>
                  <a:lnTo>
                    <a:pt x="232" y="59"/>
                  </a:lnTo>
                  <a:lnTo>
                    <a:pt x="232" y="59"/>
                  </a:lnTo>
                  <a:close/>
                  <a:moveTo>
                    <a:pt x="7" y="102"/>
                  </a:moveTo>
                  <a:lnTo>
                    <a:pt x="69" y="102"/>
                  </a:lnTo>
                  <a:lnTo>
                    <a:pt x="69" y="109"/>
                  </a:lnTo>
                  <a:lnTo>
                    <a:pt x="7" y="109"/>
                  </a:lnTo>
                  <a:lnTo>
                    <a:pt x="7" y="102"/>
                  </a:lnTo>
                  <a:lnTo>
                    <a:pt x="7" y="102"/>
                  </a:lnTo>
                  <a:close/>
                  <a:moveTo>
                    <a:pt x="114" y="102"/>
                  </a:moveTo>
                  <a:lnTo>
                    <a:pt x="164" y="102"/>
                  </a:lnTo>
                  <a:lnTo>
                    <a:pt x="164" y="109"/>
                  </a:lnTo>
                  <a:lnTo>
                    <a:pt x="114" y="109"/>
                  </a:lnTo>
                  <a:lnTo>
                    <a:pt x="114" y="102"/>
                  </a:lnTo>
                  <a:lnTo>
                    <a:pt x="114" y="102"/>
                  </a:lnTo>
                  <a:close/>
                  <a:moveTo>
                    <a:pt x="206" y="102"/>
                  </a:moveTo>
                  <a:lnTo>
                    <a:pt x="270" y="102"/>
                  </a:lnTo>
                  <a:lnTo>
                    <a:pt x="270" y="109"/>
                  </a:lnTo>
                  <a:lnTo>
                    <a:pt x="206" y="109"/>
                  </a:lnTo>
                  <a:lnTo>
                    <a:pt x="206" y="102"/>
                  </a:lnTo>
                  <a:lnTo>
                    <a:pt x="206" y="102"/>
                  </a:lnTo>
                  <a:close/>
                  <a:moveTo>
                    <a:pt x="16" y="159"/>
                  </a:moveTo>
                  <a:lnTo>
                    <a:pt x="81" y="159"/>
                  </a:lnTo>
                  <a:lnTo>
                    <a:pt x="107" y="133"/>
                  </a:lnTo>
                  <a:lnTo>
                    <a:pt x="111" y="133"/>
                  </a:lnTo>
                  <a:lnTo>
                    <a:pt x="111" y="133"/>
                  </a:lnTo>
                  <a:lnTo>
                    <a:pt x="114" y="133"/>
                  </a:lnTo>
                  <a:lnTo>
                    <a:pt x="88" y="159"/>
                  </a:lnTo>
                  <a:lnTo>
                    <a:pt x="185" y="159"/>
                  </a:lnTo>
                  <a:lnTo>
                    <a:pt x="159" y="131"/>
                  </a:lnTo>
                  <a:lnTo>
                    <a:pt x="164" y="131"/>
                  </a:lnTo>
                  <a:lnTo>
                    <a:pt x="164" y="133"/>
                  </a:lnTo>
                  <a:lnTo>
                    <a:pt x="164" y="133"/>
                  </a:lnTo>
                  <a:lnTo>
                    <a:pt x="166" y="133"/>
                  </a:lnTo>
                  <a:lnTo>
                    <a:pt x="166" y="133"/>
                  </a:lnTo>
                  <a:lnTo>
                    <a:pt x="168" y="133"/>
                  </a:lnTo>
                  <a:lnTo>
                    <a:pt x="194" y="159"/>
                  </a:lnTo>
                  <a:lnTo>
                    <a:pt x="261" y="159"/>
                  </a:lnTo>
                  <a:lnTo>
                    <a:pt x="261" y="164"/>
                  </a:lnTo>
                  <a:lnTo>
                    <a:pt x="16" y="164"/>
                  </a:lnTo>
                  <a:lnTo>
                    <a:pt x="16" y="159"/>
                  </a:lnTo>
                  <a:lnTo>
                    <a:pt x="16" y="159"/>
                  </a:lnTo>
                  <a:close/>
                  <a:moveTo>
                    <a:pt x="114" y="131"/>
                  </a:moveTo>
                  <a:lnTo>
                    <a:pt x="116" y="131"/>
                  </a:lnTo>
                  <a:lnTo>
                    <a:pt x="114" y="133"/>
                  </a:lnTo>
                  <a:lnTo>
                    <a:pt x="114" y="131"/>
                  </a:lnTo>
                  <a:lnTo>
                    <a:pt x="114" y="1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a:spLocks noEditPoints="1"/>
            </p:cNvSpPr>
            <p:nvPr/>
          </p:nvSpPr>
          <p:spPr bwMode="auto">
            <a:xfrm>
              <a:off x="1958976" y="2517775"/>
              <a:ext cx="546100" cy="508000"/>
            </a:xfrm>
            <a:custGeom>
              <a:avLst/>
              <a:gdLst>
                <a:gd name="T0" fmla="*/ 31 w 145"/>
                <a:gd name="T1" fmla="*/ 0 h 135"/>
                <a:gd name="T2" fmla="*/ 0 w 145"/>
                <a:gd name="T3" fmla="*/ 27 h 135"/>
                <a:gd name="T4" fmla="*/ 14 w 145"/>
                <a:gd name="T5" fmla="*/ 45 h 135"/>
                <a:gd name="T6" fmla="*/ 14 w 145"/>
                <a:gd name="T7" fmla="*/ 63 h 135"/>
                <a:gd name="T8" fmla="*/ 33 w 145"/>
                <a:gd name="T9" fmla="*/ 116 h 135"/>
                <a:gd name="T10" fmla="*/ 61 w 145"/>
                <a:gd name="T11" fmla="*/ 125 h 135"/>
                <a:gd name="T12" fmla="*/ 73 w 145"/>
                <a:gd name="T13" fmla="*/ 135 h 135"/>
                <a:gd name="T14" fmla="*/ 83 w 145"/>
                <a:gd name="T15" fmla="*/ 126 h 135"/>
                <a:gd name="T16" fmla="*/ 112 w 145"/>
                <a:gd name="T17" fmla="*/ 116 h 135"/>
                <a:gd name="T18" fmla="*/ 131 w 145"/>
                <a:gd name="T19" fmla="*/ 63 h 135"/>
                <a:gd name="T20" fmla="*/ 131 w 145"/>
                <a:gd name="T21" fmla="*/ 46 h 135"/>
                <a:gd name="T22" fmla="*/ 145 w 145"/>
                <a:gd name="T23" fmla="*/ 27 h 135"/>
                <a:gd name="T24" fmla="*/ 115 w 145"/>
                <a:gd name="T25" fmla="*/ 0 h 135"/>
                <a:gd name="T26" fmla="*/ 73 w 145"/>
                <a:gd name="T27" fmla="*/ 14 h 135"/>
                <a:gd name="T28" fmla="*/ 31 w 145"/>
                <a:gd name="T29" fmla="*/ 0 h 135"/>
                <a:gd name="T30" fmla="*/ 31 w 145"/>
                <a:gd name="T31" fmla="*/ 4 h 135"/>
                <a:gd name="T32" fmla="*/ 6 w 145"/>
                <a:gd name="T33" fmla="*/ 26 h 135"/>
                <a:gd name="T34" fmla="*/ 16 w 145"/>
                <a:gd name="T35" fmla="*/ 38 h 135"/>
                <a:gd name="T36" fmla="*/ 17 w 145"/>
                <a:gd name="T37" fmla="*/ 51 h 135"/>
                <a:gd name="T38" fmla="*/ 17 w 145"/>
                <a:gd name="T39" fmla="*/ 64 h 135"/>
                <a:gd name="T40" fmla="*/ 34 w 145"/>
                <a:gd name="T41" fmla="*/ 113 h 135"/>
                <a:gd name="T42" fmla="*/ 60 w 145"/>
                <a:gd name="T43" fmla="*/ 122 h 135"/>
                <a:gd name="T44" fmla="*/ 73 w 145"/>
                <a:gd name="T45" fmla="*/ 130 h 135"/>
                <a:gd name="T46" fmla="*/ 83 w 145"/>
                <a:gd name="T47" fmla="*/ 123 h 135"/>
                <a:gd name="T48" fmla="*/ 111 w 145"/>
                <a:gd name="T49" fmla="*/ 113 h 135"/>
                <a:gd name="T50" fmla="*/ 128 w 145"/>
                <a:gd name="T51" fmla="*/ 63 h 135"/>
                <a:gd name="T52" fmla="*/ 128 w 145"/>
                <a:gd name="T53" fmla="*/ 52 h 135"/>
                <a:gd name="T54" fmla="*/ 129 w 145"/>
                <a:gd name="T55" fmla="*/ 38 h 135"/>
                <a:gd name="T56" fmla="*/ 139 w 145"/>
                <a:gd name="T57" fmla="*/ 26 h 135"/>
                <a:gd name="T58" fmla="*/ 114 w 145"/>
                <a:gd name="T59" fmla="*/ 4 h 135"/>
                <a:gd name="T60" fmla="*/ 73 w 145"/>
                <a:gd name="T61" fmla="*/ 16 h 135"/>
                <a:gd name="T62" fmla="*/ 31 w 145"/>
                <a:gd name="T63" fmla="*/ 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35">
                  <a:moveTo>
                    <a:pt x="31" y="0"/>
                  </a:moveTo>
                  <a:cubicBezTo>
                    <a:pt x="0" y="27"/>
                    <a:pt x="0" y="27"/>
                    <a:pt x="0" y="27"/>
                  </a:cubicBezTo>
                  <a:cubicBezTo>
                    <a:pt x="9" y="28"/>
                    <a:pt x="14" y="37"/>
                    <a:pt x="14" y="45"/>
                  </a:cubicBezTo>
                  <a:cubicBezTo>
                    <a:pt x="14" y="63"/>
                    <a:pt x="14" y="63"/>
                    <a:pt x="14" y="63"/>
                  </a:cubicBezTo>
                  <a:cubicBezTo>
                    <a:pt x="14" y="80"/>
                    <a:pt x="15" y="109"/>
                    <a:pt x="33" y="116"/>
                  </a:cubicBezTo>
                  <a:cubicBezTo>
                    <a:pt x="36" y="117"/>
                    <a:pt x="53" y="121"/>
                    <a:pt x="61" y="125"/>
                  </a:cubicBezTo>
                  <a:cubicBezTo>
                    <a:pt x="70" y="130"/>
                    <a:pt x="71" y="135"/>
                    <a:pt x="73" y="135"/>
                  </a:cubicBezTo>
                  <a:cubicBezTo>
                    <a:pt x="74" y="134"/>
                    <a:pt x="76" y="130"/>
                    <a:pt x="83" y="126"/>
                  </a:cubicBezTo>
                  <a:cubicBezTo>
                    <a:pt x="92" y="122"/>
                    <a:pt x="107" y="118"/>
                    <a:pt x="112" y="116"/>
                  </a:cubicBezTo>
                  <a:cubicBezTo>
                    <a:pt x="130" y="109"/>
                    <a:pt x="131" y="80"/>
                    <a:pt x="131" y="63"/>
                  </a:cubicBezTo>
                  <a:cubicBezTo>
                    <a:pt x="131" y="46"/>
                    <a:pt x="131" y="46"/>
                    <a:pt x="131" y="46"/>
                  </a:cubicBezTo>
                  <a:cubicBezTo>
                    <a:pt x="131" y="38"/>
                    <a:pt x="136" y="28"/>
                    <a:pt x="145" y="27"/>
                  </a:cubicBezTo>
                  <a:cubicBezTo>
                    <a:pt x="115" y="0"/>
                    <a:pt x="115" y="0"/>
                    <a:pt x="115" y="0"/>
                  </a:cubicBezTo>
                  <a:cubicBezTo>
                    <a:pt x="100" y="9"/>
                    <a:pt x="90" y="13"/>
                    <a:pt x="73" y="14"/>
                  </a:cubicBezTo>
                  <a:cubicBezTo>
                    <a:pt x="55" y="14"/>
                    <a:pt x="45" y="10"/>
                    <a:pt x="31" y="0"/>
                  </a:cubicBezTo>
                  <a:close/>
                  <a:moveTo>
                    <a:pt x="31" y="4"/>
                  </a:moveTo>
                  <a:cubicBezTo>
                    <a:pt x="6" y="26"/>
                    <a:pt x="6" y="26"/>
                    <a:pt x="6" y="26"/>
                  </a:cubicBezTo>
                  <a:cubicBezTo>
                    <a:pt x="7" y="26"/>
                    <a:pt x="13" y="29"/>
                    <a:pt x="16" y="38"/>
                  </a:cubicBezTo>
                  <a:cubicBezTo>
                    <a:pt x="17" y="42"/>
                    <a:pt x="17" y="47"/>
                    <a:pt x="17" y="51"/>
                  </a:cubicBezTo>
                  <a:cubicBezTo>
                    <a:pt x="17" y="56"/>
                    <a:pt x="17" y="60"/>
                    <a:pt x="17" y="64"/>
                  </a:cubicBezTo>
                  <a:cubicBezTo>
                    <a:pt x="17" y="79"/>
                    <a:pt x="18" y="106"/>
                    <a:pt x="34" y="113"/>
                  </a:cubicBezTo>
                  <a:cubicBezTo>
                    <a:pt x="37" y="115"/>
                    <a:pt x="53" y="118"/>
                    <a:pt x="60" y="122"/>
                  </a:cubicBezTo>
                  <a:cubicBezTo>
                    <a:pt x="70" y="126"/>
                    <a:pt x="72" y="130"/>
                    <a:pt x="73" y="130"/>
                  </a:cubicBezTo>
                  <a:cubicBezTo>
                    <a:pt x="74" y="129"/>
                    <a:pt x="76" y="126"/>
                    <a:pt x="83" y="123"/>
                  </a:cubicBezTo>
                  <a:cubicBezTo>
                    <a:pt x="91" y="119"/>
                    <a:pt x="106" y="115"/>
                    <a:pt x="111" y="113"/>
                  </a:cubicBezTo>
                  <a:cubicBezTo>
                    <a:pt x="127" y="107"/>
                    <a:pt x="127" y="79"/>
                    <a:pt x="128" y="63"/>
                  </a:cubicBezTo>
                  <a:cubicBezTo>
                    <a:pt x="128" y="52"/>
                    <a:pt x="128" y="52"/>
                    <a:pt x="128" y="52"/>
                  </a:cubicBezTo>
                  <a:cubicBezTo>
                    <a:pt x="128" y="47"/>
                    <a:pt x="127" y="43"/>
                    <a:pt x="129" y="38"/>
                  </a:cubicBezTo>
                  <a:cubicBezTo>
                    <a:pt x="131" y="33"/>
                    <a:pt x="134" y="28"/>
                    <a:pt x="139" y="26"/>
                  </a:cubicBezTo>
                  <a:cubicBezTo>
                    <a:pt x="114" y="4"/>
                    <a:pt x="114" y="4"/>
                    <a:pt x="114" y="4"/>
                  </a:cubicBezTo>
                  <a:cubicBezTo>
                    <a:pt x="100" y="13"/>
                    <a:pt x="90" y="16"/>
                    <a:pt x="73" y="16"/>
                  </a:cubicBezTo>
                  <a:cubicBezTo>
                    <a:pt x="56" y="16"/>
                    <a:pt x="45" y="13"/>
                    <a:pt x="3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a:spLocks noEditPoints="1"/>
            </p:cNvSpPr>
            <p:nvPr/>
          </p:nvSpPr>
          <p:spPr bwMode="auto">
            <a:xfrm>
              <a:off x="2036763" y="2559050"/>
              <a:ext cx="388938" cy="430213"/>
            </a:xfrm>
            <a:custGeom>
              <a:avLst/>
              <a:gdLst>
                <a:gd name="T0" fmla="*/ 226 w 245"/>
                <a:gd name="T1" fmla="*/ 17 h 271"/>
                <a:gd name="T2" fmla="*/ 233 w 245"/>
                <a:gd name="T3" fmla="*/ 31 h 271"/>
                <a:gd name="T4" fmla="*/ 219 w 245"/>
                <a:gd name="T5" fmla="*/ 41 h 271"/>
                <a:gd name="T6" fmla="*/ 207 w 245"/>
                <a:gd name="T7" fmla="*/ 31 h 271"/>
                <a:gd name="T8" fmla="*/ 212 w 245"/>
                <a:gd name="T9" fmla="*/ 17 h 271"/>
                <a:gd name="T10" fmla="*/ 219 w 245"/>
                <a:gd name="T11" fmla="*/ 0 h 271"/>
                <a:gd name="T12" fmla="*/ 131 w 245"/>
                <a:gd name="T13" fmla="*/ 240 h 271"/>
                <a:gd name="T14" fmla="*/ 136 w 245"/>
                <a:gd name="T15" fmla="*/ 254 h 271"/>
                <a:gd name="T16" fmla="*/ 122 w 245"/>
                <a:gd name="T17" fmla="*/ 263 h 271"/>
                <a:gd name="T18" fmla="*/ 110 w 245"/>
                <a:gd name="T19" fmla="*/ 254 h 271"/>
                <a:gd name="T20" fmla="*/ 114 w 245"/>
                <a:gd name="T21" fmla="*/ 240 h 271"/>
                <a:gd name="T22" fmla="*/ 122 w 245"/>
                <a:gd name="T23" fmla="*/ 223 h 271"/>
                <a:gd name="T24" fmla="*/ 126 w 245"/>
                <a:gd name="T25" fmla="*/ 242 h 271"/>
                <a:gd name="T26" fmla="*/ 129 w 245"/>
                <a:gd name="T27" fmla="*/ 252 h 271"/>
                <a:gd name="T28" fmla="*/ 122 w 245"/>
                <a:gd name="T29" fmla="*/ 256 h 271"/>
                <a:gd name="T30" fmla="*/ 114 w 245"/>
                <a:gd name="T31" fmla="*/ 252 h 271"/>
                <a:gd name="T32" fmla="*/ 117 w 245"/>
                <a:gd name="T33" fmla="*/ 242 h 271"/>
                <a:gd name="T34" fmla="*/ 122 w 245"/>
                <a:gd name="T35" fmla="*/ 235 h 271"/>
                <a:gd name="T36" fmla="*/ 34 w 245"/>
                <a:gd name="T37" fmla="*/ 17 h 271"/>
                <a:gd name="T38" fmla="*/ 38 w 245"/>
                <a:gd name="T39" fmla="*/ 31 h 271"/>
                <a:gd name="T40" fmla="*/ 27 w 245"/>
                <a:gd name="T41" fmla="*/ 41 h 271"/>
                <a:gd name="T42" fmla="*/ 15 w 245"/>
                <a:gd name="T43" fmla="*/ 31 h 271"/>
                <a:gd name="T44" fmla="*/ 19 w 245"/>
                <a:gd name="T45" fmla="*/ 17 h 271"/>
                <a:gd name="T46" fmla="*/ 27 w 245"/>
                <a:gd name="T47" fmla="*/ 0 h 271"/>
                <a:gd name="T48" fmla="*/ 31 w 245"/>
                <a:gd name="T49" fmla="*/ 22 h 271"/>
                <a:gd name="T50" fmla="*/ 34 w 245"/>
                <a:gd name="T51" fmla="*/ 29 h 271"/>
                <a:gd name="T52" fmla="*/ 27 w 245"/>
                <a:gd name="T53" fmla="*/ 33 h 271"/>
                <a:gd name="T54" fmla="*/ 19 w 245"/>
                <a:gd name="T55" fmla="*/ 29 h 271"/>
                <a:gd name="T56" fmla="*/ 22 w 245"/>
                <a:gd name="T57" fmla="*/ 22 h 271"/>
                <a:gd name="T58" fmla="*/ 27 w 245"/>
                <a:gd name="T59" fmla="*/ 12 h 271"/>
                <a:gd name="T60" fmla="*/ 224 w 245"/>
                <a:gd name="T61" fmla="*/ 22 h 271"/>
                <a:gd name="T62" fmla="*/ 226 w 245"/>
                <a:gd name="T63" fmla="*/ 29 h 271"/>
                <a:gd name="T64" fmla="*/ 219 w 245"/>
                <a:gd name="T65" fmla="*/ 33 h 271"/>
                <a:gd name="T66" fmla="*/ 212 w 245"/>
                <a:gd name="T67" fmla="*/ 29 h 271"/>
                <a:gd name="T68" fmla="*/ 214 w 245"/>
                <a:gd name="T69" fmla="*/ 22 h 271"/>
                <a:gd name="T70" fmla="*/ 219 w 245"/>
                <a:gd name="T71" fmla="*/ 1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5" h="271">
                  <a:moveTo>
                    <a:pt x="219" y="0"/>
                  </a:moveTo>
                  <a:lnTo>
                    <a:pt x="226" y="17"/>
                  </a:lnTo>
                  <a:lnTo>
                    <a:pt x="245" y="19"/>
                  </a:lnTo>
                  <a:lnTo>
                    <a:pt x="233" y="31"/>
                  </a:lnTo>
                  <a:lnTo>
                    <a:pt x="235" y="48"/>
                  </a:lnTo>
                  <a:lnTo>
                    <a:pt x="219" y="41"/>
                  </a:lnTo>
                  <a:lnTo>
                    <a:pt x="205" y="48"/>
                  </a:lnTo>
                  <a:lnTo>
                    <a:pt x="207" y="31"/>
                  </a:lnTo>
                  <a:lnTo>
                    <a:pt x="193" y="19"/>
                  </a:lnTo>
                  <a:lnTo>
                    <a:pt x="212" y="17"/>
                  </a:lnTo>
                  <a:lnTo>
                    <a:pt x="219" y="0"/>
                  </a:lnTo>
                  <a:lnTo>
                    <a:pt x="219" y="0"/>
                  </a:lnTo>
                  <a:close/>
                  <a:moveTo>
                    <a:pt x="122" y="223"/>
                  </a:moveTo>
                  <a:lnTo>
                    <a:pt x="131" y="240"/>
                  </a:lnTo>
                  <a:lnTo>
                    <a:pt x="148" y="242"/>
                  </a:lnTo>
                  <a:lnTo>
                    <a:pt x="136" y="254"/>
                  </a:lnTo>
                  <a:lnTo>
                    <a:pt x="138" y="271"/>
                  </a:lnTo>
                  <a:lnTo>
                    <a:pt x="122" y="263"/>
                  </a:lnTo>
                  <a:lnTo>
                    <a:pt x="107" y="271"/>
                  </a:lnTo>
                  <a:lnTo>
                    <a:pt x="110" y="254"/>
                  </a:lnTo>
                  <a:lnTo>
                    <a:pt x="98" y="242"/>
                  </a:lnTo>
                  <a:lnTo>
                    <a:pt x="114" y="240"/>
                  </a:lnTo>
                  <a:lnTo>
                    <a:pt x="122" y="223"/>
                  </a:lnTo>
                  <a:lnTo>
                    <a:pt x="122" y="223"/>
                  </a:lnTo>
                  <a:close/>
                  <a:moveTo>
                    <a:pt x="122" y="235"/>
                  </a:moveTo>
                  <a:lnTo>
                    <a:pt x="126" y="242"/>
                  </a:lnTo>
                  <a:lnTo>
                    <a:pt x="136" y="244"/>
                  </a:lnTo>
                  <a:lnTo>
                    <a:pt x="129" y="252"/>
                  </a:lnTo>
                  <a:lnTo>
                    <a:pt x="131" y="261"/>
                  </a:lnTo>
                  <a:lnTo>
                    <a:pt x="122" y="256"/>
                  </a:lnTo>
                  <a:lnTo>
                    <a:pt x="112" y="261"/>
                  </a:lnTo>
                  <a:lnTo>
                    <a:pt x="114" y="252"/>
                  </a:lnTo>
                  <a:lnTo>
                    <a:pt x="107" y="244"/>
                  </a:lnTo>
                  <a:lnTo>
                    <a:pt x="117" y="242"/>
                  </a:lnTo>
                  <a:lnTo>
                    <a:pt x="122" y="235"/>
                  </a:lnTo>
                  <a:lnTo>
                    <a:pt x="122" y="235"/>
                  </a:lnTo>
                  <a:close/>
                  <a:moveTo>
                    <a:pt x="27" y="0"/>
                  </a:moveTo>
                  <a:lnTo>
                    <a:pt x="34" y="17"/>
                  </a:lnTo>
                  <a:lnTo>
                    <a:pt x="53" y="19"/>
                  </a:lnTo>
                  <a:lnTo>
                    <a:pt x="38" y="31"/>
                  </a:lnTo>
                  <a:lnTo>
                    <a:pt x="41" y="48"/>
                  </a:lnTo>
                  <a:lnTo>
                    <a:pt x="27" y="41"/>
                  </a:lnTo>
                  <a:lnTo>
                    <a:pt x="10" y="48"/>
                  </a:lnTo>
                  <a:lnTo>
                    <a:pt x="15" y="31"/>
                  </a:lnTo>
                  <a:lnTo>
                    <a:pt x="0" y="19"/>
                  </a:lnTo>
                  <a:lnTo>
                    <a:pt x="19" y="17"/>
                  </a:lnTo>
                  <a:lnTo>
                    <a:pt x="27" y="0"/>
                  </a:lnTo>
                  <a:lnTo>
                    <a:pt x="27" y="0"/>
                  </a:lnTo>
                  <a:close/>
                  <a:moveTo>
                    <a:pt x="27" y="12"/>
                  </a:moveTo>
                  <a:lnTo>
                    <a:pt x="31" y="22"/>
                  </a:lnTo>
                  <a:lnTo>
                    <a:pt x="41" y="22"/>
                  </a:lnTo>
                  <a:lnTo>
                    <a:pt x="34" y="29"/>
                  </a:lnTo>
                  <a:lnTo>
                    <a:pt x="36" y="38"/>
                  </a:lnTo>
                  <a:lnTo>
                    <a:pt x="27" y="33"/>
                  </a:lnTo>
                  <a:lnTo>
                    <a:pt x="17" y="38"/>
                  </a:lnTo>
                  <a:lnTo>
                    <a:pt x="19" y="29"/>
                  </a:lnTo>
                  <a:lnTo>
                    <a:pt x="12" y="22"/>
                  </a:lnTo>
                  <a:lnTo>
                    <a:pt x="22" y="22"/>
                  </a:lnTo>
                  <a:lnTo>
                    <a:pt x="27" y="12"/>
                  </a:lnTo>
                  <a:lnTo>
                    <a:pt x="27" y="12"/>
                  </a:lnTo>
                  <a:close/>
                  <a:moveTo>
                    <a:pt x="219" y="12"/>
                  </a:moveTo>
                  <a:lnTo>
                    <a:pt x="224" y="22"/>
                  </a:lnTo>
                  <a:lnTo>
                    <a:pt x="233" y="22"/>
                  </a:lnTo>
                  <a:lnTo>
                    <a:pt x="226" y="29"/>
                  </a:lnTo>
                  <a:lnTo>
                    <a:pt x="228" y="38"/>
                  </a:lnTo>
                  <a:lnTo>
                    <a:pt x="219" y="33"/>
                  </a:lnTo>
                  <a:lnTo>
                    <a:pt x="209" y="38"/>
                  </a:lnTo>
                  <a:lnTo>
                    <a:pt x="212" y="29"/>
                  </a:lnTo>
                  <a:lnTo>
                    <a:pt x="205" y="22"/>
                  </a:lnTo>
                  <a:lnTo>
                    <a:pt x="214" y="22"/>
                  </a:lnTo>
                  <a:lnTo>
                    <a:pt x="219" y="12"/>
                  </a:lnTo>
                  <a:lnTo>
                    <a:pt x="21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a:spLocks noEditPoints="1"/>
            </p:cNvSpPr>
            <p:nvPr/>
          </p:nvSpPr>
          <p:spPr bwMode="auto">
            <a:xfrm>
              <a:off x="2055813" y="3078163"/>
              <a:ext cx="350838" cy="79375"/>
            </a:xfrm>
            <a:custGeom>
              <a:avLst/>
              <a:gdLst>
                <a:gd name="T0" fmla="*/ 11 w 93"/>
                <a:gd name="T1" fmla="*/ 4 h 21"/>
                <a:gd name="T2" fmla="*/ 11 w 93"/>
                <a:gd name="T3" fmla="*/ 4 h 21"/>
                <a:gd name="T4" fmla="*/ 11 w 93"/>
                <a:gd name="T5" fmla="*/ 2 h 21"/>
                <a:gd name="T6" fmla="*/ 29 w 93"/>
                <a:gd name="T7" fmla="*/ 3 h 21"/>
                <a:gd name="T8" fmla="*/ 28 w 93"/>
                <a:gd name="T9" fmla="*/ 8 h 21"/>
                <a:gd name="T10" fmla="*/ 38 w 93"/>
                <a:gd name="T11" fmla="*/ 7 h 21"/>
                <a:gd name="T12" fmla="*/ 37 w 93"/>
                <a:gd name="T13" fmla="*/ 5 h 21"/>
                <a:gd name="T14" fmla="*/ 33 w 93"/>
                <a:gd name="T15" fmla="*/ 4 h 21"/>
                <a:gd name="T16" fmla="*/ 39 w 93"/>
                <a:gd name="T17" fmla="*/ 1 h 21"/>
                <a:gd name="T18" fmla="*/ 63 w 93"/>
                <a:gd name="T19" fmla="*/ 3 h 21"/>
                <a:gd name="T20" fmla="*/ 65 w 93"/>
                <a:gd name="T21" fmla="*/ 8 h 21"/>
                <a:gd name="T22" fmla="*/ 71 w 93"/>
                <a:gd name="T23" fmla="*/ 10 h 21"/>
                <a:gd name="T24" fmla="*/ 65 w 93"/>
                <a:gd name="T25" fmla="*/ 2 h 21"/>
                <a:gd name="T26" fmla="*/ 88 w 93"/>
                <a:gd name="T27" fmla="*/ 12 h 21"/>
                <a:gd name="T28" fmla="*/ 87 w 93"/>
                <a:gd name="T29" fmla="*/ 11 h 21"/>
                <a:gd name="T30" fmla="*/ 87 w 93"/>
                <a:gd name="T31" fmla="*/ 5 h 21"/>
                <a:gd name="T32" fmla="*/ 83 w 93"/>
                <a:gd name="T33" fmla="*/ 18 h 21"/>
                <a:gd name="T34" fmla="*/ 80 w 93"/>
                <a:gd name="T35" fmla="*/ 11 h 21"/>
                <a:gd name="T36" fmla="*/ 78 w 93"/>
                <a:gd name="T37" fmla="*/ 11 h 21"/>
                <a:gd name="T38" fmla="*/ 75 w 93"/>
                <a:gd name="T39" fmla="*/ 19 h 21"/>
                <a:gd name="T40" fmla="*/ 93 w 93"/>
                <a:gd name="T41" fmla="*/ 20 h 21"/>
                <a:gd name="T42" fmla="*/ 85 w 93"/>
                <a:gd name="T43" fmla="*/ 12 h 21"/>
                <a:gd name="T44" fmla="*/ 55 w 93"/>
                <a:gd name="T45" fmla="*/ 2 h 21"/>
                <a:gd name="T46" fmla="*/ 50 w 93"/>
                <a:gd name="T47" fmla="*/ 7 h 21"/>
                <a:gd name="T48" fmla="*/ 50 w 93"/>
                <a:gd name="T49" fmla="*/ 15 h 21"/>
                <a:gd name="T50" fmla="*/ 57 w 93"/>
                <a:gd name="T51" fmla="*/ 10 h 21"/>
                <a:gd name="T52" fmla="*/ 53 w 93"/>
                <a:gd name="T53" fmla="*/ 14 h 21"/>
                <a:gd name="T54" fmla="*/ 57 w 93"/>
                <a:gd name="T55" fmla="*/ 14 h 21"/>
                <a:gd name="T56" fmla="*/ 57 w 93"/>
                <a:gd name="T57" fmla="*/ 9 h 21"/>
                <a:gd name="T58" fmla="*/ 55 w 93"/>
                <a:gd name="T59" fmla="*/ 7 h 21"/>
                <a:gd name="T60" fmla="*/ 62 w 93"/>
                <a:gd name="T61" fmla="*/ 11 h 21"/>
                <a:gd name="T62" fmla="*/ 62 w 93"/>
                <a:gd name="T63" fmla="*/ 11 h 21"/>
                <a:gd name="T64" fmla="*/ 62 w 93"/>
                <a:gd name="T65" fmla="*/ 14 h 21"/>
                <a:gd name="T66" fmla="*/ 39 w 93"/>
                <a:gd name="T67" fmla="*/ 11 h 21"/>
                <a:gd name="T68" fmla="*/ 36 w 93"/>
                <a:gd name="T69" fmla="*/ 10 h 21"/>
                <a:gd name="T70" fmla="*/ 34 w 93"/>
                <a:gd name="T71" fmla="*/ 12 h 21"/>
                <a:gd name="T72" fmla="*/ 34 w 93"/>
                <a:gd name="T73" fmla="*/ 13 h 21"/>
                <a:gd name="T74" fmla="*/ 26 w 93"/>
                <a:gd name="T75" fmla="*/ 17 h 21"/>
                <a:gd name="T76" fmla="*/ 44 w 93"/>
                <a:gd name="T77" fmla="*/ 15 h 21"/>
                <a:gd name="T78" fmla="*/ 35 w 93"/>
                <a:gd name="T79" fmla="*/ 12 h 21"/>
                <a:gd name="T80" fmla="*/ 7 w 93"/>
                <a:gd name="T81" fmla="*/ 6 h 21"/>
                <a:gd name="T82" fmla="*/ 12 w 93"/>
                <a:gd name="T83" fmla="*/ 8 h 21"/>
                <a:gd name="T84" fmla="*/ 10 w 93"/>
                <a:gd name="T85" fmla="*/ 8 h 21"/>
                <a:gd name="T86" fmla="*/ 13 w 93"/>
                <a:gd name="T87" fmla="*/ 5 h 21"/>
                <a:gd name="T88" fmla="*/ 5 w 93"/>
                <a:gd name="T89" fmla="*/ 7 h 21"/>
                <a:gd name="T90" fmla="*/ 6 w 93"/>
                <a:gd name="T91" fmla="*/ 9 h 21"/>
                <a:gd name="T92" fmla="*/ 4 w 93"/>
                <a:gd name="T93" fmla="*/ 11 h 21"/>
                <a:gd name="T94" fmla="*/ 8 w 93"/>
                <a:gd name="T95" fmla="*/ 11 h 21"/>
                <a:gd name="T96" fmla="*/ 0 w 93"/>
                <a:gd name="T97" fmla="*/ 16 h 21"/>
                <a:gd name="T98" fmla="*/ 18 w 93"/>
                <a:gd name="T99" fmla="*/ 14 h 21"/>
                <a:gd name="T100" fmla="*/ 14 w 93"/>
                <a:gd name="T101" fmla="*/ 13 h 21"/>
                <a:gd name="T102" fmla="*/ 12 w 93"/>
                <a:gd name="T103" fmla="*/ 11 h 21"/>
                <a:gd name="T104" fmla="*/ 10 w 93"/>
                <a:gd name="T105" fmla="*/ 14 h 21"/>
                <a:gd name="T106" fmla="*/ 14 w 93"/>
                <a:gd name="T107" fmla="*/ 10 h 21"/>
                <a:gd name="T108" fmla="*/ 10 w 93"/>
                <a:gd name="T109" fmla="*/ 9 h 21"/>
                <a:gd name="T110" fmla="*/ 6 w 93"/>
                <a:gd name="T111" fmla="*/ 14 h 21"/>
                <a:gd name="T112" fmla="*/ 7 w 93"/>
                <a:gd name="T113" fmla="*/ 17 h 21"/>
                <a:gd name="T114" fmla="*/ 7 w 93"/>
                <a:gd name="T115" fmla="*/ 21 h 21"/>
                <a:gd name="T116" fmla="*/ 14 w 93"/>
                <a:gd name="T117" fmla="*/ 20 h 21"/>
                <a:gd name="T118" fmla="*/ 15 w 93"/>
                <a:gd name="T119" fmla="*/ 16 h 21"/>
                <a:gd name="T120" fmla="*/ 12 w 93"/>
                <a:gd name="T121" fmla="*/ 17 h 21"/>
                <a:gd name="T122" fmla="*/ 7 w 93"/>
                <a:gd name="T12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 h="21">
                  <a:moveTo>
                    <a:pt x="11" y="2"/>
                  </a:moveTo>
                  <a:cubicBezTo>
                    <a:pt x="11" y="2"/>
                    <a:pt x="11" y="2"/>
                    <a:pt x="11" y="3"/>
                  </a:cubicBezTo>
                  <a:cubicBezTo>
                    <a:pt x="11" y="3"/>
                    <a:pt x="11" y="3"/>
                    <a:pt x="11" y="3"/>
                  </a:cubicBezTo>
                  <a:cubicBezTo>
                    <a:pt x="11" y="3"/>
                    <a:pt x="11" y="4"/>
                    <a:pt x="11" y="4"/>
                  </a:cubicBezTo>
                  <a:cubicBezTo>
                    <a:pt x="10" y="4"/>
                    <a:pt x="10" y="5"/>
                    <a:pt x="10" y="5"/>
                  </a:cubicBezTo>
                  <a:cubicBezTo>
                    <a:pt x="9" y="5"/>
                    <a:pt x="9" y="5"/>
                    <a:pt x="9" y="5"/>
                  </a:cubicBezTo>
                  <a:cubicBezTo>
                    <a:pt x="9" y="5"/>
                    <a:pt x="10" y="5"/>
                    <a:pt x="10" y="5"/>
                  </a:cubicBezTo>
                  <a:cubicBezTo>
                    <a:pt x="10" y="5"/>
                    <a:pt x="11" y="5"/>
                    <a:pt x="11" y="4"/>
                  </a:cubicBezTo>
                  <a:cubicBezTo>
                    <a:pt x="12" y="4"/>
                    <a:pt x="12" y="4"/>
                    <a:pt x="12" y="4"/>
                  </a:cubicBezTo>
                  <a:cubicBezTo>
                    <a:pt x="12" y="4"/>
                    <a:pt x="13" y="4"/>
                    <a:pt x="13" y="3"/>
                  </a:cubicBezTo>
                  <a:cubicBezTo>
                    <a:pt x="13" y="3"/>
                    <a:pt x="14" y="3"/>
                    <a:pt x="13" y="3"/>
                  </a:cubicBezTo>
                  <a:cubicBezTo>
                    <a:pt x="13" y="2"/>
                    <a:pt x="12" y="2"/>
                    <a:pt x="11" y="2"/>
                  </a:cubicBezTo>
                  <a:close/>
                  <a:moveTo>
                    <a:pt x="38" y="1"/>
                  </a:moveTo>
                  <a:cubicBezTo>
                    <a:pt x="38" y="1"/>
                    <a:pt x="38" y="1"/>
                    <a:pt x="37" y="1"/>
                  </a:cubicBezTo>
                  <a:cubicBezTo>
                    <a:pt x="36" y="1"/>
                    <a:pt x="33" y="2"/>
                    <a:pt x="29" y="2"/>
                  </a:cubicBezTo>
                  <a:cubicBezTo>
                    <a:pt x="28" y="2"/>
                    <a:pt x="28" y="3"/>
                    <a:pt x="29" y="3"/>
                  </a:cubicBezTo>
                  <a:cubicBezTo>
                    <a:pt x="30" y="3"/>
                    <a:pt x="31" y="3"/>
                    <a:pt x="32" y="3"/>
                  </a:cubicBezTo>
                  <a:cubicBezTo>
                    <a:pt x="32" y="3"/>
                    <a:pt x="32" y="4"/>
                    <a:pt x="32" y="5"/>
                  </a:cubicBezTo>
                  <a:cubicBezTo>
                    <a:pt x="31" y="6"/>
                    <a:pt x="30" y="7"/>
                    <a:pt x="29" y="8"/>
                  </a:cubicBezTo>
                  <a:cubicBezTo>
                    <a:pt x="29" y="8"/>
                    <a:pt x="29" y="8"/>
                    <a:pt x="28" y="8"/>
                  </a:cubicBezTo>
                  <a:cubicBezTo>
                    <a:pt x="28" y="8"/>
                    <a:pt x="28" y="9"/>
                    <a:pt x="28" y="9"/>
                  </a:cubicBezTo>
                  <a:cubicBezTo>
                    <a:pt x="28" y="9"/>
                    <a:pt x="29" y="10"/>
                    <a:pt x="29" y="10"/>
                  </a:cubicBezTo>
                  <a:cubicBezTo>
                    <a:pt x="29" y="10"/>
                    <a:pt x="29" y="10"/>
                    <a:pt x="30" y="9"/>
                  </a:cubicBezTo>
                  <a:cubicBezTo>
                    <a:pt x="30" y="9"/>
                    <a:pt x="33" y="8"/>
                    <a:pt x="38" y="7"/>
                  </a:cubicBezTo>
                  <a:cubicBezTo>
                    <a:pt x="38" y="7"/>
                    <a:pt x="38" y="7"/>
                    <a:pt x="38" y="7"/>
                  </a:cubicBezTo>
                  <a:cubicBezTo>
                    <a:pt x="38" y="8"/>
                    <a:pt x="39" y="8"/>
                    <a:pt x="39" y="8"/>
                  </a:cubicBezTo>
                  <a:cubicBezTo>
                    <a:pt x="40" y="8"/>
                    <a:pt x="40" y="7"/>
                    <a:pt x="39" y="6"/>
                  </a:cubicBezTo>
                  <a:cubicBezTo>
                    <a:pt x="39" y="5"/>
                    <a:pt x="38" y="5"/>
                    <a:pt x="37" y="5"/>
                  </a:cubicBezTo>
                  <a:cubicBezTo>
                    <a:pt x="35" y="4"/>
                    <a:pt x="35" y="4"/>
                    <a:pt x="36" y="5"/>
                  </a:cubicBezTo>
                  <a:cubicBezTo>
                    <a:pt x="36" y="5"/>
                    <a:pt x="36" y="6"/>
                    <a:pt x="37" y="7"/>
                  </a:cubicBezTo>
                  <a:cubicBezTo>
                    <a:pt x="34" y="7"/>
                    <a:pt x="32" y="8"/>
                    <a:pt x="30" y="8"/>
                  </a:cubicBezTo>
                  <a:cubicBezTo>
                    <a:pt x="31" y="7"/>
                    <a:pt x="32" y="6"/>
                    <a:pt x="33" y="4"/>
                  </a:cubicBezTo>
                  <a:cubicBezTo>
                    <a:pt x="34" y="4"/>
                    <a:pt x="34" y="4"/>
                    <a:pt x="34" y="4"/>
                  </a:cubicBezTo>
                  <a:cubicBezTo>
                    <a:pt x="35" y="4"/>
                    <a:pt x="35" y="3"/>
                    <a:pt x="33" y="3"/>
                  </a:cubicBezTo>
                  <a:cubicBezTo>
                    <a:pt x="36" y="2"/>
                    <a:pt x="38" y="2"/>
                    <a:pt x="39" y="2"/>
                  </a:cubicBezTo>
                  <a:cubicBezTo>
                    <a:pt x="39" y="2"/>
                    <a:pt x="39" y="1"/>
                    <a:pt x="39" y="1"/>
                  </a:cubicBezTo>
                  <a:cubicBezTo>
                    <a:pt x="39" y="1"/>
                    <a:pt x="38" y="1"/>
                    <a:pt x="38" y="1"/>
                  </a:cubicBezTo>
                  <a:close/>
                  <a:moveTo>
                    <a:pt x="63" y="0"/>
                  </a:moveTo>
                  <a:cubicBezTo>
                    <a:pt x="63" y="0"/>
                    <a:pt x="63" y="1"/>
                    <a:pt x="63" y="1"/>
                  </a:cubicBezTo>
                  <a:cubicBezTo>
                    <a:pt x="63" y="1"/>
                    <a:pt x="63" y="2"/>
                    <a:pt x="63" y="3"/>
                  </a:cubicBezTo>
                  <a:cubicBezTo>
                    <a:pt x="62" y="7"/>
                    <a:pt x="61" y="9"/>
                    <a:pt x="59" y="11"/>
                  </a:cubicBezTo>
                  <a:cubicBezTo>
                    <a:pt x="59" y="11"/>
                    <a:pt x="59" y="11"/>
                    <a:pt x="59" y="11"/>
                  </a:cubicBezTo>
                  <a:cubicBezTo>
                    <a:pt x="61" y="10"/>
                    <a:pt x="62" y="8"/>
                    <a:pt x="63" y="5"/>
                  </a:cubicBezTo>
                  <a:cubicBezTo>
                    <a:pt x="64" y="5"/>
                    <a:pt x="64" y="6"/>
                    <a:pt x="65" y="8"/>
                  </a:cubicBezTo>
                  <a:cubicBezTo>
                    <a:pt x="66" y="9"/>
                    <a:pt x="66" y="9"/>
                    <a:pt x="66" y="10"/>
                  </a:cubicBezTo>
                  <a:cubicBezTo>
                    <a:pt x="66" y="10"/>
                    <a:pt x="67" y="11"/>
                    <a:pt x="69" y="11"/>
                  </a:cubicBezTo>
                  <a:cubicBezTo>
                    <a:pt x="69" y="11"/>
                    <a:pt x="69" y="11"/>
                    <a:pt x="70" y="11"/>
                  </a:cubicBezTo>
                  <a:cubicBezTo>
                    <a:pt x="70" y="11"/>
                    <a:pt x="71" y="11"/>
                    <a:pt x="71" y="10"/>
                  </a:cubicBezTo>
                  <a:cubicBezTo>
                    <a:pt x="71" y="10"/>
                    <a:pt x="71" y="10"/>
                    <a:pt x="71" y="10"/>
                  </a:cubicBezTo>
                  <a:cubicBezTo>
                    <a:pt x="68" y="8"/>
                    <a:pt x="66" y="7"/>
                    <a:pt x="65" y="5"/>
                  </a:cubicBezTo>
                  <a:cubicBezTo>
                    <a:pt x="64" y="5"/>
                    <a:pt x="64" y="4"/>
                    <a:pt x="64" y="4"/>
                  </a:cubicBezTo>
                  <a:cubicBezTo>
                    <a:pt x="64" y="3"/>
                    <a:pt x="64" y="2"/>
                    <a:pt x="65" y="2"/>
                  </a:cubicBezTo>
                  <a:cubicBezTo>
                    <a:pt x="65" y="2"/>
                    <a:pt x="65" y="2"/>
                    <a:pt x="65" y="1"/>
                  </a:cubicBezTo>
                  <a:cubicBezTo>
                    <a:pt x="64" y="1"/>
                    <a:pt x="64" y="1"/>
                    <a:pt x="63" y="0"/>
                  </a:cubicBezTo>
                  <a:close/>
                  <a:moveTo>
                    <a:pt x="85" y="12"/>
                  </a:moveTo>
                  <a:cubicBezTo>
                    <a:pt x="86" y="12"/>
                    <a:pt x="87" y="12"/>
                    <a:pt x="88" y="12"/>
                  </a:cubicBezTo>
                  <a:cubicBezTo>
                    <a:pt x="89" y="12"/>
                    <a:pt x="89" y="12"/>
                    <a:pt x="89" y="12"/>
                  </a:cubicBezTo>
                  <a:cubicBezTo>
                    <a:pt x="90" y="12"/>
                    <a:pt x="90" y="12"/>
                    <a:pt x="91" y="11"/>
                  </a:cubicBezTo>
                  <a:cubicBezTo>
                    <a:pt x="91" y="11"/>
                    <a:pt x="90" y="11"/>
                    <a:pt x="90" y="11"/>
                  </a:cubicBezTo>
                  <a:cubicBezTo>
                    <a:pt x="89" y="10"/>
                    <a:pt x="88" y="11"/>
                    <a:pt x="87" y="11"/>
                  </a:cubicBezTo>
                  <a:cubicBezTo>
                    <a:pt x="86" y="11"/>
                    <a:pt x="86" y="11"/>
                    <a:pt x="85" y="11"/>
                  </a:cubicBezTo>
                  <a:cubicBezTo>
                    <a:pt x="86" y="9"/>
                    <a:pt x="86" y="7"/>
                    <a:pt x="86" y="7"/>
                  </a:cubicBezTo>
                  <a:cubicBezTo>
                    <a:pt x="86" y="6"/>
                    <a:pt x="86" y="6"/>
                    <a:pt x="86" y="6"/>
                  </a:cubicBezTo>
                  <a:cubicBezTo>
                    <a:pt x="86" y="5"/>
                    <a:pt x="87" y="5"/>
                    <a:pt x="87" y="5"/>
                  </a:cubicBezTo>
                  <a:cubicBezTo>
                    <a:pt x="86" y="5"/>
                    <a:pt x="85" y="4"/>
                    <a:pt x="84" y="4"/>
                  </a:cubicBezTo>
                  <a:cubicBezTo>
                    <a:pt x="84" y="4"/>
                    <a:pt x="84" y="4"/>
                    <a:pt x="84" y="5"/>
                  </a:cubicBezTo>
                  <a:cubicBezTo>
                    <a:pt x="84" y="5"/>
                    <a:pt x="84" y="6"/>
                    <a:pt x="84" y="6"/>
                  </a:cubicBezTo>
                  <a:cubicBezTo>
                    <a:pt x="84" y="8"/>
                    <a:pt x="84" y="12"/>
                    <a:pt x="83" y="18"/>
                  </a:cubicBezTo>
                  <a:cubicBezTo>
                    <a:pt x="80" y="18"/>
                    <a:pt x="80" y="18"/>
                    <a:pt x="80" y="18"/>
                  </a:cubicBezTo>
                  <a:cubicBezTo>
                    <a:pt x="80" y="18"/>
                    <a:pt x="80" y="17"/>
                    <a:pt x="80" y="16"/>
                  </a:cubicBezTo>
                  <a:cubicBezTo>
                    <a:pt x="80" y="14"/>
                    <a:pt x="80" y="12"/>
                    <a:pt x="80" y="12"/>
                  </a:cubicBezTo>
                  <a:cubicBezTo>
                    <a:pt x="80" y="12"/>
                    <a:pt x="80" y="11"/>
                    <a:pt x="80" y="11"/>
                  </a:cubicBezTo>
                  <a:cubicBezTo>
                    <a:pt x="80" y="11"/>
                    <a:pt x="80" y="11"/>
                    <a:pt x="80" y="11"/>
                  </a:cubicBezTo>
                  <a:cubicBezTo>
                    <a:pt x="80" y="10"/>
                    <a:pt x="79" y="10"/>
                    <a:pt x="78" y="9"/>
                  </a:cubicBezTo>
                  <a:cubicBezTo>
                    <a:pt x="78" y="9"/>
                    <a:pt x="78" y="10"/>
                    <a:pt x="78" y="10"/>
                  </a:cubicBezTo>
                  <a:cubicBezTo>
                    <a:pt x="78" y="11"/>
                    <a:pt x="78" y="11"/>
                    <a:pt x="78" y="11"/>
                  </a:cubicBezTo>
                  <a:cubicBezTo>
                    <a:pt x="79" y="12"/>
                    <a:pt x="79" y="15"/>
                    <a:pt x="78" y="18"/>
                  </a:cubicBezTo>
                  <a:cubicBezTo>
                    <a:pt x="77" y="18"/>
                    <a:pt x="76" y="18"/>
                    <a:pt x="74" y="18"/>
                  </a:cubicBezTo>
                  <a:cubicBezTo>
                    <a:pt x="74" y="18"/>
                    <a:pt x="73" y="18"/>
                    <a:pt x="74" y="18"/>
                  </a:cubicBezTo>
                  <a:cubicBezTo>
                    <a:pt x="74" y="19"/>
                    <a:pt x="74" y="19"/>
                    <a:pt x="75" y="19"/>
                  </a:cubicBezTo>
                  <a:cubicBezTo>
                    <a:pt x="78" y="19"/>
                    <a:pt x="81" y="19"/>
                    <a:pt x="84" y="19"/>
                  </a:cubicBezTo>
                  <a:cubicBezTo>
                    <a:pt x="85" y="19"/>
                    <a:pt x="87" y="19"/>
                    <a:pt x="88" y="20"/>
                  </a:cubicBezTo>
                  <a:cubicBezTo>
                    <a:pt x="89" y="20"/>
                    <a:pt x="91" y="20"/>
                    <a:pt x="92" y="20"/>
                  </a:cubicBezTo>
                  <a:cubicBezTo>
                    <a:pt x="93" y="20"/>
                    <a:pt x="93" y="20"/>
                    <a:pt x="93" y="20"/>
                  </a:cubicBezTo>
                  <a:cubicBezTo>
                    <a:pt x="93" y="19"/>
                    <a:pt x="92" y="18"/>
                    <a:pt x="91" y="18"/>
                  </a:cubicBezTo>
                  <a:cubicBezTo>
                    <a:pt x="91" y="18"/>
                    <a:pt x="90" y="18"/>
                    <a:pt x="89" y="18"/>
                  </a:cubicBezTo>
                  <a:cubicBezTo>
                    <a:pt x="87" y="18"/>
                    <a:pt x="85" y="18"/>
                    <a:pt x="84" y="18"/>
                  </a:cubicBezTo>
                  <a:cubicBezTo>
                    <a:pt x="85" y="12"/>
                    <a:pt x="85" y="12"/>
                    <a:pt x="85" y="12"/>
                  </a:cubicBezTo>
                  <a:close/>
                  <a:moveTo>
                    <a:pt x="55" y="2"/>
                  </a:moveTo>
                  <a:cubicBezTo>
                    <a:pt x="56" y="3"/>
                    <a:pt x="57" y="4"/>
                    <a:pt x="58" y="4"/>
                  </a:cubicBezTo>
                  <a:cubicBezTo>
                    <a:pt x="59" y="3"/>
                    <a:pt x="59" y="3"/>
                    <a:pt x="58" y="2"/>
                  </a:cubicBezTo>
                  <a:cubicBezTo>
                    <a:pt x="56" y="1"/>
                    <a:pt x="55" y="1"/>
                    <a:pt x="55" y="2"/>
                  </a:cubicBezTo>
                  <a:close/>
                  <a:moveTo>
                    <a:pt x="59" y="5"/>
                  </a:moveTo>
                  <a:cubicBezTo>
                    <a:pt x="59" y="5"/>
                    <a:pt x="58" y="5"/>
                    <a:pt x="57" y="5"/>
                  </a:cubicBezTo>
                  <a:cubicBezTo>
                    <a:pt x="55" y="6"/>
                    <a:pt x="52" y="6"/>
                    <a:pt x="50" y="6"/>
                  </a:cubicBezTo>
                  <a:cubicBezTo>
                    <a:pt x="50" y="6"/>
                    <a:pt x="50" y="6"/>
                    <a:pt x="50" y="7"/>
                  </a:cubicBezTo>
                  <a:cubicBezTo>
                    <a:pt x="51" y="7"/>
                    <a:pt x="51" y="7"/>
                    <a:pt x="52" y="8"/>
                  </a:cubicBezTo>
                  <a:cubicBezTo>
                    <a:pt x="52" y="8"/>
                    <a:pt x="53" y="7"/>
                    <a:pt x="55" y="7"/>
                  </a:cubicBezTo>
                  <a:cubicBezTo>
                    <a:pt x="55" y="9"/>
                    <a:pt x="53" y="12"/>
                    <a:pt x="50" y="15"/>
                  </a:cubicBezTo>
                  <a:cubicBezTo>
                    <a:pt x="49" y="15"/>
                    <a:pt x="49" y="15"/>
                    <a:pt x="50" y="15"/>
                  </a:cubicBezTo>
                  <a:cubicBezTo>
                    <a:pt x="50" y="15"/>
                    <a:pt x="51" y="15"/>
                    <a:pt x="51" y="15"/>
                  </a:cubicBezTo>
                  <a:cubicBezTo>
                    <a:pt x="53" y="13"/>
                    <a:pt x="55" y="12"/>
                    <a:pt x="55" y="10"/>
                  </a:cubicBezTo>
                  <a:cubicBezTo>
                    <a:pt x="55" y="10"/>
                    <a:pt x="55" y="10"/>
                    <a:pt x="56" y="10"/>
                  </a:cubicBezTo>
                  <a:cubicBezTo>
                    <a:pt x="56" y="10"/>
                    <a:pt x="57" y="10"/>
                    <a:pt x="57" y="10"/>
                  </a:cubicBezTo>
                  <a:cubicBezTo>
                    <a:pt x="57" y="11"/>
                    <a:pt x="57" y="12"/>
                    <a:pt x="56" y="13"/>
                  </a:cubicBezTo>
                  <a:cubicBezTo>
                    <a:pt x="56" y="14"/>
                    <a:pt x="55" y="15"/>
                    <a:pt x="55" y="15"/>
                  </a:cubicBezTo>
                  <a:cubicBezTo>
                    <a:pt x="55" y="15"/>
                    <a:pt x="55" y="15"/>
                    <a:pt x="54" y="15"/>
                  </a:cubicBezTo>
                  <a:cubicBezTo>
                    <a:pt x="54" y="14"/>
                    <a:pt x="53" y="14"/>
                    <a:pt x="53" y="14"/>
                  </a:cubicBezTo>
                  <a:cubicBezTo>
                    <a:pt x="54" y="15"/>
                    <a:pt x="54" y="16"/>
                    <a:pt x="54" y="16"/>
                  </a:cubicBezTo>
                  <a:cubicBezTo>
                    <a:pt x="54" y="16"/>
                    <a:pt x="54" y="17"/>
                    <a:pt x="54" y="17"/>
                  </a:cubicBezTo>
                  <a:cubicBezTo>
                    <a:pt x="55" y="17"/>
                    <a:pt x="55" y="17"/>
                    <a:pt x="56" y="16"/>
                  </a:cubicBezTo>
                  <a:cubicBezTo>
                    <a:pt x="57" y="15"/>
                    <a:pt x="57" y="15"/>
                    <a:pt x="57" y="14"/>
                  </a:cubicBezTo>
                  <a:cubicBezTo>
                    <a:pt x="58" y="12"/>
                    <a:pt x="58" y="11"/>
                    <a:pt x="58" y="11"/>
                  </a:cubicBezTo>
                  <a:cubicBezTo>
                    <a:pt x="59" y="10"/>
                    <a:pt x="59" y="10"/>
                    <a:pt x="59" y="10"/>
                  </a:cubicBezTo>
                  <a:cubicBezTo>
                    <a:pt x="58" y="10"/>
                    <a:pt x="58" y="9"/>
                    <a:pt x="58" y="9"/>
                  </a:cubicBezTo>
                  <a:cubicBezTo>
                    <a:pt x="57" y="9"/>
                    <a:pt x="57" y="9"/>
                    <a:pt x="57" y="9"/>
                  </a:cubicBezTo>
                  <a:cubicBezTo>
                    <a:pt x="57" y="9"/>
                    <a:pt x="56" y="9"/>
                    <a:pt x="56" y="9"/>
                  </a:cubicBezTo>
                  <a:cubicBezTo>
                    <a:pt x="56" y="9"/>
                    <a:pt x="56" y="8"/>
                    <a:pt x="56" y="8"/>
                  </a:cubicBezTo>
                  <a:cubicBezTo>
                    <a:pt x="56" y="8"/>
                    <a:pt x="56" y="8"/>
                    <a:pt x="56" y="8"/>
                  </a:cubicBezTo>
                  <a:cubicBezTo>
                    <a:pt x="56" y="8"/>
                    <a:pt x="56" y="7"/>
                    <a:pt x="55" y="7"/>
                  </a:cubicBezTo>
                  <a:cubicBezTo>
                    <a:pt x="57" y="6"/>
                    <a:pt x="58" y="6"/>
                    <a:pt x="59" y="6"/>
                  </a:cubicBezTo>
                  <a:cubicBezTo>
                    <a:pt x="60" y="6"/>
                    <a:pt x="60" y="6"/>
                    <a:pt x="60" y="6"/>
                  </a:cubicBezTo>
                  <a:cubicBezTo>
                    <a:pt x="60" y="5"/>
                    <a:pt x="59" y="5"/>
                    <a:pt x="59" y="5"/>
                  </a:cubicBezTo>
                  <a:close/>
                  <a:moveTo>
                    <a:pt x="62" y="11"/>
                  </a:moveTo>
                  <a:cubicBezTo>
                    <a:pt x="62" y="11"/>
                    <a:pt x="62" y="11"/>
                    <a:pt x="62" y="11"/>
                  </a:cubicBezTo>
                  <a:cubicBezTo>
                    <a:pt x="63" y="12"/>
                    <a:pt x="64" y="13"/>
                    <a:pt x="64" y="13"/>
                  </a:cubicBezTo>
                  <a:cubicBezTo>
                    <a:pt x="65" y="13"/>
                    <a:pt x="65" y="12"/>
                    <a:pt x="64" y="11"/>
                  </a:cubicBezTo>
                  <a:cubicBezTo>
                    <a:pt x="63" y="11"/>
                    <a:pt x="62" y="10"/>
                    <a:pt x="62" y="11"/>
                  </a:cubicBezTo>
                  <a:close/>
                  <a:moveTo>
                    <a:pt x="61" y="15"/>
                  </a:moveTo>
                  <a:cubicBezTo>
                    <a:pt x="62" y="16"/>
                    <a:pt x="63" y="17"/>
                    <a:pt x="64" y="18"/>
                  </a:cubicBezTo>
                  <a:cubicBezTo>
                    <a:pt x="65" y="17"/>
                    <a:pt x="65" y="17"/>
                    <a:pt x="65" y="16"/>
                  </a:cubicBezTo>
                  <a:cubicBezTo>
                    <a:pt x="64" y="15"/>
                    <a:pt x="63" y="15"/>
                    <a:pt x="62" y="14"/>
                  </a:cubicBezTo>
                  <a:cubicBezTo>
                    <a:pt x="61" y="14"/>
                    <a:pt x="61" y="14"/>
                    <a:pt x="61" y="15"/>
                  </a:cubicBezTo>
                  <a:close/>
                  <a:moveTo>
                    <a:pt x="35" y="12"/>
                  </a:moveTo>
                  <a:cubicBezTo>
                    <a:pt x="36" y="12"/>
                    <a:pt x="37" y="12"/>
                    <a:pt x="38" y="12"/>
                  </a:cubicBezTo>
                  <a:cubicBezTo>
                    <a:pt x="39" y="12"/>
                    <a:pt x="39" y="12"/>
                    <a:pt x="39" y="11"/>
                  </a:cubicBezTo>
                  <a:cubicBezTo>
                    <a:pt x="39" y="11"/>
                    <a:pt x="39" y="11"/>
                    <a:pt x="38" y="11"/>
                  </a:cubicBezTo>
                  <a:cubicBezTo>
                    <a:pt x="38" y="11"/>
                    <a:pt x="38" y="11"/>
                    <a:pt x="37" y="11"/>
                  </a:cubicBezTo>
                  <a:cubicBezTo>
                    <a:pt x="37" y="11"/>
                    <a:pt x="36" y="11"/>
                    <a:pt x="35" y="11"/>
                  </a:cubicBezTo>
                  <a:cubicBezTo>
                    <a:pt x="35" y="11"/>
                    <a:pt x="35" y="10"/>
                    <a:pt x="36" y="10"/>
                  </a:cubicBezTo>
                  <a:cubicBezTo>
                    <a:pt x="36" y="10"/>
                    <a:pt x="36" y="10"/>
                    <a:pt x="35" y="10"/>
                  </a:cubicBezTo>
                  <a:cubicBezTo>
                    <a:pt x="34" y="9"/>
                    <a:pt x="34" y="9"/>
                    <a:pt x="33" y="9"/>
                  </a:cubicBezTo>
                  <a:cubicBezTo>
                    <a:pt x="33" y="9"/>
                    <a:pt x="33" y="9"/>
                    <a:pt x="33" y="9"/>
                  </a:cubicBezTo>
                  <a:cubicBezTo>
                    <a:pt x="34" y="10"/>
                    <a:pt x="34" y="11"/>
                    <a:pt x="34" y="12"/>
                  </a:cubicBezTo>
                  <a:cubicBezTo>
                    <a:pt x="33" y="12"/>
                    <a:pt x="33" y="12"/>
                    <a:pt x="32" y="12"/>
                  </a:cubicBezTo>
                  <a:cubicBezTo>
                    <a:pt x="31" y="12"/>
                    <a:pt x="30" y="12"/>
                    <a:pt x="30" y="12"/>
                  </a:cubicBezTo>
                  <a:cubicBezTo>
                    <a:pt x="29" y="13"/>
                    <a:pt x="30" y="13"/>
                    <a:pt x="31" y="13"/>
                  </a:cubicBezTo>
                  <a:cubicBezTo>
                    <a:pt x="32" y="13"/>
                    <a:pt x="33" y="13"/>
                    <a:pt x="34" y="13"/>
                  </a:cubicBezTo>
                  <a:cubicBezTo>
                    <a:pt x="34" y="16"/>
                    <a:pt x="34" y="16"/>
                    <a:pt x="34" y="16"/>
                  </a:cubicBezTo>
                  <a:cubicBezTo>
                    <a:pt x="32" y="16"/>
                    <a:pt x="30" y="16"/>
                    <a:pt x="27" y="16"/>
                  </a:cubicBezTo>
                  <a:cubicBezTo>
                    <a:pt x="27" y="17"/>
                    <a:pt x="27" y="17"/>
                    <a:pt x="27" y="17"/>
                  </a:cubicBezTo>
                  <a:cubicBezTo>
                    <a:pt x="26" y="17"/>
                    <a:pt x="26" y="17"/>
                    <a:pt x="26" y="17"/>
                  </a:cubicBezTo>
                  <a:cubicBezTo>
                    <a:pt x="26" y="17"/>
                    <a:pt x="27" y="17"/>
                    <a:pt x="28" y="17"/>
                  </a:cubicBezTo>
                  <a:cubicBezTo>
                    <a:pt x="28" y="17"/>
                    <a:pt x="28" y="17"/>
                    <a:pt x="28" y="17"/>
                  </a:cubicBezTo>
                  <a:cubicBezTo>
                    <a:pt x="33" y="16"/>
                    <a:pt x="38" y="16"/>
                    <a:pt x="43" y="16"/>
                  </a:cubicBezTo>
                  <a:cubicBezTo>
                    <a:pt x="44" y="16"/>
                    <a:pt x="44" y="16"/>
                    <a:pt x="44" y="15"/>
                  </a:cubicBezTo>
                  <a:cubicBezTo>
                    <a:pt x="44" y="15"/>
                    <a:pt x="43" y="14"/>
                    <a:pt x="42" y="14"/>
                  </a:cubicBezTo>
                  <a:cubicBezTo>
                    <a:pt x="42" y="14"/>
                    <a:pt x="41" y="14"/>
                    <a:pt x="41" y="14"/>
                  </a:cubicBezTo>
                  <a:cubicBezTo>
                    <a:pt x="39" y="15"/>
                    <a:pt x="38" y="15"/>
                    <a:pt x="35" y="15"/>
                  </a:cubicBezTo>
                  <a:cubicBezTo>
                    <a:pt x="35" y="12"/>
                    <a:pt x="35" y="12"/>
                    <a:pt x="35" y="12"/>
                  </a:cubicBezTo>
                  <a:close/>
                  <a:moveTo>
                    <a:pt x="5" y="4"/>
                  </a:moveTo>
                  <a:cubicBezTo>
                    <a:pt x="5" y="4"/>
                    <a:pt x="5" y="4"/>
                    <a:pt x="5" y="4"/>
                  </a:cubicBezTo>
                  <a:cubicBezTo>
                    <a:pt x="5" y="4"/>
                    <a:pt x="5" y="5"/>
                    <a:pt x="6" y="5"/>
                  </a:cubicBezTo>
                  <a:cubicBezTo>
                    <a:pt x="6" y="6"/>
                    <a:pt x="6" y="6"/>
                    <a:pt x="7" y="6"/>
                  </a:cubicBezTo>
                  <a:cubicBezTo>
                    <a:pt x="7" y="5"/>
                    <a:pt x="7" y="5"/>
                    <a:pt x="7" y="5"/>
                  </a:cubicBezTo>
                  <a:cubicBezTo>
                    <a:pt x="7" y="4"/>
                    <a:pt x="6" y="4"/>
                    <a:pt x="5" y="4"/>
                  </a:cubicBezTo>
                  <a:close/>
                  <a:moveTo>
                    <a:pt x="10" y="9"/>
                  </a:moveTo>
                  <a:cubicBezTo>
                    <a:pt x="11" y="9"/>
                    <a:pt x="12" y="9"/>
                    <a:pt x="12" y="8"/>
                  </a:cubicBezTo>
                  <a:cubicBezTo>
                    <a:pt x="13" y="8"/>
                    <a:pt x="13" y="8"/>
                    <a:pt x="12" y="8"/>
                  </a:cubicBezTo>
                  <a:cubicBezTo>
                    <a:pt x="11" y="8"/>
                    <a:pt x="11" y="8"/>
                    <a:pt x="11" y="8"/>
                  </a:cubicBezTo>
                  <a:cubicBezTo>
                    <a:pt x="10" y="8"/>
                    <a:pt x="10" y="8"/>
                    <a:pt x="10" y="8"/>
                  </a:cubicBezTo>
                  <a:cubicBezTo>
                    <a:pt x="10" y="8"/>
                    <a:pt x="10" y="8"/>
                    <a:pt x="10" y="8"/>
                  </a:cubicBezTo>
                  <a:cubicBezTo>
                    <a:pt x="10" y="8"/>
                    <a:pt x="10" y="7"/>
                    <a:pt x="10" y="7"/>
                  </a:cubicBezTo>
                  <a:cubicBezTo>
                    <a:pt x="10" y="7"/>
                    <a:pt x="10" y="7"/>
                    <a:pt x="9" y="7"/>
                  </a:cubicBezTo>
                  <a:cubicBezTo>
                    <a:pt x="11" y="6"/>
                    <a:pt x="13" y="6"/>
                    <a:pt x="13" y="6"/>
                  </a:cubicBezTo>
                  <a:cubicBezTo>
                    <a:pt x="14" y="6"/>
                    <a:pt x="14" y="6"/>
                    <a:pt x="13" y="5"/>
                  </a:cubicBezTo>
                  <a:cubicBezTo>
                    <a:pt x="13" y="5"/>
                    <a:pt x="13" y="5"/>
                    <a:pt x="12" y="5"/>
                  </a:cubicBezTo>
                  <a:cubicBezTo>
                    <a:pt x="12" y="5"/>
                    <a:pt x="12" y="5"/>
                    <a:pt x="12" y="5"/>
                  </a:cubicBezTo>
                  <a:cubicBezTo>
                    <a:pt x="10" y="6"/>
                    <a:pt x="7" y="6"/>
                    <a:pt x="5" y="7"/>
                  </a:cubicBezTo>
                  <a:cubicBezTo>
                    <a:pt x="4" y="7"/>
                    <a:pt x="4" y="7"/>
                    <a:pt x="5" y="7"/>
                  </a:cubicBezTo>
                  <a:cubicBezTo>
                    <a:pt x="5" y="7"/>
                    <a:pt x="5" y="7"/>
                    <a:pt x="6" y="7"/>
                  </a:cubicBezTo>
                  <a:cubicBezTo>
                    <a:pt x="6" y="7"/>
                    <a:pt x="7" y="7"/>
                    <a:pt x="7" y="7"/>
                  </a:cubicBezTo>
                  <a:cubicBezTo>
                    <a:pt x="8" y="7"/>
                    <a:pt x="8" y="8"/>
                    <a:pt x="8" y="9"/>
                  </a:cubicBezTo>
                  <a:cubicBezTo>
                    <a:pt x="7" y="9"/>
                    <a:pt x="7" y="9"/>
                    <a:pt x="6" y="9"/>
                  </a:cubicBezTo>
                  <a:cubicBezTo>
                    <a:pt x="5" y="9"/>
                    <a:pt x="6" y="9"/>
                    <a:pt x="6" y="9"/>
                  </a:cubicBezTo>
                  <a:cubicBezTo>
                    <a:pt x="7" y="9"/>
                    <a:pt x="7" y="9"/>
                    <a:pt x="8" y="9"/>
                  </a:cubicBezTo>
                  <a:cubicBezTo>
                    <a:pt x="8" y="11"/>
                    <a:pt x="8" y="11"/>
                    <a:pt x="8" y="11"/>
                  </a:cubicBezTo>
                  <a:cubicBezTo>
                    <a:pt x="7" y="11"/>
                    <a:pt x="5" y="11"/>
                    <a:pt x="4" y="11"/>
                  </a:cubicBezTo>
                  <a:cubicBezTo>
                    <a:pt x="4" y="11"/>
                    <a:pt x="4" y="12"/>
                    <a:pt x="4" y="12"/>
                  </a:cubicBezTo>
                  <a:cubicBezTo>
                    <a:pt x="5" y="12"/>
                    <a:pt x="5" y="12"/>
                    <a:pt x="6" y="12"/>
                  </a:cubicBezTo>
                  <a:cubicBezTo>
                    <a:pt x="7" y="12"/>
                    <a:pt x="7" y="12"/>
                    <a:pt x="8" y="12"/>
                  </a:cubicBezTo>
                  <a:cubicBezTo>
                    <a:pt x="8" y="11"/>
                    <a:pt x="8" y="11"/>
                    <a:pt x="8" y="11"/>
                  </a:cubicBezTo>
                  <a:cubicBezTo>
                    <a:pt x="9" y="14"/>
                    <a:pt x="9" y="14"/>
                    <a:pt x="9" y="14"/>
                  </a:cubicBezTo>
                  <a:cubicBezTo>
                    <a:pt x="8" y="14"/>
                    <a:pt x="8" y="15"/>
                    <a:pt x="8" y="15"/>
                  </a:cubicBezTo>
                  <a:cubicBezTo>
                    <a:pt x="4" y="15"/>
                    <a:pt x="1" y="15"/>
                    <a:pt x="0" y="15"/>
                  </a:cubicBezTo>
                  <a:cubicBezTo>
                    <a:pt x="0" y="16"/>
                    <a:pt x="0" y="16"/>
                    <a:pt x="0" y="16"/>
                  </a:cubicBezTo>
                  <a:cubicBezTo>
                    <a:pt x="1" y="16"/>
                    <a:pt x="1" y="16"/>
                    <a:pt x="2" y="17"/>
                  </a:cubicBezTo>
                  <a:cubicBezTo>
                    <a:pt x="2" y="17"/>
                    <a:pt x="2" y="16"/>
                    <a:pt x="2" y="16"/>
                  </a:cubicBezTo>
                  <a:cubicBezTo>
                    <a:pt x="4" y="16"/>
                    <a:pt x="7" y="15"/>
                    <a:pt x="13" y="14"/>
                  </a:cubicBezTo>
                  <a:cubicBezTo>
                    <a:pt x="14" y="14"/>
                    <a:pt x="16" y="14"/>
                    <a:pt x="18" y="14"/>
                  </a:cubicBezTo>
                  <a:cubicBezTo>
                    <a:pt x="18" y="14"/>
                    <a:pt x="18" y="14"/>
                    <a:pt x="18" y="14"/>
                  </a:cubicBezTo>
                  <a:cubicBezTo>
                    <a:pt x="19" y="14"/>
                    <a:pt x="19" y="14"/>
                    <a:pt x="19" y="13"/>
                  </a:cubicBezTo>
                  <a:cubicBezTo>
                    <a:pt x="18" y="13"/>
                    <a:pt x="17" y="13"/>
                    <a:pt x="17" y="13"/>
                  </a:cubicBezTo>
                  <a:cubicBezTo>
                    <a:pt x="16" y="13"/>
                    <a:pt x="16" y="13"/>
                    <a:pt x="14" y="13"/>
                  </a:cubicBezTo>
                  <a:cubicBezTo>
                    <a:pt x="13" y="14"/>
                    <a:pt x="13" y="14"/>
                    <a:pt x="13" y="14"/>
                  </a:cubicBezTo>
                  <a:cubicBezTo>
                    <a:pt x="13" y="13"/>
                    <a:pt x="14" y="12"/>
                    <a:pt x="14" y="12"/>
                  </a:cubicBezTo>
                  <a:cubicBezTo>
                    <a:pt x="14" y="12"/>
                    <a:pt x="14" y="12"/>
                    <a:pt x="14" y="11"/>
                  </a:cubicBezTo>
                  <a:cubicBezTo>
                    <a:pt x="13" y="11"/>
                    <a:pt x="13" y="11"/>
                    <a:pt x="12" y="11"/>
                  </a:cubicBezTo>
                  <a:cubicBezTo>
                    <a:pt x="12" y="11"/>
                    <a:pt x="12" y="11"/>
                    <a:pt x="12" y="12"/>
                  </a:cubicBezTo>
                  <a:cubicBezTo>
                    <a:pt x="12" y="12"/>
                    <a:pt x="12" y="12"/>
                    <a:pt x="12" y="12"/>
                  </a:cubicBezTo>
                  <a:cubicBezTo>
                    <a:pt x="12" y="13"/>
                    <a:pt x="12" y="14"/>
                    <a:pt x="12" y="14"/>
                  </a:cubicBezTo>
                  <a:cubicBezTo>
                    <a:pt x="10" y="14"/>
                    <a:pt x="10" y="14"/>
                    <a:pt x="10" y="14"/>
                  </a:cubicBezTo>
                  <a:cubicBezTo>
                    <a:pt x="10" y="11"/>
                    <a:pt x="10" y="11"/>
                    <a:pt x="10" y="11"/>
                  </a:cubicBezTo>
                  <a:cubicBezTo>
                    <a:pt x="10" y="11"/>
                    <a:pt x="11" y="11"/>
                    <a:pt x="12" y="11"/>
                  </a:cubicBezTo>
                  <a:cubicBezTo>
                    <a:pt x="13" y="11"/>
                    <a:pt x="14" y="11"/>
                    <a:pt x="14" y="10"/>
                  </a:cubicBezTo>
                  <a:cubicBezTo>
                    <a:pt x="15" y="10"/>
                    <a:pt x="15" y="10"/>
                    <a:pt x="14" y="10"/>
                  </a:cubicBezTo>
                  <a:cubicBezTo>
                    <a:pt x="14" y="10"/>
                    <a:pt x="14" y="10"/>
                    <a:pt x="13" y="10"/>
                  </a:cubicBezTo>
                  <a:cubicBezTo>
                    <a:pt x="13" y="10"/>
                    <a:pt x="13" y="10"/>
                    <a:pt x="12" y="10"/>
                  </a:cubicBezTo>
                  <a:cubicBezTo>
                    <a:pt x="11" y="10"/>
                    <a:pt x="10" y="10"/>
                    <a:pt x="10" y="10"/>
                  </a:cubicBezTo>
                  <a:cubicBezTo>
                    <a:pt x="10" y="9"/>
                    <a:pt x="10" y="9"/>
                    <a:pt x="10" y="9"/>
                  </a:cubicBezTo>
                  <a:close/>
                  <a:moveTo>
                    <a:pt x="7" y="13"/>
                  </a:moveTo>
                  <a:cubicBezTo>
                    <a:pt x="7" y="13"/>
                    <a:pt x="6" y="12"/>
                    <a:pt x="5" y="12"/>
                  </a:cubicBezTo>
                  <a:cubicBezTo>
                    <a:pt x="5" y="12"/>
                    <a:pt x="5" y="13"/>
                    <a:pt x="5" y="13"/>
                  </a:cubicBezTo>
                  <a:cubicBezTo>
                    <a:pt x="6" y="14"/>
                    <a:pt x="6" y="14"/>
                    <a:pt x="6" y="14"/>
                  </a:cubicBezTo>
                  <a:cubicBezTo>
                    <a:pt x="7" y="14"/>
                    <a:pt x="7" y="14"/>
                    <a:pt x="7" y="13"/>
                  </a:cubicBezTo>
                  <a:close/>
                  <a:moveTo>
                    <a:pt x="13" y="16"/>
                  </a:moveTo>
                  <a:cubicBezTo>
                    <a:pt x="13" y="16"/>
                    <a:pt x="12" y="16"/>
                    <a:pt x="11" y="16"/>
                  </a:cubicBezTo>
                  <a:cubicBezTo>
                    <a:pt x="9" y="17"/>
                    <a:pt x="8" y="17"/>
                    <a:pt x="7" y="17"/>
                  </a:cubicBezTo>
                  <a:cubicBezTo>
                    <a:pt x="6" y="17"/>
                    <a:pt x="6" y="17"/>
                    <a:pt x="5" y="17"/>
                  </a:cubicBezTo>
                  <a:cubicBezTo>
                    <a:pt x="5" y="17"/>
                    <a:pt x="5" y="17"/>
                    <a:pt x="5" y="17"/>
                  </a:cubicBezTo>
                  <a:cubicBezTo>
                    <a:pt x="6" y="18"/>
                    <a:pt x="6" y="18"/>
                    <a:pt x="6" y="19"/>
                  </a:cubicBezTo>
                  <a:cubicBezTo>
                    <a:pt x="6" y="20"/>
                    <a:pt x="6" y="20"/>
                    <a:pt x="7" y="21"/>
                  </a:cubicBezTo>
                  <a:cubicBezTo>
                    <a:pt x="7" y="21"/>
                    <a:pt x="7" y="21"/>
                    <a:pt x="7" y="21"/>
                  </a:cubicBezTo>
                  <a:cubicBezTo>
                    <a:pt x="7" y="21"/>
                    <a:pt x="8" y="21"/>
                    <a:pt x="7" y="21"/>
                  </a:cubicBezTo>
                  <a:cubicBezTo>
                    <a:pt x="8" y="21"/>
                    <a:pt x="8" y="21"/>
                    <a:pt x="9" y="20"/>
                  </a:cubicBezTo>
                  <a:cubicBezTo>
                    <a:pt x="12" y="20"/>
                    <a:pt x="14" y="20"/>
                    <a:pt x="14" y="20"/>
                  </a:cubicBezTo>
                  <a:cubicBezTo>
                    <a:pt x="14" y="20"/>
                    <a:pt x="15" y="20"/>
                    <a:pt x="14" y="19"/>
                  </a:cubicBezTo>
                  <a:cubicBezTo>
                    <a:pt x="14" y="19"/>
                    <a:pt x="14" y="19"/>
                    <a:pt x="14" y="19"/>
                  </a:cubicBezTo>
                  <a:cubicBezTo>
                    <a:pt x="14" y="18"/>
                    <a:pt x="14" y="17"/>
                    <a:pt x="15" y="17"/>
                  </a:cubicBezTo>
                  <a:cubicBezTo>
                    <a:pt x="15" y="17"/>
                    <a:pt x="15" y="17"/>
                    <a:pt x="15" y="16"/>
                  </a:cubicBezTo>
                  <a:cubicBezTo>
                    <a:pt x="14" y="16"/>
                    <a:pt x="13" y="16"/>
                    <a:pt x="13" y="16"/>
                  </a:cubicBezTo>
                  <a:close/>
                  <a:moveTo>
                    <a:pt x="7" y="18"/>
                  </a:moveTo>
                  <a:cubicBezTo>
                    <a:pt x="7" y="18"/>
                    <a:pt x="7" y="18"/>
                    <a:pt x="8" y="18"/>
                  </a:cubicBezTo>
                  <a:cubicBezTo>
                    <a:pt x="9" y="17"/>
                    <a:pt x="11" y="17"/>
                    <a:pt x="12" y="17"/>
                  </a:cubicBezTo>
                  <a:cubicBezTo>
                    <a:pt x="12" y="17"/>
                    <a:pt x="13" y="17"/>
                    <a:pt x="13" y="18"/>
                  </a:cubicBezTo>
                  <a:cubicBezTo>
                    <a:pt x="13" y="18"/>
                    <a:pt x="12" y="19"/>
                    <a:pt x="12" y="19"/>
                  </a:cubicBezTo>
                  <a:cubicBezTo>
                    <a:pt x="7" y="20"/>
                    <a:pt x="7" y="20"/>
                    <a:pt x="7" y="20"/>
                  </a:cubicBezTo>
                  <a:cubicBezTo>
                    <a:pt x="7" y="18"/>
                    <a:pt x="7" y="18"/>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a:spLocks noEditPoints="1"/>
            </p:cNvSpPr>
            <p:nvPr/>
          </p:nvSpPr>
          <p:spPr bwMode="auto">
            <a:xfrm>
              <a:off x="1863726" y="2803525"/>
              <a:ext cx="735013" cy="388938"/>
            </a:xfrm>
            <a:custGeom>
              <a:avLst/>
              <a:gdLst>
                <a:gd name="T0" fmla="*/ 152 w 195"/>
                <a:gd name="T1" fmla="*/ 59 h 103"/>
                <a:gd name="T2" fmla="*/ 160 w 195"/>
                <a:gd name="T3" fmla="*/ 39 h 103"/>
                <a:gd name="T4" fmla="*/ 168 w 195"/>
                <a:gd name="T5" fmla="*/ 23 h 103"/>
                <a:gd name="T6" fmla="*/ 167 w 195"/>
                <a:gd name="T7" fmla="*/ 0 h 103"/>
                <a:gd name="T8" fmla="*/ 193 w 195"/>
                <a:gd name="T9" fmla="*/ 9 h 103"/>
                <a:gd name="T10" fmla="*/ 189 w 195"/>
                <a:gd name="T11" fmla="*/ 30 h 103"/>
                <a:gd name="T12" fmla="*/ 178 w 195"/>
                <a:gd name="T13" fmla="*/ 69 h 103"/>
                <a:gd name="T14" fmla="*/ 174 w 195"/>
                <a:gd name="T15" fmla="*/ 83 h 103"/>
                <a:gd name="T16" fmla="*/ 158 w 195"/>
                <a:gd name="T17" fmla="*/ 94 h 103"/>
                <a:gd name="T18" fmla="*/ 147 w 195"/>
                <a:gd name="T19" fmla="*/ 103 h 103"/>
                <a:gd name="T20" fmla="*/ 42 w 195"/>
                <a:gd name="T21" fmla="*/ 101 h 103"/>
                <a:gd name="T22" fmla="*/ 31 w 195"/>
                <a:gd name="T23" fmla="*/ 79 h 103"/>
                <a:gd name="T24" fmla="*/ 17 w 195"/>
                <a:gd name="T25" fmla="*/ 78 h 103"/>
                <a:gd name="T26" fmla="*/ 3 w 195"/>
                <a:gd name="T27" fmla="*/ 34 h 103"/>
                <a:gd name="T28" fmla="*/ 6 w 195"/>
                <a:gd name="T29" fmla="*/ 15 h 103"/>
                <a:gd name="T30" fmla="*/ 24 w 195"/>
                <a:gd name="T31" fmla="*/ 7 h 103"/>
                <a:gd name="T32" fmla="*/ 28 w 195"/>
                <a:gd name="T33" fmla="*/ 15 h 103"/>
                <a:gd name="T34" fmla="*/ 24 w 195"/>
                <a:gd name="T35" fmla="*/ 39 h 103"/>
                <a:gd name="T36" fmla="*/ 47 w 195"/>
                <a:gd name="T37" fmla="*/ 54 h 103"/>
                <a:gd name="T38" fmla="*/ 44 w 195"/>
                <a:gd name="T39" fmla="*/ 72 h 103"/>
                <a:gd name="T40" fmla="*/ 149 w 195"/>
                <a:gd name="T41" fmla="*/ 99 h 103"/>
                <a:gd name="T42" fmla="*/ 45 w 195"/>
                <a:gd name="T43" fmla="*/ 74 h 103"/>
                <a:gd name="T44" fmla="*/ 49 w 195"/>
                <a:gd name="T45" fmla="*/ 100 h 103"/>
                <a:gd name="T46" fmla="*/ 43 w 195"/>
                <a:gd name="T47" fmla="*/ 89 h 103"/>
                <a:gd name="T48" fmla="*/ 40 w 195"/>
                <a:gd name="T49" fmla="*/ 60 h 103"/>
                <a:gd name="T50" fmla="*/ 23 w 195"/>
                <a:gd name="T51" fmla="*/ 41 h 103"/>
                <a:gd name="T52" fmla="*/ 28 w 195"/>
                <a:gd name="T53" fmla="*/ 77 h 103"/>
                <a:gd name="T54" fmla="*/ 37 w 195"/>
                <a:gd name="T55" fmla="*/ 89 h 103"/>
                <a:gd name="T56" fmla="*/ 21 w 195"/>
                <a:gd name="T57" fmla="*/ 41 h 103"/>
                <a:gd name="T58" fmla="*/ 26 w 195"/>
                <a:gd name="T59" fmla="*/ 16 h 103"/>
                <a:gd name="T60" fmla="*/ 5 w 195"/>
                <a:gd name="T61" fmla="*/ 34 h 103"/>
                <a:gd name="T62" fmla="*/ 6 w 195"/>
                <a:gd name="T63" fmla="*/ 49 h 103"/>
                <a:gd name="T64" fmla="*/ 20 w 195"/>
                <a:gd name="T65" fmla="*/ 69 h 103"/>
                <a:gd name="T66" fmla="*/ 26 w 195"/>
                <a:gd name="T67" fmla="*/ 78 h 103"/>
                <a:gd name="T68" fmla="*/ 20 w 195"/>
                <a:gd name="T69" fmla="*/ 46 h 103"/>
                <a:gd name="T70" fmla="*/ 15 w 195"/>
                <a:gd name="T71" fmla="*/ 19 h 103"/>
                <a:gd name="T72" fmla="*/ 8 w 195"/>
                <a:gd name="T73" fmla="*/ 27 h 103"/>
                <a:gd name="T74" fmla="*/ 13 w 195"/>
                <a:gd name="T75" fmla="*/ 4 h 103"/>
                <a:gd name="T76" fmla="*/ 8 w 195"/>
                <a:gd name="T77" fmla="*/ 13 h 103"/>
                <a:gd name="T78" fmla="*/ 151 w 195"/>
                <a:gd name="T79" fmla="*/ 100 h 103"/>
                <a:gd name="T80" fmla="*/ 154 w 195"/>
                <a:gd name="T81" fmla="*/ 73 h 103"/>
                <a:gd name="T82" fmla="*/ 158 w 195"/>
                <a:gd name="T83" fmla="*/ 41 h 103"/>
                <a:gd name="T84" fmla="*/ 167 w 195"/>
                <a:gd name="T85" fmla="*/ 67 h 103"/>
                <a:gd name="T86" fmla="*/ 160 w 195"/>
                <a:gd name="T87" fmla="*/ 80 h 103"/>
                <a:gd name="T88" fmla="*/ 151 w 195"/>
                <a:gd name="T89" fmla="*/ 100 h 103"/>
                <a:gd name="T90" fmla="*/ 171 w 195"/>
                <a:gd name="T91" fmla="*/ 23 h 103"/>
                <a:gd name="T92" fmla="*/ 179 w 195"/>
                <a:gd name="T93" fmla="*/ 22 h 103"/>
                <a:gd name="T94" fmla="*/ 189 w 195"/>
                <a:gd name="T95" fmla="*/ 49 h 103"/>
                <a:gd name="T96" fmla="*/ 187 w 195"/>
                <a:gd name="T97" fmla="*/ 51 h 103"/>
                <a:gd name="T98" fmla="*/ 173 w 195"/>
                <a:gd name="T99" fmla="*/ 80 h 103"/>
                <a:gd name="T100" fmla="*/ 173 w 195"/>
                <a:gd name="T101" fmla="*/ 56 h 103"/>
                <a:gd name="T102" fmla="*/ 187 w 195"/>
                <a:gd name="T103" fmla="*/ 27 h 103"/>
                <a:gd name="T104" fmla="*/ 187 w 195"/>
                <a:gd name="T105" fmla="*/ 15 h 103"/>
                <a:gd name="T106" fmla="*/ 172 w 195"/>
                <a:gd name="T107" fmla="*/ 9 h 103"/>
                <a:gd name="T108" fmla="*/ 189 w 195"/>
                <a:gd name="T109" fmla="*/ 13 h 103"/>
                <a:gd name="T110" fmla="*/ 175 w 195"/>
                <a:gd name="T111"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 h="103">
                  <a:moveTo>
                    <a:pt x="151" y="72"/>
                  </a:moveTo>
                  <a:cubicBezTo>
                    <a:pt x="154" y="69"/>
                    <a:pt x="154" y="67"/>
                    <a:pt x="154" y="65"/>
                  </a:cubicBezTo>
                  <a:cubicBezTo>
                    <a:pt x="154" y="62"/>
                    <a:pt x="153" y="61"/>
                    <a:pt x="152" y="59"/>
                  </a:cubicBezTo>
                  <a:cubicBezTo>
                    <a:pt x="150" y="57"/>
                    <a:pt x="149" y="56"/>
                    <a:pt x="148" y="54"/>
                  </a:cubicBezTo>
                  <a:cubicBezTo>
                    <a:pt x="148" y="52"/>
                    <a:pt x="148" y="50"/>
                    <a:pt x="149" y="47"/>
                  </a:cubicBezTo>
                  <a:cubicBezTo>
                    <a:pt x="150" y="42"/>
                    <a:pt x="155" y="39"/>
                    <a:pt x="160" y="39"/>
                  </a:cubicBezTo>
                  <a:cubicBezTo>
                    <a:pt x="171" y="39"/>
                    <a:pt x="171" y="39"/>
                    <a:pt x="171" y="39"/>
                  </a:cubicBezTo>
                  <a:cubicBezTo>
                    <a:pt x="172" y="33"/>
                    <a:pt x="172" y="33"/>
                    <a:pt x="172" y="33"/>
                  </a:cubicBezTo>
                  <a:cubicBezTo>
                    <a:pt x="172" y="29"/>
                    <a:pt x="170" y="26"/>
                    <a:pt x="168" y="23"/>
                  </a:cubicBezTo>
                  <a:cubicBezTo>
                    <a:pt x="167" y="20"/>
                    <a:pt x="167" y="18"/>
                    <a:pt x="167" y="15"/>
                  </a:cubicBezTo>
                  <a:cubicBezTo>
                    <a:pt x="167" y="0"/>
                    <a:pt x="167" y="0"/>
                    <a:pt x="167" y="0"/>
                  </a:cubicBezTo>
                  <a:cubicBezTo>
                    <a:pt x="167" y="0"/>
                    <a:pt x="167" y="0"/>
                    <a:pt x="167" y="0"/>
                  </a:cubicBezTo>
                  <a:cubicBezTo>
                    <a:pt x="168" y="3"/>
                    <a:pt x="170" y="5"/>
                    <a:pt x="171" y="7"/>
                  </a:cubicBezTo>
                  <a:cubicBezTo>
                    <a:pt x="173" y="4"/>
                    <a:pt x="177" y="2"/>
                    <a:pt x="182" y="2"/>
                  </a:cubicBezTo>
                  <a:cubicBezTo>
                    <a:pt x="188" y="2"/>
                    <a:pt x="193" y="5"/>
                    <a:pt x="193" y="9"/>
                  </a:cubicBezTo>
                  <a:cubicBezTo>
                    <a:pt x="193" y="11"/>
                    <a:pt x="192" y="13"/>
                    <a:pt x="189" y="15"/>
                  </a:cubicBezTo>
                  <a:cubicBezTo>
                    <a:pt x="189" y="30"/>
                    <a:pt x="189" y="30"/>
                    <a:pt x="189" y="30"/>
                  </a:cubicBezTo>
                  <a:cubicBezTo>
                    <a:pt x="189" y="30"/>
                    <a:pt x="189" y="30"/>
                    <a:pt x="189" y="30"/>
                  </a:cubicBezTo>
                  <a:cubicBezTo>
                    <a:pt x="190" y="31"/>
                    <a:pt x="191" y="32"/>
                    <a:pt x="192" y="34"/>
                  </a:cubicBezTo>
                  <a:cubicBezTo>
                    <a:pt x="194" y="37"/>
                    <a:pt x="195" y="40"/>
                    <a:pt x="194" y="43"/>
                  </a:cubicBezTo>
                  <a:cubicBezTo>
                    <a:pt x="192" y="52"/>
                    <a:pt x="178" y="60"/>
                    <a:pt x="178" y="69"/>
                  </a:cubicBezTo>
                  <a:cubicBezTo>
                    <a:pt x="178" y="71"/>
                    <a:pt x="178" y="75"/>
                    <a:pt x="178" y="78"/>
                  </a:cubicBezTo>
                  <a:cubicBezTo>
                    <a:pt x="178" y="80"/>
                    <a:pt x="178" y="81"/>
                    <a:pt x="177" y="82"/>
                  </a:cubicBezTo>
                  <a:cubicBezTo>
                    <a:pt x="177" y="83"/>
                    <a:pt x="175" y="83"/>
                    <a:pt x="174" y="83"/>
                  </a:cubicBezTo>
                  <a:cubicBezTo>
                    <a:pt x="171" y="82"/>
                    <a:pt x="167" y="78"/>
                    <a:pt x="165" y="79"/>
                  </a:cubicBezTo>
                  <a:cubicBezTo>
                    <a:pt x="162" y="80"/>
                    <a:pt x="162" y="82"/>
                    <a:pt x="161" y="84"/>
                  </a:cubicBezTo>
                  <a:cubicBezTo>
                    <a:pt x="161" y="88"/>
                    <a:pt x="160" y="91"/>
                    <a:pt x="158" y="94"/>
                  </a:cubicBezTo>
                  <a:cubicBezTo>
                    <a:pt x="157" y="97"/>
                    <a:pt x="155" y="99"/>
                    <a:pt x="154" y="101"/>
                  </a:cubicBezTo>
                  <a:cubicBezTo>
                    <a:pt x="153" y="102"/>
                    <a:pt x="152" y="103"/>
                    <a:pt x="151" y="103"/>
                  </a:cubicBezTo>
                  <a:cubicBezTo>
                    <a:pt x="150" y="103"/>
                    <a:pt x="148" y="103"/>
                    <a:pt x="147" y="103"/>
                  </a:cubicBezTo>
                  <a:cubicBezTo>
                    <a:pt x="116" y="94"/>
                    <a:pt x="79" y="94"/>
                    <a:pt x="48" y="103"/>
                  </a:cubicBezTo>
                  <a:cubicBezTo>
                    <a:pt x="47" y="103"/>
                    <a:pt x="46" y="103"/>
                    <a:pt x="45" y="103"/>
                  </a:cubicBezTo>
                  <a:cubicBezTo>
                    <a:pt x="44" y="103"/>
                    <a:pt x="43" y="102"/>
                    <a:pt x="42" y="101"/>
                  </a:cubicBezTo>
                  <a:cubicBezTo>
                    <a:pt x="40" y="99"/>
                    <a:pt x="39" y="97"/>
                    <a:pt x="37" y="94"/>
                  </a:cubicBezTo>
                  <a:cubicBezTo>
                    <a:pt x="36" y="91"/>
                    <a:pt x="35" y="88"/>
                    <a:pt x="34" y="84"/>
                  </a:cubicBezTo>
                  <a:cubicBezTo>
                    <a:pt x="34" y="82"/>
                    <a:pt x="33" y="80"/>
                    <a:pt x="31" y="79"/>
                  </a:cubicBezTo>
                  <a:cubicBezTo>
                    <a:pt x="28" y="78"/>
                    <a:pt x="24" y="82"/>
                    <a:pt x="21" y="83"/>
                  </a:cubicBezTo>
                  <a:cubicBezTo>
                    <a:pt x="20" y="83"/>
                    <a:pt x="19" y="83"/>
                    <a:pt x="18" y="82"/>
                  </a:cubicBezTo>
                  <a:cubicBezTo>
                    <a:pt x="18" y="81"/>
                    <a:pt x="18" y="80"/>
                    <a:pt x="17" y="78"/>
                  </a:cubicBezTo>
                  <a:cubicBezTo>
                    <a:pt x="17" y="75"/>
                    <a:pt x="17" y="71"/>
                    <a:pt x="17" y="69"/>
                  </a:cubicBezTo>
                  <a:cubicBezTo>
                    <a:pt x="17" y="60"/>
                    <a:pt x="3" y="52"/>
                    <a:pt x="1" y="43"/>
                  </a:cubicBezTo>
                  <a:cubicBezTo>
                    <a:pt x="0" y="40"/>
                    <a:pt x="1" y="37"/>
                    <a:pt x="3" y="34"/>
                  </a:cubicBezTo>
                  <a:cubicBezTo>
                    <a:pt x="4" y="32"/>
                    <a:pt x="5" y="31"/>
                    <a:pt x="6" y="30"/>
                  </a:cubicBezTo>
                  <a:cubicBezTo>
                    <a:pt x="6" y="30"/>
                    <a:pt x="6" y="30"/>
                    <a:pt x="6" y="30"/>
                  </a:cubicBezTo>
                  <a:cubicBezTo>
                    <a:pt x="6" y="15"/>
                    <a:pt x="6" y="15"/>
                    <a:pt x="6" y="15"/>
                  </a:cubicBezTo>
                  <a:cubicBezTo>
                    <a:pt x="3" y="13"/>
                    <a:pt x="2" y="11"/>
                    <a:pt x="2" y="9"/>
                  </a:cubicBezTo>
                  <a:cubicBezTo>
                    <a:pt x="2" y="5"/>
                    <a:pt x="7" y="2"/>
                    <a:pt x="13" y="2"/>
                  </a:cubicBezTo>
                  <a:cubicBezTo>
                    <a:pt x="18" y="2"/>
                    <a:pt x="22" y="4"/>
                    <a:pt x="24" y="7"/>
                  </a:cubicBezTo>
                  <a:cubicBezTo>
                    <a:pt x="25" y="5"/>
                    <a:pt x="27" y="3"/>
                    <a:pt x="28" y="0"/>
                  </a:cubicBezTo>
                  <a:cubicBezTo>
                    <a:pt x="28" y="0"/>
                    <a:pt x="28" y="0"/>
                    <a:pt x="28" y="0"/>
                  </a:cubicBezTo>
                  <a:cubicBezTo>
                    <a:pt x="28" y="15"/>
                    <a:pt x="28" y="15"/>
                    <a:pt x="28" y="15"/>
                  </a:cubicBezTo>
                  <a:cubicBezTo>
                    <a:pt x="28" y="18"/>
                    <a:pt x="28" y="20"/>
                    <a:pt x="27" y="23"/>
                  </a:cubicBezTo>
                  <a:cubicBezTo>
                    <a:pt x="25" y="26"/>
                    <a:pt x="24" y="29"/>
                    <a:pt x="24" y="33"/>
                  </a:cubicBezTo>
                  <a:cubicBezTo>
                    <a:pt x="24" y="39"/>
                    <a:pt x="24" y="39"/>
                    <a:pt x="24" y="39"/>
                  </a:cubicBezTo>
                  <a:cubicBezTo>
                    <a:pt x="35" y="39"/>
                    <a:pt x="35" y="39"/>
                    <a:pt x="35" y="39"/>
                  </a:cubicBezTo>
                  <a:cubicBezTo>
                    <a:pt x="40" y="39"/>
                    <a:pt x="45" y="42"/>
                    <a:pt x="46" y="47"/>
                  </a:cubicBezTo>
                  <a:cubicBezTo>
                    <a:pt x="47" y="50"/>
                    <a:pt x="47" y="52"/>
                    <a:pt x="47" y="54"/>
                  </a:cubicBezTo>
                  <a:cubicBezTo>
                    <a:pt x="46" y="56"/>
                    <a:pt x="45" y="57"/>
                    <a:pt x="43" y="59"/>
                  </a:cubicBezTo>
                  <a:cubicBezTo>
                    <a:pt x="42" y="61"/>
                    <a:pt x="41" y="62"/>
                    <a:pt x="41" y="65"/>
                  </a:cubicBezTo>
                  <a:cubicBezTo>
                    <a:pt x="41" y="67"/>
                    <a:pt x="41" y="69"/>
                    <a:pt x="44" y="72"/>
                  </a:cubicBezTo>
                  <a:cubicBezTo>
                    <a:pt x="82" y="64"/>
                    <a:pt x="112" y="64"/>
                    <a:pt x="151" y="72"/>
                  </a:cubicBezTo>
                  <a:close/>
                  <a:moveTo>
                    <a:pt x="146" y="100"/>
                  </a:moveTo>
                  <a:cubicBezTo>
                    <a:pt x="148" y="101"/>
                    <a:pt x="149" y="101"/>
                    <a:pt x="149" y="99"/>
                  </a:cubicBezTo>
                  <a:cubicBezTo>
                    <a:pt x="151" y="93"/>
                    <a:pt x="149" y="85"/>
                    <a:pt x="149" y="79"/>
                  </a:cubicBezTo>
                  <a:cubicBezTo>
                    <a:pt x="149" y="77"/>
                    <a:pt x="149" y="76"/>
                    <a:pt x="150" y="74"/>
                  </a:cubicBezTo>
                  <a:cubicBezTo>
                    <a:pt x="114" y="66"/>
                    <a:pt x="81" y="66"/>
                    <a:pt x="45" y="74"/>
                  </a:cubicBezTo>
                  <a:cubicBezTo>
                    <a:pt x="46" y="76"/>
                    <a:pt x="46" y="77"/>
                    <a:pt x="46" y="79"/>
                  </a:cubicBezTo>
                  <a:cubicBezTo>
                    <a:pt x="46" y="85"/>
                    <a:pt x="44" y="93"/>
                    <a:pt x="46" y="99"/>
                  </a:cubicBezTo>
                  <a:cubicBezTo>
                    <a:pt x="46" y="101"/>
                    <a:pt x="48" y="101"/>
                    <a:pt x="49" y="100"/>
                  </a:cubicBezTo>
                  <a:cubicBezTo>
                    <a:pt x="80" y="92"/>
                    <a:pt x="115" y="92"/>
                    <a:pt x="146" y="100"/>
                  </a:cubicBezTo>
                  <a:close/>
                  <a:moveTo>
                    <a:pt x="44" y="100"/>
                  </a:moveTo>
                  <a:cubicBezTo>
                    <a:pt x="43" y="97"/>
                    <a:pt x="43" y="93"/>
                    <a:pt x="43" y="89"/>
                  </a:cubicBezTo>
                  <a:cubicBezTo>
                    <a:pt x="43" y="84"/>
                    <a:pt x="44" y="80"/>
                    <a:pt x="44" y="77"/>
                  </a:cubicBezTo>
                  <a:cubicBezTo>
                    <a:pt x="43" y="75"/>
                    <a:pt x="42" y="74"/>
                    <a:pt x="41" y="73"/>
                  </a:cubicBezTo>
                  <a:cubicBezTo>
                    <a:pt x="38" y="69"/>
                    <a:pt x="37" y="64"/>
                    <a:pt x="40" y="60"/>
                  </a:cubicBezTo>
                  <a:cubicBezTo>
                    <a:pt x="42" y="57"/>
                    <a:pt x="45" y="55"/>
                    <a:pt x="45" y="52"/>
                  </a:cubicBezTo>
                  <a:cubicBezTo>
                    <a:pt x="45" y="49"/>
                    <a:pt x="44" y="43"/>
                    <a:pt x="37" y="41"/>
                  </a:cubicBezTo>
                  <a:cubicBezTo>
                    <a:pt x="23" y="41"/>
                    <a:pt x="23" y="41"/>
                    <a:pt x="23" y="41"/>
                  </a:cubicBezTo>
                  <a:cubicBezTo>
                    <a:pt x="22" y="44"/>
                    <a:pt x="22" y="50"/>
                    <a:pt x="23" y="53"/>
                  </a:cubicBezTo>
                  <a:cubicBezTo>
                    <a:pt x="25" y="57"/>
                    <a:pt x="28" y="61"/>
                    <a:pt x="28" y="67"/>
                  </a:cubicBezTo>
                  <a:cubicBezTo>
                    <a:pt x="28" y="77"/>
                    <a:pt x="28" y="77"/>
                    <a:pt x="28" y="77"/>
                  </a:cubicBezTo>
                  <a:cubicBezTo>
                    <a:pt x="29" y="77"/>
                    <a:pt x="29" y="77"/>
                    <a:pt x="29" y="77"/>
                  </a:cubicBezTo>
                  <a:cubicBezTo>
                    <a:pt x="29" y="77"/>
                    <a:pt x="33" y="75"/>
                    <a:pt x="35" y="80"/>
                  </a:cubicBezTo>
                  <a:cubicBezTo>
                    <a:pt x="36" y="82"/>
                    <a:pt x="36" y="86"/>
                    <a:pt x="37" y="89"/>
                  </a:cubicBezTo>
                  <a:cubicBezTo>
                    <a:pt x="38" y="92"/>
                    <a:pt x="40" y="95"/>
                    <a:pt x="41" y="97"/>
                  </a:cubicBezTo>
                  <a:cubicBezTo>
                    <a:pt x="42" y="98"/>
                    <a:pt x="43" y="100"/>
                    <a:pt x="44" y="100"/>
                  </a:cubicBezTo>
                  <a:close/>
                  <a:moveTo>
                    <a:pt x="21" y="41"/>
                  </a:moveTo>
                  <a:cubicBezTo>
                    <a:pt x="21" y="40"/>
                    <a:pt x="21" y="34"/>
                    <a:pt x="21" y="31"/>
                  </a:cubicBezTo>
                  <a:cubicBezTo>
                    <a:pt x="22" y="28"/>
                    <a:pt x="23" y="25"/>
                    <a:pt x="25" y="23"/>
                  </a:cubicBezTo>
                  <a:cubicBezTo>
                    <a:pt x="26" y="20"/>
                    <a:pt x="26" y="18"/>
                    <a:pt x="26" y="16"/>
                  </a:cubicBezTo>
                  <a:cubicBezTo>
                    <a:pt x="26" y="13"/>
                    <a:pt x="26" y="10"/>
                    <a:pt x="26" y="7"/>
                  </a:cubicBezTo>
                  <a:cubicBezTo>
                    <a:pt x="26" y="7"/>
                    <a:pt x="22" y="14"/>
                    <a:pt x="16" y="22"/>
                  </a:cubicBezTo>
                  <a:cubicBezTo>
                    <a:pt x="13" y="26"/>
                    <a:pt x="8" y="30"/>
                    <a:pt x="5" y="34"/>
                  </a:cubicBezTo>
                  <a:cubicBezTo>
                    <a:pt x="4" y="37"/>
                    <a:pt x="2" y="41"/>
                    <a:pt x="4" y="45"/>
                  </a:cubicBezTo>
                  <a:cubicBezTo>
                    <a:pt x="5" y="46"/>
                    <a:pt x="5" y="48"/>
                    <a:pt x="6" y="49"/>
                  </a:cubicBezTo>
                  <a:cubicBezTo>
                    <a:pt x="6" y="49"/>
                    <a:pt x="6" y="49"/>
                    <a:pt x="6" y="49"/>
                  </a:cubicBezTo>
                  <a:cubicBezTo>
                    <a:pt x="6" y="49"/>
                    <a:pt x="15" y="49"/>
                    <a:pt x="21" y="41"/>
                  </a:cubicBezTo>
                  <a:close/>
                  <a:moveTo>
                    <a:pt x="8" y="51"/>
                  </a:moveTo>
                  <a:cubicBezTo>
                    <a:pt x="13" y="56"/>
                    <a:pt x="19" y="62"/>
                    <a:pt x="20" y="69"/>
                  </a:cubicBezTo>
                  <a:cubicBezTo>
                    <a:pt x="20" y="71"/>
                    <a:pt x="19" y="80"/>
                    <a:pt x="20" y="80"/>
                  </a:cubicBezTo>
                  <a:cubicBezTo>
                    <a:pt x="20" y="81"/>
                    <a:pt x="21" y="81"/>
                    <a:pt x="22" y="80"/>
                  </a:cubicBezTo>
                  <a:cubicBezTo>
                    <a:pt x="22" y="80"/>
                    <a:pt x="24" y="79"/>
                    <a:pt x="26" y="78"/>
                  </a:cubicBezTo>
                  <a:cubicBezTo>
                    <a:pt x="26" y="76"/>
                    <a:pt x="26" y="72"/>
                    <a:pt x="26" y="67"/>
                  </a:cubicBezTo>
                  <a:cubicBezTo>
                    <a:pt x="26" y="64"/>
                    <a:pt x="24" y="59"/>
                    <a:pt x="22" y="56"/>
                  </a:cubicBezTo>
                  <a:cubicBezTo>
                    <a:pt x="20" y="53"/>
                    <a:pt x="20" y="49"/>
                    <a:pt x="20" y="46"/>
                  </a:cubicBezTo>
                  <a:cubicBezTo>
                    <a:pt x="20" y="46"/>
                    <a:pt x="14" y="50"/>
                    <a:pt x="8" y="51"/>
                  </a:cubicBezTo>
                  <a:close/>
                  <a:moveTo>
                    <a:pt x="8" y="27"/>
                  </a:moveTo>
                  <a:cubicBezTo>
                    <a:pt x="11" y="24"/>
                    <a:pt x="13" y="22"/>
                    <a:pt x="15" y="19"/>
                  </a:cubicBezTo>
                  <a:cubicBezTo>
                    <a:pt x="16" y="18"/>
                    <a:pt x="17" y="17"/>
                    <a:pt x="18" y="15"/>
                  </a:cubicBezTo>
                  <a:cubicBezTo>
                    <a:pt x="8" y="15"/>
                    <a:pt x="8" y="15"/>
                    <a:pt x="8" y="15"/>
                  </a:cubicBezTo>
                  <a:cubicBezTo>
                    <a:pt x="8" y="27"/>
                    <a:pt x="8" y="27"/>
                    <a:pt x="8" y="27"/>
                  </a:cubicBezTo>
                  <a:close/>
                  <a:moveTo>
                    <a:pt x="20" y="13"/>
                  </a:moveTo>
                  <a:cubicBezTo>
                    <a:pt x="21" y="12"/>
                    <a:pt x="22" y="10"/>
                    <a:pt x="23" y="9"/>
                  </a:cubicBezTo>
                  <a:cubicBezTo>
                    <a:pt x="22" y="6"/>
                    <a:pt x="18" y="4"/>
                    <a:pt x="13" y="4"/>
                  </a:cubicBezTo>
                  <a:cubicBezTo>
                    <a:pt x="8" y="4"/>
                    <a:pt x="4" y="6"/>
                    <a:pt x="4" y="9"/>
                  </a:cubicBezTo>
                  <a:cubicBezTo>
                    <a:pt x="4" y="11"/>
                    <a:pt x="5" y="12"/>
                    <a:pt x="7" y="13"/>
                  </a:cubicBezTo>
                  <a:cubicBezTo>
                    <a:pt x="7" y="13"/>
                    <a:pt x="8" y="13"/>
                    <a:pt x="8" y="13"/>
                  </a:cubicBezTo>
                  <a:cubicBezTo>
                    <a:pt x="19" y="13"/>
                    <a:pt x="19" y="13"/>
                    <a:pt x="19" y="13"/>
                  </a:cubicBezTo>
                  <a:cubicBezTo>
                    <a:pt x="20" y="13"/>
                    <a:pt x="20" y="13"/>
                    <a:pt x="20" y="13"/>
                  </a:cubicBezTo>
                  <a:close/>
                  <a:moveTo>
                    <a:pt x="151" y="100"/>
                  </a:moveTo>
                  <a:cubicBezTo>
                    <a:pt x="153" y="97"/>
                    <a:pt x="152" y="93"/>
                    <a:pt x="152" y="89"/>
                  </a:cubicBezTo>
                  <a:cubicBezTo>
                    <a:pt x="152" y="84"/>
                    <a:pt x="151" y="80"/>
                    <a:pt x="152" y="77"/>
                  </a:cubicBezTo>
                  <a:cubicBezTo>
                    <a:pt x="152" y="75"/>
                    <a:pt x="153" y="74"/>
                    <a:pt x="154" y="73"/>
                  </a:cubicBezTo>
                  <a:cubicBezTo>
                    <a:pt x="157" y="69"/>
                    <a:pt x="158" y="64"/>
                    <a:pt x="155" y="60"/>
                  </a:cubicBezTo>
                  <a:cubicBezTo>
                    <a:pt x="153" y="57"/>
                    <a:pt x="150" y="55"/>
                    <a:pt x="150" y="52"/>
                  </a:cubicBezTo>
                  <a:cubicBezTo>
                    <a:pt x="150" y="49"/>
                    <a:pt x="151" y="43"/>
                    <a:pt x="158" y="41"/>
                  </a:cubicBezTo>
                  <a:cubicBezTo>
                    <a:pt x="172" y="41"/>
                    <a:pt x="172" y="41"/>
                    <a:pt x="172" y="41"/>
                  </a:cubicBezTo>
                  <a:cubicBezTo>
                    <a:pt x="173" y="44"/>
                    <a:pt x="174" y="50"/>
                    <a:pt x="172" y="53"/>
                  </a:cubicBezTo>
                  <a:cubicBezTo>
                    <a:pt x="170" y="57"/>
                    <a:pt x="167" y="61"/>
                    <a:pt x="167" y="67"/>
                  </a:cubicBezTo>
                  <a:cubicBezTo>
                    <a:pt x="167" y="77"/>
                    <a:pt x="167" y="77"/>
                    <a:pt x="167" y="77"/>
                  </a:cubicBezTo>
                  <a:cubicBezTo>
                    <a:pt x="167" y="77"/>
                    <a:pt x="166" y="77"/>
                    <a:pt x="166" y="77"/>
                  </a:cubicBezTo>
                  <a:cubicBezTo>
                    <a:pt x="166" y="77"/>
                    <a:pt x="162" y="75"/>
                    <a:pt x="160" y="80"/>
                  </a:cubicBezTo>
                  <a:cubicBezTo>
                    <a:pt x="159" y="82"/>
                    <a:pt x="159" y="86"/>
                    <a:pt x="158" y="89"/>
                  </a:cubicBezTo>
                  <a:cubicBezTo>
                    <a:pt x="157" y="92"/>
                    <a:pt x="155" y="95"/>
                    <a:pt x="154" y="97"/>
                  </a:cubicBezTo>
                  <a:cubicBezTo>
                    <a:pt x="153" y="98"/>
                    <a:pt x="152" y="100"/>
                    <a:pt x="151" y="100"/>
                  </a:cubicBezTo>
                  <a:close/>
                  <a:moveTo>
                    <a:pt x="174" y="41"/>
                  </a:moveTo>
                  <a:cubicBezTo>
                    <a:pt x="174" y="40"/>
                    <a:pt x="174" y="34"/>
                    <a:pt x="174" y="31"/>
                  </a:cubicBezTo>
                  <a:cubicBezTo>
                    <a:pt x="174" y="28"/>
                    <a:pt x="172" y="25"/>
                    <a:pt x="171" y="23"/>
                  </a:cubicBezTo>
                  <a:cubicBezTo>
                    <a:pt x="170" y="20"/>
                    <a:pt x="169" y="18"/>
                    <a:pt x="169" y="16"/>
                  </a:cubicBezTo>
                  <a:cubicBezTo>
                    <a:pt x="169" y="13"/>
                    <a:pt x="169" y="10"/>
                    <a:pt x="169" y="7"/>
                  </a:cubicBezTo>
                  <a:cubicBezTo>
                    <a:pt x="169" y="7"/>
                    <a:pt x="173" y="14"/>
                    <a:pt x="179" y="22"/>
                  </a:cubicBezTo>
                  <a:cubicBezTo>
                    <a:pt x="183" y="26"/>
                    <a:pt x="187" y="30"/>
                    <a:pt x="190" y="34"/>
                  </a:cubicBezTo>
                  <a:cubicBezTo>
                    <a:pt x="192" y="37"/>
                    <a:pt x="193" y="41"/>
                    <a:pt x="191" y="45"/>
                  </a:cubicBezTo>
                  <a:cubicBezTo>
                    <a:pt x="191" y="46"/>
                    <a:pt x="190" y="48"/>
                    <a:pt x="189" y="49"/>
                  </a:cubicBezTo>
                  <a:cubicBezTo>
                    <a:pt x="189" y="49"/>
                    <a:pt x="189" y="49"/>
                    <a:pt x="189" y="49"/>
                  </a:cubicBezTo>
                  <a:cubicBezTo>
                    <a:pt x="189" y="49"/>
                    <a:pt x="180" y="49"/>
                    <a:pt x="174" y="41"/>
                  </a:cubicBezTo>
                  <a:close/>
                  <a:moveTo>
                    <a:pt x="187" y="51"/>
                  </a:moveTo>
                  <a:cubicBezTo>
                    <a:pt x="182" y="56"/>
                    <a:pt x="176" y="62"/>
                    <a:pt x="176" y="69"/>
                  </a:cubicBezTo>
                  <a:cubicBezTo>
                    <a:pt x="176" y="71"/>
                    <a:pt x="176" y="80"/>
                    <a:pt x="175" y="80"/>
                  </a:cubicBezTo>
                  <a:cubicBezTo>
                    <a:pt x="175" y="81"/>
                    <a:pt x="174" y="81"/>
                    <a:pt x="173" y="80"/>
                  </a:cubicBezTo>
                  <a:cubicBezTo>
                    <a:pt x="173" y="80"/>
                    <a:pt x="171" y="79"/>
                    <a:pt x="169" y="78"/>
                  </a:cubicBezTo>
                  <a:cubicBezTo>
                    <a:pt x="169" y="76"/>
                    <a:pt x="169" y="72"/>
                    <a:pt x="169" y="67"/>
                  </a:cubicBezTo>
                  <a:cubicBezTo>
                    <a:pt x="169" y="64"/>
                    <a:pt x="171" y="59"/>
                    <a:pt x="173" y="56"/>
                  </a:cubicBezTo>
                  <a:cubicBezTo>
                    <a:pt x="175" y="53"/>
                    <a:pt x="176" y="49"/>
                    <a:pt x="175" y="46"/>
                  </a:cubicBezTo>
                  <a:cubicBezTo>
                    <a:pt x="175" y="46"/>
                    <a:pt x="181" y="50"/>
                    <a:pt x="187" y="51"/>
                  </a:cubicBezTo>
                  <a:close/>
                  <a:moveTo>
                    <a:pt x="187" y="27"/>
                  </a:moveTo>
                  <a:cubicBezTo>
                    <a:pt x="184" y="24"/>
                    <a:pt x="182" y="22"/>
                    <a:pt x="180" y="19"/>
                  </a:cubicBezTo>
                  <a:cubicBezTo>
                    <a:pt x="179" y="18"/>
                    <a:pt x="178" y="17"/>
                    <a:pt x="177" y="15"/>
                  </a:cubicBezTo>
                  <a:cubicBezTo>
                    <a:pt x="187" y="15"/>
                    <a:pt x="187" y="15"/>
                    <a:pt x="187" y="15"/>
                  </a:cubicBezTo>
                  <a:cubicBezTo>
                    <a:pt x="187" y="27"/>
                    <a:pt x="187" y="27"/>
                    <a:pt x="187" y="27"/>
                  </a:cubicBezTo>
                  <a:close/>
                  <a:moveTo>
                    <a:pt x="175" y="13"/>
                  </a:moveTo>
                  <a:cubicBezTo>
                    <a:pt x="174" y="12"/>
                    <a:pt x="173" y="10"/>
                    <a:pt x="172" y="9"/>
                  </a:cubicBezTo>
                  <a:cubicBezTo>
                    <a:pt x="173" y="6"/>
                    <a:pt x="177" y="4"/>
                    <a:pt x="182" y="4"/>
                  </a:cubicBezTo>
                  <a:cubicBezTo>
                    <a:pt x="187" y="4"/>
                    <a:pt x="191" y="6"/>
                    <a:pt x="191" y="9"/>
                  </a:cubicBezTo>
                  <a:cubicBezTo>
                    <a:pt x="191" y="11"/>
                    <a:pt x="190" y="12"/>
                    <a:pt x="189" y="13"/>
                  </a:cubicBezTo>
                  <a:cubicBezTo>
                    <a:pt x="188" y="13"/>
                    <a:pt x="187" y="13"/>
                    <a:pt x="187" y="13"/>
                  </a:cubicBezTo>
                  <a:cubicBezTo>
                    <a:pt x="176" y="13"/>
                    <a:pt x="176" y="13"/>
                    <a:pt x="176" y="13"/>
                  </a:cubicBezTo>
                  <a:cubicBezTo>
                    <a:pt x="176" y="13"/>
                    <a:pt x="175" y="13"/>
                    <a:pt x="17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8" name="文本框 27"/>
          <p:cNvSpPr txBox="1"/>
          <p:nvPr/>
        </p:nvSpPr>
        <p:spPr>
          <a:xfrm>
            <a:off x="4915044" y="4586188"/>
            <a:ext cx="2363963" cy="400110"/>
          </a:xfrm>
          <a:prstGeom prst="rect">
            <a:avLst/>
          </a:prstGeom>
          <a:noFill/>
        </p:spPr>
        <p:txBody>
          <a:bodyPr wrap="square" rtlCol="0">
            <a:spAutoFit/>
          </a:bodyPr>
          <a:lstStyle/>
          <a:p>
            <a:pPr algn="ctr"/>
            <a:r>
              <a:rPr lang="zh-CN" altLang="en-US" sz="2000" dirty="0">
                <a:solidFill>
                  <a:schemeClr val="tx1">
                    <a:lumMod val="65000"/>
                    <a:lumOff val="35000"/>
                  </a:schemeClr>
                </a:solidFill>
                <a:latin typeface="华文细黑" panose="02010600040101010101" charset="-122"/>
                <a:ea typeface="华文细黑" panose="02010600040101010101" charset="-122"/>
              </a:rPr>
              <a:t>导师：</a:t>
            </a:r>
            <a:r>
              <a:rPr lang="en-US" sz="2000" dirty="0">
                <a:solidFill>
                  <a:schemeClr val="tx1">
                    <a:lumMod val="65000"/>
                    <a:lumOff val="35000"/>
                  </a:schemeClr>
                </a:solidFill>
                <a:latin typeface="华文细黑" panose="02010600040101010101" charset="-122"/>
                <a:ea typeface="华文细黑" panose="02010600040101010101" charset="-122"/>
              </a:rPr>
              <a:t>郭宇春</a:t>
            </a:r>
          </a:p>
        </p:txBody>
      </p:sp>
      <p:pic>
        <p:nvPicPr>
          <p:cNvPr id="2" name="图片 1" descr="校徽校名"/>
          <p:cNvPicPr>
            <a:picLocks noChangeAspect="1"/>
          </p:cNvPicPr>
          <p:nvPr/>
        </p:nvPicPr>
        <p:blipFill>
          <a:blip r:embed="rId4"/>
          <a:stretch>
            <a:fillRect/>
          </a:stretch>
        </p:blipFill>
        <p:spPr>
          <a:xfrm>
            <a:off x="5100320" y="889000"/>
            <a:ext cx="1992630" cy="16922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20" name="矩形 19"/>
          <p:cNvSpPr/>
          <p:nvPr/>
        </p:nvSpPr>
        <p:spPr>
          <a:xfrm>
            <a:off x="3437890" y="286192"/>
            <a:ext cx="5334000" cy="628505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131374" y="4171748"/>
            <a:ext cx="3947540" cy="646331"/>
          </a:xfrm>
          <a:prstGeom prst="rect">
            <a:avLst/>
          </a:prstGeom>
          <a:noFill/>
        </p:spPr>
        <p:txBody>
          <a:bodyPr wrap="square" rtlCol="0">
            <a:spAutoFit/>
          </a:bodyPr>
          <a:lstStyle/>
          <a:p>
            <a:pPr algn="ctr"/>
            <a:r>
              <a:rPr lang="zh-CN" altLang="en-US" sz="3600" b="1" dirty="0">
                <a:solidFill>
                  <a:srgbClr val="345020"/>
                </a:solidFill>
                <a:latin typeface="微软雅黑" panose="020B0503020204020204" pitchFamily="34" charset="-122"/>
                <a:ea typeface="微软雅黑" panose="020B0503020204020204" pitchFamily="34" charset="-122"/>
              </a:rPr>
              <a:t>选题背景与现状</a:t>
            </a:r>
          </a:p>
        </p:txBody>
      </p:sp>
      <p:sp>
        <p:nvSpPr>
          <p:cNvPr id="23" name="矩形 22"/>
          <p:cNvSpPr/>
          <p:nvPr/>
        </p:nvSpPr>
        <p:spPr>
          <a:xfrm flipV="1">
            <a:off x="5759150" y="4937506"/>
            <a:ext cx="720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sp>
        <p:nvSpPr>
          <p:cNvPr id="24" name="文本框 23"/>
          <p:cNvSpPr txBox="1"/>
          <p:nvPr/>
        </p:nvSpPr>
        <p:spPr>
          <a:xfrm>
            <a:off x="5374872" y="1263244"/>
            <a:ext cx="1442256" cy="1569660"/>
          </a:xfrm>
          <a:prstGeom prst="rect">
            <a:avLst/>
          </a:prstGeom>
          <a:noFill/>
          <a:ln>
            <a:noFill/>
          </a:ln>
        </p:spPr>
        <p:txBody>
          <a:bodyPr wrap="square" rtlCol="0">
            <a:spAutoFit/>
            <a:scene3d>
              <a:camera prst="orthographicFront"/>
              <a:lightRig rig="threePt" dir="t"/>
            </a:scene3d>
          </a:bodyPr>
          <a:lstStyle/>
          <a:p>
            <a:r>
              <a:rPr lang="en-US" altLang="zh-CN" sz="9600">
                <a:solidFill>
                  <a:srgbClr val="345020"/>
                </a:solidFill>
                <a:effectLst>
                  <a:outerShdw blurRad="38100" dist="19050" dir="2700000" algn="tl" rotWithShape="0">
                    <a:schemeClr val="dk1">
                      <a:alpha val="40000"/>
                    </a:schemeClr>
                  </a:outerShdw>
                </a:effectLst>
                <a:latin typeface="Impact" panose="020B0806030902050204" pitchFamily="34" charset="0"/>
                <a:ea typeface="微软雅黑" panose="020B0503020204020204" pitchFamily="34" charset="-122"/>
              </a:rPr>
              <a:t>01</a:t>
            </a:r>
            <a:endParaRPr lang="en-US" altLang="zh-CN" sz="9600" dirty="0">
              <a:solidFill>
                <a:srgbClr val="345020"/>
              </a:solidFill>
              <a:effectLst>
                <a:outerShdw blurRad="38100" dist="19050" dir="2700000" algn="tl" rotWithShape="0">
                  <a:schemeClr val="dk1">
                    <a:alpha val="40000"/>
                  </a:schemeClr>
                </a:outerShdw>
              </a:effectLst>
              <a:latin typeface="Impact" panose="020B0806030902050204" pitchFamily="34" charset="0"/>
              <a:ea typeface="微软雅黑" panose="020B0503020204020204" pitchFamily="34" charset="-122"/>
            </a:endParaRPr>
          </a:p>
        </p:txBody>
      </p:sp>
      <p:sp>
        <p:nvSpPr>
          <p:cNvPr id="25" name="等腰三角形 24"/>
          <p:cNvSpPr/>
          <p:nvPr/>
        </p:nvSpPr>
        <p:spPr>
          <a:xfrm rot="10800000">
            <a:off x="5965298" y="3238357"/>
            <a:ext cx="261404" cy="225348"/>
          </a:xfrm>
          <a:prstGeom prst="triangle">
            <a:avLst/>
          </a:prstGeom>
          <a:solidFill>
            <a:srgbClr val="345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pic>
        <p:nvPicPr>
          <p:cNvPr id="8" name="图片 7" descr="徽标&#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045" y="536662"/>
            <a:ext cx="756209" cy="726582"/>
          </a:xfrm>
          <a:prstGeom prst="rect">
            <a:avLst/>
          </a:prstGeom>
        </p:spPr>
      </p:pic>
      <p:sp>
        <p:nvSpPr>
          <p:cNvPr id="9" name="文本框 8">
            <a:extLst>
              <a:ext uri="{FF2B5EF4-FFF2-40B4-BE49-F238E27FC236}">
                <a16:creationId xmlns:a16="http://schemas.microsoft.com/office/drawing/2014/main" id="{A336B1BB-5BCC-ED42-8C31-03D7CEF88F63}"/>
              </a:ext>
            </a:extLst>
          </p:cNvPr>
          <p:cNvSpPr txBox="1"/>
          <p:nvPr/>
        </p:nvSpPr>
        <p:spPr>
          <a:xfrm>
            <a:off x="4122230" y="4825634"/>
            <a:ext cx="3947540" cy="646331"/>
          </a:xfrm>
          <a:prstGeom prst="rect">
            <a:avLst/>
          </a:prstGeom>
          <a:noFill/>
        </p:spPr>
        <p:txBody>
          <a:bodyPr wrap="square" rtlCol="0">
            <a:spAutoFit/>
          </a:bodyPr>
          <a:lstStyle/>
          <a:p>
            <a:pPr algn="ctr"/>
            <a:r>
              <a:rPr lang="en-US" altLang="zh-CN" sz="2800" b="1" dirty="0">
                <a:solidFill>
                  <a:srgbClr val="345020"/>
                </a:solidFill>
                <a:latin typeface="微软雅黑" panose="020B0503020204020204" pitchFamily="34" charset="-122"/>
                <a:ea typeface="微软雅黑" panose="020B0503020204020204" pitchFamily="34" charset="-122"/>
              </a:rPr>
              <a:t>Background</a:t>
            </a:r>
            <a:r>
              <a:rPr lang="en-US" altLang="zh-CN" sz="3600" b="1" dirty="0">
                <a:solidFill>
                  <a:srgbClr val="345020"/>
                </a:solidFill>
                <a:latin typeface="微软雅黑" panose="020B0503020204020204" pitchFamily="34" charset="-122"/>
                <a:ea typeface="微软雅黑" panose="020B0503020204020204" pitchFamily="34" charset="-122"/>
              </a:rPr>
              <a:t> </a:t>
            </a:r>
            <a:endParaRPr lang="zh-CN" altLang="en-US" sz="3600" b="1" dirty="0">
              <a:solidFill>
                <a:srgbClr val="34502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722" y="38671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930689" y="571651"/>
            <a:ext cx="2330620"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选题背景与现状</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F1699E0F-593C-5549-85B5-E5C11CA50055}"/>
              </a:ext>
            </a:extLst>
          </p:cNvPr>
          <p:cNvSpPr/>
          <p:nvPr/>
        </p:nvSpPr>
        <p:spPr>
          <a:xfrm>
            <a:off x="613277" y="1218252"/>
            <a:ext cx="4820113" cy="769441"/>
          </a:xfrm>
          <a:prstGeom prst="rect">
            <a:avLst/>
          </a:prstGeom>
          <a:noFill/>
        </p:spPr>
        <p:txBody>
          <a:bodyPr wrap="square" lIns="91440" tIns="45720" rIns="91440" bIns="45720">
            <a:spAutoFit/>
          </a:bodyPr>
          <a:lstStyle/>
          <a:p>
            <a:pPr algn="ctr"/>
            <a:r>
              <a:rPr lang="zh-CN" alt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本文在研究什么？</a:t>
            </a:r>
          </a:p>
        </p:txBody>
      </p:sp>
      <p:sp>
        <p:nvSpPr>
          <p:cNvPr id="7" name="文本框 6">
            <a:extLst>
              <a:ext uri="{FF2B5EF4-FFF2-40B4-BE49-F238E27FC236}">
                <a16:creationId xmlns:a16="http://schemas.microsoft.com/office/drawing/2014/main" id="{05CD7F2D-6E99-BC47-B799-448B3B0FFCB3}"/>
              </a:ext>
            </a:extLst>
          </p:cNvPr>
          <p:cNvSpPr txBox="1"/>
          <p:nvPr/>
        </p:nvSpPr>
        <p:spPr>
          <a:xfrm>
            <a:off x="737659" y="2830728"/>
            <a:ext cx="2387192" cy="400110"/>
          </a:xfrm>
          <a:prstGeom prst="rect">
            <a:avLst/>
          </a:prstGeom>
          <a:noFill/>
        </p:spPr>
        <p:txBody>
          <a:bodyPr wrap="none" rtlCol="0">
            <a:spAutoFit/>
          </a:bodyPr>
          <a:lstStyle/>
          <a:p>
            <a:r>
              <a:rPr kumimoji="1"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1</a:t>
            </a:r>
            <a:r>
              <a:rPr kumimoji="1"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、心电图身份识别</a:t>
            </a:r>
          </a:p>
        </p:txBody>
      </p:sp>
      <p:sp>
        <p:nvSpPr>
          <p:cNvPr id="19" name="文本框 18">
            <a:extLst>
              <a:ext uri="{FF2B5EF4-FFF2-40B4-BE49-F238E27FC236}">
                <a16:creationId xmlns:a16="http://schemas.microsoft.com/office/drawing/2014/main" id="{2BB19BCC-CB44-C542-A432-1141F037AAA3}"/>
              </a:ext>
            </a:extLst>
          </p:cNvPr>
          <p:cNvSpPr txBox="1"/>
          <p:nvPr/>
        </p:nvSpPr>
        <p:spPr>
          <a:xfrm>
            <a:off x="737659" y="4657091"/>
            <a:ext cx="2364750" cy="400110"/>
          </a:xfrm>
          <a:prstGeom prst="rect">
            <a:avLst/>
          </a:prstGeom>
          <a:noFill/>
        </p:spPr>
        <p:txBody>
          <a:bodyPr wrap="none" rtlCol="0">
            <a:spAutoFit/>
          </a:bodyPr>
          <a:lstStyle/>
          <a:p>
            <a:r>
              <a:rPr kumimoji="1"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2</a:t>
            </a:r>
            <a:r>
              <a:rPr kumimoji="1" lang="zh-CN" altLang="en-US" sz="2000" dirty="0">
                <a:latin typeface="Times New Roman" panose="02020603050405020304" pitchFamily="18" charset="0"/>
                <a:ea typeface="Microsoft YaHei" panose="020B0503020204020204" pitchFamily="34" charset="-122"/>
                <a:cs typeface="Times New Roman" panose="02020603050405020304" pitchFamily="18" charset="0"/>
              </a:rPr>
              <a:t>、心电图隐私分类</a:t>
            </a:r>
          </a:p>
        </p:txBody>
      </p:sp>
      <p:pic>
        <p:nvPicPr>
          <p:cNvPr id="20" name="图片 19" descr="图形用户界面, 应用程序, Teams&#10;&#10;描述已自动生成">
            <a:extLst>
              <a:ext uri="{FF2B5EF4-FFF2-40B4-BE49-F238E27FC236}">
                <a16:creationId xmlns:a16="http://schemas.microsoft.com/office/drawing/2014/main" id="{ED47E6CA-BF07-BF4F-AC43-82116EAB04B4}"/>
              </a:ext>
            </a:extLst>
          </p:cNvPr>
          <p:cNvPicPr/>
          <p:nvPr/>
        </p:nvPicPr>
        <p:blipFill rotWithShape="1">
          <a:blip r:embed="rId4" cstate="print">
            <a:extLst>
              <a:ext uri="{28A0092B-C50C-407E-A947-70E740481C1C}">
                <a14:useLocalDpi xmlns:a14="http://schemas.microsoft.com/office/drawing/2010/main" val="0"/>
              </a:ext>
            </a:extLst>
          </a:blip>
          <a:srcRect l="3688" t="17917" r="92959" b="43604"/>
          <a:stretch/>
        </p:blipFill>
        <p:spPr bwMode="auto">
          <a:xfrm>
            <a:off x="3415222" y="2216428"/>
            <a:ext cx="1167222" cy="1554812"/>
          </a:xfrm>
          <a:prstGeom prst="rect">
            <a:avLst/>
          </a:prstGeom>
          <a:ln>
            <a:noFill/>
          </a:ln>
          <a:extLst>
            <a:ext uri="{53640926-AAD7-44D8-BBD7-CCE9431645EC}">
              <a14:shadowObscured xmlns:a14="http://schemas.microsoft.com/office/drawing/2010/main"/>
            </a:ext>
          </a:extLst>
        </p:spPr>
      </p:pic>
      <p:sp>
        <p:nvSpPr>
          <p:cNvPr id="9" name="矩形 8">
            <a:extLst>
              <a:ext uri="{FF2B5EF4-FFF2-40B4-BE49-F238E27FC236}">
                <a16:creationId xmlns:a16="http://schemas.microsoft.com/office/drawing/2014/main" id="{E27A7152-3B54-D649-AB2E-2C90C5C3DC13}"/>
              </a:ext>
            </a:extLst>
          </p:cNvPr>
          <p:cNvSpPr/>
          <p:nvPr/>
        </p:nvSpPr>
        <p:spPr>
          <a:xfrm>
            <a:off x="5801393" y="2691494"/>
            <a:ext cx="3157077" cy="808379"/>
          </a:xfrm>
          <a:prstGeom prst="rect">
            <a:avLst/>
          </a:prstGeom>
          <a:solidFill>
            <a:srgbClr val="0023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latin typeface="Times New Roman" panose="02020603050405020304" pitchFamily="18" charset="0"/>
                <a:cs typeface="Times New Roman" panose="02020603050405020304" pitchFamily="18" charset="0"/>
              </a:rPr>
              <a:t>Identification Algorithm</a:t>
            </a:r>
            <a:endParaRPr kumimoji="1" lang="zh-CN" altLang="en-US" sz="2000" dirty="0">
              <a:latin typeface="Times New Roman" panose="02020603050405020304" pitchFamily="18" charset="0"/>
              <a:cs typeface="Times New Roman" panose="02020603050405020304" pitchFamily="18" charset="0"/>
            </a:endParaRPr>
          </a:p>
        </p:txBody>
      </p:sp>
      <p:cxnSp>
        <p:nvCxnSpPr>
          <p:cNvPr id="12" name="直线箭头连接符 11">
            <a:extLst>
              <a:ext uri="{FF2B5EF4-FFF2-40B4-BE49-F238E27FC236}">
                <a16:creationId xmlns:a16="http://schemas.microsoft.com/office/drawing/2014/main" id="{B39D8681-4B48-7347-B84F-7E3FDD929705}"/>
              </a:ext>
            </a:extLst>
          </p:cNvPr>
          <p:cNvCxnSpPr>
            <a:cxnSpLocks/>
          </p:cNvCxnSpPr>
          <p:nvPr/>
        </p:nvCxnSpPr>
        <p:spPr>
          <a:xfrm flipV="1">
            <a:off x="4582444" y="3087756"/>
            <a:ext cx="1218949" cy="79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5" name="直线箭头连接符 24">
            <a:extLst>
              <a:ext uri="{FF2B5EF4-FFF2-40B4-BE49-F238E27FC236}">
                <a16:creationId xmlns:a16="http://schemas.microsoft.com/office/drawing/2014/main" id="{73F9DA0B-245A-3D43-8A2E-3AABEAAE1BB0}"/>
              </a:ext>
            </a:extLst>
          </p:cNvPr>
          <p:cNvCxnSpPr>
            <a:cxnSpLocks/>
          </p:cNvCxnSpPr>
          <p:nvPr/>
        </p:nvCxnSpPr>
        <p:spPr>
          <a:xfrm>
            <a:off x="8958470" y="3095682"/>
            <a:ext cx="101735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7" name="文本框 26">
            <a:extLst>
              <a:ext uri="{FF2B5EF4-FFF2-40B4-BE49-F238E27FC236}">
                <a16:creationId xmlns:a16="http://schemas.microsoft.com/office/drawing/2014/main" id="{ABAFA55B-715B-A64D-B8E2-C42CC3DB4F02}"/>
              </a:ext>
            </a:extLst>
          </p:cNvPr>
          <p:cNvSpPr txBox="1"/>
          <p:nvPr/>
        </p:nvSpPr>
        <p:spPr>
          <a:xfrm>
            <a:off x="9960434" y="2887701"/>
            <a:ext cx="455574" cy="400110"/>
          </a:xfrm>
          <a:prstGeom prst="rect">
            <a:avLst/>
          </a:prstGeom>
          <a:noFill/>
        </p:spPr>
        <p:txBody>
          <a:bodyPr wrap="none" rtlCol="0">
            <a:spAutoFit/>
          </a:bodyPr>
          <a:lstStyle/>
          <a:p>
            <a:r>
              <a:rPr kumimoji="1"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ID</a:t>
            </a:r>
            <a:endParaRPr kumimoji="1" lang="zh-CN" altLang="en-US" sz="2000"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2EF48716-3A0F-594D-8429-9BBC2661D25D}"/>
              </a:ext>
            </a:extLst>
          </p:cNvPr>
          <p:cNvSpPr txBox="1"/>
          <p:nvPr/>
        </p:nvSpPr>
        <p:spPr>
          <a:xfrm>
            <a:off x="9960434" y="4662669"/>
            <a:ext cx="694164" cy="400110"/>
          </a:xfrm>
          <a:prstGeom prst="rect">
            <a:avLst/>
          </a:prstGeom>
          <a:noFill/>
        </p:spPr>
        <p:txBody>
          <a:bodyPr wrap="none" rtlCol="0">
            <a:spAutoFit/>
          </a:bodyPr>
          <a:lstStyle/>
          <a:p>
            <a:r>
              <a:rPr kumimoji="1" lang="en-US" altLang="zh-CN" sz="2000" dirty="0">
                <a:latin typeface="Times New Roman" panose="02020603050405020304" pitchFamily="18" charset="0"/>
                <a:ea typeface="Microsoft YaHei" panose="020B0503020204020204" pitchFamily="34" charset="-122"/>
                <a:cs typeface="Times New Roman" panose="02020603050405020304" pitchFamily="18" charset="0"/>
              </a:rPr>
              <a:t>Type</a:t>
            </a:r>
            <a:endParaRPr kumimoji="1" lang="zh-CN" altLang="en-US" sz="2000" dirty="0">
              <a:latin typeface="Times New Roman" panose="02020603050405020304" pitchFamily="18" charset="0"/>
              <a:ea typeface="Microsoft YaHei" panose="020B0503020204020204" pitchFamily="34" charset="-122"/>
              <a:cs typeface="Times New Roman" panose="02020603050405020304" pitchFamily="18" charset="0"/>
            </a:endParaRPr>
          </a:p>
        </p:txBody>
      </p:sp>
      <p:cxnSp>
        <p:nvCxnSpPr>
          <p:cNvPr id="37" name="直线箭头连接符 36">
            <a:extLst>
              <a:ext uri="{FF2B5EF4-FFF2-40B4-BE49-F238E27FC236}">
                <a16:creationId xmlns:a16="http://schemas.microsoft.com/office/drawing/2014/main" id="{580C4456-7B02-514E-B11E-C86BDE269C5E}"/>
              </a:ext>
            </a:extLst>
          </p:cNvPr>
          <p:cNvCxnSpPr>
            <a:cxnSpLocks/>
          </p:cNvCxnSpPr>
          <p:nvPr/>
        </p:nvCxnSpPr>
        <p:spPr>
          <a:xfrm>
            <a:off x="8958470" y="4890316"/>
            <a:ext cx="101735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38" name="直线箭头连接符 37">
            <a:extLst>
              <a:ext uri="{FF2B5EF4-FFF2-40B4-BE49-F238E27FC236}">
                <a16:creationId xmlns:a16="http://schemas.microsoft.com/office/drawing/2014/main" id="{17C5FB9F-E545-0D49-9AC3-608FEC8D4C02}"/>
              </a:ext>
            </a:extLst>
          </p:cNvPr>
          <p:cNvCxnSpPr>
            <a:cxnSpLocks/>
          </p:cNvCxnSpPr>
          <p:nvPr/>
        </p:nvCxnSpPr>
        <p:spPr>
          <a:xfrm>
            <a:off x="4627638" y="4639092"/>
            <a:ext cx="1173755" cy="2578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39" name="图片 38" descr="图形用户界面, 应用程序, Teams&#10;&#10;描述已自动生成">
            <a:extLst>
              <a:ext uri="{FF2B5EF4-FFF2-40B4-BE49-F238E27FC236}">
                <a16:creationId xmlns:a16="http://schemas.microsoft.com/office/drawing/2014/main" id="{62A0F754-F641-4F48-ADB4-E1BBF3AB1953}"/>
              </a:ext>
            </a:extLst>
          </p:cNvPr>
          <p:cNvPicPr/>
          <p:nvPr/>
        </p:nvPicPr>
        <p:blipFill rotWithShape="1">
          <a:blip r:embed="rId4" cstate="print">
            <a:extLst>
              <a:ext uri="{28A0092B-C50C-407E-A947-70E740481C1C}">
                <a14:useLocalDpi xmlns:a14="http://schemas.microsoft.com/office/drawing/2010/main" val="0"/>
              </a:ext>
            </a:extLst>
          </a:blip>
          <a:srcRect l="3688" t="17917" r="92959" b="43604"/>
          <a:stretch/>
        </p:blipFill>
        <p:spPr bwMode="auto">
          <a:xfrm>
            <a:off x="3415222" y="5017907"/>
            <a:ext cx="1167222" cy="1554812"/>
          </a:xfrm>
          <a:prstGeom prst="rect">
            <a:avLst/>
          </a:prstGeom>
          <a:ln>
            <a:noFill/>
          </a:ln>
          <a:extLst>
            <a:ext uri="{53640926-AAD7-44D8-BBD7-CCE9431645EC}">
              <a14:shadowObscured xmlns:a14="http://schemas.microsoft.com/office/drawing/2010/main"/>
            </a:ext>
          </a:extLst>
        </p:spPr>
      </p:pic>
      <p:pic>
        <p:nvPicPr>
          <p:cNvPr id="40" name="图片 39" descr="图形用户界面, 应用程序, Teams&#10;&#10;描述已自动生成">
            <a:extLst>
              <a:ext uri="{FF2B5EF4-FFF2-40B4-BE49-F238E27FC236}">
                <a16:creationId xmlns:a16="http://schemas.microsoft.com/office/drawing/2014/main" id="{5CCD70D1-E977-2048-BC49-4E8E5017674A}"/>
              </a:ext>
            </a:extLst>
          </p:cNvPr>
          <p:cNvPicPr/>
          <p:nvPr/>
        </p:nvPicPr>
        <p:blipFill rotWithShape="1">
          <a:blip r:embed="rId4" cstate="print">
            <a:extLst>
              <a:ext uri="{28A0092B-C50C-407E-A947-70E740481C1C}">
                <a14:useLocalDpi xmlns:a14="http://schemas.microsoft.com/office/drawing/2010/main" val="0"/>
              </a:ext>
            </a:extLst>
          </a:blip>
          <a:srcRect l="3688" t="17917" r="92959" b="43604"/>
          <a:stretch/>
        </p:blipFill>
        <p:spPr bwMode="auto">
          <a:xfrm>
            <a:off x="3437974" y="3759838"/>
            <a:ext cx="1167222" cy="1554812"/>
          </a:xfrm>
          <a:prstGeom prst="rect">
            <a:avLst/>
          </a:prstGeom>
          <a:ln>
            <a:noFill/>
          </a:ln>
          <a:extLst>
            <a:ext uri="{53640926-AAD7-44D8-BBD7-CCE9431645EC}">
              <a14:shadowObscured xmlns:a14="http://schemas.microsoft.com/office/drawing/2010/main"/>
            </a:ext>
          </a:extLst>
        </p:spPr>
      </p:pic>
      <p:cxnSp>
        <p:nvCxnSpPr>
          <p:cNvPr id="41" name="直线箭头连接符 40">
            <a:extLst>
              <a:ext uri="{FF2B5EF4-FFF2-40B4-BE49-F238E27FC236}">
                <a16:creationId xmlns:a16="http://schemas.microsoft.com/office/drawing/2014/main" id="{F12970D8-3BAF-B541-9A7D-6A68E4FC3418}"/>
              </a:ext>
            </a:extLst>
          </p:cNvPr>
          <p:cNvCxnSpPr>
            <a:cxnSpLocks/>
            <a:stCxn id="39" idx="3"/>
          </p:cNvCxnSpPr>
          <p:nvPr/>
        </p:nvCxnSpPr>
        <p:spPr>
          <a:xfrm flipV="1">
            <a:off x="4582444" y="5017907"/>
            <a:ext cx="1218949" cy="77740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8" name="矩形 17">
            <a:extLst>
              <a:ext uri="{FF2B5EF4-FFF2-40B4-BE49-F238E27FC236}">
                <a16:creationId xmlns:a16="http://schemas.microsoft.com/office/drawing/2014/main" id="{247099F4-0BFF-CC44-99C9-C497B2D1C36E}"/>
              </a:ext>
            </a:extLst>
          </p:cNvPr>
          <p:cNvSpPr/>
          <p:nvPr/>
        </p:nvSpPr>
        <p:spPr>
          <a:xfrm>
            <a:off x="3124851" y="2110295"/>
            <a:ext cx="8006975" cy="1649543"/>
          </a:xfrm>
          <a:prstGeom prst="rect">
            <a:avLst/>
          </a:prstGeom>
          <a:noFill/>
          <a:ln w="19050">
            <a:solidFill>
              <a:srgbClr val="00237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41">
            <a:extLst>
              <a:ext uri="{FF2B5EF4-FFF2-40B4-BE49-F238E27FC236}">
                <a16:creationId xmlns:a16="http://schemas.microsoft.com/office/drawing/2014/main" id="{7BCD54F5-6BD0-3D41-B100-AA828EB5735B}"/>
              </a:ext>
            </a:extLst>
          </p:cNvPr>
          <p:cNvSpPr/>
          <p:nvPr/>
        </p:nvSpPr>
        <p:spPr>
          <a:xfrm>
            <a:off x="3124851" y="3864166"/>
            <a:ext cx="8006975" cy="2708553"/>
          </a:xfrm>
          <a:prstGeom prst="rect">
            <a:avLst/>
          </a:prstGeom>
          <a:noFill/>
          <a:ln w="19050">
            <a:solidFill>
              <a:srgbClr val="34502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云形 22">
            <a:extLst>
              <a:ext uri="{FF2B5EF4-FFF2-40B4-BE49-F238E27FC236}">
                <a16:creationId xmlns:a16="http://schemas.microsoft.com/office/drawing/2014/main" id="{47A43C63-279B-8249-BCC1-9E7DF8138CB8}"/>
              </a:ext>
            </a:extLst>
          </p:cNvPr>
          <p:cNvSpPr/>
          <p:nvPr/>
        </p:nvSpPr>
        <p:spPr>
          <a:xfrm>
            <a:off x="5810582" y="4070470"/>
            <a:ext cx="3134635" cy="1741504"/>
          </a:xfrm>
          <a:prstGeom prst="cloud">
            <a:avLst/>
          </a:prstGeom>
          <a:solidFill>
            <a:srgbClr val="345020"/>
          </a:solidFill>
          <a:ln>
            <a:solidFill>
              <a:srgbClr val="345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Times New Roman" panose="02020603050405020304" pitchFamily="18" charset="0"/>
                <a:cs typeface="Times New Roman" panose="02020603050405020304" pitchFamily="18" charset="0"/>
              </a:rPr>
              <a:t>Fed-classification Algorithm</a:t>
            </a:r>
            <a:endParaRPr kumimoji="1" lang="zh-CN"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722" y="386715"/>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bwMode="auto">
          <a:xfrm>
            <a:off x="1065717" y="2172630"/>
            <a:ext cx="10060565" cy="1511470"/>
          </a:xfrm>
          <a:prstGeom prst="rect">
            <a:avLst/>
          </a:prstGeom>
          <a:solidFill>
            <a:srgbClr val="345020"/>
          </a:solidFill>
          <a:ln>
            <a:noFill/>
          </a:ln>
          <a:effectLst>
            <a:outerShdw blurRad="63500" sx="102000" sy="102000" algn="ctr" rotWithShape="0">
              <a:schemeClr val="tx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微软雅黑" panose="020B0503020204020204" pitchFamily="34" charset="-122"/>
              <a:cs typeface="微软雅黑" panose="020B0503020204020204" pitchFamily="34" charset="-122"/>
            </a:endParaRPr>
          </a:p>
        </p:txBody>
      </p:sp>
      <p:sp>
        <p:nvSpPr>
          <p:cNvPr id="32" name="矩形 31"/>
          <p:cNvSpPr/>
          <p:nvPr/>
        </p:nvSpPr>
        <p:spPr>
          <a:xfrm>
            <a:off x="1358893" y="2273449"/>
            <a:ext cx="9762665" cy="1258421"/>
          </a:xfrm>
          <a:prstGeom prst="rect">
            <a:avLst/>
          </a:prstGeom>
        </p:spPr>
        <p:txBody>
          <a:bodyPr wrap="square" anchor="ctr">
            <a:spAutoFit/>
          </a:bodyPr>
          <a:lstStyle/>
          <a:p>
            <a:pPr marL="285750" indent="-285750">
              <a:lnSpc>
                <a:spcPct val="120000"/>
              </a:lnSpc>
              <a:spcBef>
                <a:spcPts val="600"/>
              </a:spcBef>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国家层面：</a:t>
            </a:r>
            <a:r>
              <a:rPr lang="en-US" altLang="zh-CN" sz="1400" dirty="0">
                <a:solidFill>
                  <a:schemeClr val="bg1"/>
                </a:solidFill>
                <a:latin typeface="微软雅黑" panose="020B0503020204020204" pitchFamily="34" charset="-122"/>
                <a:ea typeface="微软雅黑" panose="020B0503020204020204" pitchFamily="34" charset="-122"/>
              </a:rPr>
              <a:t>2017</a:t>
            </a:r>
            <a:r>
              <a:rPr lang="zh-CN" altLang="en-US" sz="1400" dirty="0">
                <a:solidFill>
                  <a:schemeClr val="bg1"/>
                </a:solidFill>
                <a:latin typeface="微软雅黑" panose="020B0503020204020204" pitchFamily="34" charset="-122"/>
                <a:ea typeface="微软雅黑" panose="020B0503020204020204" pitchFamily="34" charset="-122"/>
              </a:rPr>
              <a:t>年国务院正式印发</a:t>
            </a:r>
            <a:r>
              <a:rPr lang="en-US" altLang="zh-CN" sz="1400" b="1" dirty="0">
                <a:solidFill>
                  <a:srgbClr val="FFFF00"/>
                </a:solidFill>
                <a:latin typeface="微软雅黑" panose="020B0503020204020204" pitchFamily="34" charset="-122"/>
                <a:ea typeface="微软雅黑" panose="020B0503020204020204" pitchFamily="34" charset="-122"/>
              </a:rPr>
              <a:t>《</a:t>
            </a:r>
            <a:r>
              <a:rPr lang="zh-CN" altLang="en-US" sz="1400" b="1" dirty="0">
                <a:solidFill>
                  <a:srgbClr val="FFFF00"/>
                </a:solidFill>
                <a:latin typeface="微软雅黑" panose="020B0503020204020204" pitchFamily="34" charset="-122"/>
                <a:ea typeface="微软雅黑" panose="020B0503020204020204" pitchFamily="34" charset="-122"/>
              </a:rPr>
              <a:t>新一代人工智能发展规划</a:t>
            </a:r>
            <a:r>
              <a:rPr lang="en-US" altLang="zh-CN" sz="1400" b="1" dirty="0">
                <a:solidFill>
                  <a:srgbClr val="FFFF00"/>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，基于人工智能的智慧医疗迎来爆发。</a:t>
            </a:r>
            <a:endParaRPr lang="en-US" altLang="zh-CN" sz="14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600"/>
              </a:spcBef>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社会层面：智慧医疗正日益深入地应用于人们的日常生活中，尤其是</a:t>
            </a:r>
            <a:r>
              <a:rPr lang="zh-CN" altLang="en-US" sz="1400" b="1" dirty="0">
                <a:solidFill>
                  <a:srgbClr val="FFFF00"/>
                </a:solidFill>
                <a:latin typeface="微软雅黑" panose="020B0503020204020204" pitchFamily="34" charset="-122"/>
                <a:ea typeface="微软雅黑" panose="020B0503020204020204" pitchFamily="34" charset="-122"/>
              </a:rPr>
              <a:t>生物识别</a:t>
            </a:r>
            <a:r>
              <a:rPr lang="zh-CN" altLang="en-US" sz="1400" dirty="0">
                <a:solidFill>
                  <a:schemeClr val="bg1"/>
                </a:solidFill>
                <a:latin typeface="微软雅黑" panose="020B0503020204020204" pitchFamily="34" charset="-122"/>
                <a:ea typeface="微软雅黑" panose="020B0503020204020204" pitchFamily="34" charset="-122"/>
              </a:rPr>
              <a:t>、</a:t>
            </a:r>
            <a:r>
              <a:rPr lang="zh-CN" altLang="en-US" sz="1400" b="1" dirty="0">
                <a:solidFill>
                  <a:srgbClr val="FFFF00"/>
                </a:solidFill>
                <a:latin typeface="微软雅黑" panose="020B0503020204020204" pitchFamily="34" charset="-122"/>
                <a:ea typeface="微软雅黑" panose="020B0503020204020204" pitchFamily="34" charset="-122"/>
              </a:rPr>
              <a:t>疾病诊断</a:t>
            </a:r>
            <a:r>
              <a:rPr lang="zh-CN" altLang="en-US" sz="1400" dirty="0">
                <a:solidFill>
                  <a:schemeClr val="bg1"/>
                </a:solidFill>
                <a:latin typeface="微软雅黑" panose="020B0503020204020204" pitchFamily="34" charset="-122"/>
                <a:ea typeface="微软雅黑" panose="020B0503020204020204" pitchFamily="34" charset="-122"/>
              </a:rPr>
              <a:t>等具有有限模式的识别任务 。</a:t>
            </a:r>
          </a:p>
          <a:p>
            <a:pPr marL="285750" indent="-285750">
              <a:lnSpc>
                <a:spcPct val="120000"/>
              </a:lnSpc>
              <a:spcBef>
                <a:spcPts val="600"/>
              </a:spcBef>
              <a:buFont typeface="Arial" panose="020B0604020202020204" pitchFamily="34" charset="0"/>
              <a:buChar char="•"/>
            </a:pPr>
            <a:r>
              <a:rPr lang="zh-CN" altLang="en-US" sz="1400" dirty="0">
                <a:solidFill>
                  <a:srgbClr val="FCFCFD"/>
                </a:solidFill>
                <a:latin typeface="微软雅黑" panose="020B0503020204020204" pitchFamily="34" charset="-122"/>
                <a:ea typeface="微软雅黑" panose="020B0503020204020204" pitchFamily="34" charset="-122"/>
              </a:rPr>
              <a:t>技术层面：随着海量心电数据的积累和人工智能物联网等新兴技术的长足发展，</a:t>
            </a:r>
            <a:r>
              <a:rPr lang="zh-CN" altLang="en-US" sz="1400" b="1" dirty="0">
                <a:solidFill>
                  <a:srgbClr val="FFFF00"/>
                </a:solidFill>
                <a:latin typeface="微软雅黑" panose="020B0503020204020204" pitchFamily="34" charset="-122"/>
                <a:ea typeface="微软雅黑" panose="020B0503020204020204" pitchFamily="34" charset="-122"/>
              </a:rPr>
              <a:t>人工智能结合现有医学知识</a:t>
            </a:r>
            <a:r>
              <a:rPr lang="zh-CN" altLang="en-US" sz="1400" dirty="0">
                <a:solidFill>
                  <a:schemeClr val="bg1"/>
                </a:solidFill>
                <a:latin typeface="微软雅黑" panose="020B0503020204020204" pitchFamily="34" charset="-122"/>
                <a:ea typeface="微软雅黑" panose="020B0503020204020204" pitchFamily="34" charset="-122"/>
              </a:rPr>
              <a:t>的优势日益 </a:t>
            </a:r>
            <a:r>
              <a:rPr lang="en-US" altLang="zh-CN" sz="1400"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     凸显 。但是，如何逼近识别</a:t>
            </a:r>
            <a:r>
              <a:rPr lang="zh-CN" altLang="en-US" sz="1400" b="1" dirty="0">
                <a:solidFill>
                  <a:srgbClr val="FFFF00"/>
                </a:solidFill>
                <a:latin typeface="微软雅黑" panose="020B0503020204020204" pitchFamily="34" charset="-122"/>
                <a:ea typeface="微软雅黑" panose="020B0503020204020204" pitchFamily="34" charset="-122"/>
              </a:rPr>
              <a:t>模型的理论极限</a:t>
            </a:r>
            <a:r>
              <a:rPr lang="zh-CN" altLang="en-US" sz="1400" dirty="0">
                <a:solidFill>
                  <a:schemeClr val="bg1"/>
                </a:solidFill>
                <a:latin typeface="微软雅黑" panose="020B0503020204020204" pitchFamily="34" charset="-122"/>
                <a:ea typeface="微软雅黑" panose="020B0503020204020204" pitchFamily="34" charset="-122"/>
              </a:rPr>
              <a:t>以及</a:t>
            </a:r>
            <a:r>
              <a:rPr lang="zh-CN" altLang="en-US" sz="1400" b="1" dirty="0">
                <a:solidFill>
                  <a:srgbClr val="FFFF00"/>
                </a:solidFill>
                <a:latin typeface="微软雅黑" panose="020B0503020204020204" pitchFamily="34" charset="-122"/>
                <a:ea typeface="微软雅黑" panose="020B0503020204020204" pitchFamily="34" charset="-122"/>
              </a:rPr>
              <a:t>保护好用户的数据隐私</a:t>
            </a:r>
            <a:r>
              <a:rPr lang="zh-CN" altLang="en-US" sz="1400" dirty="0">
                <a:solidFill>
                  <a:schemeClr val="bg1"/>
                </a:solidFill>
                <a:latin typeface="微软雅黑" panose="020B0503020204020204" pitchFamily="34" charset="-122"/>
                <a:ea typeface="微软雅黑" panose="020B0503020204020204" pitchFamily="34" charset="-122"/>
              </a:rPr>
              <a:t>都还未得到解决。</a:t>
            </a:r>
          </a:p>
        </p:txBody>
      </p:sp>
      <p:sp>
        <p:nvSpPr>
          <p:cNvPr id="36" name="文本框 35"/>
          <p:cNvSpPr txBox="1"/>
          <p:nvPr/>
        </p:nvSpPr>
        <p:spPr>
          <a:xfrm>
            <a:off x="4930689" y="571651"/>
            <a:ext cx="2330620"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选题背景与现状</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CC85E120-A6A9-F541-A5C6-AF685B1759ED}"/>
              </a:ext>
            </a:extLst>
          </p:cNvPr>
          <p:cNvSpPr/>
          <p:nvPr/>
        </p:nvSpPr>
        <p:spPr>
          <a:xfrm>
            <a:off x="613278" y="1218252"/>
            <a:ext cx="4317412" cy="769441"/>
          </a:xfrm>
          <a:prstGeom prst="rect">
            <a:avLst/>
          </a:prstGeom>
          <a:noFill/>
        </p:spPr>
        <p:txBody>
          <a:bodyPr wrap="square" lIns="91440" tIns="45720" rIns="91440" bIns="45720">
            <a:spAutoFit/>
          </a:bodyPr>
          <a:lstStyle/>
          <a:p>
            <a:pPr algn="ctr"/>
            <a:r>
              <a:rPr lang="zh-CN" alt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为什么研究？</a:t>
            </a:r>
          </a:p>
        </p:txBody>
      </p:sp>
      <p:sp>
        <p:nvSpPr>
          <p:cNvPr id="11" name="矩形 10">
            <a:extLst>
              <a:ext uri="{FF2B5EF4-FFF2-40B4-BE49-F238E27FC236}">
                <a16:creationId xmlns:a16="http://schemas.microsoft.com/office/drawing/2014/main" id="{4EFC1644-963B-744E-A984-2720FDE85135}"/>
              </a:ext>
            </a:extLst>
          </p:cNvPr>
          <p:cNvSpPr/>
          <p:nvPr/>
        </p:nvSpPr>
        <p:spPr bwMode="auto">
          <a:xfrm>
            <a:off x="1065717" y="4227443"/>
            <a:ext cx="10060565" cy="1700698"/>
          </a:xfrm>
          <a:prstGeom prst="rect">
            <a:avLst/>
          </a:prstGeom>
          <a:solidFill>
            <a:srgbClr val="345020"/>
          </a:solidFill>
          <a:ln>
            <a:noFill/>
          </a:ln>
          <a:effectLst>
            <a:outerShdw blurRad="63500" sx="102000" sy="102000" algn="ctr" rotWithShape="0">
              <a:schemeClr val="tx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latin typeface="微软雅黑" panose="020B0503020204020204" pitchFamily="34" charset="-122"/>
              <a:cs typeface="微软雅黑" panose="020B0503020204020204" pitchFamily="34" charset="-122"/>
            </a:endParaRPr>
          </a:p>
        </p:txBody>
      </p:sp>
      <p:sp>
        <p:nvSpPr>
          <p:cNvPr id="12" name="矩形 11">
            <a:extLst>
              <a:ext uri="{FF2B5EF4-FFF2-40B4-BE49-F238E27FC236}">
                <a16:creationId xmlns:a16="http://schemas.microsoft.com/office/drawing/2014/main" id="{3CA0CBE1-77E2-DF41-86EE-50872E59C4EC}"/>
              </a:ext>
            </a:extLst>
          </p:cNvPr>
          <p:cNvSpPr/>
          <p:nvPr/>
        </p:nvSpPr>
        <p:spPr>
          <a:xfrm>
            <a:off x="1354169" y="4376525"/>
            <a:ext cx="9767389" cy="1440010"/>
          </a:xfrm>
          <a:prstGeom prst="rect">
            <a:avLst/>
          </a:prstGeom>
        </p:spPr>
        <p:txBody>
          <a:bodyPr wrap="square" anchor="ctr">
            <a:spAutoFit/>
          </a:bodyPr>
          <a:lstStyle/>
          <a:p>
            <a:pPr marL="285750" indent="-285750">
              <a:lnSpc>
                <a:spcPct val="120000"/>
              </a:lnSpc>
              <a:spcBef>
                <a:spcPts val="600"/>
              </a:spcBef>
              <a:buFont typeface="Arial" panose="020B0604020202020204" pitchFamily="34" charset="0"/>
              <a:buChar char="•"/>
            </a:pPr>
            <a:r>
              <a:rPr lang="en-US" altLang="zh-CN" sz="1400" b="1" dirty="0">
                <a:solidFill>
                  <a:schemeClr val="bg1"/>
                </a:solidFill>
                <a:latin typeface="微软雅黑" panose="020B0503020204020204" pitchFamily="34" charset="-122"/>
                <a:ea typeface="微软雅黑" panose="020B0503020204020204" pitchFamily="34" charset="-122"/>
              </a:rPr>
              <a:t>ECG</a:t>
            </a:r>
            <a:r>
              <a:rPr lang="zh-CN" altLang="en-US" sz="1400" b="1" dirty="0">
                <a:solidFill>
                  <a:schemeClr val="bg1"/>
                </a:solidFill>
                <a:latin typeface="微软雅黑" panose="020B0503020204020204" pitchFamily="34" charset="-122"/>
                <a:ea typeface="微软雅黑" panose="020B0503020204020204" pitchFamily="34" charset="-122"/>
              </a:rPr>
              <a:t>身份识别</a:t>
            </a:r>
            <a:r>
              <a:rPr lang="zh-CN" altLang="en-US" sz="1400" dirty="0">
                <a:solidFill>
                  <a:schemeClr val="bg1"/>
                </a:solidFill>
                <a:latin typeface="微软雅黑" panose="020B0503020204020204" pitchFamily="34" charset="-122"/>
                <a:ea typeface="微软雅黑" panose="020B0503020204020204" pitchFamily="34" charset="-122"/>
              </a:rPr>
              <a:t>：现有最优</a:t>
            </a:r>
            <a:r>
              <a:rPr lang="en" altLang="zh-CN" sz="1400" dirty="0">
                <a:solidFill>
                  <a:schemeClr val="bg1"/>
                </a:solidFill>
                <a:latin typeface="微软雅黑" panose="020B0503020204020204" pitchFamily="34" charset="-122"/>
                <a:ea typeface="微软雅黑" panose="020B0503020204020204" pitchFamily="34" charset="-122"/>
              </a:rPr>
              <a:t>ECG</a:t>
            </a:r>
            <a:r>
              <a:rPr lang="zh-CN" altLang="en-US" sz="1400" dirty="0">
                <a:solidFill>
                  <a:schemeClr val="bg1"/>
                </a:solidFill>
                <a:latin typeface="微软雅黑" panose="020B0503020204020204" pitchFamily="34" charset="-122"/>
                <a:ea typeface="微软雅黑" panose="020B0503020204020204" pitchFamily="34" charset="-122"/>
              </a:rPr>
              <a:t>生物识别模型都是在连续样本上训练和测试，</a:t>
            </a:r>
            <a:r>
              <a:rPr lang="en-US" altLang="zh-CN" sz="1400" dirty="0">
                <a:solidFill>
                  <a:schemeClr val="bg1"/>
                </a:solidFill>
                <a:latin typeface="微软雅黑" panose="020B0503020204020204" pitchFamily="34" charset="-122"/>
                <a:ea typeface="微软雅黑" panose="020B0503020204020204" pitchFamily="34" charset="-122"/>
              </a:rPr>
              <a:t>95%</a:t>
            </a:r>
            <a:r>
              <a:rPr lang="zh-CN" altLang="en-US" sz="1400" dirty="0">
                <a:solidFill>
                  <a:schemeClr val="bg1"/>
                </a:solidFill>
                <a:latin typeface="微软雅黑" panose="020B0503020204020204" pitchFamily="34" charset="-122"/>
                <a:ea typeface="微软雅黑" panose="020B0503020204020204" pitchFamily="34" charset="-122"/>
              </a:rPr>
              <a:t>以上的准确率一旦遇到实际应用中</a:t>
            </a:r>
            <a:r>
              <a:rPr lang="zh-CN" altLang="en-US" sz="1400" dirty="0">
                <a:solidFill>
                  <a:srgbClr val="FF0000"/>
                </a:solidFill>
                <a:latin typeface="微软雅黑" panose="020B0503020204020204" pitchFamily="34" charset="-122"/>
                <a:ea typeface="微软雅黑" panose="020B0503020204020204" pitchFamily="34" charset="-122"/>
              </a:rPr>
              <a:t>训练</a:t>
            </a:r>
            <a:r>
              <a:rPr lang="en-US" altLang="zh-CN" sz="1400" dirty="0">
                <a:solidFill>
                  <a:srgbClr val="FF0000"/>
                </a:solidFill>
                <a:latin typeface="微软雅黑" panose="020B0503020204020204" pitchFamily="34" charset="-122"/>
                <a:ea typeface="微软雅黑" panose="020B0503020204020204" pitchFamily="34" charset="-122"/>
              </a:rPr>
              <a:t>	</a:t>
            </a:r>
            <a:r>
              <a:rPr lang="zh-CN" altLang="en-US" sz="1400" dirty="0">
                <a:solidFill>
                  <a:srgbClr val="FF0000"/>
                </a:solidFill>
                <a:latin typeface="微软雅黑" panose="020B0503020204020204" pitchFamily="34" charset="-122"/>
                <a:ea typeface="微软雅黑" panose="020B0503020204020204" pitchFamily="34" charset="-122"/>
              </a:rPr>
              <a:t>           与测试间隔超过</a:t>
            </a:r>
            <a:r>
              <a:rPr lang="en-US" altLang="zh-CN" sz="1400" dirty="0">
                <a:solidFill>
                  <a:srgbClr val="FF0000"/>
                </a:solidFill>
                <a:latin typeface="微软雅黑" panose="020B0503020204020204" pitchFamily="34" charset="-122"/>
                <a:ea typeface="微软雅黑" panose="020B0503020204020204" pitchFamily="34" charset="-122"/>
              </a:rPr>
              <a:t>1</a:t>
            </a:r>
            <a:r>
              <a:rPr lang="zh-CN" altLang="en-US" sz="1400" dirty="0">
                <a:solidFill>
                  <a:srgbClr val="FF0000"/>
                </a:solidFill>
                <a:latin typeface="微软雅黑" panose="020B0503020204020204" pitchFamily="34" charset="-122"/>
                <a:ea typeface="微软雅黑" panose="020B0503020204020204" pitchFamily="34" charset="-122"/>
              </a:rPr>
              <a:t>天</a:t>
            </a:r>
            <a:r>
              <a:rPr lang="zh-CN" altLang="en-US" sz="1400" dirty="0">
                <a:solidFill>
                  <a:schemeClr val="bg1"/>
                </a:solidFill>
                <a:latin typeface="微软雅黑" panose="020B0503020204020204" pitchFamily="34" charset="-122"/>
                <a:ea typeface="微软雅黑" panose="020B0503020204020204" pitchFamily="34" charset="-122"/>
              </a:rPr>
              <a:t>时的情况就会下降到</a:t>
            </a:r>
            <a:r>
              <a:rPr lang="en-US" altLang="zh-CN" sz="1400" dirty="0">
                <a:solidFill>
                  <a:schemeClr val="bg1"/>
                </a:solidFill>
                <a:latin typeface="微软雅黑" panose="020B0503020204020204" pitchFamily="34" charset="-122"/>
                <a:ea typeface="微软雅黑" panose="020B0503020204020204" pitchFamily="34" charset="-122"/>
              </a:rPr>
              <a:t>50%</a:t>
            </a:r>
            <a:r>
              <a:rPr lang="zh-CN" altLang="en-US" sz="1400" dirty="0">
                <a:solidFill>
                  <a:schemeClr val="bg1"/>
                </a:solidFill>
                <a:latin typeface="微软雅黑" panose="020B0503020204020204" pitchFamily="34" charset="-122"/>
                <a:ea typeface="微软雅黑" panose="020B0503020204020204" pitchFamily="34" charset="-122"/>
              </a:rPr>
              <a:t>以下，导致模型在实用上存在不足。</a:t>
            </a:r>
            <a:endParaRPr lang="en-US" altLang="zh-CN" sz="1400" dirty="0">
              <a:solidFill>
                <a:schemeClr val="bg1"/>
              </a:solidFill>
              <a:latin typeface="微软雅黑" panose="020B0503020204020204" pitchFamily="34" charset="-122"/>
              <a:ea typeface="微软雅黑" panose="020B0503020204020204" pitchFamily="34" charset="-122"/>
            </a:endParaRPr>
          </a:p>
          <a:p>
            <a:pPr marL="285750" indent="-285750">
              <a:lnSpc>
                <a:spcPct val="120000"/>
              </a:lnSpc>
              <a:spcBef>
                <a:spcPts val="600"/>
              </a:spcBef>
              <a:buFont typeface="Arial" panose="020B0604020202020204" pitchFamily="34" charset="0"/>
              <a:buChar char="•"/>
            </a:pPr>
            <a:r>
              <a:rPr lang="en-US" altLang="zh-CN" sz="1400" b="1" dirty="0">
                <a:solidFill>
                  <a:schemeClr val="bg1"/>
                </a:solidFill>
                <a:latin typeface="微软雅黑" panose="020B0503020204020204" pitchFamily="34" charset="-122"/>
                <a:ea typeface="微软雅黑" panose="020B0503020204020204" pitchFamily="34" charset="-122"/>
              </a:rPr>
              <a:t>ECG</a:t>
            </a:r>
            <a:r>
              <a:rPr lang="zh-CN" altLang="en-US" sz="1400" b="1" dirty="0">
                <a:solidFill>
                  <a:schemeClr val="bg1"/>
                </a:solidFill>
                <a:latin typeface="微软雅黑" panose="020B0503020204020204" pitchFamily="34" charset="-122"/>
                <a:ea typeface="微软雅黑" panose="020B0503020204020204" pitchFamily="34" charset="-122"/>
              </a:rPr>
              <a:t>隐私分类</a:t>
            </a:r>
            <a:r>
              <a:rPr lang="zh-CN" altLang="en-US" sz="1400" dirty="0">
                <a:solidFill>
                  <a:schemeClr val="bg1"/>
                </a:solidFill>
                <a:latin typeface="微软雅黑" panose="020B0503020204020204" pitchFamily="34" charset="-122"/>
                <a:ea typeface="微软雅黑" panose="020B0503020204020204" pitchFamily="34" charset="-122"/>
              </a:rPr>
              <a:t>：知识传递的局限性影响了隐私分类模型在识别与隐私之间的平衡，现有最佳联邦优化算法</a:t>
            </a:r>
            <a:r>
              <a:rPr lang="en" altLang="zh-CN" sz="1400" dirty="0">
                <a:solidFill>
                  <a:srgbClr val="FF0000"/>
                </a:solidFill>
                <a:latin typeface="微软雅黑" panose="020B0503020204020204" pitchFamily="34" charset="-122"/>
                <a:ea typeface="微软雅黑" panose="020B0503020204020204" pitchFamily="34" charset="-122"/>
              </a:rPr>
              <a:t>FedAVG</a:t>
            </a:r>
            <a:r>
              <a:rPr lang="zh-CN" altLang="en-US" sz="1400" dirty="0">
                <a:solidFill>
                  <a:srgbClr val="FF0000"/>
                </a:solidFill>
                <a:latin typeface="微软雅黑" panose="020B0503020204020204" pitchFamily="34" charset="-122"/>
                <a:ea typeface="微软雅黑" panose="020B0503020204020204" pitchFamily="34" charset="-122"/>
              </a:rPr>
              <a:t>对所</a:t>
            </a:r>
            <a:r>
              <a:rPr lang="en-US" altLang="zh-CN" sz="1400" dirty="0">
                <a:solidFill>
                  <a:srgbClr val="FF0000"/>
                </a:solidFill>
                <a:latin typeface="微软雅黑" panose="020B0503020204020204" pitchFamily="34" charset="-122"/>
                <a:ea typeface="微软雅黑" panose="020B0503020204020204" pitchFamily="34" charset="-122"/>
              </a:rPr>
              <a:t>	</a:t>
            </a:r>
            <a:r>
              <a:rPr lang="zh-CN" altLang="en-US" sz="1400" dirty="0">
                <a:solidFill>
                  <a:srgbClr val="FF0000"/>
                </a:solidFill>
                <a:latin typeface="微软雅黑" panose="020B0503020204020204" pitchFamily="34" charset="-122"/>
                <a:ea typeface="微软雅黑" panose="020B0503020204020204" pitchFamily="34" charset="-122"/>
              </a:rPr>
              <a:t>           有客户端的模型参数同等对待</a:t>
            </a:r>
            <a:r>
              <a:rPr lang="zh-CN" altLang="en-US" sz="1400" dirty="0">
                <a:solidFill>
                  <a:schemeClr val="bg1"/>
                </a:solidFill>
                <a:latin typeface="微软雅黑" panose="020B0503020204020204" pitchFamily="34" charset="-122"/>
                <a:ea typeface="微软雅黑" panose="020B0503020204020204" pitchFamily="34" charset="-122"/>
              </a:rPr>
              <a:t>，使得局部模型到联邦模型传递的知识受到严重损失，在保护用户数据隐</a:t>
            </a:r>
            <a:r>
              <a:rPr lang="en-US" altLang="zh-CN" sz="1400"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           私的同时牺牲了很大一部分识别性能。 </a:t>
            </a:r>
          </a:p>
        </p:txBody>
      </p:sp>
    </p:spTree>
    <p:extLst>
      <p:ext uri="{BB962C8B-B14F-4D97-AF65-F5344CB8AC3E}">
        <p14:creationId xmlns:p14="http://schemas.microsoft.com/office/powerpoint/2010/main" val="194052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20" name="矩形 19"/>
          <p:cNvSpPr/>
          <p:nvPr/>
        </p:nvSpPr>
        <p:spPr>
          <a:xfrm>
            <a:off x="3452495" y="286192"/>
            <a:ext cx="5334000" cy="628505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131374" y="4171748"/>
            <a:ext cx="3947540" cy="646331"/>
          </a:xfrm>
          <a:prstGeom prst="rect">
            <a:avLst/>
          </a:prstGeom>
          <a:noFill/>
        </p:spPr>
        <p:txBody>
          <a:bodyPr wrap="square" rtlCol="0">
            <a:spAutoFit/>
          </a:bodyPr>
          <a:lstStyle/>
          <a:p>
            <a:pPr algn="ctr"/>
            <a:r>
              <a:rPr lang="en" altLang="zh-CN" sz="3600" b="1" dirty="0">
                <a:solidFill>
                  <a:schemeClr val="bg2">
                    <a:lumMod val="10000"/>
                  </a:schemeClr>
                </a:solidFill>
                <a:latin typeface="微软雅黑" panose="020B0503020204020204" pitchFamily="34" charset="-122"/>
                <a:ea typeface="微软雅黑" panose="020B0503020204020204" pitchFamily="34" charset="-122"/>
              </a:rPr>
              <a:t>ECG</a:t>
            </a:r>
            <a:r>
              <a:rPr lang="zh-CN" altLang="en-US" sz="3600" b="1" dirty="0">
                <a:solidFill>
                  <a:schemeClr val="bg2">
                    <a:lumMod val="10000"/>
                  </a:schemeClr>
                </a:solidFill>
                <a:latin typeface="微软雅黑" panose="020B0503020204020204" pitchFamily="34" charset="-122"/>
                <a:ea typeface="微软雅黑" panose="020B0503020204020204" pitchFamily="34" charset="-122"/>
              </a:rPr>
              <a:t>身份识别研究</a:t>
            </a:r>
          </a:p>
        </p:txBody>
      </p:sp>
      <p:sp>
        <p:nvSpPr>
          <p:cNvPr id="23" name="矩形 22"/>
          <p:cNvSpPr/>
          <p:nvPr/>
        </p:nvSpPr>
        <p:spPr>
          <a:xfrm flipV="1">
            <a:off x="5759150" y="4937506"/>
            <a:ext cx="720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sp>
        <p:nvSpPr>
          <p:cNvPr id="24" name="文本框 23"/>
          <p:cNvSpPr txBox="1"/>
          <p:nvPr/>
        </p:nvSpPr>
        <p:spPr>
          <a:xfrm>
            <a:off x="5374871" y="1263244"/>
            <a:ext cx="1492653" cy="1569660"/>
          </a:xfrm>
          <a:prstGeom prst="rect">
            <a:avLst/>
          </a:prstGeom>
          <a:noFill/>
        </p:spPr>
        <p:txBody>
          <a:bodyPr wrap="square" rtlCol="0">
            <a:spAutoFit/>
          </a:bodyPr>
          <a:lstStyle/>
          <a:p>
            <a:r>
              <a:rPr lang="en-US" altLang="zh-CN" sz="9600">
                <a:solidFill>
                  <a:schemeClr val="bg2">
                    <a:lumMod val="10000"/>
                  </a:schemeClr>
                </a:solidFill>
                <a:latin typeface="Impact" panose="020B0806030902050204" pitchFamily="34" charset="0"/>
                <a:ea typeface="微软雅黑" panose="020B0503020204020204" pitchFamily="34" charset="-122"/>
              </a:rPr>
              <a:t>02</a:t>
            </a:r>
            <a:endParaRPr lang="en-US" altLang="zh-CN" sz="9600" dirty="0">
              <a:solidFill>
                <a:schemeClr val="bg2">
                  <a:lumMod val="10000"/>
                </a:schemeClr>
              </a:solidFill>
              <a:latin typeface="Impact" panose="020B0806030902050204" pitchFamily="34" charset="0"/>
              <a:ea typeface="微软雅黑" panose="020B0503020204020204" pitchFamily="34" charset="-122"/>
            </a:endParaRPr>
          </a:p>
        </p:txBody>
      </p:sp>
      <p:sp>
        <p:nvSpPr>
          <p:cNvPr id="25" name="等腰三角形 24"/>
          <p:cNvSpPr/>
          <p:nvPr/>
        </p:nvSpPr>
        <p:spPr>
          <a:xfrm rot="10800000">
            <a:off x="5965298" y="3238357"/>
            <a:ext cx="261404" cy="22534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45020"/>
              </a:solidFill>
            </a:endParaRPr>
          </a:p>
        </p:txBody>
      </p:sp>
      <p:pic>
        <p:nvPicPr>
          <p:cNvPr id="8" name="图片 7" descr="徽标&#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045" y="536662"/>
            <a:ext cx="756209" cy="726582"/>
          </a:xfrm>
          <a:prstGeom prst="rect">
            <a:avLst/>
          </a:prstGeom>
        </p:spPr>
      </p:pic>
      <p:sp>
        <p:nvSpPr>
          <p:cNvPr id="9" name="文本框 8">
            <a:extLst>
              <a:ext uri="{FF2B5EF4-FFF2-40B4-BE49-F238E27FC236}">
                <a16:creationId xmlns:a16="http://schemas.microsoft.com/office/drawing/2014/main" id="{0D183BDF-2B42-F549-B5D7-CFA2A175B761}"/>
              </a:ext>
            </a:extLst>
          </p:cNvPr>
          <p:cNvSpPr txBox="1"/>
          <p:nvPr/>
        </p:nvSpPr>
        <p:spPr>
          <a:xfrm>
            <a:off x="4122230" y="5048331"/>
            <a:ext cx="3947540" cy="523220"/>
          </a:xfrm>
          <a:prstGeom prst="rect">
            <a:avLst/>
          </a:prstGeom>
          <a:noFill/>
        </p:spPr>
        <p:txBody>
          <a:bodyPr wrap="square" rtlCol="0">
            <a:spAutoFit/>
          </a:bodyPr>
          <a:lstStyle/>
          <a:p>
            <a:pPr algn="ctr"/>
            <a:r>
              <a:rPr lang="en-US" altLang="zh-CN" sz="2800" b="1" dirty="0">
                <a:solidFill>
                  <a:schemeClr val="bg2">
                    <a:lumMod val="10000"/>
                  </a:schemeClr>
                </a:solidFill>
                <a:latin typeface="微软雅黑" panose="020B0503020204020204" pitchFamily="34" charset="-122"/>
                <a:ea typeface="微软雅黑" panose="020B0503020204020204" pitchFamily="34" charset="-122"/>
              </a:rPr>
              <a:t>Identification </a:t>
            </a:r>
            <a:endParaRPr lang="zh-CN" altLang="en-US" sz="2800" b="1" dirty="0">
              <a:solidFill>
                <a:schemeClr val="bg2">
                  <a:lumMod val="1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5" y="389863"/>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3FF50EE8-6AF3-0348-91B0-EA0A1A0CD175}"/>
              </a:ext>
            </a:extLst>
          </p:cNvPr>
          <p:cNvSpPr/>
          <p:nvPr/>
        </p:nvSpPr>
        <p:spPr>
          <a:xfrm>
            <a:off x="1302338" y="2479464"/>
            <a:ext cx="3456180" cy="401264"/>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sym typeface="Bebas" pitchFamily="2" charset="0"/>
              </a:rPr>
              <a:t>现有</a:t>
            </a:r>
            <a:r>
              <a:rPr lang="zh-CN" altLang="en-US" b="1" dirty="0">
                <a:latin typeface="Bebas" pitchFamily="2" charset="0"/>
                <a:ea typeface="微软雅黑" panose="020B0503020204020204" pitchFamily="34" charset="-122"/>
                <a:sym typeface="Bebas" pitchFamily="2" charset="0"/>
              </a:rPr>
              <a:t>基准式样本生成</a:t>
            </a:r>
            <a:r>
              <a:rPr lang="zh-CN" altLang="en-US" dirty="0">
                <a:latin typeface="Bebas" pitchFamily="2" charset="0"/>
                <a:ea typeface="微软雅黑" panose="020B0503020204020204" pitchFamily="34" charset="-122"/>
                <a:sym typeface="Bebas" pitchFamily="2" charset="0"/>
              </a:rPr>
              <a:t>的方法</a:t>
            </a:r>
          </a:p>
        </p:txBody>
      </p:sp>
      <p:sp>
        <p:nvSpPr>
          <p:cNvPr id="22" name="终止符 21">
            <a:extLst>
              <a:ext uri="{FF2B5EF4-FFF2-40B4-BE49-F238E27FC236}">
                <a16:creationId xmlns:a16="http://schemas.microsoft.com/office/drawing/2014/main" id="{E1F5038B-EF67-3846-9714-2CB4B12FA9C8}"/>
              </a:ext>
            </a:extLst>
          </p:cNvPr>
          <p:cNvSpPr/>
          <p:nvPr/>
        </p:nvSpPr>
        <p:spPr>
          <a:xfrm>
            <a:off x="1914203" y="1347489"/>
            <a:ext cx="1864993" cy="751763"/>
          </a:xfrm>
          <a:prstGeom prst="flowChartTermina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3" name="文本框 10">
            <a:extLst>
              <a:ext uri="{FF2B5EF4-FFF2-40B4-BE49-F238E27FC236}">
                <a16:creationId xmlns:a16="http://schemas.microsoft.com/office/drawing/2014/main" id="{20E6EC42-2CBC-5348-94C7-D1A8DCA63E24}"/>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样本生成</a:t>
            </a:r>
            <a:endParaRPr lang="en-US" altLang="zh-CN" sz="2400" dirty="0">
              <a:solidFill>
                <a:schemeClr val="bg1"/>
              </a:solidFill>
              <a:latin typeface="微软雅黑" panose="020B0503020204020204" pitchFamily="34" charset="-122"/>
            </a:endParaRPr>
          </a:p>
        </p:txBody>
      </p:sp>
      <p:sp>
        <p:nvSpPr>
          <p:cNvPr id="27" name="终止符 26">
            <a:extLst>
              <a:ext uri="{FF2B5EF4-FFF2-40B4-BE49-F238E27FC236}">
                <a16:creationId xmlns:a16="http://schemas.microsoft.com/office/drawing/2014/main" id="{10C5E6F2-8ABB-1649-91A4-9E97E663D406}"/>
              </a:ext>
            </a:extLst>
          </p:cNvPr>
          <p:cNvSpPr/>
          <p:nvPr/>
        </p:nvSpPr>
        <p:spPr>
          <a:xfrm>
            <a:off x="5164194" y="1347488"/>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8" name="终止符 27">
            <a:extLst>
              <a:ext uri="{FF2B5EF4-FFF2-40B4-BE49-F238E27FC236}">
                <a16:creationId xmlns:a16="http://schemas.microsoft.com/office/drawing/2014/main" id="{C044EFF1-0E10-9541-A911-D2659739BA05}"/>
              </a:ext>
            </a:extLst>
          </p:cNvPr>
          <p:cNvSpPr/>
          <p:nvPr/>
        </p:nvSpPr>
        <p:spPr>
          <a:xfrm>
            <a:off x="8425762" y="1347487"/>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9" name="文本框 10">
            <a:extLst>
              <a:ext uri="{FF2B5EF4-FFF2-40B4-BE49-F238E27FC236}">
                <a16:creationId xmlns:a16="http://schemas.microsoft.com/office/drawing/2014/main" id="{FF4CCC27-B9C5-F742-90C0-7B9A900C541D}"/>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特征抽取</a:t>
            </a:r>
            <a:endParaRPr lang="en-US" altLang="zh-CN" sz="2400" dirty="0">
              <a:solidFill>
                <a:schemeClr val="bg1"/>
              </a:solidFill>
              <a:latin typeface="微软雅黑" panose="020B0503020204020204" pitchFamily="34" charset="-122"/>
            </a:endParaRPr>
          </a:p>
        </p:txBody>
      </p:sp>
      <p:sp>
        <p:nvSpPr>
          <p:cNvPr id="30" name="文本框 10">
            <a:extLst>
              <a:ext uri="{FF2B5EF4-FFF2-40B4-BE49-F238E27FC236}">
                <a16:creationId xmlns:a16="http://schemas.microsoft.com/office/drawing/2014/main" id="{D412A59B-5ECA-AA42-8C56-FFC2A9DA8D39}"/>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a:t>
            </a:r>
            <a:endParaRPr lang="en-US" altLang="zh-CN" sz="2400" dirty="0">
              <a:solidFill>
                <a:schemeClr val="bg1"/>
              </a:solidFill>
              <a:latin typeface="微软雅黑" panose="020B0503020204020204" pitchFamily="34" charset="-122"/>
            </a:endParaRPr>
          </a:p>
        </p:txBody>
      </p:sp>
      <p:cxnSp>
        <p:nvCxnSpPr>
          <p:cNvPr id="4" name="直线箭头连接符 3">
            <a:extLst>
              <a:ext uri="{FF2B5EF4-FFF2-40B4-BE49-F238E27FC236}">
                <a16:creationId xmlns:a16="http://schemas.microsoft.com/office/drawing/2014/main" id="{954AA218-A506-1B4F-B3DC-7171BBCFEFFF}"/>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 name="直线箭头连接符 5">
            <a:extLst>
              <a:ext uri="{FF2B5EF4-FFF2-40B4-BE49-F238E27FC236}">
                <a16:creationId xmlns:a16="http://schemas.microsoft.com/office/drawing/2014/main" id="{C97B91F5-29C8-CB4F-A7C4-30975C60D5F3}"/>
              </a:ext>
            </a:extLst>
          </p:cNvPr>
          <p:cNvCxnSpPr>
            <a:cxnSpLocks/>
            <a:stCxn id="27" idx="3"/>
            <a:endCxn id="28" idx="1"/>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4" name="任意形状 33">
            <a:extLst>
              <a:ext uri="{FF2B5EF4-FFF2-40B4-BE49-F238E27FC236}">
                <a16:creationId xmlns:a16="http://schemas.microsoft.com/office/drawing/2014/main" id="{10EA80FD-27FE-8C4F-9264-71E213E7332F}"/>
              </a:ext>
            </a:extLst>
          </p:cNvPr>
          <p:cNvSpPr/>
          <p:nvPr/>
        </p:nvSpPr>
        <p:spPr>
          <a:xfrm>
            <a:off x="5096918" y="2201787"/>
            <a:ext cx="4505739" cy="1861392"/>
          </a:xfrm>
          <a:custGeom>
            <a:avLst/>
            <a:gdLst>
              <a:gd name="connsiteX0" fmla="*/ 0 w 4505739"/>
              <a:gd name="connsiteY0" fmla="*/ 1392479 h 1861392"/>
              <a:gd name="connsiteX1" fmla="*/ 291548 w 4505739"/>
              <a:gd name="connsiteY1" fmla="*/ 1418984 h 1861392"/>
              <a:gd name="connsiteX2" fmla="*/ 384313 w 4505739"/>
              <a:gd name="connsiteY2" fmla="*/ 835888 h 1861392"/>
              <a:gd name="connsiteX3" fmla="*/ 503582 w 4505739"/>
              <a:gd name="connsiteY3" fmla="*/ 1511749 h 1861392"/>
              <a:gd name="connsiteX4" fmla="*/ 636104 w 4505739"/>
              <a:gd name="connsiteY4" fmla="*/ 93766 h 1861392"/>
              <a:gd name="connsiteX5" fmla="*/ 781878 w 4505739"/>
              <a:gd name="connsiteY5" fmla="*/ 1790044 h 1861392"/>
              <a:gd name="connsiteX6" fmla="*/ 927652 w 4505739"/>
              <a:gd name="connsiteY6" fmla="*/ 1233453 h 1861392"/>
              <a:gd name="connsiteX7" fmla="*/ 1179443 w 4505739"/>
              <a:gd name="connsiteY7" fmla="*/ 1273210 h 1861392"/>
              <a:gd name="connsiteX8" fmla="*/ 1577008 w 4505739"/>
              <a:gd name="connsiteY8" fmla="*/ 1339471 h 1861392"/>
              <a:gd name="connsiteX9" fmla="*/ 1722782 w 4505739"/>
              <a:gd name="connsiteY9" fmla="*/ 888897 h 1861392"/>
              <a:gd name="connsiteX10" fmla="*/ 1828800 w 4505739"/>
              <a:gd name="connsiteY10" fmla="*/ 1471992 h 1861392"/>
              <a:gd name="connsiteX11" fmla="*/ 2014330 w 4505739"/>
              <a:gd name="connsiteY11" fmla="*/ 54010 h 1861392"/>
              <a:gd name="connsiteX12" fmla="*/ 2199861 w 4505739"/>
              <a:gd name="connsiteY12" fmla="*/ 1829801 h 1861392"/>
              <a:gd name="connsiteX13" fmla="*/ 2332382 w 4505739"/>
              <a:gd name="connsiteY13" fmla="*/ 1193697 h 1861392"/>
              <a:gd name="connsiteX14" fmla="*/ 2650434 w 4505739"/>
              <a:gd name="connsiteY14" fmla="*/ 1220201 h 1861392"/>
              <a:gd name="connsiteX15" fmla="*/ 3074504 w 4505739"/>
              <a:gd name="connsiteY15" fmla="*/ 1259958 h 1861392"/>
              <a:gd name="connsiteX16" fmla="*/ 3246782 w 4505739"/>
              <a:gd name="connsiteY16" fmla="*/ 1326218 h 1861392"/>
              <a:gd name="connsiteX17" fmla="*/ 3313043 w 4505739"/>
              <a:gd name="connsiteY17" fmla="*/ 1379227 h 1861392"/>
              <a:gd name="connsiteX18" fmla="*/ 3445565 w 4505739"/>
              <a:gd name="connsiteY18" fmla="*/ 902149 h 1861392"/>
              <a:gd name="connsiteX19" fmla="*/ 3564834 w 4505739"/>
              <a:gd name="connsiteY19" fmla="*/ 1538253 h 1861392"/>
              <a:gd name="connsiteX20" fmla="*/ 3803374 w 4505739"/>
              <a:gd name="connsiteY20" fmla="*/ 1001 h 1861392"/>
              <a:gd name="connsiteX21" fmla="*/ 3909391 w 4505739"/>
              <a:gd name="connsiteY21" fmla="*/ 1803297 h 1861392"/>
              <a:gd name="connsiteX22" fmla="*/ 4041913 w 4505739"/>
              <a:gd name="connsiteY22" fmla="*/ 1299714 h 1861392"/>
              <a:gd name="connsiteX23" fmla="*/ 4505739 w 4505739"/>
              <a:gd name="connsiteY23" fmla="*/ 1259958 h 186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05739" h="1861392">
                <a:moveTo>
                  <a:pt x="0" y="1392479"/>
                </a:moveTo>
                <a:cubicBezTo>
                  <a:pt x="113748" y="1452114"/>
                  <a:pt x="227496" y="1511749"/>
                  <a:pt x="291548" y="1418984"/>
                </a:cubicBezTo>
                <a:cubicBezTo>
                  <a:pt x="355600" y="1326219"/>
                  <a:pt x="348974" y="820427"/>
                  <a:pt x="384313" y="835888"/>
                </a:cubicBezTo>
                <a:cubicBezTo>
                  <a:pt x="419652" y="851349"/>
                  <a:pt x="461617" y="1635436"/>
                  <a:pt x="503582" y="1511749"/>
                </a:cubicBezTo>
                <a:cubicBezTo>
                  <a:pt x="545547" y="1388062"/>
                  <a:pt x="589721" y="47384"/>
                  <a:pt x="636104" y="93766"/>
                </a:cubicBezTo>
                <a:cubicBezTo>
                  <a:pt x="682487" y="140148"/>
                  <a:pt x="733287" y="1600096"/>
                  <a:pt x="781878" y="1790044"/>
                </a:cubicBezTo>
                <a:cubicBezTo>
                  <a:pt x="830469" y="1979992"/>
                  <a:pt x="861391" y="1319592"/>
                  <a:pt x="927652" y="1233453"/>
                </a:cubicBezTo>
                <a:cubicBezTo>
                  <a:pt x="993913" y="1147314"/>
                  <a:pt x="1179443" y="1273210"/>
                  <a:pt x="1179443" y="1273210"/>
                </a:cubicBezTo>
                <a:cubicBezTo>
                  <a:pt x="1287669" y="1290880"/>
                  <a:pt x="1486452" y="1403523"/>
                  <a:pt x="1577008" y="1339471"/>
                </a:cubicBezTo>
                <a:cubicBezTo>
                  <a:pt x="1667565" y="1275419"/>
                  <a:pt x="1680817" y="866810"/>
                  <a:pt x="1722782" y="888897"/>
                </a:cubicBezTo>
                <a:cubicBezTo>
                  <a:pt x="1764747" y="910984"/>
                  <a:pt x="1780209" y="1611140"/>
                  <a:pt x="1828800" y="1471992"/>
                </a:cubicBezTo>
                <a:cubicBezTo>
                  <a:pt x="1877391" y="1332844"/>
                  <a:pt x="1952487" y="-5625"/>
                  <a:pt x="2014330" y="54010"/>
                </a:cubicBezTo>
                <a:cubicBezTo>
                  <a:pt x="2076173" y="113645"/>
                  <a:pt x="2146852" y="1639853"/>
                  <a:pt x="2199861" y="1829801"/>
                </a:cubicBezTo>
                <a:cubicBezTo>
                  <a:pt x="2252870" y="2019749"/>
                  <a:pt x="2257287" y="1295297"/>
                  <a:pt x="2332382" y="1193697"/>
                </a:cubicBezTo>
                <a:cubicBezTo>
                  <a:pt x="2407478" y="1092097"/>
                  <a:pt x="2650434" y="1220201"/>
                  <a:pt x="2650434" y="1220201"/>
                </a:cubicBezTo>
                <a:cubicBezTo>
                  <a:pt x="2774121" y="1231245"/>
                  <a:pt x="2975113" y="1242288"/>
                  <a:pt x="3074504" y="1259958"/>
                </a:cubicBezTo>
                <a:cubicBezTo>
                  <a:pt x="3173895" y="1277627"/>
                  <a:pt x="3246782" y="1326218"/>
                  <a:pt x="3246782" y="1326218"/>
                </a:cubicBezTo>
                <a:cubicBezTo>
                  <a:pt x="3286538" y="1346096"/>
                  <a:pt x="3279913" y="1449905"/>
                  <a:pt x="3313043" y="1379227"/>
                </a:cubicBezTo>
                <a:cubicBezTo>
                  <a:pt x="3346174" y="1308549"/>
                  <a:pt x="3403600" y="875645"/>
                  <a:pt x="3445565" y="902149"/>
                </a:cubicBezTo>
                <a:cubicBezTo>
                  <a:pt x="3487530" y="928653"/>
                  <a:pt x="3505199" y="1688444"/>
                  <a:pt x="3564834" y="1538253"/>
                </a:cubicBezTo>
                <a:cubicBezTo>
                  <a:pt x="3624469" y="1388062"/>
                  <a:pt x="3745948" y="-43173"/>
                  <a:pt x="3803374" y="1001"/>
                </a:cubicBezTo>
                <a:cubicBezTo>
                  <a:pt x="3860800" y="45175"/>
                  <a:pt x="3869635" y="1586845"/>
                  <a:pt x="3909391" y="1803297"/>
                </a:cubicBezTo>
                <a:cubicBezTo>
                  <a:pt x="3949147" y="2019749"/>
                  <a:pt x="3942522" y="1390270"/>
                  <a:pt x="4041913" y="1299714"/>
                </a:cubicBezTo>
                <a:cubicBezTo>
                  <a:pt x="4141304" y="1209158"/>
                  <a:pt x="4323521" y="1234558"/>
                  <a:pt x="4505739" y="1259958"/>
                </a:cubicBezTo>
              </a:path>
            </a:pathLst>
          </a:cu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37" name="直线连接符 36">
            <a:extLst>
              <a:ext uri="{FF2B5EF4-FFF2-40B4-BE49-F238E27FC236}">
                <a16:creationId xmlns:a16="http://schemas.microsoft.com/office/drawing/2014/main" id="{5D65AD40-D274-E249-9570-ED99FD5CA3BB}"/>
              </a:ext>
            </a:extLst>
          </p:cNvPr>
          <p:cNvCxnSpPr>
            <a:cxnSpLocks/>
          </p:cNvCxnSpPr>
          <p:nvPr/>
        </p:nvCxnSpPr>
        <p:spPr>
          <a:xfrm>
            <a:off x="5721880" y="2164923"/>
            <a:ext cx="0" cy="1938012"/>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39" name="直线连接符 38">
            <a:extLst>
              <a:ext uri="{FF2B5EF4-FFF2-40B4-BE49-F238E27FC236}">
                <a16:creationId xmlns:a16="http://schemas.microsoft.com/office/drawing/2014/main" id="{F612442C-B6C7-944D-BCF8-EA27C2EB3E6C}"/>
              </a:ext>
            </a:extLst>
          </p:cNvPr>
          <p:cNvCxnSpPr>
            <a:cxnSpLocks/>
          </p:cNvCxnSpPr>
          <p:nvPr/>
        </p:nvCxnSpPr>
        <p:spPr>
          <a:xfrm>
            <a:off x="7099014" y="2138417"/>
            <a:ext cx="0" cy="1981845"/>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40" name="直线连接符 39">
            <a:extLst>
              <a:ext uri="{FF2B5EF4-FFF2-40B4-BE49-F238E27FC236}">
                <a16:creationId xmlns:a16="http://schemas.microsoft.com/office/drawing/2014/main" id="{E5985D7B-86C3-A54C-8C43-8923BEF95A2A}"/>
              </a:ext>
            </a:extLst>
          </p:cNvPr>
          <p:cNvCxnSpPr>
            <a:cxnSpLocks/>
          </p:cNvCxnSpPr>
          <p:nvPr/>
        </p:nvCxnSpPr>
        <p:spPr>
          <a:xfrm>
            <a:off x="8889150" y="2138418"/>
            <a:ext cx="0" cy="1981844"/>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sp>
        <p:nvSpPr>
          <p:cNvPr id="41" name="文本框 40">
            <a:extLst>
              <a:ext uri="{FF2B5EF4-FFF2-40B4-BE49-F238E27FC236}">
                <a16:creationId xmlns:a16="http://schemas.microsoft.com/office/drawing/2014/main" id="{937CCD4C-DDA1-214D-8FF7-7DCE2232C538}"/>
              </a:ext>
            </a:extLst>
          </p:cNvPr>
          <p:cNvSpPr txBox="1"/>
          <p:nvPr/>
        </p:nvSpPr>
        <p:spPr>
          <a:xfrm>
            <a:off x="5496372" y="3970117"/>
            <a:ext cx="453970"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R1</a:t>
            </a:r>
            <a:endParaRPr kumimoji="1" lang="zh-CN" altLang="en-US" dirty="0">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45557750-740C-954A-8CE0-62B51E0E9C1F}"/>
              </a:ext>
            </a:extLst>
          </p:cNvPr>
          <p:cNvSpPr txBox="1"/>
          <p:nvPr/>
        </p:nvSpPr>
        <p:spPr>
          <a:xfrm>
            <a:off x="6890115" y="3983667"/>
            <a:ext cx="453970"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R2</a:t>
            </a:r>
            <a:endParaRPr kumimoji="1" lang="zh-CN" altLang="en-US" dirty="0">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A680268A-F0E2-374F-AE55-6D9D45A8FCC0}"/>
              </a:ext>
            </a:extLst>
          </p:cNvPr>
          <p:cNvSpPr txBox="1"/>
          <p:nvPr/>
        </p:nvSpPr>
        <p:spPr>
          <a:xfrm>
            <a:off x="8688669" y="3987818"/>
            <a:ext cx="453970"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R3</a:t>
            </a:r>
            <a:endParaRPr kumimoji="1" lang="zh-CN" altLang="en-US"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952E5849-73D9-094D-B7F7-01A33FD5EB47}"/>
              </a:ext>
            </a:extLst>
          </p:cNvPr>
          <p:cNvSpPr txBox="1"/>
          <p:nvPr/>
        </p:nvSpPr>
        <p:spPr>
          <a:xfrm>
            <a:off x="1591031" y="3225595"/>
            <a:ext cx="2888837" cy="2462213"/>
          </a:xfrm>
          <a:prstGeom prst="rect">
            <a:avLst/>
          </a:prstGeom>
          <a:noFill/>
        </p:spPr>
        <p:txBody>
          <a:bodyPr wrap="square" rtlCol="0">
            <a:spAutoFit/>
          </a:bodyPr>
          <a:lstStyle/>
          <a:p>
            <a:pPr marL="285750" indent="-285750">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sym typeface="Bebas" pitchFamily="2" charset="0"/>
              </a:rPr>
              <a:t>样本数量</a:t>
            </a:r>
            <a:r>
              <a:rPr lang="zh-CN" altLang="en-US" sz="1400" dirty="0">
                <a:latin typeface="Microsoft YaHei" panose="020B0503020204020204" pitchFamily="34" charset="-122"/>
                <a:ea typeface="Microsoft YaHei" panose="020B0503020204020204" pitchFamily="34" charset="-122"/>
                <a:sym typeface="Bebas" pitchFamily="2" charset="0"/>
              </a:rPr>
              <a:t>：严重依赖心电记录的时长，无法获得足够多的可用于神经网络模型训练的有效样本。</a:t>
            </a:r>
            <a:endParaRPr lang="en-US" altLang="zh-CN" sz="1400" dirty="0">
              <a:latin typeface="Microsoft YaHei" panose="020B0503020204020204" pitchFamily="34" charset="-122"/>
              <a:ea typeface="Microsoft YaHei" panose="020B0503020204020204" pitchFamily="34" charset="-122"/>
              <a:sym typeface="Bebas" pitchFamily="2" charset="0"/>
            </a:endParaRPr>
          </a:p>
          <a:p>
            <a:pPr marL="285750" indent="-285750">
              <a:buFont typeface="Arial" panose="020B0604020202020204" pitchFamily="34" charset="0"/>
              <a:buChar char="•"/>
            </a:pPr>
            <a:endParaRPr lang="en-US" altLang="zh-CN" sz="1400" dirty="0">
              <a:latin typeface="Microsoft YaHei" panose="020B0503020204020204" pitchFamily="34" charset="-122"/>
              <a:ea typeface="Microsoft YaHei" panose="020B0503020204020204" pitchFamily="34" charset="-122"/>
              <a:sym typeface="Bebas" pitchFamily="2" charset="0"/>
            </a:endParaRPr>
          </a:p>
          <a:p>
            <a:pPr marL="285750" indent="-285750">
              <a:buFont typeface="Arial" panose="020B0604020202020204" pitchFamily="34" charset="0"/>
              <a:buChar char="•"/>
            </a:pPr>
            <a:endParaRPr lang="en-US" altLang="zh-CN" sz="1400" dirty="0">
              <a:latin typeface="Microsoft YaHei" panose="020B0503020204020204" pitchFamily="34" charset="-122"/>
              <a:ea typeface="Microsoft YaHei" panose="020B0503020204020204" pitchFamily="34" charset="-122"/>
              <a:sym typeface="Bebas" pitchFamily="2" charset="0"/>
            </a:endParaRPr>
          </a:p>
          <a:p>
            <a:pPr marL="285750" indent="-285750">
              <a:buFont typeface="Arial" panose="020B0604020202020204" pitchFamily="34" charset="0"/>
              <a:buChar char="•"/>
            </a:pPr>
            <a:endParaRPr lang="en-US" altLang="zh-CN" sz="1400" dirty="0">
              <a:latin typeface="Microsoft YaHei" panose="020B0503020204020204" pitchFamily="34" charset="-122"/>
              <a:ea typeface="Microsoft YaHei" panose="020B0503020204020204" pitchFamily="34" charset="-122"/>
              <a:sym typeface="Bebas" pitchFamily="2" charset="0"/>
            </a:endParaRPr>
          </a:p>
          <a:p>
            <a:pPr marL="285750" indent="-285750">
              <a:buFont typeface="Arial" panose="020B0604020202020204" pitchFamily="34" charset="0"/>
              <a:buChar char="•"/>
            </a:pPr>
            <a:endParaRPr lang="en-US" altLang="zh-CN" sz="1400" dirty="0">
              <a:latin typeface="Microsoft YaHei" panose="020B0503020204020204" pitchFamily="34" charset="-122"/>
              <a:ea typeface="Microsoft YaHei" panose="020B0503020204020204" pitchFamily="34" charset="-122"/>
              <a:sym typeface="Bebas" pitchFamily="2" charset="0"/>
            </a:endParaRPr>
          </a:p>
          <a:p>
            <a:pPr marL="285750" indent="-285750">
              <a:buFont typeface="Arial" panose="020B0604020202020204" pitchFamily="34" charset="0"/>
              <a:buChar char="•"/>
            </a:pPr>
            <a:r>
              <a:rPr lang="zh-CN" altLang="en-US" sz="1400" b="1" dirty="0">
                <a:latin typeface="Microsoft YaHei" panose="020B0503020204020204" pitchFamily="34" charset="-122"/>
                <a:ea typeface="Microsoft YaHei" panose="020B0503020204020204" pitchFamily="34" charset="-122"/>
                <a:sym typeface="Bebas" pitchFamily="2" charset="0"/>
              </a:rPr>
              <a:t>取样方式</a:t>
            </a:r>
            <a:r>
              <a:rPr lang="zh-CN" altLang="en-US" sz="1400" dirty="0">
                <a:latin typeface="Microsoft YaHei" panose="020B0503020204020204" pitchFamily="34" charset="-122"/>
                <a:ea typeface="Microsoft YaHei" panose="020B0503020204020204" pitchFamily="34" charset="-122"/>
                <a:sym typeface="Bebas" pitchFamily="2" charset="0"/>
              </a:rPr>
              <a:t>：在连续的一段心电记录上进行训练和测试数据的选取，与实际情况严重不符。</a:t>
            </a:r>
            <a:endParaRPr lang="en-US" altLang="zh-CN" sz="1400" dirty="0">
              <a:latin typeface="Microsoft YaHei" panose="020B0503020204020204" pitchFamily="34" charset="-122"/>
              <a:ea typeface="Microsoft YaHei" panose="020B0503020204020204" pitchFamily="34" charset="-122"/>
              <a:sym typeface="Bebas" pitchFamily="2" charset="0"/>
            </a:endParaRPr>
          </a:p>
        </p:txBody>
      </p:sp>
      <p:sp>
        <p:nvSpPr>
          <p:cNvPr id="48" name="文本框 47">
            <a:extLst>
              <a:ext uri="{FF2B5EF4-FFF2-40B4-BE49-F238E27FC236}">
                <a16:creationId xmlns:a16="http://schemas.microsoft.com/office/drawing/2014/main" id="{6BA9DF43-53EF-864C-89ED-4F18390787C6}"/>
              </a:ext>
            </a:extLst>
          </p:cNvPr>
          <p:cNvSpPr txBox="1"/>
          <p:nvPr/>
        </p:nvSpPr>
        <p:spPr>
          <a:xfrm>
            <a:off x="9965532" y="3903857"/>
            <a:ext cx="415498" cy="369332"/>
          </a:xfrm>
          <a:prstGeom prst="rect">
            <a:avLst/>
          </a:prstGeom>
          <a:noFill/>
        </p:spPr>
        <p:txBody>
          <a:bodyPr wrap="none" rtlCol="0">
            <a:spAutoFit/>
          </a:bodyPr>
          <a:lstStyle/>
          <a:p>
            <a:r>
              <a:rPr kumimoji="1" lang="en-US" altLang="zh-CN" dirty="0">
                <a:latin typeface="Times New Roman" panose="02020603050405020304" pitchFamily="18" charset="0"/>
                <a:cs typeface="Times New Roman" panose="02020603050405020304" pitchFamily="18" charset="0"/>
              </a:rPr>
              <a:t>…</a:t>
            </a:r>
            <a:endParaRPr kumimoji="1" lang="zh-CN" altLang="en-US" dirty="0">
              <a:latin typeface="Times New Roman" panose="02020603050405020304" pitchFamily="18" charset="0"/>
              <a:cs typeface="Times New Roman" panose="02020603050405020304" pitchFamily="18" charset="0"/>
            </a:endParaRPr>
          </a:p>
        </p:txBody>
      </p:sp>
      <p:pic>
        <p:nvPicPr>
          <p:cNvPr id="51" name="图片 50">
            <a:extLst>
              <a:ext uri="{FF2B5EF4-FFF2-40B4-BE49-F238E27FC236}">
                <a16:creationId xmlns:a16="http://schemas.microsoft.com/office/drawing/2014/main" id="{EDD5C89B-D45B-B34E-B34B-57E14A2CE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789" y="4401076"/>
            <a:ext cx="5709511" cy="21997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5" y="389863"/>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终止符 21">
            <a:extLst>
              <a:ext uri="{FF2B5EF4-FFF2-40B4-BE49-F238E27FC236}">
                <a16:creationId xmlns:a16="http://schemas.microsoft.com/office/drawing/2014/main" id="{E1F5038B-EF67-3846-9714-2CB4B12FA9C8}"/>
              </a:ext>
            </a:extLst>
          </p:cNvPr>
          <p:cNvSpPr/>
          <p:nvPr/>
        </p:nvSpPr>
        <p:spPr>
          <a:xfrm>
            <a:off x="1914203" y="1347489"/>
            <a:ext cx="1864993" cy="751763"/>
          </a:xfrm>
          <a:prstGeom prst="flowChartTermina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3" name="文本框 10">
            <a:extLst>
              <a:ext uri="{FF2B5EF4-FFF2-40B4-BE49-F238E27FC236}">
                <a16:creationId xmlns:a16="http://schemas.microsoft.com/office/drawing/2014/main" id="{20E6EC42-2CBC-5348-94C7-D1A8DCA63E24}"/>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样本生成</a:t>
            </a:r>
            <a:endParaRPr lang="en-US" altLang="zh-CN" sz="2400" dirty="0">
              <a:solidFill>
                <a:schemeClr val="bg1"/>
              </a:solidFill>
              <a:latin typeface="微软雅黑" panose="020B0503020204020204" pitchFamily="34" charset="-122"/>
            </a:endParaRPr>
          </a:p>
        </p:txBody>
      </p:sp>
      <p:sp>
        <p:nvSpPr>
          <p:cNvPr id="27" name="终止符 26">
            <a:extLst>
              <a:ext uri="{FF2B5EF4-FFF2-40B4-BE49-F238E27FC236}">
                <a16:creationId xmlns:a16="http://schemas.microsoft.com/office/drawing/2014/main" id="{10C5E6F2-8ABB-1649-91A4-9E97E663D406}"/>
              </a:ext>
            </a:extLst>
          </p:cNvPr>
          <p:cNvSpPr/>
          <p:nvPr/>
        </p:nvSpPr>
        <p:spPr>
          <a:xfrm>
            <a:off x="5164194" y="1347488"/>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8" name="终止符 27">
            <a:extLst>
              <a:ext uri="{FF2B5EF4-FFF2-40B4-BE49-F238E27FC236}">
                <a16:creationId xmlns:a16="http://schemas.microsoft.com/office/drawing/2014/main" id="{C044EFF1-0E10-9541-A911-D2659739BA05}"/>
              </a:ext>
            </a:extLst>
          </p:cNvPr>
          <p:cNvSpPr/>
          <p:nvPr/>
        </p:nvSpPr>
        <p:spPr>
          <a:xfrm>
            <a:off x="8425762" y="1347487"/>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9" name="文本框 10">
            <a:extLst>
              <a:ext uri="{FF2B5EF4-FFF2-40B4-BE49-F238E27FC236}">
                <a16:creationId xmlns:a16="http://schemas.microsoft.com/office/drawing/2014/main" id="{FF4CCC27-B9C5-F742-90C0-7B9A900C541D}"/>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特征抽取</a:t>
            </a:r>
            <a:endParaRPr lang="en-US" altLang="zh-CN" sz="2400" dirty="0">
              <a:solidFill>
                <a:schemeClr val="bg1"/>
              </a:solidFill>
              <a:latin typeface="微软雅黑" panose="020B0503020204020204" pitchFamily="34" charset="-122"/>
            </a:endParaRPr>
          </a:p>
        </p:txBody>
      </p:sp>
      <p:sp>
        <p:nvSpPr>
          <p:cNvPr id="30" name="文本框 10">
            <a:extLst>
              <a:ext uri="{FF2B5EF4-FFF2-40B4-BE49-F238E27FC236}">
                <a16:creationId xmlns:a16="http://schemas.microsoft.com/office/drawing/2014/main" id="{D412A59B-5ECA-AA42-8C56-FFC2A9DA8D39}"/>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a:t>
            </a:r>
            <a:endParaRPr lang="en-US" altLang="zh-CN" sz="2400" dirty="0">
              <a:solidFill>
                <a:schemeClr val="bg1"/>
              </a:solidFill>
              <a:latin typeface="微软雅黑" panose="020B0503020204020204" pitchFamily="34" charset="-122"/>
            </a:endParaRPr>
          </a:p>
        </p:txBody>
      </p:sp>
      <p:cxnSp>
        <p:nvCxnSpPr>
          <p:cNvPr id="4" name="直线箭头连接符 3">
            <a:extLst>
              <a:ext uri="{FF2B5EF4-FFF2-40B4-BE49-F238E27FC236}">
                <a16:creationId xmlns:a16="http://schemas.microsoft.com/office/drawing/2014/main" id="{954AA218-A506-1B4F-B3DC-7171BBCFEFFF}"/>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 name="直线箭头连接符 5">
            <a:extLst>
              <a:ext uri="{FF2B5EF4-FFF2-40B4-BE49-F238E27FC236}">
                <a16:creationId xmlns:a16="http://schemas.microsoft.com/office/drawing/2014/main" id="{C97B91F5-29C8-CB4F-A7C4-30975C60D5F3}"/>
              </a:ext>
            </a:extLst>
          </p:cNvPr>
          <p:cNvCxnSpPr>
            <a:cxnSpLocks/>
            <a:stCxn id="27" idx="3"/>
            <a:endCxn id="28" idx="1"/>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2" name="矩形 31">
            <a:extLst>
              <a:ext uri="{FF2B5EF4-FFF2-40B4-BE49-F238E27FC236}">
                <a16:creationId xmlns:a16="http://schemas.microsoft.com/office/drawing/2014/main" id="{65098E4A-4E05-974E-B852-75006F60B912}"/>
              </a:ext>
            </a:extLst>
          </p:cNvPr>
          <p:cNvSpPr/>
          <p:nvPr/>
        </p:nvSpPr>
        <p:spPr>
          <a:xfrm>
            <a:off x="1421514" y="2367516"/>
            <a:ext cx="3456180" cy="401264"/>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sym typeface="Bebas" pitchFamily="2" charset="0"/>
              </a:rPr>
              <a:t>本文的</a:t>
            </a:r>
            <a:r>
              <a:rPr lang="zh-CN" altLang="en-US" b="1" dirty="0">
                <a:latin typeface="Bebas" pitchFamily="2" charset="0"/>
                <a:ea typeface="微软雅黑" panose="020B0503020204020204" pitchFamily="34" charset="-122"/>
                <a:sym typeface="Bebas" pitchFamily="2" charset="0"/>
              </a:rPr>
              <a:t>非基准式随机抽样</a:t>
            </a:r>
            <a:r>
              <a:rPr lang="zh-CN" altLang="en-US" dirty="0">
                <a:latin typeface="Bebas" pitchFamily="2" charset="0"/>
                <a:ea typeface="微软雅黑" panose="020B0503020204020204" pitchFamily="34" charset="-122"/>
                <a:sym typeface="Bebas" pitchFamily="2" charset="0"/>
              </a:rPr>
              <a:t>方法</a:t>
            </a:r>
          </a:p>
        </p:txBody>
      </p:sp>
      <p:sp>
        <p:nvSpPr>
          <p:cNvPr id="49" name="文本框 48">
            <a:extLst>
              <a:ext uri="{FF2B5EF4-FFF2-40B4-BE49-F238E27FC236}">
                <a16:creationId xmlns:a16="http://schemas.microsoft.com/office/drawing/2014/main" id="{D767225F-BD7A-1F46-9557-9D5DCA66103D}"/>
              </a:ext>
            </a:extLst>
          </p:cNvPr>
          <p:cNvSpPr txBox="1"/>
          <p:nvPr/>
        </p:nvSpPr>
        <p:spPr>
          <a:xfrm>
            <a:off x="1705185" y="2924282"/>
            <a:ext cx="2888837" cy="954107"/>
          </a:xfrm>
          <a:prstGeom prst="rect">
            <a:avLst/>
          </a:prstGeom>
          <a:noFill/>
        </p:spPr>
        <p:txBody>
          <a:bodyPr wrap="square" rtlCol="0">
            <a:spAutoFit/>
          </a:bodyPr>
          <a:lstStyle/>
          <a:p>
            <a:r>
              <a:rPr lang="zh-CN" altLang="en-US" sz="1400" dirty="0">
                <a:latin typeface="Microsoft YaHei" panose="020B0503020204020204" pitchFamily="34" charset="-122"/>
                <a:ea typeface="Microsoft YaHei" panose="020B0503020204020204" pitchFamily="34" charset="-122"/>
                <a:sym typeface="Bebas" pitchFamily="2" charset="0"/>
              </a:rPr>
              <a:t>（首先进行数字滤波，通过确定非基准随机抽样参数来</a:t>
            </a:r>
            <a:r>
              <a:rPr lang="zh-CN" altLang="en-US" sz="1400" kern="0" dirty="0">
                <a:latin typeface="Arial" panose="020B0604020202020204"/>
                <a:ea typeface="微软雅黑" panose="020B0503020204020204" pitchFamily="34" charset="-122"/>
                <a:cs typeface="+mn-ea"/>
                <a:sym typeface="+mn-lt"/>
              </a:rPr>
              <a:t>获得具有</a:t>
            </a:r>
            <a:r>
              <a:rPr lang="zh-CN" altLang="en-US" sz="1400" kern="0" dirty="0">
                <a:solidFill>
                  <a:srgbClr val="FF0000"/>
                </a:solidFill>
                <a:latin typeface="Arial" panose="020B0604020202020204"/>
                <a:ea typeface="微软雅黑" panose="020B0503020204020204" pitchFamily="34" charset="-122"/>
                <a:cs typeface="+mn-ea"/>
                <a:sym typeface="+mn-lt"/>
              </a:rPr>
              <a:t>明显时间间隔</a:t>
            </a:r>
            <a:r>
              <a:rPr lang="zh-CN" altLang="en-US" sz="1400" kern="0" dirty="0">
                <a:latin typeface="Arial" panose="020B0604020202020204"/>
                <a:ea typeface="微软雅黑" panose="020B0503020204020204" pitchFamily="34" charset="-122"/>
                <a:cs typeface="+mn-ea"/>
                <a:sym typeface="+mn-lt"/>
              </a:rPr>
              <a:t>且</a:t>
            </a:r>
            <a:r>
              <a:rPr lang="zh-CN" altLang="en-US" sz="1400" kern="0" dirty="0">
                <a:solidFill>
                  <a:srgbClr val="FF0000"/>
                </a:solidFill>
                <a:latin typeface="Arial" panose="020B0604020202020204"/>
                <a:ea typeface="微软雅黑" panose="020B0503020204020204" pitchFamily="34" charset="-122"/>
                <a:cs typeface="+mn-ea"/>
                <a:sym typeface="+mn-lt"/>
              </a:rPr>
              <a:t>数量充足</a:t>
            </a:r>
            <a:r>
              <a:rPr lang="zh-CN" altLang="en-US" sz="1400" kern="0" dirty="0">
                <a:latin typeface="Arial" panose="020B0604020202020204"/>
                <a:ea typeface="微软雅黑" panose="020B0503020204020204" pitchFamily="34" charset="-122"/>
                <a:cs typeface="+mn-ea"/>
                <a:sym typeface="+mn-lt"/>
              </a:rPr>
              <a:t>的训练和测试样本</a:t>
            </a:r>
            <a:r>
              <a:rPr lang="zh-CN" altLang="en-US" sz="1400" dirty="0">
                <a:latin typeface="Microsoft YaHei" panose="020B0503020204020204" pitchFamily="34" charset="-122"/>
                <a:ea typeface="Microsoft YaHei" panose="020B0503020204020204" pitchFamily="34" charset="-122"/>
                <a:sym typeface="Bebas" pitchFamily="2" charset="0"/>
              </a:rPr>
              <a:t>。）</a:t>
            </a:r>
            <a:endParaRPr kumimoji="1" lang="zh-CN" altLang="en-US" sz="1400"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A7C8B259-B2F7-0E40-93F7-F1CFBA091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508" y="2402664"/>
            <a:ext cx="3127136" cy="2028194"/>
          </a:xfrm>
          <a:prstGeom prst="rect">
            <a:avLst/>
          </a:prstGeom>
        </p:spPr>
      </p:pic>
      <p:pic>
        <p:nvPicPr>
          <p:cNvPr id="9" name="图片 8">
            <a:extLst>
              <a:ext uri="{FF2B5EF4-FFF2-40B4-BE49-F238E27FC236}">
                <a16:creationId xmlns:a16="http://schemas.microsoft.com/office/drawing/2014/main" id="{DF9390D3-10C3-574B-9283-F63CFD57F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207" y="2410576"/>
            <a:ext cx="3122140" cy="2028194"/>
          </a:xfrm>
          <a:prstGeom prst="rect">
            <a:avLst/>
          </a:prstGeom>
        </p:spPr>
      </p:pic>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3E472651-B9B8-624F-85E1-D06E36FA0482}"/>
                  </a:ext>
                </a:extLst>
              </p:cNvPr>
              <p:cNvSpPr/>
              <p:nvPr/>
            </p:nvSpPr>
            <p:spPr>
              <a:xfrm>
                <a:off x="7081261" y="4685675"/>
                <a:ext cx="3056029" cy="419602"/>
              </a:xfrm>
              <a:prstGeom prst="rect">
                <a:avLst/>
              </a:prstGeom>
            </p:spPr>
            <p:txBody>
              <a:bodyPr wrap="none">
                <a:spAutoFit/>
              </a:bodyPr>
              <a:lstStyle/>
              <a:p>
                <a14:m>
                  <m:oMath xmlns:m="http://schemas.openxmlformats.org/officeDocument/2006/math">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𝑋</m:t>
                        </m:r>
                      </m:e>
                      <m:sub>
                        <m:r>
                          <a:rPr lang="zh-CN" altLang="en-US" i="1">
                            <a:latin typeface="Cambria Math" panose="02040503050406030204" pitchFamily="18" charset="0"/>
                          </a:rPr>
                          <m:t>𝑠</m:t>
                        </m:r>
                      </m:sub>
                      <m:sup>
                        <m:r>
                          <a:rPr lang="zh-CN" altLang="en-US" i="1">
                            <a:latin typeface="Cambria Math" panose="02040503050406030204" pitchFamily="18" charset="0"/>
                          </a:rPr>
                          <m:t>𝑖</m:t>
                        </m:r>
                      </m:sup>
                    </m:sSubSup>
                    <m:r>
                      <a:rPr lang="zh-CN" altLang="en-US" i="0">
                        <a:latin typeface="Cambria Math" panose="02040503050406030204" pitchFamily="18" charset="0"/>
                      </a:rPr>
                      <m:t> = </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𝑅</m:t>
                        </m:r>
                      </m:e>
                      <m:sub>
                        <m:r>
                          <a:rPr lang="zh-CN" altLang="en-US" i="1">
                            <a:latin typeface="Cambria Math" panose="02040503050406030204" pitchFamily="18" charset="0"/>
                          </a:rPr>
                          <m:t>𝑠</m:t>
                        </m:r>
                      </m:sub>
                      <m:sup>
                        <m:r>
                          <a:rPr lang="zh-CN" altLang="en-US" i="1">
                            <a:latin typeface="Cambria Math" panose="02040503050406030204" pitchFamily="18" charset="0"/>
                          </a:rPr>
                          <m:t>𝑗</m:t>
                        </m:r>
                      </m:sup>
                    </m:sSubSup>
                    <m:d>
                      <m:dPr>
                        <m:begChr m:val="["/>
                        <m:endChr m:val="]"/>
                        <m:ctrlPr>
                          <a:rPr lang="zh-CN" altLang="en-US" i="1">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𝑖</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𝑖</m:t>
                            </m:r>
                          </m:sub>
                        </m:sSub>
                      </m:e>
                    </m:d>
                  </m:oMath>
                </a14:m>
                <a:r>
                  <a:rPr lang="zh-CN" altLang="en-US" dirty="0"/>
                  <a:t>                 </a:t>
                </a:r>
                <a:r>
                  <a:rPr lang="en-US" altLang="zh-CN" dirty="0"/>
                  <a:t>(1)</a:t>
                </a:r>
                <a:endParaRPr lang="zh-CN" altLang="en-US" dirty="0"/>
              </a:p>
            </p:txBody>
          </p:sp>
        </mc:Choice>
        <mc:Fallback xmlns="">
          <p:sp>
            <p:nvSpPr>
              <p:cNvPr id="31" name="矩形 30">
                <a:extLst>
                  <a:ext uri="{FF2B5EF4-FFF2-40B4-BE49-F238E27FC236}">
                    <a16:creationId xmlns:a16="http://schemas.microsoft.com/office/drawing/2014/main" id="{3E472651-B9B8-624F-85E1-D06E36FA0482}"/>
                  </a:ext>
                </a:extLst>
              </p:cNvPr>
              <p:cNvSpPr>
                <a:spLocks noRot="1" noChangeAspect="1" noMove="1" noResize="1" noEditPoints="1" noAdjustHandles="1" noChangeArrowheads="1" noChangeShapeType="1" noTextEdit="1"/>
              </p:cNvSpPr>
              <p:nvPr/>
            </p:nvSpPr>
            <p:spPr>
              <a:xfrm>
                <a:off x="7081261" y="4685675"/>
                <a:ext cx="3056029" cy="419602"/>
              </a:xfrm>
              <a:prstGeom prst="rect">
                <a:avLst/>
              </a:prstGeom>
              <a:blipFill>
                <a:blip r:embed="rId6"/>
                <a:stretch>
                  <a:fillRect r="-826" b="-242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D566D86B-F40E-BF43-8899-531F4CF56E42}"/>
                  </a:ext>
                </a:extLst>
              </p:cNvPr>
              <p:cNvSpPr/>
              <p:nvPr/>
            </p:nvSpPr>
            <p:spPr>
              <a:xfrm>
                <a:off x="7081261" y="5194558"/>
                <a:ext cx="3085717" cy="710194"/>
              </a:xfrm>
              <a:prstGeom prst="rect">
                <a:avLst/>
              </a:prstGeom>
            </p:spPr>
            <p:txBody>
              <a:bodyPr wrap="none">
                <a:spAutoFit/>
              </a:bodyPr>
              <a:lstStyle/>
              <a:p>
                <a14:m>
                  <m:oMath xmlns:m="http://schemas.openxmlformats.org/officeDocument/2006/math">
                    <m:r>
                      <a:rPr lang="zh-CN" altLang="en-US" i="1" smtClean="0">
                        <a:latin typeface="Cambria Math" panose="02040503050406030204" pitchFamily="18" charset="0"/>
                      </a:rPr>
                      <m:t>𝑗</m:t>
                    </m:r>
                    <m:r>
                      <a:rPr lang="zh-CN" altLang="en-US" i="0">
                        <a:latin typeface="Cambria Math" panose="02040503050406030204" pitchFamily="18" charset="0"/>
                      </a:rPr>
                      <m:t> = </m:t>
                    </m:r>
                    <m:d>
                      <m:dPr>
                        <m:begChr m:val="{"/>
                        <m:endChr m:val=""/>
                        <m:ctrlPr>
                          <a:rPr lang="zh-CN" altLang="en-US" i="1">
                            <a:solidFill>
                              <a:srgbClr val="836967"/>
                            </a:solidFill>
                            <a:latin typeface="Cambria Math" panose="02040503050406030204" pitchFamily="18" charset="0"/>
                          </a:rPr>
                        </m:ctrlPr>
                      </m:dPr>
                      <m:e>
                        <m:eqArr>
                          <m:eqArrPr>
                            <m:ctrlPr>
                              <a:rPr lang="zh-CN" altLang="en-US" i="1">
                                <a:solidFill>
                                  <a:srgbClr val="836967"/>
                                </a:solidFill>
                                <a:latin typeface="Cambria Math" panose="02040503050406030204" pitchFamily="18" charset="0"/>
                              </a:rPr>
                            </m:ctrlPr>
                          </m:eqArrPr>
                          <m:e>
                            <m:r>
                              <a:rPr lang="zh-CN" altLang="en-US" i="0">
                                <a:latin typeface="Cambria Math" panose="02040503050406030204" pitchFamily="18" charset="0"/>
                              </a:rPr>
                              <m:t>&amp;0, </m:t>
                            </m:r>
                            <m:r>
                              <a:rPr lang="zh-CN" altLang="en-US" i="1">
                                <a:latin typeface="Cambria Math" panose="02040503050406030204" pitchFamily="18" charset="0"/>
                              </a:rPr>
                              <m:t>𝑟𝑒𝑐𝑜𝑟𝑑</m:t>
                            </m:r>
                            <m:r>
                              <a:rPr lang="zh-CN" altLang="en-US" i="0">
                                <a:latin typeface="Cambria Math" panose="02040503050406030204" pitchFamily="18" charset="0"/>
                              </a:rPr>
                              <m:t> = </m:t>
                            </m:r>
                            <m:r>
                              <a:rPr lang="zh-CN" altLang="en-US" i="1">
                                <a:latin typeface="Cambria Math" panose="02040503050406030204" pitchFamily="18" charset="0"/>
                              </a:rPr>
                              <m:t>𝑣𝑖𝑠𝑖𝑡</m:t>
                            </m:r>
                            <m:r>
                              <a:rPr lang="zh-CN" altLang="en-US" i="0">
                                <a:latin typeface="Cambria Math" panose="02040503050406030204" pitchFamily="18" charset="0"/>
                              </a:rPr>
                              <m:t>0</m:t>
                            </m:r>
                          </m:e>
                          <m:e>
                            <m:r>
                              <a:rPr lang="zh-CN" altLang="en-US" i="0">
                                <a:latin typeface="Cambria Math" panose="02040503050406030204" pitchFamily="18" charset="0"/>
                              </a:rPr>
                              <m:t>&amp;1, </m:t>
                            </m:r>
                            <m:r>
                              <a:rPr lang="zh-CN" altLang="en-US" i="1">
                                <a:latin typeface="Cambria Math" panose="02040503050406030204" pitchFamily="18" charset="0"/>
                              </a:rPr>
                              <m:t>𝑟𝑒𝑐𝑜𝑟𝑑</m:t>
                            </m:r>
                            <m:r>
                              <a:rPr lang="zh-CN" altLang="en-US" i="0">
                                <a:latin typeface="Cambria Math" panose="02040503050406030204" pitchFamily="18" charset="0"/>
                              </a:rPr>
                              <m:t> = </m:t>
                            </m:r>
                            <m:r>
                              <a:rPr lang="zh-CN" altLang="en-US" i="1">
                                <a:latin typeface="Cambria Math" panose="02040503050406030204" pitchFamily="18" charset="0"/>
                              </a:rPr>
                              <m:t>𝑣𝑖𝑠𝑖𝑡</m:t>
                            </m:r>
                            <m:r>
                              <a:rPr lang="zh-CN" altLang="en-US" i="0">
                                <a:latin typeface="Cambria Math" panose="02040503050406030204" pitchFamily="18" charset="0"/>
                              </a:rPr>
                              <m:t>1</m:t>
                            </m:r>
                          </m:e>
                        </m:eqArr>
                      </m:e>
                    </m:d>
                    <m:r>
                      <a:rPr lang="zh-CN" altLang="en-US" i="0">
                        <a:latin typeface="Cambria Math" panose="02040503050406030204" pitchFamily="18" charset="0"/>
                      </a:rPr>
                      <m:t> </m:t>
                    </m:r>
                    <m:r>
                      <a:rPr lang="en-US" altLang="zh-CN" b="0" i="0" smtClean="0">
                        <a:latin typeface="Cambria Math" panose="02040503050406030204" pitchFamily="18" charset="0"/>
                      </a:rPr>
                      <m:t>(</m:t>
                    </m:r>
                  </m:oMath>
                </a14:m>
                <a:r>
                  <a:rPr lang="en-US" altLang="zh-CN" dirty="0"/>
                  <a:t>2)</a:t>
                </a:r>
                <a:endParaRPr lang="zh-CN" altLang="en-US" dirty="0"/>
              </a:p>
            </p:txBody>
          </p:sp>
        </mc:Choice>
        <mc:Fallback xmlns="">
          <p:sp>
            <p:nvSpPr>
              <p:cNvPr id="33" name="矩形 32">
                <a:extLst>
                  <a:ext uri="{FF2B5EF4-FFF2-40B4-BE49-F238E27FC236}">
                    <a16:creationId xmlns:a16="http://schemas.microsoft.com/office/drawing/2014/main" id="{D566D86B-F40E-BF43-8899-531F4CF56E42}"/>
                  </a:ext>
                </a:extLst>
              </p:cNvPr>
              <p:cNvSpPr>
                <a:spLocks noRot="1" noChangeAspect="1" noMove="1" noResize="1" noEditPoints="1" noAdjustHandles="1" noChangeArrowheads="1" noChangeShapeType="1" noTextEdit="1"/>
              </p:cNvSpPr>
              <p:nvPr/>
            </p:nvSpPr>
            <p:spPr>
              <a:xfrm>
                <a:off x="7081261" y="5194558"/>
                <a:ext cx="3085717" cy="710194"/>
              </a:xfrm>
              <a:prstGeom prst="rect">
                <a:avLst/>
              </a:prstGeom>
              <a:blipFill>
                <a:blip r:embed="rId7"/>
                <a:stretch>
                  <a:fillRect l="-19262" t="-186207" r="-820" b="-2724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矩形 34">
                <a:extLst>
                  <a:ext uri="{FF2B5EF4-FFF2-40B4-BE49-F238E27FC236}">
                    <a16:creationId xmlns:a16="http://schemas.microsoft.com/office/drawing/2014/main" id="{B5ED9CE5-0B23-1E45-954C-6A77AFE70293}"/>
                  </a:ext>
                </a:extLst>
              </p:cNvPr>
              <p:cNvSpPr/>
              <p:nvPr/>
            </p:nvSpPr>
            <p:spPr>
              <a:xfrm>
                <a:off x="7081261" y="6048826"/>
                <a:ext cx="3045449" cy="369332"/>
              </a:xfrm>
              <a:prstGeom prst="rect">
                <a:avLst/>
              </a:prstGeom>
            </p:spPr>
            <p:txBody>
              <a:bodyPr wrap="none">
                <a:spAutoFit/>
              </a:bodyPr>
              <a:lstStyle/>
              <a:p>
                <a14:m>
                  <m:oMath xmlns:m="http://schemas.openxmlformats.org/officeDocument/2006/math">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𝑖</m:t>
                        </m:r>
                      </m:sub>
                    </m:sSub>
                    <m:r>
                      <a:rPr lang="zh-CN" altLang="en-US" i="0">
                        <a:latin typeface="Cambria Math" panose="02040503050406030204" pitchFamily="18" charset="0"/>
                      </a:rPr>
                      <m:t> = </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𝑖</m:t>
                        </m:r>
                      </m:sub>
                    </m:sSub>
                    <m:r>
                      <a:rPr lang="zh-CN" altLang="en-US" i="0">
                        <a:latin typeface="Cambria Math" panose="02040503050406030204" pitchFamily="18" charset="0"/>
                      </a:rPr>
                      <m:t> + </m:t>
                    </m:r>
                    <m:r>
                      <a:rPr lang="zh-CN" altLang="en-US" i="1">
                        <a:latin typeface="Cambria Math" panose="02040503050406030204" pitchFamily="18" charset="0"/>
                      </a:rPr>
                      <m:t>𝑡</m:t>
                    </m:r>
                    <m:r>
                      <a:rPr lang="zh-CN" altLang="en-US" i="0">
                        <a:latin typeface="Cambria Math" panose="02040503050406030204" pitchFamily="18" charset="0"/>
                      </a:rPr>
                      <m:t> ∗ </m:t>
                    </m:r>
                    <m:r>
                      <a:rPr lang="zh-CN" altLang="en-US" i="1">
                        <a:latin typeface="Cambria Math" panose="02040503050406030204" pitchFamily="18" charset="0"/>
                      </a:rPr>
                      <m:t>𝑓</m:t>
                    </m:r>
                  </m:oMath>
                </a14:m>
                <a:r>
                  <a:rPr lang="zh-CN" altLang="en-US" dirty="0"/>
                  <a:t>              </a:t>
                </a:r>
                <a:r>
                  <a:rPr lang="en-US" altLang="zh-CN" dirty="0"/>
                  <a:t>(3)</a:t>
                </a:r>
                <a:endParaRPr lang="zh-CN" altLang="en-US" dirty="0"/>
              </a:p>
            </p:txBody>
          </p:sp>
        </mc:Choice>
        <mc:Fallback xmlns="">
          <p:sp>
            <p:nvSpPr>
              <p:cNvPr id="35" name="矩形 34">
                <a:extLst>
                  <a:ext uri="{FF2B5EF4-FFF2-40B4-BE49-F238E27FC236}">
                    <a16:creationId xmlns:a16="http://schemas.microsoft.com/office/drawing/2014/main" id="{B5ED9CE5-0B23-1E45-954C-6A77AFE70293}"/>
                  </a:ext>
                </a:extLst>
              </p:cNvPr>
              <p:cNvSpPr>
                <a:spLocks noRot="1" noChangeAspect="1" noMove="1" noResize="1" noEditPoints="1" noAdjustHandles="1" noChangeArrowheads="1" noChangeShapeType="1" noTextEdit="1"/>
              </p:cNvSpPr>
              <p:nvPr/>
            </p:nvSpPr>
            <p:spPr>
              <a:xfrm>
                <a:off x="7081261" y="6048826"/>
                <a:ext cx="3045449" cy="369332"/>
              </a:xfrm>
              <a:prstGeom prst="rect">
                <a:avLst/>
              </a:prstGeom>
              <a:blipFill>
                <a:blip r:embed="rId8"/>
                <a:stretch>
                  <a:fillRect t="-6667" r="-830" b="-26667"/>
                </a:stretch>
              </a:blipFill>
            </p:spPr>
            <p:txBody>
              <a:bodyPr/>
              <a:lstStyle/>
              <a:p>
                <a:r>
                  <a:rPr lang="zh-CN" altLang="en-US">
                    <a:noFill/>
                  </a:rPr>
                  <a:t> </a:t>
                </a:r>
              </a:p>
            </p:txBody>
          </p:sp>
        </mc:Fallback>
      </mc:AlternateContent>
      <p:pic>
        <p:nvPicPr>
          <p:cNvPr id="52" name="图片 51">
            <a:extLst>
              <a:ext uri="{FF2B5EF4-FFF2-40B4-BE49-F238E27FC236}">
                <a16:creationId xmlns:a16="http://schemas.microsoft.com/office/drawing/2014/main" id="{22C5EE1F-D188-C047-BAF4-381A4BAADCAC}"/>
              </a:ext>
            </a:extLst>
          </p:cNvPr>
          <p:cNvPicPr/>
          <p:nvPr/>
        </p:nvPicPr>
        <p:blipFill>
          <a:blip r:embed="rId9">
            <a:extLst>
              <a:ext uri="{28A0092B-C50C-407E-A947-70E740481C1C}">
                <a14:useLocalDpi xmlns:a14="http://schemas.microsoft.com/office/drawing/2010/main" val="0"/>
              </a:ext>
            </a:extLst>
          </a:blip>
          <a:stretch>
            <a:fillRect/>
          </a:stretch>
        </p:blipFill>
        <p:spPr>
          <a:xfrm>
            <a:off x="839430" y="3912567"/>
            <a:ext cx="4374488" cy="2289814"/>
          </a:xfrm>
          <a:prstGeom prst="rect">
            <a:avLst/>
          </a:prstGeom>
        </p:spPr>
      </p:pic>
      <p:pic>
        <p:nvPicPr>
          <p:cNvPr id="55" name="图片 54" descr="图表, 直方图&#10;&#10;描述已自动生成">
            <a:extLst>
              <a:ext uri="{FF2B5EF4-FFF2-40B4-BE49-F238E27FC236}">
                <a16:creationId xmlns:a16="http://schemas.microsoft.com/office/drawing/2014/main" id="{FF09A5DD-D4C2-0648-91D3-B3399383BBE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16144" y="3863197"/>
            <a:ext cx="4384675" cy="2523490"/>
          </a:xfrm>
          <a:prstGeom prst="rect">
            <a:avLst/>
          </a:prstGeom>
        </p:spPr>
      </p:pic>
    </p:spTree>
    <p:extLst>
      <p:ext uri="{BB962C8B-B14F-4D97-AF65-F5344CB8AC3E}">
        <p14:creationId xmlns:p14="http://schemas.microsoft.com/office/powerpoint/2010/main" val="6772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矩形 7"/>
          <p:cNvSpPr/>
          <p:nvPr/>
        </p:nvSpPr>
        <p:spPr>
          <a:xfrm>
            <a:off x="319085" y="389863"/>
            <a:ext cx="11553825" cy="62903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4758518" y="565282"/>
            <a:ext cx="2697027" cy="461665"/>
          </a:xfrm>
          <a:prstGeom prst="rect">
            <a:avLst/>
          </a:prstGeom>
          <a:noFill/>
        </p:spPr>
        <p:txBody>
          <a:bodyPr wrap="square" rtlCol="0">
            <a:spAutoFit/>
          </a:bodyPr>
          <a:lstStyle/>
          <a:p>
            <a:pPr algn="ctr"/>
            <a:r>
              <a:rPr lang="zh-CN" altLang="en-US" sz="2400" dirty="0">
                <a:latin typeface="微软雅黑" panose="020B0503020204020204" pitchFamily="34" charset="-122"/>
                <a:ea typeface="微软雅黑" panose="020B0503020204020204" pitchFamily="34" charset="-122"/>
              </a:rPr>
              <a:t>研究方法及过程</a:t>
            </a:r>
          </a:p>
        </p:txBody>
      </p:sp>
      <p:cxnSp>
        <p:nvCxnSpPr>
          <p:cNvPr id="3" name="直接连接符 2"/>
          <p:cNvCxnSpPr/>
          <p:nvPr/>
        </p:nvCxnSpPr>
        <p:spPr>
          <a:xfrm>
            <a:off x="5801393" y="1157605"/>
            <a:ext cx="58921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终止符 21">
            <a:extLst>
              <a:ext uri="{FF2B5EF4-FFF2-40B4-BE49-F238E27FC236}">
                <a16:creationId xmlns:a16="http://schemas.microsoft.com/office/drawing/2014/main" id="{E1F5038B-EF67-3846-9714-2CB4B12FA9C8}"/>
              </a:ext>
            </a:extLst>
          </p:cNvPr>
          <p:cNvSpPr/>
          <p:nvPr/>
        </p:nvSpPr>
        <p:spPr>
          <a:xfrm>
            <a:off x="1914203" y="1347489"/>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3" name="文本框 10">
            <a:extLst>
              <a:ext uri="{FF2B5EF4-FFF2-40B4-BE49-F238E27FC236}">
                <a16:creationId xmlns:a16="http://schemas.microsoft.com/office/drawing/2014/main" id="{20E6EC42-2CBC-5348-94C7-D1A8DCA63E24}"/>
              </a:ext>
            </a:extLst>
          </p:cNvPr>
          <p:cNvSpPr txBox="1">
            <a:spLocks noChangeArrowheads="1"/>
          </p:cNvSpPr>
          <p:nvPr/>
        </p:nvSpPr>
        <p:spPr bwMode="auto">
          <a:xfrm>
            <a:off x="2068895" y="1502227"/>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样本生成</a:t>
            </a:r>
            <a:endParaRPr lang="en-US" altLang="zh-CN" sz="2400" dirty="0">
              <a:solidFill>
                <a:schemeClr val="bg1"/>
              </a:solidFill>
              <a:latin typeface="微软雅黑" panose="020B0503020204020204" pitchFamily="34" charset="-122"/>
            </a:endParaRPr>
          </a:p>
        </p:txBody>
      </p:sp>
      <p:sp>
        <p:nvSpPr>
          <p:cNvPr id="27" name="终止符 26">
            <a:extLst>
              <a:ext uri="{FF2B5EF4-FFF2-40B4-BE49-F238E27FC236}">
                <a16:creationId xmlns:a16="http://schemas.microsoft.com/office/drawing/2014/main" id="{10C5E6F2-8ABB-1649-91A4-9E97E663D406}"/>
              </a:ext>
            </a:extLst>
          </p:cNvPr>
          <p:cNvSpPr/>
          <p:nvPr/>
        </p:nvSpPr>
        <p:spPr>
          <a:xfrm>
            <a:off x="5164194" y="1347488"/>
            <a:ext cx="1864993" cy="751763"/>
          </a:xfrm>
          <a:prstGeom prst="flowChartTerminator">
            <a:avLst/>
          </a:prstGeom>
          <a:solidFill>
            <a:srgbClr val="373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8" name="终止符 27">
            <a:extLst>
              <a:ext uri="{FF2B5EF4-FFF2-40B4-BE49-F238E27FC236}">
                <a16:creationId xmlns:a16="http://schemas.microsoft.com/office/drawing/2014/main" id="{C044EFF1-0E10-9541-A911-D2659739BA05}"/>
              </a:ext>
            </a:extLst>
          </p:cNvPr>
          <p:cNvSpPr/>
          <p:nvPr/>
        </p:nvSpPr>
        <p:spPr>
          <a:xfrm>
            <a:off x="8425762" y="1347487"/>
            <a:ext cx="1864993" cy="751763"/>
          </a:xfrm>
          <a:prstGeom prst="flowChartTerminator">
            <a:avLst/>
          </a:prstGeom>
          <a:solidFill>
            <a:srgbClr val="727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9" name="文本框 10">
            <a:extLst>
              <a:ext uri="{FF2B5EF4-FFF2-40B4-BE49-F238E27FC236}">
                <a16:creationId xmlns:a16="http://schemas.microsoft.com/office/drawing/2014/main" id="{FF4CCC27-B9C5-F742-90C0-7B9A900C541D}"/>
              </a:ext>
            </a:extLst>
          </p:cNvPr>
          <p:cNvSpPr txBox="1">
            <a:spLocks noChangeArrowheads="1"/>
          </p:cNvSpPr>
          <p:nvPr/>
        </p:nvSpPr>
        <p:spPr bwMode="auto">
          <a:xfrm>
            <a:off x="5334508"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特征抽取</a:t>
            </a:r>
            <a:endParaRPr lang="en-US" altLang="zh-CN" sz="2400" dirty="0">
              <a:solidFill>
                <a:schemeClr val="bg1"/>
              </a:solidFill>
              <a:latin typeface="微软雅黑" panose="020B0503020204020204" pitchFamily="34" charset="-122"/>
            </a:endParaRPr>
          </a:p>
        </p:txBody>
      </p:sp>
      <p:sp>
        <p:nvSpPr>
          <p:cNvPr id="30" name="文本框 10">
            <a:extLst>
              <a:ext uri="{FF2B5EF4-FFF2-40B4-BE49-F238E27FC236}">
                <a16:creationId xmlns:a16="http://schemas.microsoft.com/office/drawing/2014/main" id="{D412A59B-5ECA-AA42-8C56-FFC2A9DA8D39}"/>
              </a:ext>
            </a:extLst>
          </p:cNvPr>
          <p:cNvSpPr txBox="1">
            <a:spLocks noChangeArrowheads="1"/>
          </p:cNvSpPr>
          <p:nvPr/>
        </p:nvSpPr>
        <p:spPr bwMode="auto">
          <a:xfrm>
            <a:off x="8609276" y="1492535"/>
            <a:ext cx="15556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eaLnBrk="1" hangingPunct="1"/>
            <a:r>
              <a:rPr lang="zh-CN" altLang="en-US" sz="2400" dirty="0">
                <a:solidFill>
                  <a:schemeClr val="bg1"/>
                </a:solidFill>
                <a:latin typeface="微软雅黑" panose="020B0503020204020204" pitchFamily="34" charset="-122"/>
              </a:rPr>
              <a:t>分类</a:t>
            </a:r>
            <a:endParaRPr lang="en-US" altLang="zh-CN" sz="2400" dirty="0">
              <a:solidFill>
                <a:schemeClr val="bg1"/>
              </a:solidFill>
              <a:latin typeface="微软雅黑" panose="020B0503020204020204" pitchFamily="34" charset="-122"/>
            </a:endParaRPr>
          </a:p>
        </p:txBody>
      </p:sp>
      <p:cxnSp>
        <p:nvCxnSpPr>
          <p:cNvPr id="4" name="直线箭头连接符 3">
            <a:extLst>
              <a:ext uri="{FF2B5EF4-FFF2-40B4-BE49-F238E27FC236}">
                <a16:creationId xmlns:a16="http://schemas.microsoft.com/office/drawing/2014/main" id="{954AA218-A506-1B4F-B3DC-7171BBCFEFFF}"/>
              </a:ext>
            </a:extLst>
          </p:cNvPr>
          <p:cNvCxnSpPr/>
          <p:nvPr/>
        </p:nvCxnSpPr>
        <p:spPr>
          <a:xfrm>
            <a:off x="3779196" y="1723367"/>
            <a:ext cx="1384998" cy="96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 name="直线箭头连接符 5">
            <a:extLst>
              <a:ext uri="{FF2B5EF4-FFF2-40B4-BE49-F238E27FC236}">
                <a16:creationId xmlns:a16="http://schemas.microsoft.com/office/drawing/2014/main" id="{C97B91F5-29C8-CB4F-A7C4-30975C60D5F3}"/>
              </a:ext>
            </a:extLst>
          </p:cNvPr>
          <p:cNvCxnSpPr>
            <a:cxnSpLocks/>
            <a:stCxn id="27" idx="3"/>
            <a:endCxn id="28" idx="1"/>
          </p:cNvCxnSpPr>
          <p:nvPr/>
        </p:nvCxnSpPr>
        <p:spPr>
          <a:xfrm flipV="1">
            <a:off x="7029187" y="1723369"/>
            <a:ext cx="1396575"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2" name="矩形 31">
            <a:extLst>
              <a:ext uri="{FF2B5EF4-FFF2-40B4-BE49-F238E27FC236}">
                <a16:creationId xmlns:a16="http://schemas.microsoft.com/office/drawing/2014/main" id="{65098E4A-4E05-974E-B852-75006F60B912}"/>
              </a:ext>
            </a:extLst>
          </p:cNvPr>
          <p:cNvSpPr/>
          <p:nvPr/>
        </p:nvSpPr>
        <p:spPr>
          <a:xfrm>
            <a:off x="1421514" y="2367516"/>
            <a:ext cx="4528712" cy="401264"/>
          </a:xfrm>
          <a:prstGeom prst="rect">
            <a:avLst/>
          </a:prstGeom>
        </p:spPr>
        <p:txBody>
          <a:bodyPr wrap="square">
            <a:spAutoFit/>
          </a:bodyPr>
          <a:lstStyle/>
          <a:p>
            <a:pPr marL="285750" indent="-285750">
              <a:lnSpc>
                <a:spcPct val="120000"/>
              </a:lnSpc>
              <a:buFont typeface="Wingdings" pitchFamily="2" charset="2"/>
              <a:buChar char="u"/>
            </a:pPr>
            <a:r>
              <a:rPr lang="zh-CN" altLang="en-US" dirty="0">
                <a:latin typeface="Bebas" pitchFamily="2" charset="0"/>
                <a:ea typeface="微软雅黑" panose="020B0503020204020204" pitchFamily="34" charset="-122"/>
                <a:sym typeface="Bebas" pitchFamily="2" charset="0"/>
              </a:rPr>
              <a:t>跨时域、频域和能量域的特征抽取方法</a:t>
            </a:r>
          </a:p>
        </p:txBody>
      </p:sp>
      <p:pic>
        <p:nvPicPr>
          <p:cNvPr id="24" name="图片 23" descr="图形用户界面, 应用程序, Teams&#10;&#10;描述已自动生成">
            <a:extLst>
              <a:ext uri="{FF2B5EF4-FFF2-40B4-BE49-F238E27FC236}">
                <a16:creationId xmlns:a16="http://schemas.microsoft.com/office/drawing/2014/main" id="{CA722E4B-6503-7C48-BFFD-2A8223B250A5}"/>
              </a:ext>
            </a:extLst>
          </p:cNvPr>
          <p:cNvPicPr/>
          <p:nvPr/>
        </p:nvPicPr>
        <p:blipFill rotWithShape="1">
          <a:blip r:embed="rId4" cstate="print">
            <a:extLst>
              <a:ext uri="{28A0092B-C50C-407E-A947-70E740481C1C}">
                <a14:useLocalDpi xmlns:a14="http://schemas.microsoft.com/office/drawing/2010/main" val="0"/>
              </a:ext>
            </a:extLst>
          </a:blip>
          <a:srcRect l="2699" r="66595" b="26425"/>
          <a:stretch/>
        </p:blipFill>
        <p:spPr bwMode="auto">
          <a:xfrm>
            <a:off x="6472812" y="1785794"/>
            <a:ext cx="3923655" cy="2542160"/>
          </a:xfrm>
          <a:prstGeom prst="rect">
            <a:avLst/>
          </a:prstGeom>
          <a:ln>
            <a:noFill/>
          </a:ln>
          <a:extLst>
            <a:ext uri="{53640926-AAD7-44D8-BBD7-CCE9431645EC}">
              <a14:shadowObscured xmlns:a14="http://schemas.microsoft.com/office/drawing/2010/main"/>
            </a:ext>
          </a:extLst>
        </p:spPr>
      </p:pic>
      <p:sp>
        <p:nvSpPr>
          <p:cNvPr id="25" name="矩形 24">
            <a:extLst>
              <a:ext uri="{FF2B5EF4-FFF2-40B4-BE49-F238E27FC236}">
                <a16:creationId xmlns:a16="http://schemas.microsoft.com/office/drawing/2014/main" id="{C5C619D6-8955-F843-9AD1-3F57DE38F35B}"/>
              </a:ext>
            </a:extLst>
          </p:cNvPr>
          <p:cNvSpPr/>
          <p:nvPr/>
        </p:nvSpPr>
        <p:spPr>
          <a:xfrm>
            <a:off x="1736148" y="2908594"/>
            <a:ext cx="4430888" cy="1815882"/>
          </a:xfrm>
          <a:prstGeom prst="rect">
            <a:avLst/>
          </a:prstGeom>
        </p:spPr>
        <p:txBody>
          <a:bodyPr wrap="square">
            <a:spAutoFit/>
            <a:scene3d>
              <a:camera prst="orthographicFront"/>
              <a:lightRig rig="threePt" dir="t"/>
            </a:scene3d>
            <a:sp3d contourW="12700"/>
          </a:bodyPr>
          <a:lstStyle/>
          <a:p>
            <a:pPr marL="171450" indent="-171450">
              <a:buFont typeface="Arial" panose="020B0604020202020204" pitchFamily="34" charset="0"/>
              <a:buChar char="•"/>
              <a:defRPr/>
            </a:pPr>
            <a:r>
              <a:rPr lang="zh-CN" altLang="en-US" sz="1400" b="1" kern="0" dirty="0">
                <a:latin typeface="Arial" panose="020B0604020202020204"/>
                <a:ea typeface="微软雅黑" panose="020B0503020204020204" pitchFamily="34" charset="-122"/>
                <a:cs typeface="+mn-ea"/>
                <a:sym typeface="+mn-lt"/>
              </a:rPr>
              <a:t>时域</a:t>
            </a:r>
            <a:r>
              <a:rPr lang="zh-CN" altLang="en-US" sz="1400" kern="0" dirty="0">
                <a:latin typeface="Arial" panose="020B0604020202020204"/>
                <a:ea typeface="微软雅黑" panose="020B0503020204020204" pitchFamily="34" charset="-122"/>
                <a:cs typeface="+mn-ea"/>
                <a:sym typeface="+mn-lt"/>
              </a:rPr>
              <a:t>：单个样本的均值、标准差、峰度和偏度等数字特征。</a:t>
            </a:r>
            <a:endParaRPr lang="en-US" altLang="zh-CN" sz="1400" kern="0" dirty="0">
              <a:latin typeface="Arial" panose="020B0604020202020204"/>
              <a:ea typeface="微软雅黑" panose="020B0503020204020204" pitchFamily="34" charset="-122"/>
              <a:cs typeface="+mn-ea"/>
              <a:sym typeface="+mn-lt"/>
            </a:endParaRPr>
          </a:p>
          <a:p>
            <a:pPr marL="171450" indent="-171450">
              <a:buFont typeface="Arial" panose="020B0604020202020204" pitchFamily="34" charset="0"/>
              <a:buChar char="•"/>
              <a:defRPr/>
            </a:pPr>
            <a:endParaRPr lang="en-US" altLang="zh-CN" sz="1400" kern="0" dirty="0">
              <a:latin typeface="Arial" panose="020B0604020202020204"/>
              <a:ea typeface="微软雅黑" panose="020B0503020204020204" pitchFamily="34" charset="-122"/>
              <a:cs typeface="+mn-ea"/>
              <a:sym typeface="+mn-lt"/>
            </a:endParaRPr>
          </a:p>
          <a:p>
            <a:pPr marL="171450" indent="-171450">
              <a:buFont typeface="Arial" panose="020B0604020202020204" pitchFamily="34" charset="0"/>
              <a:buChar char="•"/>
              <a:defRPr/>
            </a:pPr>
            <a:r>
              <a:rPr kumimoji="0" lang="zh-CN" altLang="en-US" sz="1400" b="1"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rPr>
              <a:t>频域</a:t>
            </a:r>
            <a:r>
              <a:rPr lang="zh-CN" altLang="en-US" sz="1400" kern="0" dirty="0">
                <a:latin typeface="Arial" panose="020B0604020202020204"/>
                <a:ea typeface="微软雅黑" panose="020B0503020204020204" pitchFamily="34" charset="-122"/>
                <a:cs typeface="+mn-ea"/>
                <a:sym typeface="+mn-lt"/>
              </a:rPr>
              <a:t>：基于</a:t>
            </a:r>
            <a:r>
              <a:rPr lang="en" altLang="zh-CN" sz="1400" kern="0" dirty="0">
                <a:latin typeface="Arial" panose="020B0604020202020204"/>
                <a:ea typeface="微软雅黑" panose="020B0503020204020204" pitchFamily="34" charset="-122"/>
                <a:cs typeface="+mn-ea"/>
                <a:sym typeface="+mn-lt"/>
              </a:rPr>
              <a:t>MFCC</a:t>
            </a:r>
            <a:r>
              <a:rPr lang="zh-CN" altLang="en" sz="1400" kern="0" dirty="0">
                <a:latin typeface="Arial" panose="020B0604020202020204"/>
                <a:ea typeface="微软雅黑" panose="020B0503020204020204" pitchFamily="34" charset="-122"/>
                <a:cs typeface="+mn-ea"/>
                <a:sym typeface="+mn-lt"/>
              </a:rPr>
              <a:t>、</a:t>
            </a:r>
            <a:r>
              <a:rPr lang="en" altLang="zh-CN" sz="1400" kern="0" dirty="0">
                <a:latin typeface="Arial" panose="020B0604020202020204"/>
                <a:ea typeface="微软雅黑" panose="020B0503020204020204" pitchFamily="34" charset="-122"/>
                <a:cs typeface="+mn-ea"/>
                <a:sym typeface="+mn-lt"/>
              </a:rPr>
              <a:t>FFT</a:t>
            </a:r>
            <a:r>
              <a:rPr lang="zh-CN" altLang="en-US" sz="1400" kern="0" dirty="0">
                <a:latin typeface="Arial" panose="020B0604020202020204"/>
                <a:ea typeface="微软雅黑" panose="020B0503020204020204" pitchFamily="34" charset="-122"/>
                <a:cs typeface="+mn-ea"/>
                <a:sym typeface="+mn-lt"/>
              </a:rPr>
              <a:t>与</a:t>
            </a:r>
            <a:r>
              <a:rPr lang="en" altLang="zh-CN" sz="1400" kern="0" dirty="0">
                <a:latin typeface="Arial" panose="020B0604020202020204"/>
                <a:ea typeface="微软雅黑" panose="020B0503020204020204" pitchFamily="34" charset="-122"/>
                <a:cs typeface="+mn-ea"/>
                <a:sym typeface="+mn-lt"/>
              </a:rPr>
              <a:t>DCT</a:t>
            </a:r>
            <a:r>
              <a:rPr lang="zh-CN" altLang="en-US" sz="1400" kern="0" dirty="0">
                <a:latin typeface="Arial" panose="020B0604020202020204"/>
                <a:ea typeface="微软雅黑" panose="020B0503020204020204" pitchFamily="34" charset="-122"/>
                <a:cs typeface="+mn-ea"/>
                <a:sym typeface="+mn-lt"/>
              </a:rPr>
              <a:t>的组合两种方式分别获得两组频域特征，作为样本数据的频域表征。</a:t>
            </a:r>
            <a:endParaRPr lang="en-US" altLang="zh-CN" sz="1400" kern="0" dirty="0">
              <a:latin typeface="Arial" panose="020B0604020202020204"/>
              <a:ea typeface="微软雅黑" panose="020B0503020204020204" pitchFamily="34" charset="-122"/>
              <a:cs typeface="+mn-ea"/>
              <a:sym typeface="+mn-lt"/>
            </a:endParaRPr>
          </a:p>
          <a:p>
            <a:pPr marL="171450" indent="-171450">
              <a:buFont typeface="Arial" panose="020B0604020202020204" pitchFamily="34" charset="0"/>
              <a:buChar char="•"/>
              <a:defRPr/>
            </a:pPr>
            <a:endParaRPr kumimoji="0" lang="en-US" altLang="zh-CN" sz="14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a:p>
            <a:pPr marL="171450" indent="-171450">
              <a:buFont typeface="Arial" panose="020B0604020202020204" pitchFamily="34" charset="0"/>
              <a:buChar char="•"/>
              <a:defRPr/>
            </a:pPr>
            <a:r>
              <a:rPr lang="zh-CN" altLang="en-US" sz="1400" b="1" kern="0" dirty="0">
                <a:latin typeface="Arial" panose="020B0604020202020204"/>
                <a:ea typeface="微软雅黑" panose="020B0503020204020204" pitchFamily="34" charset="-122"/>
                <a:cs typeface="+mn-ea"/>
                <a:sym typeface="+mn-lt"/>
              </a:rPr>
              <a:t>能量域</a:t>
            </a:r>
            <a:r>
              <a:rPr lang="zh-CN" altLang="en-US" sz="1400" kern="0" dirty="0">
                <a:latin typeface="Arial" panose="020B0604020202020204"/>
                <a:ea typeface="微软雅黑" panose="020B0503020204020204" pitchFamily="34" charset="-122"/>
                <a:cs typeface="+mn-ea"/>
                <a:sym typeface="+mn-lt"/>
              </a:rPr>
              <a:t>：通过</a:t>
            </a:r>
            <a:r>
              <a:rPr lang="en" altLang="zh-CN" sz="1400" kern="0" dirty="0">
                <a:latin typeface="Arial" panose="020B0604020202020204"/>
                <a:ea typeface="微软雅黑" panose="020B0503020204020204" pitchFamily="34" charset="-122"/>
                <a:cs typeface="+mn-ea"/>
                <a:sym typeface="+mn-lt"/>
              </a:rPr>
              <a:t>Teager</a:t>
            </a:r>
            <a:r>
              <a:rPr lang="zh-CN" altLang="en-US" sz="1400" kern="0" dirty="0">
                <a:latin typeface="Arial" panose="020B0604020202020204"/>
                <a:ea typeface="微软雅黑" panose="020B0503020204020204" pitchFamily="34" charset="-122"/>
                <a:cs typeface="+mn-ea"/>
                <a:sym typeface="+mn-lt"/>
              </a:rPr>
              <a:t>能量算子和</a:t>
            </a:r>
            <a:r>
              <a:rPr lang="en" altLang="zh-CN" sz="1400" kern="0" dirty="0">
                <a:latin typeface="Arial" panose="020B0604020202020204"/>
                <a:ea typeface="微软雅黑" panose="020B0503020204020204" pitchFamily="34" charset="-122"/>
                <a:cs typeface="+mn-ea"/>
                <a:sym typeface="+mn-lt"/>
              </a:rPr>
              <a:t>FFT</a:t>
            </a:r>
            <a:r>
              <a:rPr lang="zh-CN" altLang="en-US" sz="1400" kern="0" dirty="0">
                <a:latin typeface="Arial" panose="020B0604020202020204"/>
                <a:ea typeface="微软雅黑" panose="020B0503020204020204" pitchFamily="34" charset="-122"/>
                <a:cs typeface="+mn-ea"/>
                <a:sym typeface="+mn-lt"/>
              </a:rPr>
              <a:t>的组合来抽取能量域特征。 </a:t>
            </a:r>
            <a:endParaRPr kumimoji="0" lang="en-US" altLang="zh-CN" sz="1400" b="0" i="0" u="none" strike="noStrike" kern="0" cap="none" spc="0" normalizeH="0" baseline="0" noProof="0" dirty="0">
              <a:ln>
                <a:noFill/>
              </a:ln>
              <a:effectLst/>
              <a:uLnTx/>
              <a:uFillTx/>
              <a:latin typeface="Arial" panose="020B0604020202020204"/>
              <a:ea typeface="微软雅黑" panose="020B0503020204020204" pitchFamily="34" charset="-122"/>
              <a:cs typeface="+mn-ea"/>
              <a:sym typeface="+mn-lt"/>
            </a:endParaRPr>
          </a:p>
        </p:txBody>
      </p:sp>
      <p:pic>
        <p:nvPicPr>
          <p:cNvPr id="26" name="图片 25" descr="图形用户界面&#10;&#10;描述已自动生成">
            <a:extLst>
              <a:ext uri="{FF2B5EF4-FFF2-40B4-BE49-F238E27FC236}">
                <a16:creationId xmlns:a16="http://schemas.microsoft.com/office/drawing/2014/main" id="{335B5CAF-17BF-1E4E-9F27-A2F4E7196436}"/>
              </a:ext>
            </a:extLst>
          </p:cNvPr>
          <p:cNvPicPr/>
          <p:nvPr/>
        </p:nvPicPr>
        <p:blipFill rotWithShape="1">
          <a:blip r:embed="rId5">
            <a:extLst>
              <a:ext uri="{28A0092B-C50C-407E-A947-70E740481C1C}">
                <a14:useLocalDpi xmlns:a14="http://schemas.microsoft.com/office/drawing/2010/main" val="0"/>
              </a:ext>
            </a:extLst>
          </a:blip>
          <a:srcRect r="6079"/>
          <a:stretch/>
        </p:blipFill>
        <p:spPr bwMode="auto">
          <a:xfrm>
            <a:off x="1503085" y="4917446"/>
            <a:ext cx="5055235" cy="1799590"/>
          </a:xfrm>
          <a:prstGeom prst="rect">
            <a:avLst/>
          </a:prstGeom>
          <a:ln>
            <a:noFill/>
          </a:ln>
          <a:extLst>
            <a:ext uri="{53640926-AAD7-44D8-BBD7-CCE9431645EC}">
              <a14:shadowObscured xmlns:a14="http://schemas.microsoft.com/office/drawing/2010/main"/>
            </a:ext>
          </a:extLst>
        </p:spPr>
      </p:pic>
      <p:pic>
        <p:nvPicPr>
          <p:cNvPr id="34" name="图片 33" descr="图表, 直方图&#10;&#10;描述已自动生成">
            <a:extLst>
              <a:ext uri="{FF2B5EF4-FFF2-40B4-BE49-F238E27FC236}">
                <a16:creationId xmlns:a16="http://schemas.microsoft.com/office/drawing/2014/main" id="{4F5202D0-5215-2442-9094-274A67B09B3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545526" y="4425070"/>
            <a:ext cx="4127500" cy="2036545"/>
          </a:xfrm>
          <a:prstGeom prst="rect">
            <a:avLst/>
          </a:prstGeom>
        </p:spPr>
      </p:pic>
    </p:spTree>
    <p:extLst>
      <p:ext uri="{BB962C8B-B14F-4D97-AF65-F5344CB8AC3E}">
        <p14:creationId xmlns:p14="http://schemas.microsoft.com/office/powerpoint/2010/main" val="41172214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6358</TotalTime>
  <Words>4005</Words>
  <Application>Microsoft Macintosh PowerPoint</Application>
  <PresentationFormat>宽屏</PresentationFormat>
  <Paragraphs>362</Paragraphs>
  <Slides>26</Slides>
  <Notes>26</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26</vt:i4>
      </vt:variant>
    </vt:vector>
  </HeadingPairs>
  <TitlesOfParts>
    <vt:vector size="41" baseType="lpstr">
      <vt:lpstr>等线</vt:lpstr>
      <vt:lpstr>等线 Light</vt:lpstr>
      <vt:lpstr>方正汉真广标简体</vt:lpstr>
      <vt:lpstr>胡晓波男神体</vt:lpstr>
      <vt:lpstr>华文细黑</vt:lpstr>
      <vt:lpstr>微软雅黑</vt:lpstr>
      <vt:lpstr>微软雅黑</vt:lpstr>
      <vt:lpstr>Bebas</vt:lpstr>
      <vt:lpstr>Arial</vt:lpstr>
      <vt:lpstr>Calibri</vt:lpstr>
      <vt:lpstr>Cambria Math</vt:lpstr>
      <vt:lpstr>Impact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孙 欢</cp:lastModifiedBy>
  <cp:revision>170</cp:revision>
  <dcterms:created xsi:type="dcterms:W3CDTF">2020-12-04T01:16:00Z</dcterms:created>
  <dcterms:modified xsi:type="dcterms:W3CDTF">2021-05-20T17:30:54Z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201948F8AE9B4EB79F7D5784C184C8F0</vt:lpwstr>
  </property>
</Properties>
</file>