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64" r:id="rId3"/>
    <p:sldId id="258" r:id="rId4"/>
    <p:sldId id="267" r:id="rId5"/>
    <p:sldId id="259" r:id="rId6"/>
    <p:sldId id="268" r:id="rId7"/>
    <p:sldId id="301" r:id="rId8"/>
    <p:sldId id="302" r:id="rId9"/>
    <p:sldId id="303" r:id="rId10"/>
    <p:sldId id="304" r:id="rId11"/>
    <p:sldId id="313" r:id="rId12"/>
    <p:sldId id="312" r:id="rId13"/>
    <p:sldId id="285" r:id="rId14"/>
    <p:sldId id="283" r:id="rId15"/>
    <p:sldId id="275" r:id="rId16"/>
    <p:sldId id="289" r:id="rId17"/>
    <p:sldId id="307" r:id="rId18"/>
    <p:sldId id="306" r:id="rId19"/>
    <p:sldId id="309" r:id="rId20"/>
    <p:sldId id="300" r:id="rId21"/>
    <p:sldId id="286" r:id="rId22"/>
    <p:sldId id="311" r:id="rId23"/>
    <p:sldId id="314" r:id="rId24"/>
    <p:sldId id="310" r:id="rId25"/>
    <p:sldId id="290" r:id="rId26"/>
    <p:sldId id="294" r:id="rId27"/>
    <p:sldId id="29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163630575@qq.com" initials="1" lastIdx="1" clrIdx="0">
    <p:extLst>
      <p:ext uri="{19B8F6BF-5375-455C-9EA6-DF929625EA0E}">
        <p15:presenceInfo xmlns:p15="http://schemas.microsoft.com/office/powerpoint/2012/main" userId="74ce468aa6ab43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80369"/>
  </p:normalViewPr>
  <p:slideViewPr>
    <p:cSldViewPr snapToGrid="0" snapToObjects="1">
      <p:cViewPr varScale="1">
        <p:scale>
          <a:sx n="53" d="100"/>
          <a:sy n="53" d="100"/>
        </p:scale>
        <p:origin x="892" y="48"/>
      </p:cViewPr>
      <p:guideLst/>
    </p:cSldViewPr>
  </p:slideViewPr>
  <p:notesTextViewPr>
    <p:cViewPr>
      <p:scale>
        <a:sx n="1" d="1"/>
        <a:sy n="1" d="1"/>
      </p:scale>
      <p:origin x="0" y="0"/>
    </p:cViewPr>
  </p:notesTextViewPr>
  <p:sorterViewPr>
    <p:cViewPr>
      <p:scale>
        <a:sx n="100" d="100"/>
        <a:sy n="100" d="100"/>
      </p:scale>
      <p:origin x="0" y="-19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38BDD-EEA9-674B-B41C-FAD8ACB1C19D}" type="datetimeFigureOut">
              <a:rPr kumimoji="1" lang="zh-CN" altLang="en-US" smtClean="0"/>
              <a:t>2019/10/27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EFE09-E3B0-6D43-A59F-F0ED723694FA}" type="slidenum">
              <a:rPr kumimoji="1" lang="zh-CN" altLang="en-US" smtClean="0"/>
              <a:t>‹#›</a:t>
            </a:fld>
            <a:endParaRPr kumimoji="1" lang="zh-CN" altLang="en-US"/>
          </a:p>
        </p:txBody>
      </p:sp>
    </p:spTree>
    <p:extLst>
      <p:ext uri="{BB962C8B-B14F-4D97-AF65-F5344CB8AC3E}">
        <p14:creationId xmlns:p14="http://schemas.microsoft.com/office/powerpoint/2010/main" val="98252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1</a:t>
            </a:fld>
            <a:endParaRPr kumimoji="1" lang="zh-CN" altLang="en-US"/>
          </a:p>
        </p:txBody>
      </p:sp>
    </p:spTree>
    <p:extLst>
      <p:ext uri="{BB962C8B-B14F-4D97-AF65-F5344CB8AC3E}">
        <p14:creationId xmlns:p14="http://schemas.microsoft.com/office/powerpoint/2010/main" val="424631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10</a:t>
            </a:fld>
            <a:endParaRPr kumimoji="1" lang="zh-CN" altLang="en-US"/>
          </a:p>
        </p:txBody>
      </p:sp>
    </p:spTree>
    <p:extLst>
      <p:ext uri="{BB962C8B-B14F-4D97-AF65-F5344CB8AC3E}">
        <p14:creationId xmlns:p14="http://schemas.microsoft.com/office/powerpoint/2010/main" val="111636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11</a:t>
            </a:fld>
            <a:endParaRPr kumimoji="1" lang="zh-CN" altLang="en-US"/>
          </a:p>
        </p:txBody>
      </p:sp>
    </p:spTree>
    <p:extLst>
      <p:ext uri="{BB962C8B-B14F-4D97-AF65-F5344CB8AC3E}">
        <p14:creationId xmlns:p14="http://schemas.microsoft.com/office/powerpoint/2010/main" val="647943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12</a:t>
            </a:fld>
            <a:endParaRPr kumimoji="1" lang="zh-CN" altLang="en-US"/>
          </a:p>
        </p:txBody>
      </p:sp>
    </p:spTree>
    <p:extLst>
      <p:ext uri="{BB962C8B-B14F-4D97-AF65-F5344CB8AC3E}">
        <p14:creationId xmlns:p14="http://schemas.microsoft.com/office/powerpoint/2010/main" val="3310298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a general prophet model. It has three components.</a:t>
            </a:r>
          </a:p>
          <a:p>
            <a:r>
              <a:rPr lang="en-US" altLang="zh-CN" dirty="0"/>
              <a:t>This is that we changed. </a:t>
            </a:r>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14</a:t>
            </a:fld>
            <a:endParaRPr kumimoji="1" lang="zh-CN" altLang="en-US"/>
          </a:p>
        </p:txBody>
      </p:sp>
    </p:spTree>
    <p:extLst>
      <p:ext uri="{BB962C8B-B14F-4D97-AF65-F5344CB8AC3E}">
        <p14:creationId xmlns:p14="http://schemas.microsoft.com/office/powerpoint/2010/main" val="632667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CG is original prophet model,</a:t>
            </a:r>
          </a:p>
          <a:p>
            <a:r>
              <a:rPr lang="en-US" altLang="zh-CN" dirty="0"/>
              <a:t>EG is that we changed, </a:t>
            </a:r>
          </a:p>
          <a:p>
            <a:r>
              <a:rPr lang="en-US" altLang="zh-CN" dirty="0"/>
              <a:t> the increase rate is higher, so we think the holiday component change over time. </a:t>
            </a:r>
            <a:endParaRPr lang="zh-CN" altLang="en-US" dirty="0"/>
          </a:p>
        </p:txBody>
      </p:sp>
      <p:sp>
        <p:nvSpPr>
          <p:cNvPr id="4" name="灯片编号占位符 3"/>
          <p:cNvSpPr>
            <a:spLocks noGrp="1"/>
          </p:cNvSpPr>
          <p:nvPr>
            <p:ph type="sldNum" sz="quarter" idx="10"/>
          </p:nvPr>
        </p:nvSpPr>
        <p:spPr/>
        <p:txBody>
          <a:bodyPr/>
          <a:lstStyle/>
          <a:p>
            <a:fld id="{81CEFE09-E3B0-6D43-A59F-F0ED723694FA}" type="slidenum">
              <a:rPr kumimoji="1" lang="zh-CN" altLang="en-US" smtClean="0"/>
              <a:t>15</a:t>
            </a:fld>
            <a:endParaRPr kumimoji="1" lang="zh-CN" altLang="en-US"/>
          </a:p>
        </p:txBody>
      </p:sp>
    </p:spTree>
    <p:extLst>
      <p:ext uri="{BB962C8B-B14F-4D97-AF65-F5344CB8AC3E}">
        <p14:creationId xmlns:p14="http://schemas.microsoft.com/office/powerpoint/2010/main" val="1002272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16</a:t>
            </a:fld>
            <a:endParaRPr kumimoji="1" lang="zh-CN" altLang="en-US"/>
          </a:p>
        </p:txBody>
      </p:sp>
    </p:spTree>
    <p:extLst>
      <p:ext uri="{BB962C8B-B14F-4D97-AF65-F5344CB8AC3E}">
        <p14:creationId xmlns:p14="http://schemas.microsoft.com/office/powerpoint/2010/main" val="1978246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17</a:t>
            </a:fld>
            <a:endParaRPr kumimoji="1" lang="zh-CN" altLang="en-US"/>
          </a:p>
        </p:txBody>
      </p:sp>
    </p:spTree>
    <p:extLst>
      <p:ext uri="{BB962C8B-B14F-4D97-AF65-F5344CB8AC3E}">
        <p14:creationId xmlns:p14="http://schemas.microsoft.com/office/powerpoint/2010/main" val="2755221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18</a:t>
            </a:fld>
            <a:endParaRPr kumimoji="1" lang="zh-CN" altLang="en-US"/>
          </a:p>
        </p:txBody>
      </p:sp>
    </p:spTree>
    <p:extLst>
      <p:ext uri="{BB962C8B-B14F-4D97-AF65-F5344CB8AC3E}">
        <p14:creationId xmlns:p14="http://schemas.microsoft.com/office/powerpoint/2010/main" val="2254446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as shown in the figure a, the holiday components obtained by CG are constants.</a:t>
            </a:r>
          </a:p>
          <a:p>
            <a:r>
              <a:rPr lang="en-US" altLang="zh-CN" dirty="0"/>
              <a:t> For comparison, as shown in the figure b, the holiday components obtained by EG grows linearly over time.</a:t>
            </a:r>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19</a:t>
            </a:fld>
            <a:endParaRPr kumimoji="1" lang="zh-CN" altLang="en-US"/>
          </a:p>
        </p:txBody>
      </p:sp>
    </p:spTree>
    <p:extLst>
      <p:ext uri="{BB962C8B-B14F-4D97-AF65-F5344CB8AC3E}">
        <p14:creationId xmlns:p14="http://schemas.microsoft.com/office/powerpoint/2010/main" val="4060518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CG model underestimates traffic volume after 2012.  because CG models holiday’s component as a constant, which makes the later prediction results less than the real values. </a:t>
            </a:r>
          </a:p>
          <a:p>
            <a:r>
              <a:rPr lang="en-US" altLang="zh-CN" dirty="0"/>
              <a:t>For comparison, as shown in Fig. b, EG model predicts the holiday traffic better. </a:t>
            </a:r>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20</a:t>
            </a:fld>
            <a:endParaRPr kumimoji="1" lang="zh-CN" altLang="en-US"/>
          </a:p>
        </p:txBody>
      </p:sp>
    </p:spTree>
    <p:extLst>
      <p:ext uri="{BB962C8B-B14F-4D97-AF65-F5344CB8AC3E}">
        <p14:creationId xmlns:p14="http://schemas.microsoft.com/office/powerpoint/2010/main" val="343058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will introduce our paper from the five aspects</a:t>
            </a:r>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2</a:t>
            </a:fld>
            <a:endParaRPr kumimoji="1" lang="zh-CN" altLang="en-US"/>
          </a:p>
        </p:txBody>
      </p:sp>
    </p:spTree>
    <p:extLst>
      <p:ext uri="{BB962C8B-B14F-4D97-AF65-F5344CB8AC3E}">
        <p14:creationId xmlns:p14="http://schemas.microsoft.com/office/powerpoint/2010/main" val="162875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21</a:t>
            </a:fld>
            <a:endParaRPr kumimoji="1" lang="zh-CN" altLang="en-US"/>
          </a:p>
        </p:txBody>
      </p:sp>
    </p:spTree>
    <p:extLst>
      <p:ext uri="{BB962C8B-B14F-4D97-AF65-F5344CB8AC3E}">
        <p14:creationId xmlns:p14="http://schemas.microsoft.com/office/powerpoint/2010/main" val="190584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22</a:t>
            </a:fld>
            <a:endParaRPr kumimoji="1" lang="zh-CN" altLang="en-US"/>
          </a:p>
        </p:txBody>
      </p:sp>
    </p:spTree>
    <p:extLst>
      <p:ext uri="{BB962C8B-B14F-4D97-AF65-F5344CB8AC3E}">
        <p14:creationId xmlns:p14="http://schemas.microsoft.com/office/powerpoint/2010/main" val="2570191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can see this figure, the EG is closer measurement than CG</a:t>
            </a:r>
          </a:p>
          <a:p>
            <a:endParaRPr lang="en-US" altLang="zh-CN" dirty="0"/>
          </a:p>
          <a:p>
            <a:r>
              <a:rPr lang="en-US" altLang="zh-CN" dirty="0"/>
              <a:t>We check the</a:t>
            </a:r>
            <a:r>
              <a:rPr lang="zh-CN" altLang="en-US" dirty="0"/>
              <a:t> </a:t>
            </a:r>
            <a:r>
              <a:rPr lang="en-US" altLang="zh-CN" dirty="0"/>
              <a:t>traffic on Lab day from 2010</a:t>
            </a:r>
            <a:r>
              <a:rPr lang="zh-CN" altLang="en-US" dirty="0"/>
              <a:t> </a:t>
            </a:r>
            <a:r>
              <a:rPr lang="en-US" altLang="zh-CN" dirty="0"/>
              <a:t>to 2014. we find the traffic on the last day  heavier than on the first day only 2013 year.</a:t>
            </a:r>
          </a:p>
          <a:p>
            <a:r>
              <a:rPr lang="en-US" altLang="zh-CN" dirty="0"/>
              <a:t>therefore, it lead to the predict incorrectly in 2014. but the peak volume is better than result obtained by CG.</a:t>
            </a:r>
          </a:p>
          <a:p>
            <a:r>
              <a:rPr lang="zh-CN" altLang="en-US" dirty="0"/>
              <a:t>所以导致了</a:t>
            </a:r>
            <a:r>
              <a:rPr lang="en-US" altLang="zh-CN" dirty="0"/>
              <a:t>14</a:t>
            </a:r>
            <a:r>
              <a:rPr lang="zh-CN" altLang="en-US" dirty="0"/>
              <a:t>年也趋势也预测错误。但是假期的最高流量预测相比于</a:t>
            </a:r>
            <a:r>
              <a:rPr lang="en-US" altLang="zh-CN" dirty="0"/>
              <a:t>CG</a:t>
            </a:r>
            <a:r>
              <a:rPr lang="zh-CN" altLang="en-US" dirty="0"/>
              <a:t>也还是好的。</a:t>
            </a:r>
            <a:endParaRPr lang="en-US" altLang="zh-CN" dirty="0"/>
          </a:p>
          <a:p>
            <a:r>
              <a:rPr lang="en-US" altLang="zh-CN" dirty="0"/>
              <a:t>otherwise</a:t>
            </a:r>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23</a:t>
            </a:fld>
            <a:endParaRPr kumimoji="1" lang="zh-CN" altLang="en-US"/>
          </a:p>
        </p:txBody>
      </p:sp>
    </p:spTree>
    <p:extLst>
      <p:ext uri="{BB962C8B-B14F-4D97-AF65-F5344CB8AC3E}">
        <p14:creationId xmlns:p14="http://schemas.microsoft.com/office/powerpoint/2010/main" val="209164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These are some evaluation metrics </a:t>
            </a:r>
          </a:p>
          <a:p>
            <a:r>
              <a:rPr lang="en-US" altLang="zh-CN" dirty="0"/>
              <a:t>From this table, we can see EG have better performance than other baseline model in holidays </a:t>
            </a:r>
          </a:p>
          <a:p>
            <a:r>
              <a:rPr lang="en-US" altLang="zh-CN" dirty="0"/>
              <a:t> </a:t>
            </a:r>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24</a:t>
            </a:fld>
            <a:endParaRPr kumimoji="1" lang="zh-CN" altLang="en-US"/>
          </a:p>
        </p:txBody>
      </p:sp>
    </p:spTree>
    <p:extLst>
      <p:ext uri="{BB962C8B-B14F-4D97-AF65-F5344CB8AC3E}">
        <p14:creationId xmlns:p14="http://schemas.microsoft.com/office/powerpoint/2010/main" val="2966289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25</a:t>
            </a:fld>
            <a:endParaRPr kumimoji="1" lang="zh-CN" altLang="en-US"/>
          </a:p>
        </p:txBody>
      </p:sp>
    </p:spTree>
    <p:extLst>
      <p:ext uri="{BB962C8B-B14F-4D97-AF65-F5344CB8AC3E}">
        <p14:creationId xmlns:p14="http://schemas.microsoft.com/office/powerpoint/2010/main" val="1085673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27</a:t>
            </a:fld>
            <a:endParaRPr kumimoji="1" lang="zh-CN" altLang="en-US"/>
          </a:p>
        </p:txBody>
      </p:sp>
    </p:spTree>
    <p:extLst>
      <p:ext uri="{BB962C8B-B14F-4D97-AF65-F5344CB8AC3E}">
        <p14:creationId xmlns:p14="http://schemas.microsoft.com/office/powerpoint/2010/main" val="288154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which could bring tremendous pressure on the road network.  So Accurate regional traffic volume projection is important for department of transportation to plan investments and also helps forecast oil or electric energy demand and CO2 emissions.</a:t>
            </a:r>
          </a:p>
        </p:txBody>
      </p:sp>
      <p:sp>
        <p:nvSpPr>
          <p:cNvPr id="4" name="幻灯片编号占位符 3"/>
          <p:cNvSpPr>
            <a:spLocks noGrp="1"/>
          </p:cNvSpPr>
          <p:nvPr>
            <p:ph type="sldNum" sz="quarter" idx="10"/>
          </p:nvPr>
        </p:nvSpPr>
        <p:spPr/>
        <p:txBody>
          <a:bodyPr/>
          <a:lstStyle/>
          <a:p>
            <a:fld id="{81CEFE09-E3B0-6D43-A59F-F0ED723694FA}" type="slidenum">
              <a:rPr kumimoji="1" lang="zh-CN" altLang="en-US" smtClean="0"/>
              <a:t>3</a:t>
            </a:fld>
            <a:endParaRPr kumimoji="1" lang="zh-CN" altLang="en-US"/>
          </a:p>
        </p:txBody>
      </p:sp>
    </p:spTree>
    <p:extLst>
      <p:ext uri="{BB962C8B-B14F-4D97-AF65-F5344CB8AC3E}">
        <p14:creationId xmlns:p14="http://schemas.microsoft.com/office/powerpoint/2010/main" val="1951508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4</a:t>
            </a:fld>
            <a:endParaRPr kumimoji="1" lang="zh-CN" altLang="en-US"/>
          </a:p>
        </p:txBody>
      </p:sp>
    </p:spTree>
    <p:extLst>
      <p:ext uri="{BB962C8B-B14F-4D97-AF65-F5344CB8AC3E}">
        <p14:creationId xmlns:p14="http://schemas.microsoft.com/office/powerpoint/2010/main" val="345762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5</a:t>
            </a:fld>
            <a:endParaRPr kumimoji="1" lang="zh-CN" altLang="en-US"/>
          </a:p>
        </p:txBody>
      </p:sp>
    </p:spTree>
    <p:extLst>
      <p:ext uri="{BB962C8B-B14F-4D97-AF65-F5344CB8AC3E}">
        <p14:creationId xmlns:p14="http://schemas.microsoft.com/office/powerpoint/2010/main" val="72491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latin typeface="Times New Roman" charset="0"/>
                <a:ea typeface="Times New Roman" charset="0"/>
                <a:cs typeface="Times New Roman" charset="0"/>
              </a:rPr>
              <a:t>This is a map of Guizhou province </a:t>
            </a:r>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6</a:t>
            </a:fld>
            <a:endParaRPr kumimoji="1" lang="zh-CN" altLang="en-US"/>
          </a:p>
        </p:txBody>
      </p:sp>
    </p:spTree>
    <p:extLst>
      <p:ext uri="{BB962C8B-B14F-4D97-AF65-F5344CB8AC3E}">
        <p14:creationId xmlns:p14="http://schemas.microsoft.com/office/powerpoint/2010/main" val="104323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LSTM</a:t>
            </a:r>
            <a:r>
              <a:rPr lang="zh-CN" altLang="en-US" dirty="0"/>
              <a:t>，以及</a:t>
            </a:r>
            <a:r>
              <a:rPr lang="en-US" altLang="zh-CN" dirty="0"/>
              <a:t>lab</a:t>
            </a:r>
            <a:r>
              <a:rPr lang="zh-CN" altLang="en-US"/>
              <a:t>，还有指数，线性的描述</a:t>
            </a:r>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7</a:t>
            </a:fld>
            <a:endParaRPr kumimoji="1" lang="zh-CN" altLang="en-US"/>
          </a:p>
        </p:txBody>
      </p:sp>
    </p:spTree>
    <p:extLst>
      <p:ext uri="{BB962C8B-B14F-4D97-AF65-F5344CB8AC3E}">
        <p14:creationId xmlns:p14="http://schemas.microsoft.com/office/powerpoint/2010/main" val="232119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8</a:t>
            </a:fld>
            <a:endParaRPr kumimoji="1" lang="zh-CN" altLang="en-US"/>
          </a:p>
        </p:txBody>
      </p:sp>
    </p:spTree>
    <p:extLst>
      <p:ext uri="{BB962C8B-B14F-4D97-AF65-F5344CB8AC3E}">
        <p14:creationId xmlns:p14="http://schemas.microsoft.com/office/powerpoint/2010/main" val="990939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olidFill>
                  <a:srgbClr val="FF0000"/>
                </a:solidFill>
              </a:rPr>
              <a:t>Based on this find, we change our model.</a:t>
            </a:r>
            <a:endParaRPr lang="zh-CN" altLang="en-US" dirty="0">
              <a:solidFill>
                <a:srgbClr val="FF0000"/>
              </a:solidFill>
            </a:endParaRPr>
          </a:p>
        </p:txBody>
      </p:sp>
      <p:sp>
        <p:nvSpPr>
          <p:cNvPr id="4" name="灯片编号占位符 3"/>
          <p:cNvSpPr>
            <a:spLocks noGrp="1"/>
          </p:cNvSpPr>
          <p:nvPr>
            <p:ph type="sldNum" sz="quarter" idx="5"/>
          </p:nvPr>
        </p:nvSpPr>
        <p:spPr/>
        <p:txBody>
          <a:bodyPr/>
          <a:lstStyle/>
          <a:p>
            <a:fld id="{81CEFE09-E3B0-6D43-A59F-F0ED723694FA}" type="slidenum">
              <a:rPr kumimoji="1" lang="zh-CN" altLang="en-US" smtClean="0"/>
              <a:t>9</a:t>
            </a:fld>
            <a:endParaRPr kumimoji="1" lang="zh-CN" altLang="en-US"/>
          </a:p>
        </p:txBody>
      </p:sp>
    </p:spTree>
    <p:extLst>
      <p:ext uri="{BB962C8B-B14F-4D97-AF65-F5344CB8AC3E}">
        <p14:creationId xmlns:p14="http://schemas.microsoft.com/office/powerpoint/2010/main" val="245106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1DBA1E78-1385-4BA8-ABC7-E488CF091381}" type="datetime1">
              <a:rPr kumimoji="1" lang="zh-CN" altLang="en-US" smtClean="0"/>
              <a:t>2019/10/27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B9B4C18-7934-764D-B8F7-36BFE1C61C4F}" type="slidenum">
              <a:rPr kumimoji="1" lang="zh-CN" altLang="en-US" smtClean="0"/>
              <a:t>‹#›</a:t>
            </a:fld>
            <a:endParaRPr kumimoji="1" lang="zh-CN" altLang="en-US"/>
          </a:p>
        </p:txBody>
      </p:sp>
    </p:spTree>
    <p:extLst>
      <p:ext uri="{BB962C8B-B14F-4D97-AF65-F5344CB8AC3E}">
        <p14:creationId xmlns:p14="http://schemas.microsoft.com/office/powerpoint/2010/main" val="157625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7F68A5B-28B8-4269-8BA3-C39D1150E484}" type="datetime1">
              <a:rPr kumimoji="1" lang="zh-CN" altLang="en-US" smtClean="0"/>
              <a:t>2019/10/27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B9B4C18-7934-764D-B8F7-36BFE1C61C4F}" type="slidenum">
              <a:rPr kumimoji="1" lang="zh-CN" altLang="en-US" smtClean="0"/>
              <a:t>‹#›</a:t>
            </a:fld>
            <a:endParaRPr kumimoji="1" lang="zh-CN" altLang="en-US"/>
          </a:p>
        </p:txBody>
      </p:sp>
    </p:spTree>
    <p:extLst>
      <p:ext uri="{BB962C8B-B14F-4D97-AF65-F5344CB8AC3E}">
        <p14:creationId xmlns:p14="http://schemas.microsoft.com/office/powerpoint/2010/main" val="110890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48BB3918-AF31-4C68-9DA4-9CDE75019161}" type="datetime1">
              <a:rPr kumimoji="1" lang="zh-CN" altLang="en-US" smtClean="0"/>
              <a:t>2019/10/27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B9B4C18-7934-764D-B8F7-36BFE1C61C4F}" type="slidenum">
              <a:rPr kumimoji="1" lang="zh-CN" altLang="en-US" smtClean="0"/>
              <a:t>‹#›</a:t>
            </a:fld>
            <a:endParaRPr kumimoji="1" lang="zh-CN" altLang="en-US"/>
          </a:p>
        </p:txBody>
      </p:sp>
    </p:spTree>
    <p:extLst>
      <p:ext uri="{BB962C8B-B14F-4D97-AF65-F5344CB8AC3E}">
        <p14:creationId xmlns:p14="http://schemas.microsoft.com/office/powerpoint/2010/main" val="142653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3389E220-FCCF-4B52-AC10-8D53CD173647}" type="datetime1">
              <a:rPr kumimoji="1" lang="zh-CN" altLang="en-US" smtClean="0"/>
              <a:t>2019/10/27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B9B4C18-7934-764D-B8F7-36BFE1C61C4F}" type="slidenum">
              <a:rPr kumimoji="1" lang="zh-CN" altLang="en-US" smtClean="0"/>
              <a:t>‹#›</a:t>
            </a:fld>
            <a:endParaRPr kumimoji="1" lang="zh-CN" altLang="en-US"/>
          </a:p>
        </p:txBody>
      </p:sp>
    </p:spTree>
    <p:extLst>
      <p:ext uri="{BB962C8B-B14F-4D97-AF65-F5344CB8AC3E}">
        <p14:creationId xmlns:p14="http://schemas.microsoft.com/office/powerpoint/2010/main" val="80121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3F62E7BF-FF1C-4023-97CE-48775B13A681}" type="datetime1">
              <a:rPr kumimoji="1" lang="zh-CN" altLang="en-US" smtClean="0"/>
              <a:t>2019/10/27</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B9B4C18-7934-764D-B8F7-36BFE1C61C4F}" type="slidenum">
              <a:rPr kumimoji="1" lang="zh-CN" altLang="en-US" smtClean="0"/>
              <a:t>‹#›</a:t>
            </a:fld>
            <a:endParaRPr kumimoji="1" lang="zh-CN" altLang="en-US"/>
          </a:p>
        </p:txBody>
      </p:sp>
    </p:spTree>
    <p:extLst>
      <p:ext uri="{BB962C8B-B14F-4D97-AF65-F5344CB8AC3E}">
        <p14:creationId xmlns:p14="http://schemas.microsoft.com/office/powerpoint/2010/main" val="127744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C54856C4-4429-4795-A0F8-3D3EC65CA566}" type="datetime1">
              <a:rPr kumimoji="1" lang="zh-CN" altLang="en-US" smtClean="0"/>
              <a:t>2019/10/27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B9B4C18-7934-764D-B8F7-36BFE1C61C4F}" type="slidenum">
              <a:rPr kumimoji="1" lang="zh-CN" altLang="en-US" smtClean="0"/>
              <a:t>‹#›</a:t>
            </a:fld>
            <a:endParaRPr kumimoji="1" lang="zh-CN" altLang="en-US"/>
          </a:p>
        </p:txBody>
      </p:sp>
    </p:spTree>
    <p:extLst>
      <p:ext uri="{BB962C8B-B14F-4D97-AF65-F5344CB8AC3E}">
        <p14:creationId xmlns:p14="http://schemas.microsoft.com/office/powerpoint/2010/main" val="1703677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D15073FE-DA57-41A9-B80B-2BAA95F968EE}" type="datetime1">
              <a:rPr kumimoji="1" lang="zh-CN" altLang="en-US" smtClean="0"/>
              <a:t>2019/10/27</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3B9B4C18-7934-764D-B8F7-36BFE1C61C4F}" type="slidenum">
              <a:rPr kumimoji="1" lang="zh-CN" altLang="en-US" smtClean="0"/>
              <a:t>‹#›</a:t>
            </a:fld>
            <a:endParaRPr kumimoji="1" lang="zh-CN" altLang="en-US"/>
          </a:p>
        </p:txBody>
      </p:sp>
    </p:spTree>
    <p:extLst>
      <p:ext uri="{BB962C8B-B14F-4D97-AF65-F5344CB8AC3E}">
        <p14:creationId xmlns:p14="http://schemas.microsoft.com/office/powerpoint/2010/main" val="130131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D3B3B9AF-E0AE-4D1C-8799-3B112A70554B}" type="datetime1">
              <a:rPr kumimoji="1" lang="zh-CN" altLang="en-US" smtClean="0"/>
              <a:t>2019/10/27</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B9B4C18-7934-764D-B8F7-36BFE1C61C4F}" type="slidenum">
              <a:rPr kumimoji="1" lang="zh-CN" altLang="en-US" smtClean="0"/>
              <a:t>‹#›</a:t>
            </a:fld>
            <a:endParaRPr kumimoji="1" lang="zh-CN" altLang="en-US"/>
          </a:p>
        </p:txBody>
      </p:sp>
    </p:spTree>
    <p:extLst>
      <p:ext uri="{BB962C8B-B14F-4D97-AF65-F5344CB8AC3E}">
        <p14:creationId xmlns:p14="http://schemas.microsoft.com/office/powerpoint/2010/main" val="129414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80AAF2-2807-4CD3-B738-8A711471AED3}" type="datetime1">
              <a:rPr kumimoji="1" lang="zh-CN" altLang="en-US" smtClean="0"/>
              <a:t>2019/10/27</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B9B4C18-7934-764D-B8F7-36BFE1C61C4F}" type="slidenum">
              <a:rPr kumimoji="1" lang="zh-CN" altLang="en-US" smtClean="0"/>
              <a:t>‹#›</a:t>
            </a:fld>
            <a:endParaRPr kumimoji="1" lang="zh-CN" altLang="en-US"/>
          </a:p>
        </p:txBody>
      </p:sp>
    </p:spTree>
    <p:extLst>
      <p:ext uri="{BB962C8B-B14F-4D97-AF65-F5344CB8AC3E}">
        <p14:creationId xmlns:p14="http://schemas.microsoft.com/office/powerpoint/2010/main" val="103793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824A7480-4813-4F4D-8FC5-308D765F25D3}" type="datetime1">
              <a:rPr kumimoji="1" lang="zh-CN" altLang="en-US" smtClean="0"/>
              <a:t>2019/10/27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B9B4C18-7934-764D-B8F7-36BFE1C61C4F}" type="slidenum">
              <a:rPr kumimoji="1" lang="zh-CN" altLang="en-US" smtClean="0"/>
              <a:t>‹#›</a:t>
            </a:fld>
            <a:endParaRPr kumimoji="1" lang="zh-CN" altLang="en-US"/>
          </a:p>
        </p:txBody>
      </p:sp>
    </p:spTree>
    <p:extLst>
      <p:ext uri="{BB962C8B-B14F-4D97-AF65-F5344CB8AC3E}">
        <p14:creationId xmlns:p14="http://schemas.microsoft.com/office/powerpoint/2010/main" val="53441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DD15F1F5-215C-4A07-8056-ECE667A07260}" type="datetime1">
              <a:rPr kumimoji="1" lang="zh-CN" altLang="en-US" smtClean="0"/>
              <a:t>2019/10/27</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B9B4C18-7934-764D-B8F7-36BFE1C61C4F}" type="slidenum">
              <a:rPr kumimoji="1" lang="zh-CN" altLang="en-US" smtClean="0"/>
              <a:t>‹#›</a:t>
            </a:fld>
            <a:endParaRPr kumimoji="1" lang="zh-CN" altLang="en-US"/>
          </a:p>
        </p:txBody>
      </p:sp>
    </p:spTree>
    <p:extLst>
      <p:ext uri="{BB962C8B-B14F-4D97-AF65-F5344CB8AC3E}">
        <p14:creationId xmlns:p14="http://schemas.microsoft.com/office/powerpoint/2010/main" val="118247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1A103-0DB1-49EF-B882-E51C72E44DB9}" type="datetime1">
              <a:rPr kumimoji="1" lang="zh-CN" altLang="en-US" smtClean="0"/>
              <a:t>2019/10/27</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B4C18-7934-764D-B8F7-36BFE1C61C4F}" type="slidenum">
              <a:rPr kumimoji="1" lang="zh-CN" altLang="en-US" smtClean="0"/>
              <a:t>‹#›</a:t>
            </a:fld>
            <a:endParaRPr kumimoji="1" lang="zh-CN" altLang="en-US"/>
          </a:p>
        </p:txBody>
      </p:sp>
    </p:spTree>
    <p:extLst>
      <p:ext uri="{BB962C8B-B14F-4D97-AF65-F5344CB8AC3E}">
        <p14:creationId xmlns:p14="http://schemas.microsoft.com/office/powerpoint/2010/main" val="71281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727389"/>
            <a:ext cx="9629274" cy="2387600"/>
          </a:xfrm>
        </p:spPr>
        <p:txBody>
          <a:bodyPr>
            <a:normAutofit/>
          </a:bodyPr>
          <a:lstStyle/>
          <a:p>
            <a:r>
              <a:rPr lang="en-US" altLang="zh-CN" sz="4800" dirty="0">
                <a:latin typeface="Times New Roman" charset="0"/>
                <a:ea typeface="Times New Roman" charset="0"/>
                <a:cs typeface="Times New Roman" charset="0"/>
              </a:rPr>
              <a:t>Measurement and Prediction of Regional Trafﬁc Volume in Holidays</a:t>
            </a:r>
          </a:p>
        </p:txBody>
      </p:sp>
      <p:sp>
        <p:nvSpPr>
          <p:cNvPr id="3" name="副标题 2"/>
          <p:cNvSpPr>
            <a:spLocks noGrp="1"/>
          </p:cNvSpPr>
          <p:nvPr>
            <p:ph type="subTitle" idx="1"/>
          </p:nvPr>
        </p:nvSpPr>
        <p:spPr>
          <a:xfrm>
            <a:off x="508000" y="4148667"/>
            <a:ext cx="5071533" cy="1835517"/>
          </a:xfrm>
        </p:spPr>
        <p:txBody>
          <a:bodyPr>
            <a:normAutofit/>
          </a:bodyPr>
          <a:lstStyle/>
          <a:p>
            <a:r>
              <a:rPr lang="en-US" altLang="zh-CN" sz="2000" dirty="0" err="1">
                <a:latin typeface="Times New Roman" charset="0"/>
                <a:ea typeface="Times New Roman" charset="0"/>
                <a:cs typeface="Times New Roman" charset="0"/>
              </a:rPr>
              <a:t>Zhenzhu</a:t>
            </a:r>
            <a:r>
              <a:rPr lang="en-US" altLang="zh-CN" sz="2000" dirty="0">
                <a:latin typeface="Times New Roman" charset="0"/>
                <a:ea typeface="Times New Roman" charset="0"/>
                <a:cs typeface="Times New Roman" charset="0"/>
              </a:rPr>
              <a:t> Wang, </a:t>
            </a:r>
            <a:r>
              <a:rPr lang="en-US" altLang="zh-CN" sz="2000" dirty="0" err="1">
                <a:latin typeface="Times New Roman" charset="0"/>
                <a:ea typeface="Times New Roman" charset="0"/>
                <a:cs typeface="Times New Roman" charset="0"/>
              </a:rPr>
              <a:t>Yishuai</a:t>
            </a:r>
            <a:r>
              <a:rPr lang="en-US" altLang="zh-CN" sz="2000" dirty="0">
                <a:latin typeface="Times New Roman" charset="0"/>
                <a:ea typeface="Times New Roman" charset="0"/>
                <a:cs typeface="Times New Roman" charset="0"/>
              </a:rPr>
              <a:t> Chen, Jian </a:t>
            </a:r>
            <a:r>
              <a:rPr lang="en-US" altLang="zh-CN" sz="2000" dirty="0" err="1">
                <a:latin typeface="Times New Roman" charset="0"/>
                <a:ea typeface="Times New Roman" charset="0"/>
                <a:cs typeface="Times New Roman" charset="0"/>
              </a:rPr>
              <a:t>Su</a:t>
            </a:r>
            <a:r>
              <a:rPr lang="en-US" altLang="zh-CN" sz="2000" dirty="0">
                <a:latin typeface="Times New Roman" charset="0"/>
                <a:ea typeface="Times New Roman" charset="0"/>
                <a:cs typeface="Times New Roman" charset="0"/>
              </a:rPr>
              <a:t>, </a:t>
            </a:r>
            <a:r>
              <a:rPr lang="en-US" altLang="zh-CN" sz="2000" dirty="0" err="1">
                <a:latin typeface="Times New Roman" charset="0"/>
                <a:ea typeface="Times New Roman" charset="0"/>
                <a:cs typeface="Times New Roman" charset="0"/>
              </a:rPr>
              <a:t>Yuchun</a:t>
            </a:r>
            <a:r>
              <a:rPr lang="en-US" altLang="zh-CN" sz="2000" dirty="0">
                <a:latin typeface="Times New Roman" charset="0"/>
                <a:ea typeface="Times New Roman" charset="0"/>
                <a:cs typeface="Times New Roman" charset="0"/>
              </a:rPr>
              <a:t> Guo, </a:t>
            </a:r>
            <a:r>
              <a:rPr lang="en-US" altLang="zh-CN" sz="2000" dirty="0" err="1">
                <a:latin typeface="Times New Roman" charset="0"/>
                <a:ea typeface="Times New Roman" charset="0"/>
                <a:cs typeface="Times New Roman" charset="0"/>
              </a:rPr>
              <a:t>Yongxiang</a:t>
            </a:r>
            <a:r>
              <a:rPr lang="en-US" altLang="zh-CN" sz="2000" dirty="0">
                <a:latin typeface="Times New Roman" charset="0"/>
                <a:ea typeface="Times New Roman" charset="0"/>
                <a:cs typeface="Times New Roman" charset="0"/>
              </a:rPr>
              <a:t> Zhao</a:t>
            </a:r>
            <a:r>
              <a:rPr lang="zh-CN" altLang="en-US" sz="2000" dirty="0">
                <a:latin typeface="Times New Roman" charset="0"/>
                <a:ea typeface="Times New Roman" charset="0"/>
                <a:cs typeface="Times New Roman" charset="0"/>
              </a:rPr>
              <a:t>，</a:t>
            </a:r>
            <a:r>
              <a:rPr lang="en-US" altLang="zh-CN" sz="2000" dirty="0">
                <a:latin typeface="Times New Roman" charset="0"/>
                <a:ea typeface="Times New Roman" charset="0"/>
                <a:cs typeface="Times New Roman" charset="0"/>
              </a:rPr>
              <a:t> </a:t>
            </a:r>
            <a:r>
              <a:rPr lang="en-US" altLang="zh-CN" sz="2000" dirty="0" err="1">
                <a:latin typeface="Times New Roman" charset="0"/>
                <a:ea typeface="Times New Roman" charset="0"/>
                <a:cs typeface="Times New Roman" charset="0"/>
              </a:rPr>
              <a:t>Weikang</a:t>
            </a:r>
            <a:r>
              <a:rPr lang="en-US" altLang="zh-CN" sz="2000" dirty="0">
                <a:latin typeface="Times New Roman" charset="0"/>
                <a:ea typeface="Times New Roman" charset="0"/>
                <a:cs typeface="Times New Roman" charset="0"/>
              </a:rPr>
              <a:t> Tang</a:t>
            </a:r>
          </a:p>
          <a:p>
            <a:r>
              <a:rPr lang="en-US" altLang="zh-CN" sz="2000" dirty="0">
                <a:latin typeface="Times New Roman" charset="0"/>
                <a:ea typeface="Times New Roman" charset="0"/>
                <a:cs typeface="Times New Roman" charset="0"/>
              </a:rPr>
              <a:t>Beijing </a:t>
            </a:r>
            <a:r>
              <a:rPr lang="en-US" altLang="zh-CN" sz="2000" dirty="0" err="1">
                <a:latin typeface="Times New Roman" charset="0"/>
                <a:ea typeface="Times New Roman" charset="0"/>
                <a:cs typeface="Times New Roman" charset="0"/>
              </a:rPr>
              <a:t>Jiaotong</a:t>
            </a:r>
            <a:r>
              <a:rPr lang="en-US" altLang="zh-CN" sz="2000" dirty="0">
                <a:latin typeface="Times New Roman" charset="0"/>
                <a:ea typeface="Times New Roman" charset="0"/>
                <a:cs typeface="Times New Roman" charset="0"/>
              </a:rPr>
              <a:t> University</a:t>
            </a:r>
            <a:br>
              <a:rPr lang="en-US" altLang="zh-CN" sz="2000" dirty="0">
                <a:latin typeface="Times New Roman" charset="0"/>
                <a:ea typeface="Times New Roman" charset="0"/>
                <a:cs typeface="Times New Roman" charset="0"/>
              </a:rPr>
            </a:br>
            <a:r>
              <a:rPr lang="en-US" altLang="zh-CN" sz="2000" dirty="0">
                <a:latin typeface="Times New Roman" charset="0"/>
                <a:ea typeface="Times New Roman" charset="0"/>
                <a:cs typeface="Times New Roman" charset="0"/>
              </a:rPr>
              <a:t>Beijing, China </a:t>
            </a:r>
          </a:p>
          <a:p>
            <a:endParaRPr lang="en-US" altLang="zh-CN" dirty="0">
              <a:latin typeface="Times New Roman" charset="0"/>
              <a:ea typeface="Times New Roman" charset="0"/>
              <a:cs typeface="Times New Roman" charset="0"/>
            </a:endParaRPr>
          </a:p>
        </p:txBody>
      </p:sp>
      <p:sp>
        <p:nvSpPr>
          <p:cNvPr id="4" name="矩形 3">
            <a:extLst>
              <a:ext uri="{FF2B5EF4-FFF2-40B4-BE49-F238E27FC236}">
                <a16:creationId xmlns:a16="http://schemas.microsoft.com/office/drawing/2014/main" id="{7804F4B4-741C-4F1F-B34C-4CD2ED8A46ED}"/>
              </a:ext>
            </a:extLst>
          </p:cNvPr>
          <p:cNvSpPr/>
          <p:nvPr/>
        </p:nvSpPr>
        <p:spPr>
          <a:xfrm>
            <a:off x="7353086" y="4173873"/>
            <a:ext cx="2909771" cy="1785104"/>
          </a:xfrm>
          <a:prstGeom prst="rect">
            <a:avLst/>
          </a:prstGeom>
        </p:spPr>
        <p:txBody>
          <a:bodyPr wrap="none">
            <a:spAutoFit/>
          </a:bodyPr>
          <a:lstStyle/>
          <a:p>
            <a:pPr algn="ctr"/>
            <a:r>
              <a:rPr lang="en-US" altLang="zh-CN" dirty="0">
                <a:latin typeface="Times New Roman" charset="0"/>
                <a:ea typeface="Times New Roman" charset="0"/>
                <a:cs typeface="Times New Roman" charset="0"/>
              </a:rPr>
              <a:t>Chao Zeng, </a:t>
            </a:r>
            <a:r>
              <a:rPr lang="en-US" altLang="zh-CN" dirty="0" err="1">
                <a:latin typeface="Times New Roman" charset="0"/>
                <a:ea typeface="Times New Roman" charset="0"/>
                <a:cs typeface="Times New Roman" charset="0"/>
              </a:rPr>
              <a:t>Jingwei</a:t>
            </a:r>
            <a:r>
              <a:rPr lang="en-US" altLang="zh-CN" dirty="0">
                <a:latin typeface="Times New Roman" charset="0"/>
                <a:ea typeface="Times New Roman" charset="0"/>
                <a:cs typeface="Times New Roman" charset="0"/>
              </a:rPr>
              <a:t> Chen</a:t>
            </a:r>
          </a:p>
          <a:p>
            <a:pPr algn="ctr"/>
            <a:endParaRPr lang="en-US" altLang="zh-CN" dirty="0">
              <a:latin typeface="Times New Roman" charset="0"/>
              <a:cs typeface="Times New Roman" charset="0"/>
            </a:endParaRPr>
          </a:p>
          <a:p>
            <a:pPr algn="ctr"/>
            <a:r>
              <a:rPr lang="en-US" altLang="zh-CN" dirty="0">
                <a:latin typeface="Times New Roman" panose="02020603050405020304" pitchFamily="18" charset="0"/>
                <a:cs typeface="Times New Roman" panose="02020603050405020304" pitchFamily="18" charset="0"/>
              </a:rPr>
              <a:t>Join-Cheer Software Co., Ltd</a:t>
            </a:r>
          </a:p>
          <a:p>
            <a:pPr algn="ctr"/>
            <a:r>
              <a:rPr lang="en-US" altLang="zh-CN" dirty="0">
                <a:latin typeface="Times New Roman" charset="0"/>
                <a:ea typeface="Times New Roman" charset="0"/>
                <a:cs typeface="Times New Roman" charset="0"/>
              </a:rPr>
              <a:t>Beijing, China </a:t>
            </a:r>
          </a:p>
          <a:p>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5" name="页脚占位符 4">
            <a:extLst>
              <a:ext uri="{FF2B5EF4-FFF2-40B4-BE49-F238E27FC236}">
                <a16:creationId xmlns:a16="http://schemas.microsoft.com/office/drawing/2014/main" id="{AE3979ED-C46E-42B1-A105-E7FF15EEB00C}"/>
              </a:ext>
            </a:extLst>
          </p:cNvPr>
          <p:cNvSpPr>
            <a:spLocks noGrp="1"/>
          </p:cNvSpPr>
          <p:nvPr>
            <p:ph type="ftr" sz="quarter" idx="11"/>
          </p:nvPr>
        </p:nvSpPr>
        <p:spPr/>
        <p:txBody>
          <a:bodyPr/>
          <a:lstStyle/>
          <a:p>
            <a:r>
              <a:rPr kumimoji="1" lang="en-US" altLang="zh-CN" dirty="0"/>
              <a:t>1</a:t>
            </a:r>
            <a:endParaRPr kumimoji="1" lang="zh-CN" altLang="en-US" dirty="0"/>
          </a:p>
        </p:txBody>
      </p:sp>
    </p:spTree>
    <p:extLst>
      <p:ext uri="{BB962C8B-B14F-4D97-AF65-F5344CB8AC3E}">
        <p14:creationId xmlns:p14="http://schemas.microsoft.com/office/powerpoint/2010/main" val="133666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D8B970-ADBC-471A-9AB6-D7FB5B3DD7A4}"/>
              </a:ext>
            </a:extLst>
          </p:cNvPr>
          <p:cNvSpPr>
            <a:spLocks noGrp="1"/>
          </p:cNvSpPr>
          <p:nvPr>
            <p:ph type="title"/>
          </p:nvPr>
        </p:nvSpPr>
        <p:spPr/>
        <p:txBody>
          <a:bodyPr/>
          <a:lstStyle/>
          <a:p>
            <a:r>
              <a:rPr kumimoji="1" lang="en-US" altLang="zh-CN" dirty="0">
                <a:latin typeface="Times New Roman" charset="0"/>
                <a:ea typeface="Times New Roman" charset="0"/>
                <a:cs typeface="Times New Roman" charset="0"/>
              </a:rPr>
              <a:t>Burst Trafﬁc in Holidays </a:t>
            </a:r>
            <a:endParaRPr lang="zh-CN" altLang="en-US" dirty="0"/>
          </a:p>
        </p:txBody>
      </p:sp>
      <p:sp>
        <p:nvSpPr>
          <p:cNvPr id="3" name="内容占位符 2">
            <a:extLst>
              <a:ext uri="{FF2B5EF4-FFF2-40B4-BE49-F238E27FC236}">
                <a16:creationId xmlns:a16="http://schemas.microsoft.com/office/drawing/2014/main" id="{4D814DA3-3EC8-40D8-8F3B-6A1E56F75F6E}"/>
              </a:ext>
            </a:extLst>
          </p:cNvPr>
          <p:cNvSpPr>
            <a:spLocks noGrp="1"/>
          </p:cNvSpPr>
          <p:nvPr>
            <p:ph idx="1"/>
          </p:nvPr>
        </p:nvSpPr>
        <p:spPr>
          <a:xfrm>
            <a:off x="838199" y="1825625"/>
            <a:ext cx="10515601" cy="4466891"/>
          </a:xfrm>
        </p:spPr>
        <p:txBody>
          <a:bodyPr>
            <a:normAutofit/>
          </a:bodyPr>
          <a:lstStyle/>
          <a:p>
            <a:r>
              <a:rPr kumimoji="1" lang="en-US" altLang="zh-CN" dirty="0">
                <a:latin typeface="Times New Roman" panose="02020603050405020304" pitchFamily="18" charset="0"/>
                <a:cs typeface="Times New Roman" panose="02020603050405020304" pitchFamily="18" charset="0"/>
              </a:rPr>
              <a:t>We research the four trafﬁc burst periods which correspond to </a:t>
            </a:r>
            <a:r>
              <a:rPr kumimoji="1" lang="en-US" altLang="zh-CN" dirty="0">
                <a:solidFill>
                  <a:srgbClr val="FF0000"/>
                </a:solidFill>
                <a:latin typeface="Times New Roman" panose="02020603050405020304" pitchFamily="18" charset="0"/>
                <a:cs typeface="Times New Roman" panose="02020603050405020304" pitchFamily="18" charset="0"/>
              </a:rPr>
              <a:t>four main holidays</a:t>
            </a:r>
            <a:r>
              <a:rPr kumimoji="1" lang="en-US" altLang="zh-CN" dirty="0">
                <a:latin typeface="Times New Roman" panose="02020603050405020304" pitchFamily="18" charset="0"/>
                <a:cs typeface="Times New Roman" panose="02020603050405020304" pitchFamily="18" charset="0"/>
              </a:rPr>
              <a:t> in China.</a:t>
            </a:r>
          </a:p>
          <a:p>
            <a:pPr marL="0" indent="0">
              <a:buNone/>
            </a:pPr>
            <a:endParaRPr kumimoji="1" lang="en-US" altLang="zh-CN" dirty="0">
              <a:latin typeface="Times New Roman" panose="02020603050405020304" pitchFamily="18" charset="0"/>
              <a:cs typeface="Times New Roman" panose="02020603050405020304" pitchFamily="18" charset="0"/>
            </a:endParaRPr>
          </a:p>
          <a:p>
            <a:pPr marL="0" indent="0">
              <a:buNone/>
            </a:pPr>
            <a:endParaRPr kumimoji="1" lang="en-US" altLang="zh-CN" dirty="0">
              <a:latin typeface="Times New Roman" panose="02020603050405020304" pitchFamily="18" charset="0"/>
              <a:cs typeface="Times New Roman" panose="02020603050405020304" pitchFamily="18" charset="0"/>
            </a:endParaRPr>
          </a:p>
          <a:p>
            <a:r>
              <a:rPr kumimoji="1" lang="en-US" altLang="zh-CN" dirty="0">
                <a:latin typeface="Times New Roman" panose="02020603050405020304" pitchFamily="18" charset="0"/>
                <a:cs typeface="Times New Roman" panose="02020603050405020304" pitchFamily="18" charset="0"/>
              </a:rPr>
              <a:t>Spring Festival: 7 days</a:t>
            </a:r>
          </a:p>
          <a:p>
            <a:r>
              <a:rPr kumimoji="1" lang="en-US" altLang="zh-CN" dirty="0">
                <a:latin typeface="Times New Roman" panose="02020603050405020304" pitchFamily="18" charset="0"/>
                <a:cs typeface="Times New Roman" panose="02020603050405020304" pitchFamily="18" charset="0"/>
              </a:rPr>
              <a:t>Ching Ming Festival: 3 days</a:t>
            </a:r>
          </a:p>
          <a:p>
            <a:r>
              <a:rPr kumimoji="1" lang="en-US" altLang="zh-CN" dirty="0">
                <a:latin typeface="Times New Roman" panose="02020603050405020304" pitchFamily="18" charset="0"/>
                <a:cs typeface="Times New Roman" panose="02020603050405020304" pitchFamily="18" charset="0"/>
              </a:rPr>
              <a:t> Labor Day: 3 days</a:t>
            </a:r>
          </a:p>
          <a:p>
            <a:r>
              <a:rPr kumimoji="1" lang="en-US" altLang="zh-CN" dirty="0">
                <a:latin typeface="Times New Roman" panose="02020603050405020304" pitchFamily="18" charset="0"/>
                <a:cs typeface="Times New Roman" panose="02020603050405020304" pitchFamily="18" charset="0"/>
              </a:rPr>
              <a:t>National Day: 7 days  </a:t>
            </a:r>
          </a:p>
          <a:p>
            <a:endParaRPr lang="en-US" altLang="zh-CN" dirty="0"/>
          </a:p>
          <a:p>
            <a:endParaRPr lang="zh-CN" altLang="en-US" dirty="0"/>
          </a:p>
        </p:txBody>
      </p:sp>
      <p:sp>
        <p:nvSpPr>
          <p:cNvPr id="4" name="页脚占位符 3">
            <a:extLst>
              <a:ext uri="{FF2B5EF4-FFF2-40B4-BE49-F238E27FC236}">
                <a16:creationId xmlns:a16="http://schemas.microsoft.com/office/drawing/2014/main" id="{DC4B8B91-BE57-4DEC-9BCC-97ED2715B1F3}"/>
              </a:ext>
            </a:extLst>
          </p:cNvPr>
          <p:cNvSpPr>
            <a:spLocks noGrp="1"/>
          </p:cNvSpPr>
          <p:nvPr>
            <p:ph type="ftr" sz="quarter" idx="11"/>
          </p:nvPr>
        </p:nvSpPr>
        <p:spPr/>
        <p:txBody>
          <a:bodyPr/>
          <a:lstStyle/>
          <a:p>
            <a:r>
              <a:rPr kumimoji="1" lang="en-US" altLang="zh-CN" dirty="0"/>
              <a:t>10</a:t>
            </a:r>
            <a:endParaRPr kumimoji="1" lang="zh-CN" altLang="en-US" dirty="0"/>
          </a:p>
        </p:txBody>
      </p:sp>
    </p:spTree>
    <p:extLst>
      <p:ext uri="{BB962C8B-B14F-4D97-AF65-F5344CB8AC3E}">
        <p14:creationId xmlns:p14="http://schemas.microsoft.com/office/powerpoint/2010/main" val="213574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9EBC1-371B-46EC-A1B3-5BBB6D0BA9F6}"/>
              </a:ext>
            </a:extLst>
          </p:cNvPr>
          <p:cNvSpPr>
            <a:spLocks noGrp="1"/>
          </p:cNvSpPr>
          <p:nvPr>
            <p:ph type="title"/>
          </p:nvPr>
        </p:nvSpPr>
        <p:spPr/>
        <p:txBody>
          <a:bodyPr/>
          <a:lstStyle/>
          <a:p>
            <a:r>
              <a:rPr kumimoji="1" lang="en-US" altLang="zh-CN" dirty="0">
                <a:latin typeface="Times New Roman" charset="0"/>
                <a:ea typeface="Times New Roman" charset="0"/>
                <a:cs typeface="Times New Roman" charset="0"/>
              </a:rPr>
              <a:t>Trafﬁc in Spring Festival </a:t>
            </a:r>
            <a:endParaRPr lang="zh-CN" altLang="en-US" dirty="0"/>
          </a:p>
        </p:txBody>
      </p:sp>
      <p:pic>
        <p:nvPicPr>
          <p:cNvPr id="4" name="内容占位符 3">
            <a:extLst>
              <a:ext uri="{FF2B5EF4-FFF2-40B4-BE49-F238E27FC236}">
                <a16:creationId xmlns:a16="http://schemas.microsoft.com/office/drawing/2014/main" id="{51F8F58C-0115-40F4-A288-3942E5ABEF0E}"/>
              </a:ext>
            </a:extLst>
          </p:cNvPr>
          <p:cNvPicPr>
            <a:picLocks noGrp="1" noChangeAspect="1"/>
          </p:cNvPicPr>
          <p:nvPr>
            <p:ph idx="1"/>
          </p:nvPr>
        </p:nvPicPr>
        <p:blipFill>
          <a:blip r:embed="rId3"/>
          <a:stretch>
            <a:fillRect/>
          </a:stretch>
        </p:blipFill>
        <p:spPr>
          <a:xfrm>
            <a:off x="6629400" y="1690688"/>
            <a:ext cx="5086350" cy="3790950"/>
          </a:xfrm>
          <a:prstGeom prst="rect">
            <a:avLst/>
          </a:prstGeom>
        </p:spPr>
      </p:pic>
      <p:sp>
        <p:nvSpPr>
          <p:cNvPr id="5" name="矩形 4">
            <a:extLst>
              <a:ext uri="{FF2B5EF4-FFF2-40B4-BE49-F238E27FC236}">
                <a16:creationId xmlns:a16="http://schemas.microsoft.com/office/drawing/2014/main" id="{749E71F2-6727-4CC6-8283-735119535636}"/>
              </a:ext>
            </a:extLst>
          </p:cNvPr>
          <p:cNvSpPr/>
          <p:nvPr/>
        </p:nvSpPr>
        <p:spPr>
          <a:xfrm>
            <a:off x="476250" y="1445206"/>
            <a:ext cx="5984708" cy="1938992"/>
          </a:xfrm>
          <a:prstGeom prst="rect">
            <a:avLst/>
          </a:prstGeom>
        </p:spPr>
        <p:txBody>
          <a:bodyPr wrap="square">
            <a:spAutoFit/>
          </a:bodyPr>
          <a:lstStyle/>
          <a:p>
            <a:r>
              <a:rPr kumimoji="1" lang="en-US" altLang="zh-CN" sz="2400" dirty="0">
                <a:latin typeface="Times New Roman" panose="02020603050405020304" pitchFamily="18" charset="0"/>
                <a:cs typeface="Times New Roman" panose="02020603050405020304" pitchFamily="18" charset="0"/>
              </a:rPr>
              <a:t> </a:t>
            </a:r>
            <a:r>
              <a:rPr kumimoji="1" lang="en-US" altLang="zh-CN" sz="2400" dirty="0">
                <a:solidFill>
                  <a:srgbClr val="FF0000"/>
                </a:solidFill>
                <a:latin typeface="Times New Roman" panose="02020603050405020304" pitchFamily="18" charset="0"/>
                <a:cs typeface="Times New Roman" panose="02020603050405020304" pitchFamily="18" charset="0"/>
              </a:rPr>
              <a:t>First signiﬁcantly decreases:</a:t>
            </a:r>
            <a:r>
              <a:rPr kumimoji="1" lang="en-US" altLang="zh-CN" sz="2400" dirty="0">
                <a:latin typeface="Times New Roman" panose="02020603050405020304" pitchFamily="18" charset="0"/>
                <a:cs typeface="Times New Roman" panose="02020603050405020304" pitchFamily="18" charset="0"/>
              </a:rPr>
              <a:t> This is because on the day before the holiday, many people stay at home to spend </a:t>
            </a:r>
            <a:r>
              <a:rPr kumimoji="1" lang="en-US" altLang="zh-CN" sz="2400" dirty="0">
                <a:solidFill>
                  <a:srgbClr val="FF0000"/>
                </a:solidFill>
                <a:latin typeface="Times New Roman" panose="02020603050405020304" pitchFamily="18" charset="0"/>
                <a:cs typeface="Times New Roman" panose="02020603050405020304" pitchFamily="18" charset="0"/>
              </a:rPr>
              <a:t>the Spring Festival Eve with families</a:t>
            </a:r>
            <a:r>
              <a:rPr kumimoji="1" lang="en-US" altLang="zh-CN" sz="2400" dirty="0">
                <a:latin typeface="Times New Roman" panose="02020603050405020304" pitchFamily="18" charset="0"/>
                <a:cs typeface="Times New Roman" panose="02020603050405020304" pitchFamily="18" charset="0"/>
              </a:rPr>
              <a:t>, like what western people do on </a:t>
            </a:r>
            <a:r>
              <a:rPr kumimoji="1" lang="en-US" altLang="zh-CN" sz="2400" dirty="0">
                <a:solidFill>
                  <a:srgbClr val="FF0000"/>
                </a:solidFill>
                <a:latin typeface="Times New Roman" panose="02020603050405020304" pitchFamily="18" charset="0"/>
                <a:cs typeface="Times New Roman" panose="02020603050405020304" pitchFamily="18" charset="0"/>
              </a:rPr>
              <a:t>Christmas Eve</a:t>
            </a:r>
            <a:r>
              <a:rPr kumimoji="1" lang="en-US" altLang="zh-CN" sz="2400" dirty="0">
                <a:latin typeface="Times New Roman" panose="02020603050405020304" pitchFamily="18" charset="0"/>
                <a:cs typeface="Times New Roman" panose="02020603050405020304" pitchFamily="18" charset="0"/>
              </a:rPr>
              <a:t>. </a:t>
            </a:r>
            <a:endParaRPr lang="zh-CN" altLang="en-US" sz="2400" dirty="0"/>
          </a:p>
        </p:txBody>
      </p:sp>
      <p:sp>
        <p:nvSpPr>
          <p:cNvPr id="6" name="矩形 5">
            <a:extLst>
              <a:ext uri="{FF2B5EF4-FFF2-40B4-BE49-F238E27FC236}">
                <a16:creationId xmlns:a16="http://schemas.microsoft.com/office/drawing/2014/main" id="{CAF15B67-3AF3-40EB-A071-427ED5A28A2C}"/>
              </a:ext>
            </a:extLst>
          </p:cNvPr>
          <p:cNvSpPr/>
          <p:nvPr/>
        </p:nvSpPr>
        <p:spPr>
          <a:xfrm>
            <a:off x="476249" y="4382482"/>
            <a:ext cx="6321593" cy="1569660"/>
          </a:xfrm>
          <a:prstGeom prst="rect">
            <a:avLst/>
          </a:prstGeom>
        </p:spPr>
        <p:txBody>
          <a:bodyPr wrap="square">
            <a:spAutoFit/>
          </a:bodyPr>
          <a:lstStyle/>
          <a:p>
            <a:r>
              <a:rPr kumimoji="1" lang="en-US" altLang="zh-CN" sz="2400" dirty="0">
                <a:solidFill>
                  <a:srgbClr val="FF0000"/>
                </a:solidFill>
                <a:latin typeface="Times New Roman" panose="02020603050405020304" pitchFamily="18" charset="0"/>
                <a:cs typeface="Times New Roman" panose="02020603050405020304" pitchFamily="18" charset="0"/>
              </a:rPr>
              <a:t>Gradually increases</a:t>
            </a:r>
            <a:r>
              <a:rPr kumimoji="1" lang="en-US" altLang="zh-CN" sz="2400" dirty="0">
                <a:latin typeface="Times New Roman" panose="02020603050405020304" pitchFamily="18" charset="0"/>
                <a:cs typeface="Times New Roman" panose="02020603050405020304" pitchFamily="18" charset="0"/>
              </a:rPr>
              <a:t>: On the end day of the holiday period, the </a:t>
            </a:r>
            <a:r>
              <a:rPr kumimoji="1" lang="en-US" altLang="zh-CN" sz="2400" dirty="0">
                <a:solidFill>
                  <a:srgbClr val="FF0000"/>
                </a:solidFill>
                <a:latin typeface="Times New Roman" panose="02020603050405020304" pitchFamily="18" charset="0"/>
                <a:cs typeface="Times New Roman" panose="02020603050405020304" pitchFamily="18" charset="0"/>
              </a:rPr>
              <a:t>trafﬁc reaches its peak</a:t>
            </a:r>
            <a:r>
              <a:rPr kumimoji="1" lang="en-US" altLang="zh-CN" sz="2400" dirty="0">
                <a:latin typeface="Times New Roman" panose="02020603050405020304" pitchFamily="18" charset="0"/>
                <a:cs typeface="Times New Roman" panose="02020603050405020304" pitchFamily="18" charset="0"/>
              </a:rPr>
              <a:t>, as a large number of people </a:t>
            </a:r>
            <a:r>
              <a:rPr kumimoji="1" lang="en-US" altLang="zh-CN" sz="2400" dirty="0">
                <a:solidFill>
                  <a:srgbClr val="FF0000"/>
                </a:solidFill>
                <a:latin typeface="Times New Roman" panose="02020603050405020304" pitchFamily="18" charset="0"/>
                <a:cs typeface="Times New Roman" panose="02020603050405020304" pitchFamily="18" charset="0"/>
              </a:rPr>
              <a:t>leave home and go back to work</a:t>
            </a:r>
            <a:r>
              <a:rPr kumimoji="1" lang="en-US" altLang="zh-CN" sz="2400" dirty="0">
                <a:latin typeface="Times New Roman" panose="02020603050405020304" pitchFamily="18" charset="0"/>
                <a:cs typeface="Times New Roman" panose="02020603050405020304" pitchFamily="18" charset="0"/>
              </a:rPr>
              <a:t>. </a:t>
            </a:r>
          </a:p>
        </p:txBody>
      </p:sp>
      <p:sp>
        <p:nvSpPr>
          <p:cNvPr id="3" name="页脚占位符 2">
            <a:extLst>
              <a:ext uri="{FF2B5EF4-FFF2-40B4-BE49-F238E27FC236}">
                <a16:creationId xmlns:a16="http://schemas.microsoft.com/office/drawing/2014/main" id="{30020DB5-72BD-4E73-9195-8E76B69441DC}"/>
              </a:ext>
            </a:extLst>
          </p:cNvPr>
          <p:cNvSpPr>
            <a:spLocks noGrp="1"/>
          </p:cNvSpPr>
          <p:nvPr>
            <p:ph type="ftr" sz="quarter" idx="11"/>
          </p:nvPr>
        </p:nvSpPr>
        <p:spPr/>
        <p:txBody>
          <a:bodyPr/>
          <a:lstStyle/>
          <a:p>
            <a:r>
              <a:rPr kumimoji="1" lang="en-US" altLang="zh-CN" dirty="0"/>
              <a:t>11</a:t>
            </a:r>
            <a:endParaRPr kumimoji="1" lang="zh-CN" altLang="en-US" dirty="0"/>
          </a:p>
        </p:txBody>
      </p:sp>
    </p:spTree>
    <p:extLst>
      <p:ext uri="{BB962C8B-B14F-4D97-AF65-F5344CB8AC3E}">
        <p14:creationId xmlns:p14="http://schemas.microsoft.com/office/powerpoint/2010/main" val="287183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B349BA-9AE6-46CD-AF36-D1A15E35587E}"/>
              </a:ext>
            </a:extLst>
          </p:cNvPr>
          <p:cNvSpPr>
            <a:spLocks noGrp="1"/>
          </p:cNvSpPr>
          <p:nvPr>
            <p:ph type="title"/>
          </p:nvPr>
        </p:nvSpPr>
        <p:spPr/>
        <p:txBody>
          <a:bodyPr/>
          <a:lstStyle/>
          <a:p>
            <a:r>
              <a:rPr kumimoji="1" lang="en-US" altLang="zh-CN" dirty="0">
                <a:latin typeface="Times New Roman" charset="0"/>
                <a:ea typeface="Times New Roman" charset="0"/>
                <a:cs typeface="Times New Roman" charset="0"/>
              </a:rPr>
              <a:t>Burst Trafﬁc in Holidays </a:t>
            </a:r>
            <a:endParaRPr lang="zh-CN" altLang="en-US" dirty="0"/>
          </a:p>
        </p:txBody>
      </p:sp>
      <p:pic>
        <p:nvPicPr>
          <p:cNvPr id="7" name="内容占位符 6">
            <a:extLst>
              <a:ext uri="{FF2B5EF4-FFF2-40B4-BE49-F238E27FC236}">
                <a16:creationId xmlns:a16="http://schemas.microsoft.com/office/drawing/2014/main" id="{8122CBF9-CDFC-4FD9-B6E7-63FD1DEFCA85}"/>
              </a:ext>
            </a:extLst>
          </p:cNvPr>
          <p:cNvPicPr>
            <a:picLocks noGrp="1" noChangeAspect="1"/>
          </p:cNvPicPr>
          <p:nvPr>
            <p:ph idx="1"/>
          </p:nvPr>
        </p:nvPicPr>
        <p:blipFill>
          <a:blip r:embed="rId3"/>
          <a:stretch>
            <a:fillRect/>
          </a:stretch>
        </p:blipFill>
        <p:spPr>
          <a:xfrm>
            <a:off x="8106096" y="1801232"/>
            <a:ext cx="4042611" cy="2893165"/>
          </a:xfrm>
          <a:prstGeom prst="rect">
            <a:avLst/>
          </a:prstGeom>
        </p:spPr>
      </p:pic>
      <p:pic>
        <p:nvPicPr>
          <p:cNvPr id="9" name="图片 8">
            <a:extLst>
              <a:ext uri="{FF2B5EF4-FFF2-40B4-BE49-F238E27FC236}">
                <a16:creationId xmlns:a16="http://schemas.microsoft.com/office/drawing/2014/main" id="{A7ED06D9-15BD-435D-874B-F39BD2EFF4DD}"/>
              </a:ext>
            </a:extLst>
          </p:cNvPr>
          <p:cNvPicPr>
            <a:picLocks noChangeAspect="1"/>
          </p:cNvPicPr>
          <p:nvPr/>
        </p:nvPicPr>
        <p:blipFill>
          <a:blip r:embed="rId4"/>
          <a:stretch>
            <a:fillRect/>
          </a:stretch>
        </p:blipFill>
        <p:spPr>
          <a:xfrm>
            <a:off x="43293" y="1727596"/>
            <a:ext cx="3943778" cy="2929892"/>
          </a:xfrm>
          <a:prstGeom prst="rect">
            <a:avLst/>
          </a:prstGeom>
        </p:spPr>
      </p:pic>
      <p:pic>
        <p:nvPicPr>
          <p:cNvPr id="10" name="图片 9">
            <a:extLst>
              <a:ext uri="{FF2B5EF4-FFF2-40B4-BE49-F238E27FC236}">
                <a16:creationId xmlns:a16="http://schemas.microsoft.com/office/drawing/2014/main" id="{3E26183E-8455-4222-9F00-9C598DC0FD55}"/>
              </a:ext>
            </a:extLst>
          </p:cNvPr>
          <p:cNvPicPr>
            <a:picLocks noChangeAspect="1"/>
          </p:cNvPicPr>
          <p:nvPr/>
        </p:nvPicPr>
        <p:blipFill>
          <a:blip r:embed="rId5"/>
          <a:stretch>
            <a:fillRect/>
          </a:stretch>
        </p:blipFill>
        <p:spPr>
          <a:xfrm>
            <a:off x="3987071" y="1643679"/>
            <a:ext cx="4236189" cy="3153319"/>
          </a:xfrm>
          <a:prstGeom prst="rect">
            <a:avLst/>
          </a:prstGeom>
        </p:spPr>
      </p:pic>
      <p:sp>
        <p:nvSpPr>
          <p:cNvPr id="11" name="矩形 10">
            <a:extLst>
              <a:ext uri="{FF2B5EF4-FFF2-40B4-BE49-F238E27FC236}">
                <a16:creationId xmlns:a16="http://schemas.microsoft.com/office/drawing/2014/main" id="{B0992BEB-17D4-4E03-B86F-8C24DF4F5CB4}"/>
              </a:ext>
            </a:extLst>
          </p:cNvPr>
          <p:cNvSpPr/>
          <p:nvPr/>
        </p:nvSpPr>
        <p:spPr>
          <a:xfrm>
            <a:off x="-108284" y="4694397"/>
            <a:ext cx="12300284" cy="3046988"/>
          </a:xfrm>
          <a:prstGeom prst="rect">
            <a:avLst/>
          </a:prstGeom>
        </p:spPr>
        <p:txBody>
          <a:bodyPr wrap="square">
            <a:spAutoFit/>
          </a:bodyPr>
          <a:lstStyle/>
          <a:p>
            <a:pPr marL="285750" indent="-285750">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For Ching Ming Festival, Labor Day, and National Day holidays, the trafﬁc abruptly </a:t>
            </a:r>
            <a:r>
              <a:rPr lang="en-US" altLang="zh-CN" sz="2400" dirty="0">
                <a:solidFill>
                  <a:srgbClr val="FF0000"/>
                </a:solidFill>
                <a:latin typeface="Times New Roman" panose="02020603050405020304" pitchFamily="18" charset="0"/>
                <a:cs typeface="Times New Roman" panose="02020603050405020304" pitchFamily="18" charset="0"/>
              </a:rPr>
              <a:t>increases on the ﬁrst day of the holiday period.(from 0 day to 1 day)</a:t>
            </a:r>
          </a:p>
          <a:p>
            <a:pPr marL="285750" indent="-285750">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a:solidFill>
                  <a:srgbClr val="FF0000"/>
                </a:solidFill>
                <a:latin typeface="Times New Roman" panose="02020603050405020304" pitchFamily="18" charset="0"/>
                <a:cs typeface="Times New Roman" panose="02020603050405020304" pitchFamily="18" charset="0"/>
              </a:rPr>
              <a:t>During the holidays</a:t>
            </a:r>
            <a:r>
              <a:rPr lang="en-US" altLang="zh-CN" sz="2400" dirty="0">
                <a:latin typeface="Times New Roman" panose="02020603050405020304" pitchFamily="18" charset="0"/>
                <a:cs typeface="Times New Roman" panose="02020603050405020304" pitchFamily="18" charset="0"/>
              </a:rPr>
              <a:t>, the trafﬁc </a:t>
            </a:r>
            <a:r>
              <a:rPr lang="en-US" altLang="zh-CN" sz="2400" dirty="0">
                <a:solidFill>
                  <a:srgbClr val="FF0000"/>
                </a:solidFill>
                <a:latin typeface="Times New Roman" panose="02020603050405020304" pitchFamily="18" charset="0"/>
                <a:cs typeface="Times New Roman" panose="02020603050405020304" pitchFamily="18" charset="0"/>
              </a:rPr>
              <a:t>keeps relatively high</a:t>
            </a:r>
            <a:r>
              <a:rPr lang="en-US" altLang="zh-CN" sz="2400" dirty="0">
                <a:latin typeface="Times New Roman" panose="02020603050405020304" pitchFamily="18" charset="0"/>
                <a:cs typeface="Times New Roman" panose="02020603050405020304" pitchFamily="18" charset="0"/>
              </a:rPr>
              <a:t>, means a lot of people are on the road, until the end of the holidays.</a:t>
            </a:r>
          </a:p>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dirty="0">
              <a:solidFill>
                <a:srgbClr val="FF0000"/>
              </a:solidFill>
              <a:latin typeface="Times New Roman" panose="02020603050405020304" pitchFamily="18" charset="0"/>
              <a:cs typeface="Times New Roman" panose="02020603050405020304" pitchFamily="18" charset="0"/>
            </a:endParaRPr>
          </a:p>
        </p:txBody>
      </p:sp>
      <p:sp>
        <p:nvSpPr>
          <p:cNvPr id="3" name="页脚占位符 2">
            <a:extLst>
              <a:ext uri="{FF2B5EF4-FFF2-40B4-BE49-F238E27FC236}">
                <a16:creationId xmlns:a16="http://schemas.microsoft.com/office/drawing/2014/main" id="{3F411D8D-A186-4650-8A8C-4B03AAE0196E}"/>
              </a:ext>
            </a:extLst>
          </p:cNvPr>
          <p:cNvSpPr>
            <a:spLocks noGrp="1"/>
          </p:cNvSpPr>
          <p:nvPr>
            <p:ph type="ftr" sz="quarter" idx="11"/>
          </p:nvPr>
        </p:nvSpPr>
        <p:spPr/>
        <p:txBody>
          <a:bodyPr/>
          <a:lstStyle/>
          <a:p>
            <a:r>
              <a:rPr kumimoji="1" lang="en-US" altLang="zh-CN" dirty="0"/>
              <a:t>12</a:t>
            </a:r>
            <a:endParaRPr kumimoji="1" lang="zh-CN" altLang="en-US" dirty="0"/>
          </a:p>
        </p:txBody>
      </p:sp>
    </p:spTree>
    <p:extLst>
      <p:ext uri="{BB962C8B-B14F-4D97-AF65-F5344CB8AC3E}">
        <p14:creationId xmlns:p14="http://schemas.microsoft.com/office/powerpoint/2010/main" val="256693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a:latin typeface="Times New Roman" charset="0"/>
                <a:ea typeface="Times New Roman" charset="0"/>
                <a:cs typeface="Times New Roman" charset="0"/>
              </a:rPr>
              <a:t>Outline</a:t>
            </a:r>
            <a:endParaRPr kumimoji="1" lang="zh-CN" altLang="en-US" dirty="0">
              <a:latin typeface="Times New Roman" charset="0"/>
              <a:ea typeface="Times New Roman" charset="0"/>
              <a:cs typeface="Times New Roman" charset="0"/>
            </a:endParaRPr>
          </a:p>
        </p:txBody>
      </p:sp>
      <p:sp>
        <p:nvSpPr>
          <p:cNvPr id="3" name="内容占位符 2"/>
          <p:cNvSpPr>
            <a:spLocks noGrp="1"/>
          </p:cNvSpPr>
          <p:nvPr>
            <p:ph idx="1"/>
          </p:nvPr>
        </p:nvSpPr>
        <p:spPr/>
        <p:txBody>
          <a:bodyPr>
            <a:normAutofit lnSpcReduction="10000"/>
          </a:bodyPr>
          <a:lstStyle/>
          <a:p>
            <a:r>
              <a:rPr kumimoji="1" lang="en-US" altLang="zh-CN" dirty="0">
                <a:latin typeface="Times New Roman" charset="0"/>
                <a:ea typeface="Times New Roman" charset="0"/>
                <a:cs typeface="Times New Roman" charset="0"/>
              </a:rPr>
              <a:t>Meaning and background of the research</a:t>
            </a:r>
          </a:p>
          <a:p>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Measurement Traffic growth pattern</a:t>
            </a:r>
          </a:p>
          <a:p>
            <a:endParaRPr kumimoji="1" lang="en-US" altLang="zh-CN" dirty="0">
              <a:latin typeface="Times New Roman" charset="0"/>
              <a:ea typeface="Times New Roman" charset="0"/>
              <a:cs typeface="Times New Roman" charset="0"/>
            </a:endParaRPr>
          </a:p>
          <a:p>
            <a:r>
              <a:rPr kumimoji="1" lang="en-US" altLang="zh-CN" b="1" dirty="0">
                <a:latin typeface="Times New Roman" charset="0"/>
                <a:ea typeface="Times New Roman" charset="0"/>
                <a:cs typeface="Times New Roman" charset="0"/>
              </a:rPr>
              <a:t>Model  and prediction</a:t>
            </a:r>
          </a:p>
          <a:p>
            <a:pPr marL="0" indent="0">
              <a:buNone/>
            </a:pPr>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Experiment results</a:t>
            </a:r>
          </a:p>
          <a:p>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Conclusion</a:t>
            </a:r>
            <a:endParaRPr kumimoji="1" lang="zh-CN" altLang="en-US" dirty="0">
              <a:latin typeface="Times New Roman" charset="0"/>
              <a:ea typeface="Times New Roman" charset="0"/>
              <a:cs typeface="Times New Roman" charset="0"/>
            </a:endParaRPr>
          </a:p>
        </p:txBody>
      </p:sp>
      <p:sp>
        <p:nvSpPr>
          <p:cNvPr id="4" name="页脚占位符 3">
            <a:extLst>
              <a:ext uri="{FF2B5EF4-FFF2-40B4-BE49-F238E27FC236}">
                <a16:creationId xmlns:a16="http://schemas.microsoft.com/office/drawing/2014/main" id="{E4B01465-BC92-43D5-9655-18D9B32E0512}"/>
              </a:ext>
            </a:extLst>
          </p:cNvPr>
          <p:cNvSpPr>
            <a:spLocks noGrp="1"/>
          </p:cNvSpPr>
          <p:nvPr>
            <p:ph type="ftr" sz="quarter" idx="11"/>
          </p:nvPr>
        </p:nvSpPr>
        <p:spPr/>
        <p:txBody>
          <a:bodyPr/>
          <a:lstStyle/>
          <a:p>
            <a:r>
              <a:rPr kumimoji="1" lang="en-US" altLang="zh-CN" dirty="0"/>
              <a:t>13</a:t>
            </a:r>
            <a:endParaRPr kumimoji="1" lang="zh-CN" altLang="en-US" dirty="0"/>
          </a:p>
        </p:txBody>
      </p:sp>
    </p:spTree>
    <p:extLst>
      <p:ext uri="{BB962C8B-B14F-4D97-AF65-F5344CB8AC3E}">
        <p14:creationId xmlns:p14="http://schemas.microsoft.com/office/powerpoint/2010/main" val="188275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 Long-Term Traffic Model </a:t>
            </a:r>
            <a:endParaRPr kumimoji="1" lang="zh-CN" altLang="en-US" dirty="0"/>
          </a:p>
        </p:txBody>
      </p:sp>
      <p:pic>
        <p:nvPicPr>
          <p:cNvPr id="13" name="内容占位符 12">
            <a:extLst>
              <a:ext uri="{FF2B5EF4-FFF2-40B4-BE49-F238E27FC236}">
                <a16:creationId xmlns:a16="http://schemas.microsoft.com/office/drawing/2014/main" id="{246EE65B-4BB4-45A9-BFEF-276D5B750C30}"/>
              </a:ext>
            </a:extLst>
          </p:cNvPr>
          <p:cNvPicPr>
            <a:picLocks noGrp="1" noChangeAspect="1"/>
          </p:cNvPicPr>
          <p:nvPr>
            <p:ph idx="1"/>
          </p:nvPr>
        </p:nvPicPr>
        <p:blipFill>
          <a:blip r:embed="rId3"/>
          <a:stretch>
            <a:fillRect/>
          </a:stretch>
        </p:blipFill>
        <p:spPr>
          <a:xfrm>
            <a:off x="3755552" y="2012653"/>
            <a:ext cx="4409480" cy="1724007"/>
          </a:xfrm>
          <a:prstGeom prst="rect">
            <a:avLst/>
          </a:prstGeom>
        </p:spPr>
      </p:pic>
      <p:sp>
        <p:nvSpPr>
          <p:cNvPr id="8" name="矩形 7">
            <a:extLst>
              <a:ext uri="{FF2B5EF4-FFF2-40B4-BE49-F238E27FC236}">
                <a16:creationId xmlns:a16="http://schemas.microsoft.com/office/drawing/2014/main" id="{C9103245-F009-4CD3-95EC-2F656B68B836}"/>
              </a:ext>
            </a:extLst>
          </p:cNvPr>
          <p:cNvSpPr/>
          <p:nvPr/>
        </p:nvSpPr>
        <p:spPr>
          <a:xfrm>
            <a:off x="3177767" y="3980983"/>
            <a:ext cx="5306261" cy="461665"/>
          </a:xfrm>
          <a:prstGeom prst="rect">
            <a:avLst/>
          </a:prstGeom>
        </p:spPr>
        <p:txBody>
          <a:bodyPr wrap="none">
            <a:spAutoFit/>
          </a:bodyPr>
          <a:lstStyle/>
          <a:p>
            <a:r>
              <a:rPr lang="zh-CN" altLang="en-US" sz="2400" dirty="0">
                <a:latin typeface="Times New Roman" panose="02020603050405020304" pitchFamily="18" charset="0"/>
                <a:cs typeface="Times New Roman" panose="02020603050405020304" pitchFamily="18" charset="0"/>
              </a:rPr>
              <a:t>f(t) is the time series of the trafﬁc volume</a:t>
            </a:r>
          </a:p>
        </p:txBody>
      </p:sp>
      <p:sp>
        <p:nvSpPr>
          <p:cNvPr id="10" name="矩形 9">
            <a:extLst>
              <a:ext uri="{FF2B5EF4-FFF2-40B4-BE49-F238E27FC236}">
                <a16:creationId xmlns:a16="http://schemas.microsoft.com/office/drawing/2014/main" id="{EFF18DF3-8A78-407F-A4EB-29970C0B42EC}"/>
              </a:ext>
            </a:extLst>
          </p:cNvPr>
          <p:cNvSpPr/>
          <p:nvPr/>
        </p:nvSpPr>
        <p:spPr>
          <a:xfrm>
            <a:off x="3119039" y="4485846"/>
            <a:ext cx="4224233" cy="461665"/>
          </a:xfrm>
          <a:prstGeom prst="rect">
            <a:avLst/>
          </a:prstGeom>
        </p:spPr>
        <p:txBody>
          <a:bodyPr wrap="square">
            <a:spAutoFit/>
          </a:bodyPr>
          <a:lstStyle/>
          <a:p>
            <a:r>
              <a:rPr lang="zh-CN" altLang="en-US" sz="2400" dirty="0">
                <a:latin typeface="Times New Roman" panose="02020603050405020304" pitchFamily="18" charset="0"/>
                <a:cs typeface="Times New Roman" panose="02020603050405020304" pitchFamily="18" charset="0"/>
              </a:rPr>
              <a:t> g(t) is the trend component</a:t>
            </a:r>
          </a:p>
        </p:txBody>
      </p:sp>
      <p:sp>
        <p:nvSpPr>
          <p:cNvPr id="15" name="矩形 14">
            <a:extLst>
              <a:ext uri="{FF2B5EF4-FFF2-40B4-BE49-F238E27FC236}">
                <a16:creationId xmlns:a16="http://schemas.microsoft.com/office/drawing/2014/main" id="{A213D05C-FAA5-4D00-9C46-CE6B87DF5FD8}"/>
              </a:ext>
            </a:extLst>
          </p:cNvPr>
          <p:cNvSpPr/>
          <p:nvPr/>
        </p:nvSpPr>
        <p:spPr>
          <a:xfrm>
            <a:off x="3119039" y="5024234"/>
            <a:ext cx="4291559" cy="461665"/>
          </a:xfrm>
          <a:prstGeom prst="rect">
            <a:avLst/>
          </a:prstGeom>
        </p:spPr>
        <p:txBody>
          <a:bodyPr wrap="none">
            <a:spAutoFit/>
          </a:bodyPr>
          <a:lstStyle/>
          <a:p>
            <a:r>
              <a:rPr lang="zh-CN" altLang="en-US" sz="2400" dirty="0">
                <a:latin typeface="Times New Roman" panose="02020603050405020304" pitchFamily="18" charset="0"/>
                <a:cs typeface="Times New Roman" panose="02020603050405020304" pitchFamily="18" charset="0"/>
              </a:rPr>
              <a:t> s(t) is the seasonality component</a:t>
            </a:r>
          </a:p>
        </p:txBody>
      </p:sp>
      <p:sp>
        <p:nvSpPr>
          <p:cNvPr id="16" name="矩形 15">
            <a:extLst>
              <a:ext uri="{FF2B5EF4-FFF2-40B4-BE49-F238E27FC236}">
                <a16:creationId xmlns:a16="http://schemas.microsoft.com/office/drawing/2014/main" id="{C16E469B-B96D-46D0-911E-31FE95669AD9}"/>
              </a:ext>
            </a:extLst>
          </p:cNvPr>
          <p:cNvSpPr/>
          <p:nvPr/>
        </p:nvSpPr>
        <p:spPr>
          <a:xfrm>
            <a:off x="3177767" y="5605820"/>
            <a:ext cx="3804247" cy="461665"/>
          </a:xfrm>
          <a:prstGeom prst="rect">
            <a:avLst/>
          </a:prstGeom>
        </p:spPr>
        <p:txBody>
          <a:bodyPr wrap="none">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h(t) is the holiday component</a:t>
            </a:r>
          </a:p>
        </p:txBody>
      </p:sp>
      <p:sp>
        <p:nvSpPr>
          <p:cNvPr id="3" name="页脚占位符 2">
            <a:extLst>
              <a:ext uri="{FF2B5EF4-FFF2-40B4-BE49-F238E27FC236}">
                <a16:creationId xmlns:a16="http://schemas.microsoft.com/office/drawing/2014/main" id="{C005F718-6CBC-470F-A56E-AC5F96A7C3CE}"/>
              </a:ext>
            </a:extLst>
          </p:cNvPr>
          <p:cNvSpPr>
            <a:spLocks noGrp="1"/>
          </p:cNvSpPr>
          <p:nvPr>
            <p:ph type="ftr" sz="quarter" idx="11"/>
          </p:nvPr>
        </p:nvSpPr>
        <p:spPr/>
        <p:txBody>
          <a:bodyPr/>
          <a:lstStyle/>
          <a:p>
            <a:r>
              <a:rPr kumimoji="1" lang="en-US" altLang="zh-CN" dirty="0"/>
              <a:t>14</a:t>
            </a:r>
            <a:endParaRPr kumimoji="1" lang="zh-CN" altLang="en-US" dirty="0"/>
          </a:p>
        </p:txBody>
      </p:sp>
    </p:spTree>
    <p:extLst>
      <p:ext uri="{BB962C8B-B14F-4D97-AF65-F5344CB8AC3E}">
        <p14:creationId xmlns:p14="http://schemas.microsoft.com/office/powerpoint/2010/main" val="1750339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charset="0"/>
                <a:ea typeface="Times New Roman" charset="0"/>
                <a:cs typeface="Times New Roman" charset="0"/>
              </a:rPr>
              <a:t>Holiday Component Model</a:t>
            </a:r>
            <a:endParaRPr kumimoji="1" lang="zh-CN" altLang="en-US" dirty="0">
              <a:latin typeface="Times New Roman" charset="0"/>
              <a:ea typeface="Times New Roman" charset="0"/>
              <a:cs typeface="Times New Roman" charset="0"/>
            </a:endParaRPr>
          </a:p>
        </p:txBody>
      </p:sp>
      <mc:AlternateContent xmlns:mc="http://schemas.openxmlformats.org/markup-compatibility/2006" xmlns:a14="http://schemas.microsoft.com/office/drawing/2010/main">
        <mc:Choice Requires="a14">
          <p:sp>
            <p:nvSpPr>
              <p:cNvPr id="11" name="内容占位符 10">
                <a:extLst>
                  <a:ext uri="{FF2B5EF4-FFF2-40B4-BE49-F238E27FC236}">
                    <a16:creationId xmlns:a16="http://schemas.microsoft.com/office/drawing/2014/main" id="{83F3929E-2197-4B4B-8448-9FDF1658EFA8}"/>
                  </a:ext>
                </a:extLst>
              </p:cNvPr>
              <p:cNvSpPr txBox="1">
                <a:spLocks noGrp="1"/>
              </p:cNvSpPr>
              <p:nvPr>
                <p:ph idx="1"/>
              </p:nvPr>
            </p:nvSpPr>
            <p:spPr>
              <a:xfrm>
                <a:off x="139700" y="1825628"/>
                <a:ext cx="11723437" cy="6397457"/>
              </a:xfrm>
              <a:prstGeom prst="rect">
                <a:avLst/>
              </a:prstGeom>
              <a:noFill/>
            </p:spPr>
            <p:txBody>
              <a:bodyPr wrap="square" lIns="0" tIns="0" rIns="0" bIns="0" rtlCol="0">
                <a:spAutoFit/>
              </a:bodyPr>
              <a:lstStyle/>
              <a:p>
                <a:endParaRPr lang="en-US" altLang="zh-CN" b="0" i="1" dirty="0">
                  <a:latin typeface="Cambria Math" panose="02040503050406030204" pitchFamily="18" charset="0"/>
                </a:endParaRPr>
              </a:p>
              <a:p>
                <a:pPr marL="0" indent="0">
                  <a:buNone/>
                </a:pPr>
                <a:r>
                  <a:rPr lang="en-US" altLang="zh-CN" i="1" dirty="0">
                    <a:latin typeface="Cambria Math" panose="02040503050406030204" pitchFamily="18" charset="0"/>
                  </a:rPr>
                  <a:t>       </a:t>
                </a:r>
                <a:r>
                  <a:rPr lang="en-US" altLang="zh-CN" dirty="0">
                    <a:latin typeface="Cambria Math" panose="02040503050406030204" pitchFamily="18" charset="0"/>
                  </a:rPr>
                  <a:t>(CG)</a:t>
                </a:r>
                <a:r>
                  <a:rPr lang="en-US" altLang="zh-CN" i="1" dirty="0">
                    <a:latin typeface="Cambria Math" panose="02040503050406030204" pitchFamily="18" charset="0"/>
                  </a:rPr>
                  <a:t>              </a:t>
                </a:r>
                <a14:m>
                  <m:oMath xmlns:m="http://schemas.openxmlformats.org/officeDocument/2006/math">
                    <m:r>
                      <a:rPr lang="en-US" altLang="zh-CN" b="0" i="1" smtClean="0">
                        <a:latin typeface="Cambria Math" panose="02040503050406030204" pitchFamily="18" charset="0"/>
                      </a:rPr>
                      <m:t>           </m:t>
                    </m:r>
                    <m:r>
                      <a:rPr lang="en-US" altLang="zh-CN" b="0" i="1" smtClean="0">
                        <a:latin typeface="Cambria Math" panose="02040503050406030204" pitchFamily="18" charset="0"/>
                      </a:rPr>
                      <m:t>h</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h</m:t>
                                    </m:r>
                                  </m:sub>
                                  <m:sup>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p>
                                </m:sSubSup>
                              </m:sup>
                            </m:sSup>
                            <m:r>
                              <a:rPr lang="en-US" altLang="zh-CN" b="0" i="1" smtClean="0">
                                <a:latin typeface="Cambria Math" panose="02040503050406030204" pitchFamily="18" charset="0"/>
                              </a:rPr>
                              <m:t>                           </m:t>
                            </m:r>
                            <m:r>
                              <a:rPr lang="en-US" altLang="zh-CN" i="1">
                                <a:latin typeface="Cambria Math" panose="02040503050406030204" pitchFamily="18" charset="0"/>
                              </a:rPr>
                              <m:t>𝑖𝑓</m:t>
                            </m:r>
                            <m:r>
                              <a:rPr lang="en-US" altLang="zh-CN" i="1">
                                <a:latin typeface="Cambria Math" panose="02040503050406030204" pitchFamily="18" charset="0"/>
                              </a:rPr>
                              <m:t> </m:t>
                            </m:r>
                            <m:r>
                              <a:rPr lang="en-US" altLang="zh-CN" i="1">
                                <a:latin typeface="Cambria Math" panose="02040503050406030204" pitchFamily="18" charset="0"/>
                              </a:rPr>
                              <m:t>𝑡</m:t>
                            </m:r>
                            <m:r>
                              <a:rPr lang="en-US" altLang="zh-CN" i="1">
                                <a:latin typeface="Cambria Math" panose="02040503050406030204" pitchFamily="18" charset="0"/>
                              </a:rPr>
                              <m:t> </m:t>
                            </m:r>
                            <m:r>
                              <a:rPr lang="en-US" altLang="zh-CN" i="1">
                                <a:latin typeface="Cambria Math" panose="02040503050406030204" pitchFamily="18" charset="0"/>
                              </a:rPr>
                              <m:t>𝑖𝑠</m:t>
                            </m:r>
                            <m:r>
                              <a:rPr lang="en-US" altLang="zh-CN" i="1">
                                <a:latin typeface="Cambria Math" panose="02040503050406030204" pitchFamily="18" charset="0"/>
                              </a:rPr>
                              <m:t> </m:t>
                            </m:r>
                            <m:r>
                              <a:rPr lang="en-US" altLang="zh-CN" i="1">
                                <a:latin typeface="Cambria Math" panose="02040503050406030204" pitchFamily="18" charset="0"/>
                              </a:rPr>
                              <m:t>𝑎</m:t>
                            </m:r>
                            <m:r>
                              <a:rPr lang="en-US" altLang="zh-CN" i="1">
                                <a:latin typeface="Cambria Math" panose="02040503050406030204" pitchFamily="18" charset="0"/>
                              </a:rPr>
                              <m:t> </m:t>
                            </m:r>
                            <m:r>
                              <a:rPr lang="en-US" altLang="zh-CN" i="1">
                                <a:latin typeface="Cambria Math" panose="02040503050406030204" pitchFamily="18" charset="0"/>
                              </a:rPr>
                              <m:t>h𝑜𝑙𝑖𝑑𝑎𝑦</m:t>
                            </m:r>
                          </m:e>
                          <m:e>
                            <m:r>
                              <a:rPr lang="en-US" altLang="zh-CN" i="1">
                                <a:latin typeface="Cambria Math" panose="02040503050406030204" pitchFamily="18" charset="0"/>
                              </a:rPr>
                              <m:t>1</m:t>
                            </m:r>
                            <m:r>
                              <a:rPr lang="en-US" altLang="zh-CN" b="0" i="1" smtClean="0">
                                <a:latin typeface="Cambria Math" panose="02040503050406030204" pitchFamily="18" charset="0"/>
                              </a:rPr>
                              <m:t>                           </m:t>
                            </m:r>
                            <m:r>
                              <a:rPr lang="en-US" altLang="zh-CN" i="1">
                                <a:latin typeface="Cambria Math" panose="02040503050406030204" pitchFamily="18" charset="0"/>
                              </a:rPr>
                              <m:t>𝑖𝑓</m:t>
                            </m:r>
                            <m:r>
                              <a:rPr lang="en-US" altLang="zh-CN" i="1">
                                <a:latin typeface="Cambria Math" panose="02040503050406030204" pitchFamily="18" charset="0"/>
                              </a:rPr>
                              <m:t> </m:t>
                            </m:r>
                            <m:r>
                              <a:rPr lang="en-US" altLang="zh-CN" i="1">
                                <a:latin typeface="Cambria Math" panose="02040503050406030204" pitchFamily="18" charset="0"/>
                              </a:rPr>
                              <m:t>𝑡</m:t>
                            </m:r>
                            <m:r>
                              <a:rPr lang="en-US" altLang="zh-CN" i="1">
                                <a:latin typeface="Cambria Math" panose="02040503050406030204" pitchFamily="18" charset="0"/>
                              </a:rPr>
                              <m:t> </m:t>
                            </m:r>
                            <m:r>
                              <a:rPr lang="en-US" altLang="zh-CN" i="1">
                                <a:latin typeface="Cambria Math" panose="02040503050406030204" pitchFamily="18" charset="0"/>
                              </a:rPr>
                              <m:t>𝑖𝑠</m:t>
                            </m:r>
                            <m:r>
                              <a:rPr lang="en-US" altLang="zh-CN" i="1">
                                <a:latin typeface="Cambria Math" panose="02040503050406030204" pitchFamily="18" charset="0"/>
                              </a:rPr>
                              <m:t> </m:t>
                            </m:r>
                            <m:r>
                              <a:rPr lang="en-US" altLang="zh-CN" i="1">
                                <a:latin typeface="Cambria Math" panose="02040503050406030204" pitchFamily="18" charset="0"/>
                              </a:rPr>
                              <m:t>𝑛𝑜𝑡</m:t>
                            </m:r>
                            <m:r>
                              <a:rPr lang="en-US" altLang="zh-CN" i="1">
                                <a:latin typeface="Cambria Math" panose="02040503050406030204" pitchFamily="18" charset="0"/>
                              </a:rPr>
                              <m:t> </m:t>
                            </m:r>
                            <m:r>
                              <a:rPr lang="en-US" altLang="zh-CN" i="1">
                                <a:latin typeface="Cambria Math" panose="02040503050406030204" pitchFamily="18" charset="0"/>
                              </a:rPr>
                              <m:t>𝑎</m:t>
                            </m:r>
                            <m:r>
                              <a:rPr lang="en-US" altLang="zh-CN" i="1">
                                <a:latin typeface="Cambria Math" panose="02040503050406030204" pitchFamily="18" charset="0"/>
                              </a:rPr>
                              <m:t> </m:t>
                            </m:r>
                            <m:r>
                              <a:rPr lang="en-US" altLang="zh-CN" i="1">
                                <a:latin typeface="Cambria Math" panose="02040503050406030204" pitchFamily="18" charset="0"/>
                              </a:rPr>
                              <m:t>h𝑜𝑙𝑖𝑑𝑎𝑦</m:t>
                            </m:r>
                          </m:e>
                        </m:eqArr>
                      </m:e>
                    </m:d>
                  </m:oMath>
                </a14:m>
                <a:endParaRPr lang="en-US" altLang="zh-CN" b="0" i="1" dirty="0">
                  <a:latin typeface="Cambria Math" panose="02040503050406030204" pitchFamily="18" charset="0"/>
                </a:endParaRPr>
              </a:p>
              <a:p>
                <a:pPr marL="0" indent="0">
                  <a:buNone/>
                </a:pPr>
                <a:r>
                  <a:rPr lang="en-US" altLang="zh-CN" b="0" dirty="0"/>
                  <a:t>      </a:t>
                </a:r>
                <a:r>
                  <a:rPr lang="en-US" altLang="zh-CN" b="0" dirty="0">
                    <a:latin typeface="Times New Roman" panose="02020603050405020304" pitchFamily="18" charset="0"/>
                    <a:cs typeface="Times New Roman" panose="02020603050405020304" pitchFamily="18" charset="0"/>
                  </a:rPr>
                  <a:t>(EG)                     </a:t>
                </a:r>
                <a14:m>
                  <m:oMath xmlns:m="http://schemas.openxmlformats.org/officeDocument/2006/math">
                    <m:r>
                      <a:rPr lang="en-US" altLang="zh-CN" b="0" i="1" smtClean="0">
                        <a:latin typeface="Cambria Math" panose="02040503050406030204" pitchFamily="18" charset="0"/>
                      </a:rPr>
                      <m:t> </m:t>
                    </m:r>
                    <m:r>
                      <a:rPr lang="en-US" altLang="zh-CN" b="0" i="1" smtClean="0">
                        <a:latin typeface="Cambria Math" panose="02040503050406030204" pitchFamily="18" charset="0"/>
                      </a:rPr>
                      <m:t>h</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 </m:t>
                        </m:r>
                        <m:eqArr>
                          <m:eqArrPr>
                            <m:ctrlPr>
                              <a:rPr lang="en-US" altLang="zh-CN" i="1" smtClean="0">
                                <a:latin typeface="Cambria Math" panose="02040503050406030204" pitchFamily="18" charset="0"/>
                              </a:rPr>
                            </m:ctrlPr>
                          </m:eqArrPr>
                          <m:e>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h</m:t>
                                    </m:r>
                                  </m:sub>
                                  <m:sup>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h</m:t>
                                    </m:r>
                                  </m:sub>
                                  <m:sup>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𝑡</m:t>
                                </m:r>
                              </m:sup>
                            </m:sSup>
                            <m:r>
                              <a:rPr lang="en-US" altLang="zh-CN" b="0" i="1" smtClean="0">
                                <a:latin typeface="Cambria Math" panose="02040503050406030204" pitchFamily="18" charset="0"/>
                              </a:rPr>
                              <m:t>                  </m:t>
                            </m:r>
                            <m:r>
                              <a:rPr lang="en-US" altLang="zh-CN" b="0" i="1" smtClean="0">
                                <a:latin typeface="Cambria Math" panose="02040503050406030204" pitchFamily="18" charset="0"/>
                              </a:rPr>
                              <m:t>𝑖𝑓</m:t>
                            </m:r>
                            <m:r>
                              <a:rPr lang="en-US" altLang="zh-CN" b="0" i="1" smtClean="0">
                                <a:latin typeface="Cambria Math" panose="02040503050406030204" pitchFamily="18" charset="0"/>
                              </a:rPr>
                              <m:t> </m:t>
                            </m:r>
                            <m:r>
                              <a:rPr lang="en-US" altLang="zh-CN" b="0" i="1" smtClean="0">
                                <a:latin typeface="Cambria Math" panose="02040503050406030204" pitchFamily="18" charset="0"/>
                              </a:rPr>
                              <m:t>𝑡</m:t>
                            </m:r>
                            <m:r>
                              <a:rPr lang="en-US" altLang="zh-CN" b="0" i="1" smtClean="0">
                                <a:latin typeface="Cambria Math" panose="02040503050406030204" pitchFamily="18" charset="0"/>
                              </a:rPr>
                              <m:t> </m:t>
                            </m:r>
                            <m:r>
                              <a:rPr lang="en-US" altLang="zh-CN" b="0" i="1" smtClean="0">
                                <a:latin typeface="Cambria Math" panose="02040503050406030204" pitchFamily="18" charset="0"/>
                              </a:rPr>
                              <m:t>𝑖𝑠</m:t>
                            </m:r>
                            <m:r>
                              <a:rPr lang="en-US" altLang="zh-CN" b="0" i="1" smtClean="0">
                                <a:latin typeface="Cambria Math" panose="02040503050406030204" pitchFamily="18" charset="0"/>
                              </a:rPr>
                              <m:t> </m:t>
                            </m:r>
                            <m:r>
                              <a:rPr lang="en-US" altLang="zh-CN" b="0" i="1" smtClean="0">
                                <a:latin typeface="Cambria Math" panose="02040503050406030204" pitchFamily="18" charset="0"/>
                              </a:rPr>
                              <m:t>𝑎</m:t>
                            </m:r>
                            <m:r>
                              <a:rPr lang="en-US" altLang="zh-CN" b="0" i="1" smtClean="0">
                                <a:latin typeface="Cambria Math" panose="02040503050406030204" pitchFamily="18" charset="0"/>
                              </a:rPr>
                              <m:t> </m:t>
                            </m:r>
                            <m:r>
                              <a:rPr lang="en-US" altLang="zh-CN" b="0" i="1" smtClean="0">
                                <a:latin typeface="Cambria Math" panose="02040503050406030204" pitchFamily="18" charset="0"/>
                              </a:rPr>
                              <m:t>h𝑜𝑙𝑖𝑑𝑎𝑦</m:t>
                            </m:r>
                          </m:e>
                          <m:e>
                            <m:r>
                              <a:rPr lang="en-US" altLang="zh-CN" b="0" i="1" smtClean="0">
                                <a:latin typeface="Cambria Math" panose="02040503050406030204" pitchFamily="18" charset="0"/>
                              </a:rPr>
                              <m:t>  1                         </m:t>
                            </m:r>
                            <m:r>
                              <a:rPr lang="en-US" altLang="zh-CN" b="0" i="1" smtClean="0">
                                <a:latin typeface="Cambria Math" panose="02040503050406030204" pitchFamily="18" charset="0"/>
                              </a:rPr>
                              <m:t>𝑖𝑓</m:t>
                            </m:r>
                            <m:r>
                              <a:rPr lang="en-US" altLang="zh-CN" b="0" i="1" smtClean="0">
                                <a:latin typeface="Cambria Math" panose="02040503050406030204" pitchFamily="18" charset="0"/>
                              </a:rPr>
                              <m:t> </m:t>
                            </m:r>
                            <m:r>
                              <a:rPr lang="en-US" altLang="zh-CN" b="0" i="1" smtClean="0">
                                <a:latin typeface="Cambria Math" panose="02040503050406030204" pitchFamily="18" charset="0"/>
                              </a:rPr>
                              <m:t>𝑡</m:t>
                            </m:r>
                            <m:r>
                              <a:rPr lang="en-US" altLang="zh-CN" b="0" i="1" smtClean="0">
                                <a:latin typeface="Cambria Math" panose="02040503050406030204" pitchFamily="18" charset="0"/>
                              </a:rPr>
                              <m:t> </m:t>
                            </m:r>
                            <m:r>
                              <a:rPr lang="en-US" altLang="zh-CN" b="0" i="1" smtClean="0">
                                <a:latin typeface="Cambria Math" panose="02040503050406030204" pitchFamily="18" charset="0"/>
                              </a:rPr>
                              <m:t>𝑖𝑠</m:t>
                            </m:r>
                            <m:r>
                              <a:rPr lang="en-US" altLang="zh-CN" b="0" i="1" smtClean="0">
                                <a:latin typeface="Cambria Math" panose="02040503050406030204" pitchFamily="18" charset="0"/>
                              </a:rPr>
                              <m:t> </m:t>
                            </m:r>
                            <m:r>
                              <a:rPr lang="en-US" altLang="zh-CN" b="0" i="1" smtClean="0">
                                <a:latin typeface="Cambria Math" panose="02040503050406030204" pitchFamily="18" charset="0"/>
                              </a:rPr>
                              <m:t>𝑛𝑜𝑡</m:t>
                            </m:r>
                            <m:r>
                              <a:rPr lang="en-US" altLang="zh-CN" b="0" i="1" smtClean="0">
                                <a:latin typeface="Cambria Math" panose="02040503050406030204" pitchFamily="18" charset="0"/>
                              </a:rPr>
                              <m:t> </m:t>
                            </m:r>
                            <m:r>
                              <a:rPr lang="en-US" altLang="zh-CN" b="0" i="1" smtClean="0">
                                <a:latin typeface="Cambria Math" panose="02040503050406030204" pitchFamily="18" charset="0"/>
                              </a:rPr>
                              <m:t>𝑎</m:t>
                            </m:r>
                            <m:r>
                              <a:rPr lang="en-US" altLang="zh-CN" b="0" i="1" smtClean="0">
                                <a:latin typeface="Cambria Math" panose="02040503050406030204" pitchFamily="18" charset="0"/>
                              </a:rPr>
                              <m:t> </m:t>
                            </m:r>
                            <m:r>
                              <a:rPr lang="en-US" altLang="zh-CN" b="0" i="1" smtClean="0">
                                <a:latin typeface="Cambria Math" panose="02040503050406030204" pitchFamily="18" charset="0"/>
                              </a:rPr>
                              <m:t>h𝑜𝑙𝑖𝑑𝑎𝑦</m:t>
                            </m:r>
                          </m:e>
                        </m:eqArr>
                        <m:r>
                          <a:rPr lang="en-US" altLang="zh-CN" b="0" i="1" smtClean="0">
                            <a:latin typeface="Cambria Math" panose="02040503050406030204" pitchFamily="18" charset="0"/>
                          </a:rPr>
                          <m:t>  </m:t>
                        </m:r>
                      </m:e>
                    </m:d>
                  </m:oMath>
                </a14:m>
                <a:endParaRPr lang="en-US" altLang="zh-CN" dirty="0"/>
              </a:p>
              <a:p>
                <a:pPr marL="0" indent="0">
                  <a:buNone/>
                </a:pPr>
                <a:endParaRPr lang="en-US" altLang="zh-CN" dirty="0"/>
              </a:p>
              <a:p>
                <a:pPr marL="0" indent="0">
                  <a:buNone/>
                </a:pPr>
                <a:r>
                  <a:rPr lang="en-US" altLang="zh-CN" dirty="0">
                    <a:latin typeface="Times New Roman" panose="02020603050405020304" pitchFamily="18" charset="0"/>
                    <a:cs typeface="Times New Roman" panose="02020603050405020304" pitchFamily="18" charset="0"/>
                  </a:rPr>
                  <a:t>where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𝑎</m:t>
                        </m:r>
                      </m:e>
                      <m:sub>
                        <m:r>
                          <a:rPr lang="en-US" altLang="zh-CN" i="1">
                            <a:latin typeface="Cambria Math" panose="02040503050406030204" pitchFamily="18" charset="0"/>
                          </a:rPr>
                          <m:t>h</m:t>
                        </m:r>
                      </m:sub>
                      <m:sup>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p>
                    </m:sSubSup>
                    <m:r>
                      <a:rPr lang="en-US" altLang="zh-CN" i="1">
                        <a:latin typeface="Cambria Math" panose="02040503050406030204" pitchFamily="18" charset="0"/>
                      </a:rPr>
                      <m:t> </m:t>
                    </m:r>
                  </m:oMath>
                </a14:m>
                <a:r>
                  <a:rPr lang="en-US" altLang="zh-CN" dirty="0">
                    <a:latin typeface="Times New Roman" panose="02020603050405020304" pitchFamily="18" charset="0"/>
                    <a:cs typeface="Times New Roman" panose="02020603050405020304" pitchFamily="18" charset="0"/>
                  </a:rPr>
                  <a:t>and</a:t>
                </a:r>
                <a14:m>
                  <m:oMath xmlns:m="http://schemas.openxmlformats.org/officeDocument/2006/math">
                    <m:sSubSup>
                      <m:sSubSupPr>
                        <m:ctrlPr>
                          <a:rPr lang="en-US" altLang="zh-CN" i="1">
                            <a:latin typeface="Cambria Math" panose="02040503050406030204" pitchFamily="18" charset="0"/>
                          </a:rPr>
                        </m:ctrlPr>
                      </m:sSubSupPr>
                      <m:e>
                        <m:r>
                          <a:rPr lang="en-US" altLang="zh-CN" b="0" i="1" smtClean="0">
                            <a:latin typeface="Cambria Math" panose="02040503050406030204" pitchFamily="18" charset="0"/>
                          </a:rPr>
                          <m:t> </m:t>
                        </m:r>
                        <m:r>
                          <a:rPr lang="en-US" altLang="zh-CN" i="1">
                            <a:latin typeface="Cambria Math" panose="02040503050406030204" pitchFamily="18" charset="0"/>
                          </a:rPr>
                          <m:t>𝑏</m:t>
                        </m:r>
                      </m:e>
                      <m:sub>
                        <m:r>
                          <a:rPr lang="en-US" altLang="zh-CN" i="1">
                            <a:latin typeface="Cambria Math" panose="02040503050406030204" pitchFamily="18" charset="0"/>
                          </a:rPr>
                          <m:t>h</m:t>
                        </m:r>
                      </m:sub>
                      <m:sup>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p>
                    </m:sSubSup>
                  </m:oMath>
                </a14:m>
                <a:r>
                  <a:rPr lang="en-US" altLang="zh-CN" dirty="0">
                    <a:latin typeface="Times New Roman" panose="02020603050405020304" pitchFamily="18" charset="0"/>
                    <a:cs typeface="Times New Roman" panose="02020603050405020304" pitchFamily="18" charset="0"/>
                  </a:rPr>
                  <a:t> are model parameters. </a:t>
                </a:r>
                <a14:m>
                  <m:oMath xmlns:m="http://schemas.openxmlformats.org/officeDocument/2006/math">
                    <m:r>
                      <a:rPr lang="en-US" altLang="zh-CN" i="1">
                        <a:latin typeface="Cambria Math" panose="02040503050406030204" pitchFamily="18" charset="0"/>
                      </a:rPr>
                      <m:t>𝑖</m:t>
                    </m:r>
                  </m:oMath>
                </a14:m>
                <a:r>
                  <a:rPr lang="en-US" altLang="zh-CN" dirty="0">
                    <a:latin typeface="Times New Roman" panose="02020603050405020304" pitchFamily="18" charset="0"/>
                    <a:cs typeface="Times New Roman" panose="02020603050405020304" pitchFamily="18" charset="0"/>
                  </a:rPr>
                  <a:t> is a holiday ID, and </a:t>
                </a:r>
                <a14:m>
                  <m:oMath xmlns:m="http://schemas.openxmlformats.org/officeDocument/2006/math">
                    <m:r>
                      <a:rPr lang="en-US" altLang="zh-CN" b="0" i="1" smtClean="0">
                        <a:latin typeface="Cambria Math" panose="02040503050406030204" pitchFamily="18" charset="0"/>
                      </a:rPr>
                      <m:t>𝑗</m:t>
                    </m:r>
                  </m:oMath>
                </a14:m>
                <a:r>
                  <a:rPr lang="en-US" altLang="zh-CN" dirty="0">
                    <a:latin typeface="Times New Roman" panose="02020603050405020304" pitchFamily="18" charset="0"/>
                    <a:cs typeface="Times New Roman" panose="02020603050405020304" pitchFamily="18" charset="0"/>
                  </a:rPr>
                  <a:t> is its group ID. As there are four groups of holidays, we have </a:t>
                </a:r>
                <a14:m>
                  <m:oMath xmlns:m="http://schemas.openxmlformats.org/officeDocument/2006/math">
                    <m:r>
                      <a:rPr lang="en-US" altLang="zh-CN" i="1">
                        <a:latin typeface="Cambria Math" panose="02040503050406030204" pitchFamily="18" charset="0"/>
                      </a:rPr>
                      <m:t>𝑗</m:t>
                    </m:r>
                  </m:oMath>
                </a14:m>
                <a:r>
                  <a:rPr lang="en-US" altLang="zh-CN" dirty="0">
                    <a:latin typeface="Times New Roman" panose="02020603050405020304" pitchFamily="18" charset="0"/>
                    <a:cs typeface="Times New Roman" panose="02020603050405020304" pitchFamily="18" charset="0"/>
                  </a:rPr>
                  <a:t> ∈ [1,2,3,4]. As there are 7 days’ vacations for Spring Festival and National Day, and 3 days’ vacations for Ching Ming Festival and Labor Day.</a:t>
                </a:r>
              </a:p>
              <a:p>
                <a:pPr marL="0" indent="0">
                  <a:buNone/>
                </a:pPr>
                <a:endParaRPr lang="en-US" altLang="zh-CN" dirty="0"/>
              </a:p>
              <a:p>
                <a:pPr marL="0" indent="0">
                  <a:buNone/>
                </a:pPr>
                <a:endParaRPr lang="en-US" altLang="zh-CN" dirty="0"/>
              </a:p>
              <a:p>
                <a:pPr marL="0" indent="0">
                  <a:buNone/>
                </a:pPr>
                <a:endParaRPr lang="zh-CN" altLang="en-US" dirty="0"/>
              </a:p>
            </p:txBody>
          </p:sp>
        </mc:Choice>
        <mc:Fallback xmlns="">
          <p:sp>
            <p:nvSpPr>
              <p:cNvPr id="11" name="内容占位符 10">
                <a:extLst>
                  <a:ext uri="{FF2B5EF4-FFF2-40B4-BE49-F238E27FC236}">
                    <a16:creationId xmlns:a16="http://schemas.microsoft.com/office/drawing/2014/main" id="{83F3929E-2197-4B4B-8448-9FDF1658EFA8}"/>
                  </a:ext>
                </a:extLst>
              </p:cNvPr>
              <p:cNvSpPr txBox="1">
                <a:spLocks noGrp="1" noRot="1" noChangeAspect="1" noMove="1" noResize="1" noEditPoints="1" noAdjustHandles="1" noChangeArrowheads="1" noChangeShapeType="1" noTextEdit="1"/>
              </p:cNvSpPr>
              <p:nvPr>
                <p:ph idx="1"/>
              </p:nvPr>
            </p:nvSpPr>
            <p:spPr>
              <a:xfrm>
                <a:off x="139700" y="1825628"/>
                <a:ext cx="11723437" cy="6397457"/>
              </a:xfrm>
              <a:prstGeom prst="rect">
                <a:avLst/>
              </a:prstGeom>
              <a:blipFill>
                <a:blip r:embed="rId3"/>
                <a:stretch>
                  <a:fillRect l="-1872" r="-104"/>
                </a:stretch>
              </a:blipFill>
            </p:spPr>
            <p:txBody>
              <a:bodyPr/>
              <a:lstStyle/>
              <a:p>
                <a:r>
                  <a:rPr lang="zh-CN" altLang="en-US">
                    <a:noFill/>
                  </a:rPr>
                  <a:t> </a:t>
                </a:r>
              </a:p>
            </p:txBody>
          </p:sp>
        </mc:Fallback>
      </mc:AlternateContent>
      <p:sp>
        <p:nvSpPr>
          <p:cNvPr id="3" name="页脚占位符 2">
            <a:extLst>
              <a:ext uri="{FF2B5EF4-FFF2-40B4-BE49-F238E27FC236}">
                <a16:creationId xmlns:a16="http://schemas.microsoft.com/office/drawing/2014/main" id="{3A8294D2-05A8-4887-AB83-37F00C1FE8E4}"/>
              </a:ext>
            </a:extLst>
          </p:cNvPr>
          <p:cNvSpPr>
            <a:spLocks noGrp="1"/>
          </p:cNvSpPr>
          <p:nvPr>
            <p:ph type="ftr" sz="quarter" idx="11"/>
          </p:nvPr>
        </p:nvSpPr>
        <p:spPr/>
        <p:txBody>
          <a:bodyPr/>
          <a:lstStyle/>
          <a:p>
            <a:r>
              <a:rPr kumimoji="1" lang="en-US" altLang="zh-CN" dirty="0"/>
              <a:t>15</a:t>
            </a:r>
            <a:endParaRPr kumimoji="1" lang="zh-CN" altLang="en-US" dirty="0"/>
          </a:p>
        </p:txBody>
      </p:sp>
    </p:spTree>
    <p:extLst>
      <p:ext uri="{BB962C8B-B14F-4D97-AF65-F5344CB8AC3E}">
        <p14:creationId xmlns:p14="http://schemas.microsoft.com/office/powerpoint/2010/main" val="794302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a:latin typeface="Times New Roman" charset="0"/>
                <a:ea typeface="Times New Roman" charset="0"/>
                <a:cs typeface="Times New Roman" charset="0"/>
              </a:rPr>
              <a:t>Outline</a:t>
            </a:r>
            <a:endParaRPr kumimoji="1" lang="zh-CN" altLang="en-US" dirty="0">
              <a:latin typeface="Times New Roman" charset="0"/>
              <a:ea typeface="Times New Roman" charset="0"/>
              <a:cs typeface="Times New Roman" charset="0"/>
            </a:endParaRPr>
          </a:p>
        </p:txBody>
      </p:sp>
      <p:sp>
        <p:nvSpPr>
          <p:cNvPr id="3" name="内容占位符 2"/>
          <p:cNvSpPr>
            <a:spLocks noGrp="1"/>
          </p:cNvSpPr>
          <p:nvPr>
            <p:ph idx="1"/>
          </p:nvPr>
        </p:nvSpPr>
        <p:spPr/>
        <p:txBody>
          <a:bodyPr>
            <a:normAutofit lnSpcReduction="10000"/>
          </a:bodyPr>
          <a:lstStyle/>
          <a:p>
            <a:r>
              <a:rPr kumimoji="1" lang="en-US" altLang="zh-CN" dirty="0">
                <a:latin typeface="Times New Roman" charset="0"/>
                <a:ea typeface="Times New Roman" charset="0"/>
                <a:cs typeface="Times New Roman" charset="0"/>
              </a:rPr>
              <a:t>Meaning and background of the research</a:t>
            </a:r>
          </a:p>
          <a:p>
            <a:pPr marL="0" indent="0">
              <a:buNone/>
            </a:pPr>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Measurement Traffic growth pattern</a:t>
            </a:r>
          </a:p>
          <a:p>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Model  and prediction</a:t>
            </a:r>
          </a:p>
          <a:p>
            <a:endParaRPr kumimoji="1" lang="en-US" altLang="zh-CN" dirty="0">
              <a:latin typeface="Times New Roman" charset="0"/>
              <a:ea typeface="Times New Roman" charset="0"/>
              <a:cs typeface="Times New Roman" charset="0"/>
            </a:endParaRPr>
          </a:p>
          <a:p>
            <a:r>
              <a:rPr kumimoji="1" lang="en-US" altLang="zh-CN" b="1" dirty="0">
                <a:latin typeface="Times New Roman" charset="0"/>
                <a:ea typeface="Times New Roman" charset="0"/>
                <a:cs typeface="Times New Roman" charset="0"/>
              </a:rPr>
              <a:t>Experiment results</a:t>
            </a:r>
          </a:p>
          <a:p>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Conclusion</a:t>
            </a:r>
            <a:endParaRPr kumimoji="1" lang="zh-CN" altLang="en-US" dirty="0">
              <a:latin typeface="Times New Roman" charset="0"/>
              <a:ea typeface="Times New Roman" charset="0"/>
              <a:cs typeface="Times New Roman" charset="0"/>
            </a:endParaRPr>
          </a:p>
        </p:txBody>
      </p:sp>
      <p:sp>
        <p:nvSpPr>
          <p:cNvPr id="4" name="页脚占位符 3">
            <a:extLst>
              <a:ext uri="{FF2B5EF4-FFF2-40B4-BE49-F238E27FC236}">
                <a16:creationId xmlns:a16="http://schemas.microsoft.com/office/drawing/2014/main" id="{105686F1-0ED7-4069-84A6-B6A46978C038}"/>
              </a:ext>
            </a:extLst>
          </p:cNvPr>
          <p:cNvSpPr>
            <a:spLocks noGrp="1"/>
          </p:cNvSpPr>
          <p:nvPr>
            <p:ph type="ftr" sz="quarter" idx="11"/>
          </p:nvPr>
        </p:nvSpPr>
        <p:spPr/>
        <p:txBody>
          <a:bodyPr/>
          <a:lstStyle/>
          <a:p>
            <a:r>
              <a:rPr kumimoji="1" lang="en-US" altLang="zh-CN" dirty="0"/>
              <a:t>16</a:t>
            </a:r>
            <a:endParaRPr kumimoji="1" lang="zh-CN" altLang="en-US" dirty="0"/>
          </a:p>
        </p:txBody>
      </p:sp>
    </p:spTree>
    <p:extLst>
      <p:ext uri="{BB962C8B-B14F-4D97-AF65-F5344CB8AC3E}">
        <p14:creationId xmlns:p14="http://schemas.microsoft.com/office/powerpoint/2010/main" val="182397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46030F-0949-4FC2-BA4C-D9CEC223C6D8}"/>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Trend component</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92F0686-2C06-4D30-983F-69D33F942948}"/>
                  </a:ext>
                </a:extLst>
              </p:cNvPr>
              <p:cNvSpPr>
                <a:spLocks noGrp="1"/>
              </p:cNvSpPr>
              <p:nvPr>
                <p:ph idx="1"/>
              </p:nvPr>
            </p:nvSpPr>
            <p:spPr>
              <a:xfrm>
                <a:off x="127667" y="1825624"/>
                <a:ext cx="5731711" cy="5032375"/>
              </a:xfrm>
            </p:spPr>
            <p:txBody>
              <a:bodyPr>
                <a:normAutofit fontScale="85000" lnSpcReduction="20000"/>
              </a:bodyPr>
              <a:lstStyle/>
              <a:p>
                <a:r>
                  <a:rPr lang="en-US" altLang="zh-CN" dirty="0">
                    <a:latin typeface="Times New Roman" panose="02020603050405020304" pitchFamily="18" charset="0"/>
                    <a:cs typeface="Times New Roman" panose="02020603050405020304" pitchFamily="18" charset="0"/>
                  </a:rPr>
                  <a:t>We obtain trend component by  reusing</a:t>
                </a:r>
              </a:p>
              <a:p>
                <a:pPr marL="0" indent="0">
                  <a:buNone/>
                </a:pPr>
                <a:r>
                  <a:rPr lang="en-US" altLang="zh-CN" dirty="0">
                    <a:latin typeface="Times New Roman" panose="02020603050405020304" pitchFamily="18" charset="0"/>
                    <a:cs typeface="Times New Roman" panose="02020603050405020304" pitchFamily="18" charset="0"/>
                  </a:rPr>
                  <a:t> Prophet’s trend component module(</a:t>
                </a:r>
                <a:r>
                  <a:rPr lang="en-US" altLang="zh-CN" dirty="0">
                    <a:solidFill>
                      <a:srgbClr val="FF0000"/>
                    </a:solidFill>
                    <a:latin typeface="Times New Roman" panose="02020603050405020304" pitchFamily="18" charset="0"/>
                    <a:cs typeface="Times New Roman" panose="02020603050405020304" pitchFamily="18" charset="0"/>
                  </a:rPr>
                  <a:t>orange</a:t>
                </a:r>
                <a:r>
                  <a:rPr lang="en-US" altLang="zh-CN" dirty="0">
                    <a:latin typeface="Times New Roman" panose="02020603050405020304" pitchFamily="18" charset="0"/>
                    <a:cs typeface="Times New Roman" panose="02020603050405020304" pitchFamily="18" charset="0"/>
                  </a:rPr>
                  <a:t>)</a:t>
                </a:r>
              </a:p>
              <a:p>
                <a:pPr marL="0" indent="0">
                  <a:buNone/>
                </a:pPr>
                <a:endParaRPr lang="en-US" altLang="zh-CN" dirty="0"/>
              </a:p>
              <a:p>
                <a:r>
                  <a:rPr lang="en-US" altLang="zh-CN" dirty="0">
                    <a:latin typeface="Times New Roman" panose="02020603050405020304" pitchFamily="18" charset="0"/>
                    <a:cs typeface="Times New Roman" panose="02020603050405020304" pitchFamily="18" charset="0"/>
                  </a:rPr>
                  <a:t>We use a linear model to fit</a:t>
                </a:r>
              </a:p>
              <a:p>
                <a:pPr marL="0" indent="0">
                  <a:buNone/>
                </a:pPr>
                <a:r>
                  <a:rPr lang="en-US" altLang="zh-CN" dirty="0">
                    <a:latin typeface="Times New Roman" panose="02020603050405020304" pitchFamily="18" charset="0"/>
                    <a:cs typeface="Times New Roman" panose="02020603050405020304" pitchFamily="18" charset="0"/>
                  </a:rPr>
                  <a:t>the  trend fold line(</a:t>
                </a:r>
                <a:r>
                  <a:rPr lang="en-US" altLang="zh-CN" dirty="0">
                    <a:solidFill>
                      <a:srgbClr val="FF0000"/>
                    </a:solidFill>
                    <a:latin typeface="Times New Roman" panose="02020603050405020304" pitchFamily="18" charset="0"/>
                    <a:cs typeface="Times New Roman" panose="02020603050405020304" pitchFamily="18" charset="0"/>
                  </a:rPr>
                  <a:t>blue</a:t>
                </a:r>
                <a:r>
                  <a:rPr lang="en-US" altLang="zh-CN" dirty="0">
                    <a:latin typeface="Times New Roman" panose="02020603050405020304" pitchFamily="18" charset="0"/>
                    <a:cs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cs typeface="Times New Roman" panose="02020603050405020304" pitchFamily="18" charset="0"/>
                        </a:rPr>
                        <m:t>11.75+6.7∗</m:t>
                      </m:r>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10</m:t>
                          </m:r>
                        </m:e>
                        <m:sup>
                          <m:r>
                            <a:rPr lang="en-US" altLang="zh-CN" i="1">
                              <a:latin typeface="Cambria Math" panose="02040503050406030204" pitchFamily="18" charset="0"/>
                              <a:cs typeface="Times New Roman" panose="02020603050405020304" pitchFamily="18" charset="0"/>
                            </a:rPr>
                            <m:t>−4</m:t>
                          </m:r>
                        </m:sup>
                      </m:sSup>
                      <m:r>
                        <a:rPr lang="en-US" altLang="zh-CN" b="0" i="1" smtClean="0">
                          <a:latin typeface="Cambria Math" panose="02040503050406030204" pitchFamily="18" charset="0"/>
                          <a:cs typeface="Times New Roman" panose="02020603050405020304" pitchFamily="18" charset="0"/>
                        </a:rPr>
                        <m:t>∗</m:t>
                      </m:r>
                      <m:r>
                        <m:rPr>
                          <m:sty m:val="p"/>
                        </m:rPr>
                        <a:rPr lang="en-US" altLang="zh-CN" i="1">
                          <a:latin typeface="Cambria Math" panose="02040503050406030204" pitchFamily="18" charset="0"/>
                          <a:cs typeface="Times New Roman" panose="02020603050405020304" pitchFamily="18" charset="0"/>
                        </a:rPr>
                        <m:t>t</m:t>
                      </m:r>
                    </m:oMath>
                  </m:oMathPara>
                </a14:m>
                <a:endParaRPr lang="en-US" altLang="zh-CN"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altLang="zh-CN" i="1">
                        <a:latin typeface="Cambria Math" panose="02040503050406030204" pitchFamily="18" charset="0"/>
                        <a:cs typeface="Times New Roman" panose="02020603050405020304" pitchFamily="18" charset="0"/>
                      </a:rPr>
                      <m:t>𝑡</m:t>
                    </m:r>
                  </m:oMath>
                </a14:m>
                <a:r>
                  <a:rPr lang="en-US" altLang="zh-CN" dirty="0">
                    <a:latin typeface="Times New Roman" panose="02020603050405020304" pitchFamily="18" charset="0"/>
                    <a:cs typeface="Times New Roman" panose="02020603050405020304" pitchFamily="18" charset="0"/>
                  </a:rPr>
                  <a:t>is the sequence ID of the day</a:t>
                </a:r>
              </a:p>
              <a:p>
                <a:pPr marL="0" indent="0">
                  <a:buNone/>
                </a:pP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It means </a:t>
                </a:r>
                <a14:m>
                  <m:oMath xmlns:m="http://schemas.openxmlformats.org/officeDocument/2006/math">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𝑒</m:t>
                        </m:r>
                      </m:e>
                      <m:sup>
                        <m:r>
                          <a:rPr lang="en-US" altLang="zh-CN" i="1">
                            <a:latin typeface="Cambria Math" panose="02040503050406030204" pitchFamily="18" charset="0"/>
                            <a:cs typeface="Times New Roman" panose="02020603050405020304" pitchFamily="18" charset="0"/>
                          </a:rPr>
                          <m:t>6.7∗</m:t>
                        </m:r>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10</m:t>
                            </m:r>
                          </m:e>
                          <m:sup>
                            <m:r>
                              <a:rPr lang="en-US" altLang="zh-CN" i="1">
                                <a:latin typeface="Cambria Math" panose="02040503050406030204" pitchFamily="18" charset="0"/>
                                <a:cs typeface="Times New Roman" panose="02020603050405020304" pitchFamily="18" charset="0"/>
                              </a:rPr>
                              <m:t>−4</m:t>
                            </m:r>
                          </m:sup>
                        </m:sSup>
                        <m:r>
                          <a:rPr lang="en-US" altLang="zh-CN" b="0" i="1" smtClean="0">
                            <a:latin typeface="Cambria Math" panose="02040503050406030204" pitchFamily="18" charset="0"/>
                            <a:cs typeface="Times New Roman" panose="02020603050405020304" pitchFamily="18" charset="0"/>
                          </a:rPr>
                          <m:t>∗365</m:t>
                        </m:r>
                      </m:sup>
                    </m:sSup>
                    <m:r>
                      <a:rPr lang="en-US" altLang="zh-CN" b="0" i="1" smtClean="0">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 </m:t>
                    </m:r>
                  </m:oMath>
                </a14:m>
                <a:r>
                  <a:rPr lang="en-US" altLang="zh-CN" dirty="0">
                    <a:latin typeface="Times New Roman" panose="02020603050405020304" pitchFamily="18" charset="0"/>
                    <a:cs typeface="Times New Roman" panose="02020603050405020304" pitchFamily="18" charset="0"/>
                  </a:rPr>
                  <a:t>1.28 times  increase per year </a:t>
                </a:r>
              </a:p>
              <a:p>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a:t>
                </a: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092F0686-2C06-4D30-983F-69D33F942948}"/>
                  </a:ext>
                </a:extLst>
              </p:cNvPr>
              <p:cNvSpPr>
                <a:spLocks noGrp="1" noRot="1" noChangeAspect="1" noMove="1" noResize="1" noEditPoints="1" noAdjustHandles="1" noChangeArrowheads="1" noChangeShapeType="1" noTextEdit="1"/>
              </p:cNvSpPr>
              <p:nvPr>
                <p:ph idx="1"/>
              </p:nvPr>
            </p:nvSpPr>
            <p:spPr>
              <a:xfrm>
                <a:off x="127667" y="1825624"/>
                <a:ext cx="5731711" cy="5032375"/>
              </a:xfrm>
              <a:blipFill>
                <a:blip r:embed="rId3"/>
                <a:stretch>
                  <a:fillRect l="-1702" t="-2906"/>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B0B21A55-59F8-4099-916A-82E3750325C4}"/>
              </a:ext>
            </a:extLst>
          </p:cNvPr>
          <p:cNvPicPr>
            <a:picLocks noChangeAspect="1"/>
          </p:cNvPicPr>
          <p:nvPr/>
        </p:nvPicPr>
        <p:blipFill>
          <a:blip r:embed="rId4"/>
          <a:stretch>
            <a:fillRect/>
          </a:stretch>
        </p:blipFill>
        <p:spPr>
          <a:xfrm>
            <a:off x="5875119" y="1994066"/>
            <a:ext cx="6189214" cy="4054729"/>
          </a:xfrm>
          <a:prstGeom prst="rect">
            <a:avLst/>
          </a:prstGeom>
        </p:spPr>
      </p:pic>
      <p:sp>
        <p:nvSpPr>
          <p:cNvPr id="5" name="页脚占位符 4">
            <a:extLst>
              <a:ext uri="{FF2B5EF4-FFF2-40B4-BE49-F238E27FC236}">
                <a16:creationId xmlns:a16="http://schemas.microsoft.com/office/drawing/2014/main" id="{944A017F-2572-4F0C-976E-CF610550AABD}"/>
              </a:ext>
            </a:extLst>
          </p:cNvPr>
          <p:cNvSpPr>
            <a:spLocks noGrp="1"/>
          </p:cNvSpPr>
          <p:nvPr>
            <p:ph type="ftr" sz="quarter" idx="11"/>
          </p:nvPr>
        </p:nvSpPr>
        <p:spPr/>
        <p:txBody>
          <a:bodyPr/>
          <a:lstStyle/>
          <a:p>
            <a:r>
              <a:rPr kumimoji="1" lang="en-US" altLang="zh-CN" dirty="0"/>
              <a:t>17</a:t>
            </a:r>
            <a:endParaRPr kumimoji="1" lang="zh-CN" altLang="en-US" dirty="0"/>
          </a:p>
        </p:txBody>
      </p:sp>
    </p:spTree>
    <p:extLst>
      <p:ext uri="{BB962C8B-B14F-4D97-AF65-F5344CB8AC3E}">
        <p14:creationId xmlns:p14="http://schemas.microsoft.com/office/powerpoint/2010/main" val="2065483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660213-5DE5-4F3E-B449-BBF55DA52F14}"/>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Seasonal component</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6D1E9C3-4639-41F1-B486-679CFE667A4D}"/>
                  </a:ext>
                </a:extLst>
              </p:cNvPr>
              <p:cNvSpPr>
                <a:spLocks noGrp="1"/>
              </p:cNvSpPr>
              <p:nvPr>
                <p:ph idx="1"/>
              </p:nvPr>
            </p:nvSpPr>
            <p:spPr>
              <a:xfrm>
                <a:off x="252664" y="1825625"/>
                <a:ext cx="6728171" cy="4887996"/>
              </a:xfrm>
            </p:spPr>
            <p:txBody>
              <a:bodyPr>
                <a:normAutofit fontScale="25000" lnSpcReduction="20000"/>
              </a:bodyPr>
              <a:lstStyle/>
              <a:p>
                <a:r>
                  <a:rPr lang="en-US" altLang="zh-CN" sz="9600" dirty="0">
                    <a:latin typeface="Times New Roman" panose="02020603050405020304" pitchFamily="18" charset="0"/>
                    <a:cs typeface="Times New Roman" panose="02020603050405020304" pitchFamily="18" charset="0"/>
                  </a:rPr>
                  <a:t>The figure plots the seasonal component obtained </a:t>
                </a:r>
              </a:p>
              <a:p>
                <a:pPr marL="0" indent="0">
                  <a:buNone/>
                </a:pPr>
                <a:r>
                  <a:rPr lang="en-US" altLang="zh-CN" sz="9600" dirty="0">
                    <a:latin typeface="Times New Roman" panose="02020603050405020304" pitchFamily="18" charset="0"/>
                    <a:cs typeface="Times New Roman" panose="02020603050405020304" pitchFamily="18" charset="0"/>
                  </a:rPr>
                  <a:t>by reusing Prophet’s trend component module</a:t>
                </a:r>
              </a:p>
              <a:p>
                <a:pPr marL="0" indent="0">
                  <a:buNone/>
                </a:pPr>
                <a:r>
                  <a:rPr lang="en-US" altLang="zh-CN" sz="9600" dirty="0">
                    <a:latin typeface="Times New Roman" panose="02020603050405020304" pitchFamily="18" charset="0"/>
                    <a:cs typeface="Times New Roman" panose="02020603050405020304" pitchFamily="18" charset="0"/>
                  </a:rPr>
                  <a:t>.</a:t>
                </a:r>
              </a:p>
              <a:p>
                <a:pPr marL="0" indent="0">
                  <a:buNone/>
                </a:pPr>
                <a:endParaRPr lang="en-US" altLang="zh-CN" sz="7400" dirty="0">
                  <a:latin typeface="Times New Roman" panose="02020603050405020304" pitchFamily="18" charset="0"/>
                  <a:cs typeface="Times New Roman" panose="02020603050405020304" pitchFamily="18" charset="0"/>
                </a:endParaRPr>
              </a:p>
              <a:p>
                <a:pPr marL="0" indent="0">
                  <a:buNone/>
                </a:pPr>
                <a:endParaRPr lang="en-US" altLang="zh-CN" sz="7400" dirty="0">
                  <a:latin typeface="Times New Roman" panose="02020603050405020304" pitchFamily="18" charset="0"/>
                  <a:cs typeface="Times New Roman" panose="02020603050405020304" pitchFamily="18" charset="0"/>
                </a:endParaRPr>
              </a:p>
              <a:p>
                <a:r>
                  <a:rPr lang="en-US" altLang="zh-CN" sz="9600" dirty="0">
                    <a:latin typeface="Times New Roman" panose="02020603050405020304" pitchFamily="18" charset="0"/>
                    <a:cs typeface="Times New Roman" panose="02020603050405020304" pitchFamily="18" charset="0"/>
                  </a:rPr>
                  <a:t>the trafﬁc varies considerably in a year: </a:t>
                </a:r>
              </a:p>
              <a:p>
                <a:pPr marL="0" indent="0">
                  <a:buNone/>
                </a:pPr>
                <a:r>
                  <a:rPr lang="en-US" altLang="zh-CN" sz="9600" dirty="0">
                    <a:latin typeface="Times New Roman" panose="02020603050405020304" pitchFamily="18" charset="0"/>
                    <a:cs typeface="Times New Roman" panose="02020603050405020304" pitchFamily="18" charset="0"/>
                  </a:rPr>
                  <a:t>the highest point 0.104 meaning </a:t>
                </a:r>
              </a:p>
              <a:p>
                <a:pPr marL="0" indent="0">
                  <a:buNone/>
                </a:pPr>
                <a14:m>
                  <m:oMath xmlns:m="http://schemas.openxmlformats.org/officeDocument/2006/math">
                    <m:sSup>
                      <m:sSupPr>
                        <m:ctrlPr>
                          <a:rPr lang="en-US" altLang="zh-CN" sz="9600" i="1">
                            <a:latin typeface="Cambria Math" panose="02040503050406030204" pitchFamily="18" charset="0"/>
                            <a:cs typeface="Times New Roman" panose="02020603050405020304" pitchFamily="18" charset="0"/>
                          </a:rPr>
                        </m:ctrlPr>
                      </m:sSupPr>
                      <m:e>
                        <m:r>
                          <a:rPr lang="en-US" altLang="zh-CN" sz="9600" i="1">
                            <a:latin typeface="Cambria Math" panose="02040503050406030204" pitchFamily="18" charset="0"/>
                            <a:cs typeface="Times New Roman" panose="02020603050405020304" pitchFamily="18" charset="0"/>
                          </a:rPr>
                          <m:t>𝑒</m:t>
                        </m:r>
                      </m:e>
                      <m:sup>
                        <m:r>
                          <a:rPr lang="en-US" altLang="zh-CN" sz="9600" i="1">
                            <a:latin typeface="Cambria Math" panose="02040503050406030204" pitchFamily="18" charset="0"/>
                            <a:cs typeface="Times New Roman" panose="02020603050405020304" pitchFamily="18" charset="0"/>
                          </a:rPr>
                          <m:t>0.104</m:t>
                        </m:r>
                      </m:sup>
                    </m:sSup>
                  </m:oMath>
                </a14:m>
                <a:r>
                  <a:rPr lang="en-US" altLang="zh-CN" sz="9600" dirty="0">
                    <a:latin typeface="Times New Roman" panose="02020603050405020304" pitchFamily="18" charset="0"/>
                    <a:cs typeface="Times New Roman" panose="02020603050405020304" pitchFamily="18" charset="0"/>
                  </a:rPr>
                  <a:t>-1 = 11% increasing. </a:t>
                </a:r>
              </a:p>
              <a:p>
                <a:pPr marL="0" indent="0">
                  <a:buNone/>
                </a:pPr>
                <a:endParaRPr lang="en-US" altLang="zh-CN" sz="7400" dirty="0">
                  <a:latin typeface="Times New Roman" panose="02020603050405020304" pitchFamily="18" charset="0"/>
                  <a:cs typeface="Times New Roman" panose="02020603050405020304" pitchFamily="18" charset="0"/>
                </a:endParaRPr>
              </a:p>
              <a:p>
                <a:pPr marL="0" indent="0">
                  <a:buNone/>
                </a:pPr>
                <a:endParaRPr lang="en-US" altLang="zh-CN" sz="7400" dirty="0">
                  <a:latin typeface="Times New Roman" panose="02020603050405020304" pitchFamily="18" charset="0"/>
                  <a:cs typeface="Times New Roman" panose="02020603050405020304" pitchFamily="18" charset="0"/>
                </a:endParaRPr>
              </a:p>
              <a:p>
                <a:pPr marL="0" indent="0">
                  <a:buNone/>
                </a:pPr>
                <a:endParaRPr lang="en-US" altLang="zh-CN" sz="9600" dirty="0">
                  <a:latin typeface="Times New Roman" panose="02020603050405020304" pitchFamily="18" charset="0"/>
                  <a:cs typeface="Times New Roman" panose="02020603050405020304" pitchFamily="18" charset="0"/>
                </a:endParaRPr>
              </a:p>
              <a:p>
                <a:r>
                  <a:rPr lang="en-US" altLang="zh-CN" sz="9600" dirty="0">
                    <a:latin typeface="Times New Roman" panose="02020603050405020304" pitchFamily="18" charset="0"/>
                    <a:cs typeface="Times New Roman" panose="02020603050405020304" pitchFamily="18" charset="0"/>
                  </a:rPr>
                  <a:t>The lowest point -0.116, meaning</a:t>
                </a:r>
              </a:p>
              <a:p>
                <a:pPr marL="0" indent="0">
                  <a:buNone/>
                </a:pPr>
                <a:r>
                  <a:rPr lang="en-US" altLang="zh-CN" sz="9600" dirty="0">
                    <a:latin typeface="Times New Roman" panose="02020603050405020304" pitchFamily="18" charset="0"/>
                    <a:cs typeface="Times New Roman" panose="02020603050405020304" pitchFamily="18" charset="0"/>
                  </a:rPr>
                  <a:t> 1−</a:t>
                </a:r>
                <a:r>
                  <a:rPr lang="en-US" altLang="zh-CN" sz="9600" dirty="0">
                    <a:cs typeface="Times New Roman" panose="02020603050405020304" pitchFamily="18" charset="0"/>
                  </a:rPr>
                  <a:t> </a:t>
                </a:r>
                <a14:m>
                  <m:oMath xmlns:m="http://schemas.openxmlformats.org/officeDocument/2006/math">
                    <m:sSup>
                      <m:sSupPr>
                        <m:ctrlPr>
                          <a:rPr lang="en-US" altLang="zh-CN" sz="9600" i="1">
                            <a:latin typeface="Cambria Math" panose="02040503050406030204" pitchFamily="18" charset="0"/>
                            <a:cs typeface="Times New Roman" panose="02020603050405020304" pitchFamily="18" charset="0"/>
                          </a:rPr>
                        </m:ctrlPr>
                      </m:sSupPr>
                      <m:e>
                        <m:r>
                          <a:rPr lang="en-US" altLang="zh-CN" sz="9600" i="1">
                            <a:latin typeface="Cambria Math" panose="02040503050406030204" pitchFamily="18" charset="0"/>
                            <a:cs typeface="Times New Roman" panose="02020603050405020304" pitchFamily="18" charset="0"/>
                          </a:rPr>
                          <m:t>𝑒</m:t>
                        </m:r>
                      </m:e>
                      <m:sup>
                        <m:r>
                          <a:rPr lang="en-US" altLang="zh-CN" sz="9600" b="0" i="1" smtClean="0">
                            <a:latin typeface="Cambria Math" panose="02040503050406030204" pitchFamily="18" charset="0"/>
                            <a:cs typeface="Times New Roman" panose="02020603050405020304" pitchFamily="18" charset="0"/>
                          </a:rPr>
                          <m:t>−</m:t>
                        </m:r>
                        <m:r>
                          <a:rPr lang="en-US" altLang="zh-CN" sz="9600" i="1">
                            <a:latin typeface="Cambria Math" panose="02040503050406030204" pitchFamily="18" charset="0"/>
                            <a:cs typeface="Times New Roman" panose="02020603050405020304" pitchFamily="18" charset="0"/>
                          </a:rPr>
                          <m:t>0.1</m:t>
                        </m:r>
                        <m:r>
                          <a:rPr lang="en-US" altLang="zh-CN" sz="9600" b="0" i="1" smtClean="0">
                            <a:latin typeface="Cambria Math" panose="02040503050406030204" pitchFamily="18" charset="0"/>
                            <a:cs typeface="Times New Roman" panose="02020603050405020304" pitchFamily="18" charset="0"/>
                          </a:rPr>
                          <m:t>16</m:t>
                        </m:r>
                      </m:sup>
                    </m:sSup>
                    <m:r>
                      <a:rPr lang="en-US" altLang="zh-CN" sz="9600" i="1">
                        <a:latin typeface="Cambria Math" panose="02040503050406030204" pitchFamily="18" charset="0"/>
                        <a:cs typeface="Times New Roman" panose="02020603050405020304" pitchFamily="18" charset="0"/>
                      </a:rPr>
                      <m:t> </m:t>
                    </m:r>
                  </m:oMath>
                </a14:m>
                <a:r>
                  <a:rPr lang="en-US" altLang="zh-CN" sz="9600" dirty="0">
                    <a:latin typeface="Times New Roman" panose="02020603050405020304" pitchFamily="18" charset="0"/>
                    <a:cs typeface="Times New Roman" panose="02020603050405020304" pitchFamily="18" charset="0"/>
                  </a:rPr>
                  <a:t>= 11% decreasing.</a:t>
                </a:r>
              </a:p>
              <a:p>
                <a:endParaRPr lang="en-US" altLang="zh-CN" sz="5100"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marL="0" indent="0">
                  <a:buNone/>
                </a:pPr>
                <a:r>
                  <a:rPr lang="en-US" altLang="zh-CN" dirty="0">
                    <a:latin typeface="Times New Roman" panose="02020603050405020304" pitchFamily="18" charset="0"/>
                    <a:cs typeface="Times New Roman" panose="02020603050405020304" pitchFamily="18" charset="0"/>
                  </a:rPr>
                  <a:t> </a:t>
                </a:r>
              </a:p>
              <a:p>
                <a:pPr marL="0" indent="0">
                  <a:buNone/>
                </a:pP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mc:Choice>
        <mc:Fallback xmlns="">
          <p:sp>
            <p:nvSpPr>
              <p:cNvPr id="3" name="内容占位符 2">
                <a:extLst>
                  <a:ext uri="{FF2B5EF4-FFF2-40B4-BE49-F238E27FC236}">
                    <a16:creationId xmlns:a16="http://schemas.microsoft.com/office/drawing/2014/main" id="{86D1E9C3-4639-41F1-B486-679CFE667A4D}"/>
                  </a:ext>
                </a:extLst>
              </p:cNvPr>
              <p:cNvSpPr>
                <a:spLocks noGrp="1" noRot="1" noChangeAspect="1" noMove="1" noResize="1" noEditPoints="1" noAdjustHandles="1" noChangeArrowheads="1" noChangeShapeType="1" noTextEdit="1"/>
              </p:cNvSpPr>
              <p:nvPr>
                <p:ph idx="1"/>
              </p:nvPr>
            </p:nvSpPr>
            <p:spPr>
              <a:xfrm>
                <a:off x="252664" y="1825625"/>
                <a:ext cx="6728171" cy="4887996"/>
              </a:xfrm>
              <a:blipFill>
                <a:blip r:embed="rId3"/>
                <a:stretch>
                  <a:fillRect l="-1359" t="-2993"/>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3A5EF175-54E3-437C-8AB3-44C127127BB6}"/>
              </a:ext>
            </a:extLst>
          </p:cNvPr>
          <p:cNvPicPr>
            <a:picLocks noChangeAspect="1"/>
          </p:cNvPicPr>
          <p:nvPr/>
        </p:nvPicPr>
        <p:blipFill>
          <a:blip r:embed="rId4"/>
          <a:stretch>
            <a:fillRect/>
          </a:stretch>
        </p:blipFill>
        <p:spPr>
          <a:xfrm>
            <a:off x="6980836" y="1825625"/>
            <a:ext cx="4958501" cy="4351338"/>
          </a:xfrm>
          <a:prstGeom prst="rect">
            <a:avLst/>
          </a:prstGeom>
        </p:spPr>
      </p:pic>
      <p:sp>
        <p:nvSpPr>
          <p:cNvPr id="4" name="文本框 3">
            <a:extLst>
              <a:ext uri="{FF2B5EF4-FFF2-40B4-BE49-F238E27FC236}">
                <a16:creationId xmlns:a16="http://schemas.microsoft.com/office/drawing/2014/main" id="{74E459B2-D20C-4A9F-90DD-35B5FA8062E1}"/>
              </a:ext>
            </a:extLst>
          </p:cNvPr>
          <p:cNvSpPr txBox="1"/>
          <p:nvPr/>
        </p:nvSpPr>
        <p:spPr>
          <a:xfrm>
            <a:off x="6647446" y="5468353"/>
            <a:ext cx="776038" cy="369332"/>
          </a:xfrm>
          <a:prstGeom prst="rect">
            <a:avLst/>
          </a:prstGeom>
          <a:noFill/>
        </p:spPr>
        <p:txBody>
          <a:bodyPr wrap="square" rtlCol="0">
            <a:spAutoFit/>
          </a:bodyPr>
          <a:lstStyle/>
          <a:p>
            <a:r>
              <a:rPr lang="en-US" altLang="zh-CN" dirty="0"/>
              <a:t>June</a:t>
            </a:r>
            <a:endParaRPr lang="zh-CN" altLang="en-US" dirty="0"/>
          </a:p>
        </p:txBody>
      </p:sp>
      <p:sp>
        <p:nvSpPr>
          <p:cNvPr id="6" name="页脚占位符 5">
            <a:extLst>
              <a:ext uri="{FF2B5EF4-FFF2-40B4-BE49-F238E27FC236}">
                <a16:creationId xmlns:a16="http://schemas.microsoft.com/office/drawing/2014/main" id="{5EA3D5BF-32A5-4D07-91E8-EB56E9A1A4FD}"/>
              </a:ext>
            </a:extLst>
          </p:cNvPr>
          <p:cNvSpPr>
            <a:spLocks noGrp="1"/>
          </p:cNvSpPr>
          <p:nvPr>
            <p:ph type="ftr" sz="quarter" idx="11"/>
          </p:nvPr>
        </p:nvSpPr>
        <p:spPr/>
        <p:txBody>
          <a:bodyPr/>
          <a:lstStyle/>
          <a:p>
            <a:r>
              <a:rPr kumimoji="1" lang="en-US" altLang="zh-CN" dirty="0"/>
              <a:t>18</a:t>
            </a:r>
            <a:endParaRPr kumimoji="1" lang="zh-CN" altLang="en-US" dirty="0"/>
          </a:p>
        </p:txBody>
      </p:sp>
    </p:spTree>
    <p:extLst>
      <p:ext uri="{BB962C8B-B14F-4D97-AF65-F5344CB8AC3E}">
        <p14:creationId xmlns:p14="http://schemas.microsoft.com/office/powerpoint/2010/main" val="1622515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930038-38F6-4422-AD87-17156E1B6E47}"/>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Holiday components</a:t>
            </a:r>
            <a:endParaRPr lang="zh-CN" altLang="en-US" dirty="0">
              <a:latin typeface="Times New Roman" panose="02020603050405020304" pitchFamily="18" charset="0"/>
              <a:cs typeface="Times New Roman" panose="02020603050405020304" pitchFamily="18" charset="0"/>
            </a:endParaRPr>
          </a:p>
        </p:txBody>
      </p:sp>
      <p:pic>
        <p:nvPicPr>
          <p:cNvPr id="4" name="内容占位符 3">
            <a:extLst>
              <a:ext uri="{FF2B5EF4-FFF2-40B4-BE49-F238E27FC236}">
                <a16:creationId xmlns:a16="http://schemas.microsoft.com/office/drawing/2014/main" id="{71045938-E638-44F0-BFA2-9C5CB50489D3}"/>
              </a:ext>
            </a:extLst>
          </p:cNvPr>
          <p:cNvPicPr>
            <a:picLocks noGrp="1" noChangeAspect="1"/>
          </p:cNvPicPr>
          <p:nvPr>
            <p:ph idx="1"/>
          </p:nvPr>
        </p:nvPicPr>
        <p:blipFill>
          <a:blip r:embed="rId3"/>
          <a:stretch>
            <a:fillRect/>
          </a:stretch>
        </p:blipFill>
        <p:spPr>
          <a:xfrm>
            <a:off x="1081806" y="1752832"/>
            <a:ext cx="4891729" cy="3742204"/>
          </a:xfrm>
          <a:prstGeom prst="rect">
            <a:avLst/>
          </a:prstGeom>
        </p:spPr>
      </p:pic>
      <p:pic>
        <p:nvPicPr>
          <p:cNvPr id="5" name="图片 4">
            <a:extLst>
              <a:ext uri="{FF2B5EF4-FFF2-40B4-BE49-F238E27FC236}">
                <a16:creationId xmlns:a16="http://schemas.microsoft.com/office/drawing/2014/main" id="{9DEAE06E-AE14-48FF-91ED-7B6A69E08D42}"/>
              </a:ext>
            </a:extLst>
          </p:cNvPr>
          <p:cNvPicPr>
            <a:picLocks noChangeAspect="1"/>
          </p:cNvPicPr>
          <p:nvPr/>
        </p:nvPicPr>
        <p:blipFill>
          <a:blip r:embed="rId4"/>
          <a:stretch>
            <a:fillRect/>
          </a:stretch>
        </p:blipFill>
        <p:spPr>
          <a:xfrm>
            <a:off x="6318741" y="1557803"/>
            <a:ext cx="5136659" cy="3997325"/>
          </a:xfrm>
          <a:prstGeom prst="rect">
            <a:avLst/>
          </a:prstGeom>
        </p:spPr>
      </p:pic>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0E6F79E1-EFBA-4F20-8532-1AD13DBA4332}"/>
                  </a:ext>
                </a:extLst>
              </p:cNvPr>
              <p:cNvSpPr/>
              <p:nvPr/>
            </p:nvSpPr>
            <p:spPr>
              <a:xfrm>
                <a:off x="7832558" y="5667200"/>
                <a:ext cx="3447745" cy="7752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3600" i="1">
                              <a:latin typeface="Cambria Math" panose="02040503050406030204" pitchFamily="18" charset="0"/>
                            </a:rPr>
                          </m:ctrlPr>
                        </m:sSubSupPr>
                        <m:e>
                          <m:r>
                            <a:rPr lang="en-US" altLang="zh-CN" sz="3600" i="1">
                              <a:latin typeface="Cambria Math" panose="02040503050406030204" pitchFamily="18" charset="0"/>
                            </a:rPr>
                            <m:t>𝑎</m:t>
                          </m:r>
                        </m:e>
                        <m:sub>
                          <m:r>
                            <a:rPr lang="en-US" altLang="zh-CN" sz="3600" i="1">
                              <a:latin typeface="Cambria Math" panose="02040503050406030204" pitchFamily="18" charset="0"/>
                            </a:rPr>
                            <m:t>h</m:t>
                          </m:r>
                        </m:sub>
                        <m:sup>
                          <m:r>
                            <a:rPr lang="en-US" altLang="zh-CN" sz="3600" i="1">
                              <a:latin typeface="Cambria Math" panose="02040503050406030204" pitchFamily="18" charset="0"/>
                            </a:rPr>
                            <m:t>𝑖</m:t>
                          </m:r>
                          <m:r>
                            <a:rPr lang="en-US" altLang="zh-CN" sz="3600" i="1">
                              <a:latin typeface="Cambria Math" panose="02040503050406030204" pitchFamily="18" charset="0"/>
                            </a:rPr>
                            <m:t>,</m:t>
                          </m:r>
                          <m:r>
                            <a:rPr lang="en-US" altLang="zh-CN" sz="3600" i="1">
                              <a:latin typeface="Cambria Math" panose="02040503050406030204" pitchFamily="18" charset="0"/>
                            </a:rPr>
                            <m:t>𝑗</m:t>
                          </m:r>
                        </m:sup>
                      </m:sSubSup>
                      <m:r>
                        <a:rPr lang="en-US" altLang="zh-CN" sz="3600" i="1">
                          <a:latin typeface="Cambria Math" panose="02040503050406030204" pitchFamily="18" charset="0"/>
                        </a:rPr>
                        <m:t>+</m:t>
                      </m:r>
                      <m:sSubSup>
                        <m:sSubSupPr>
                          <m:ctrlPr>
                            <a:rPr lang="en-US" altLang="zh-CN" sz="3600" i="1">
                              <a:latin typeface="Cambria Math" panose="02040503050406030204" pitchFamily="18" charset="0"/>
                            </a:rPr>
                          </m:ctrlPr>
                        </m:sSubSupPr>
                        <m:e>
                          <m:r>
                            <a:rPr lang="en-US" altLang="zh-CN" sz="3600" i="1">
                              <a:latin typeface="Cambria Math" panose="02040503050406030204" pitchFamily="18" charset="0"/>
                            </a:rPr>
                            <m:t>𝑏</m:t>
                          </m:r>
                        </m:e>
                        <m:sub>
                          <m:r>
                            <a:rPr lang="en-US" altLang="zh-CN" sz="3600" i="1">
                              <a:latin typeface="Cambria Math" panose="02040503050406030204" pitchFamily="18" charset="0"/>
                            </a:rPr>
                            <m:t>h</m:t>
                          </m:r>
                        </m:sub>
                        <m:sup>
                          <m:r>
                            <a:rPr lang="en-US" altLang="zh-CN" sz="3600" i="1">
                              <a:latin typeface="Cambria Math" panose="02040503050406030204" pitchFamily="18" charset="0"/>
                            </a:rPr>
                            <m:t>𝑖</m:t>
                          </m:r>
                          <m:r>
                            <a:rPr lang="en-US" altLang="zh-CN" sz="3600" i="1">
                              <a:latin typeface="Cambria Math" panose="02040503050406030204" pitchFamily="18" charset="0"/>
                            </a:rPr>
                            <m:t>,</m:t>
                          </m:r>
                          <m:r>
                            <a:rPr lang="en-US" altLang="zh-CN" sz="3600" i="1">
                              <a:latin typeface="Cambria Math" panose="02040503050406030204" pitchFamily="18" charset="0"/>
                            </a:rPr>
                            <m:t>𝑗</m:t>
                          </m:r>
                        </m:sup>
                      </m:sSubSup>
                      <m:r>
                        <a:rPr lang="en-US" altLang="zh-CN" sz="3600" i="1">
                          <a:latin typeface="Cambria Math" panose="02040503050406030204" pitchFamily="18" charset="0"/>
                        </a:rPr>
                        <m:t>𝑡</m:t>
                      </m:r>
                    </m:oMath>
                  </m:oMathPara>
                </a14:m>
                <a:endParaRPr lang="zh-CN" altLang="en-US" sz="3600" dirty="0"/>
              </a:p>
            </p:txBody>
          </p:sp>
        </mc:Choice>
        <mc:Fallback xmlns="">
          <p:sp>
            <p:nvSpPr>
              <p:cNvPr id="6" name="矩形 5">
                <a:extLst>
                  <a:ext uri="{FF2B5EF4-FFF2-40B4-BE49-F238E27FC236}">
                    <a16:creationId xmlns:a16="http://schemas.microsoft.com/office/drawing/2014/main" id="{0E6F79E1-EFBA-4F20-8532-1AD13DBA4332}"/>
                  </a:ext>
                </a:extLst>
              </p:cNvPr>
              <p:cNvSpPr>
                <a:spLocks noRot="1" noChangeAspect="1" noMove="1" noResize="1" noEditPoints="1" noAdjustHandles="1" noChangeArrowheads="1" noChangeShapeType="1" noTextEdit="1"/>
              </p:cNvSpPr>
              <p:nvPr/>
            </p:nvSpPr>
            <p:spPr>
              <a:xfrm>
                <a:off x="7832558" y="5667200"/>
                <a:ext cx="3447745" cy="77527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D1E93BE9-81E9-4B73-9F2A-1F96D7EB2B95}"/>
                  </a:ext>
                </a:extLst>
              </p:cNvPr>
              <p:cNvSpPr/>
              <p:nvPr/>
            </p:nvSpPr>
            <p:spPr>
              <a:xfrm>
                <a:off x="2298032" y="5667200"/>
                <a:ext cx="1576136" cy="7752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sz="3600" i="1" smtClean="0">
                              <a:latin typeface="Cambria Math" panose="02040503050406030204" pitchFamily="18" charset="0"/>
                            </a:rPr>
                          </m:ctrlPr>
                        </m:sSubSupPr>
                        <m:e>
                          <m:r>
                            <a:rPr lang="en-US" altLang="zh-CN" sz="3600" b="0" i="1" smtClean="0">
                              <a:latin typeface="Cambria Math" panose="02040503050406030204" pitchFamily="18" charset="0"/>
                            </a:rPr>
                            <m:t>    </m:t>
                          </m:r>
                          <m:r>
                            <a:rPr lang="en-US" altLang="zh-CN" sz="3600" i="1">
                              <a:latin typeface="Cambria Math" panose="02040503050406030204" pitchFamily="18" charset="0"/>
                            </a:rPr>
                            <m:t>𝑎</m:t>
                          </m:r>
                        </m:e>
                        <m:sub>
                          <m:r>
                            <a:rPr lang="en-US" altLang="zh-CN" sz="3600" i="1">
                              <a:latin typeface="Cambria Math" panose="02040503050406030204" pitchFamily="18" charset="0"/>
                            </a:rPr>
                            <m:t>h</m:t>
                          </m:r>
                        </m:sub>
                        <m:sup>
                          <m:r>
                            <a:rPr lang="en-US" altLang="zh-CN" sz="3600" i="1">
                              <a:latin typeface="Cambria Math" panose="02040503050406030204" pitchFamily="18" charset="0"/>
                            </a:rPr>
                            <m:t>𝑖</m:t>
                          </m:r>
                          <m:r>
                            <a:rPr lang="en-US" altLang="zh-CN" sz="3600" i="1">
                              <a:latin typeface="Cambria Math" panose="02040503050406030204" pitchFamily="18" charset="0"/>
                            </a:rPr>
                            <m:t>,</m:t>
                          </m:r>
                          <m:r>
                            <a:rPr lang="en-US" altLang="zh-CN" sz="3600" i="1">
                              <a:latin typeface="Cambria Math" panose="02040503050406030204" pitchFamily="18" charset="0"/>
                            </a:rPr>
                            <m:t>𝑗</m:t>
                          </m:r>
                        </m:sup>
                      </m:sSubSup>
                    </m:oMath>
                  </m:oMathPara>
                </a14:m>
                <a:endParaRPr lang="zh-CN" altLang="en-US" sz="3600" dirty="0"/>
              </a:p>
            </p:txBody>
          </p:sp>
        </mc:Choice>
        <mc:Fallback xmlns="">
          <p:sp>
            <p:nvSpPr>
              <p:cNvPr id="7" name="矩形 6">
                <a:extLst>
                  <a:ext uri="{FF2B5EF4-FFF2-40B4-BE49-F238E27FC236}">
                    <a16:creationId xmlns:a16="http://schemas.microsoft.com/office/drawing/2014/main" id="{D1E93BE9-81E9-4B73-9F2A-1F96D7EB2B95}"/>
                  </a:ext>
                </a:extLst>
              </p:cNvPr>
              <p:cNvSpPr>
                <a:spLocks noRot="1" noChangeAspect="1" noMove="1" noResize="1" noEditPoints="1" noAdjustHandles="1" noChangeArrowheads="1" noChangeShapeType="1" noTextEdit="1"/>
              </p:cNvSpPr>
              <p:nvPr/>
            </p:nvSpPr>
            <p:spPr>
              <a:xfrm>
                <a:off x="2298032" y="5667200"/>
                <a:ext cx="1576136" cy="775277"/>
              </a:xfrm>
              <a:prstGeom prst="rect">
                <a:avLst/>
              </a:prstGeom>
              <a:blipFill>
                <a:blip r:embed="rId6"/>
                <a:stretch>
                  <a:fillRect/>
                </a:stretch>
              </a:blipFill>
            </p:spPr>
            <p:txBody>
              <a:bodyPr/>
              <a:lstStyle/>
              <a:p>
                <a:r>
                  <a:rPr lang="zh-CN" altLang="en-US">
                    <a:noFill/>
                  </a:rPr>
                  <a:t> </a:t>
                </a:r>
              </a:p>
            </p:txBody>
          </p:sp>
        </mc:Fallback>
      </mc:AlternateContent>
      <p:sp>
        <p:nvSpPr>
          <p:cNvPr id="3" name="页脚占位符 2">
            <a:extLst>
              <a:ext uri="{FF2B5EF4-FFF2-40B4-BE49-F238E27FC236}">
                <a16:creationId xmlns:a16="http://schemas.microsoft.com/office/drawing/2014/main" id="{52E97379-D121-4A04-939F-3BEE7F3858EE}"/>
              </a:ext>
            </a:extLst>
          </p:cNvPr>
          <p:cNvSpPr>
            <a:spLocks noGrp="1"/>
          </p:cNvSpPr>
          <p:nvPr>
            <p:ph type="ftr" sz="quarter" idx="11"/>
          </p:nvPr>
        </p:nvSpPr>
        <p:spPr/>
        <p:txBody>
          <a:bodyPr/>
          <a:lstStyle/>
          <a:p>
            <a:r>
              <a:rPr kumimoji="1" lang="en-US" altLang="zh-CN" dirty="0"/>
              <a:t>19</a:t>
            </a:r>
            <a:endParaRPr kumimoji="1" lang="zh-CN" altLang="en-US" dirty="0"/>
          </a:p>
        </p:txBody>
      </p:sp>
    </p:spTree>
    <p:extLst>
      <p:ext uri="{BB962C8B-B14F-4D97-AF65-F5344CB8AC3E}">
        <p14:creationId xmlns:p14="http://schemas.microsoft.com/office/powerpoint/2010/main" val="307126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a:latin typeface="Times New Roman" charset="0"/>
                <a:ea typeface="Times New Roman" charset="0"/>
                <a:cs typeface="Times New Roman" charset="0"/>
              </a:rPr>
              <a:t>Outline</a:t>
            </a:r>
            <a:endParaRPr kumimoji="1" lang="zh-CN" altLang="en-US" dirty="0">
              <a:latin typeface="Times New Roman" charset="0"/>
              <a:ea typeface="Times New Roman" charset="0"/>
              <a:cs typeface="Times New Roman" charset="0"/>
            </a:endParaRPr>
          </a:p>
        </p:txBody>
      </p:sp>
      <p:sp>
        <p:nvSpPr>
          <p:cNvPr id="3" name="内容占位符 2"/>
          <p:cNvSpPr>
            <a:spLocks noGrp="1"/>
          </p:cNvSpPr>
          <p:nvPr>
            <p:ph idx="1"/>
          </p:nvPr>
        </p:nvSpPr>
        <p:spPr/>
        <p:txBody>
          <a:bodyPr>
            <a:normAutofit lnSpcReduction="10000"/>
          </a:bodyPr>
          <a:lstStyle/>
          <a:p>
            <a:r>
              <a:rPr kumimoji="1" lang="en-US" altLang="zh-CN" b="1" dirty="0">
                <a:latin typeface="Times New Roman" charset="0"/>
                <a:ea typeface="Times New Roman" charset="0"/>
                <a:cs typeface="Times New Roman" charset="0"/>
              </a:rPr>
              <a:t>Meaning and background of the research</a:t>
            </a:r>
          </a:p>
          <a:p>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 Measurement Traffic growth pattern</a:t>
            </a:r>
          </a:p>
          <a:p>
            <a:pPr marL="0" indent="0">
              <a:buNone/>
            </a:pPr>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Model  and prediction</a:t>
            </a:r>
          </a:p>
          <a:p>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Experiment results</a:t>
            </a:r>
          </a:p>
          <a:p>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Conclusion</a:t>
            </a:r>
            <a:endParaRPr kumimoji="1" lang="zh-CN" altLang="en-US" dirty="0">
              <a:latin typeface="Times New Roman" charset="0"/>
              <a:ea typeface="Times New Roman" charset="0"/>
              <a:cs typeface="Times New Roman" charset="0"/>
            </a:endParaRPr>
          </a:p>
        </p:txBody>
      </p:sp>
      <p:sp>
        <p:nvSpPr>
          <p:cNvPr id="4" name="页脚占位符 3">
            <a:extLst>
              <a:ext uri="{FF2B5EF4-FFF2-40B4-BE49-F238E27FC236}">
                <a16:creationId xmlns:a16="http://schemas.microsoft.com/office/drawing/2014/main" id="{C3F22F3C-5199-4B5A-984F-DD62AD35B270}"/>
              </a:ext>
            </a:extLst>
          </p:cNvPr>
          <p:cNvSpPr>
            <a:spLocks noGrp="1"/>
          </p:cNvSpPr>
          <p:nvPr>
            <p:ph type="ftr" sz="quarter" idx="11"/>
          </p:nvPr>
        </p:nvSpPr>
        <p:spPr/>
        <p:txBody>
          <a:bodyPr/>
          <a:lstStyle/>
          <a:p>
            <a:r>
              <a:rPr kumimoji="1" lang="en-US" altLang="zh-CN" dirty="0"/>
              <a:t>2</a:t>
            </a:r>
            <a:endParaRPr kumimoji="1" lang="zh-CN" altLang="en-US" dirty="0"/>
          </a:p>
        </p:txBody>
      </p:sp>
    </p:spTree>
    <p:extLst>
      <p:ext uri="{BB962C8B-B14F-4D97-AF65-F5344CB8AC3E}">
        <p14:creationId xmlns:p14="http://schemas.microsoft.com/office/powerpoint/2010/main" val="749925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6E8045-12FC-4627-9A2C-33526870872E}"/>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CG and EG performance </a:t>
            </a:r>
            <a:endParaRPr lang="zh-CN" altLang="en-US" dirty="0">
              <a:latin typeface="Times New Roman" panose="02020603050405020304" pitchFamily="18" charset="0"/>
              <a:cs typeface="Times New Roman" panose="02020603050405020304" pitchFamily="18" charset="0"/>
            </a:endParaRPr>
          </a:p>
        </p:txBody>
      </p:sp>
      <p:pic>
        <p:nvPicPr>
          <p:cNvPr id="4" name="内容占位符 3">
            <a:extLst>
              <a:ext uri="{FF2B5EF4-FFF2-40B4-BE49-F238E27FC236}">
                <a16:creationId xmlns:a16="http://schemas.microsoft.com/office/drawing/2014/main" id="{4F955125-CC57-48C9-92DB-7D1C5555CBF2}"/>
              </a:ext>
            </a:extLst>
          </p:cNvPr>
          <p:cNvPicPr>
            <a:picLocks noGrp="1" noChangeAspect="1"/>
          </p:cNvPicPr>
          <p:nvPr>
            <p:ph idx="1"/>
          </p:nvPr>
        </p:nvPicPr>
        <p:blipFill>
          <a:blip r:embed="rId3"/>
          <a:stretch>
            <a:fillRect/>
          </a:stretch>
        </p:blipFill>
        <p:spPr>
          <a:xfrm>
            <a:off x="6096001" y="2112961"/>
            <a:ext cx="5257800" cy="4086316"/>
          </a:xfrm>
          <a:prstGeom prst="rect">
            <a:avLst/>
          </a:prstGeom>
        </p:spPr>
      </p:pic>
      <p:pic>
        <p:nvPicPr>
          <p:cNvPr id="5" name="图片 4">
            <a:extLst>
              <a:ext uri="{FF2B5EF4-FFF2-40B4-BE49-F238E27FC236}">
                <a16:creationId xmlns:a16="http://schemas.microsoft.com/office/drawing/2014/main" id="{C41EEADF-BE2D-4C1C-A8EA-744BEAF04F14}"/>
              </a:ext>
            </a:extLst>
          </p:cNvPr>
          <p:cNvPicPr>
            <a:picLocks noChangeAspect="1"/>
          </p:cNvPicPr>
          <p:nvPr/>
        </p:nvPicPr>
        <p:blipFill>
          <a:blip r:embed="rId4"/>
          <a:stretch>
            <a:fillRect/>
          </a:stretch>
        </p:blipFill>
        <p:spPr>
          <a:xfrm>
            <a:off x="769036" y="2187402"/>
            <a:ext cx="5169136" cy="4005261"/>
          </a:xfrm>
          <a:prstGeom prst="rect">
            <a:avLst/>
          </a:prstGeom>
        </p:spPr>
      </p:pic>
      <p:sp>
        <p:nvSpPr>
          <p:cNvPr id="3" name="椭圆 2">
            <a:extLst>
              <a:ext uri="{FF2B5EF4-FFF2-40B4-BE49-F238E27FC236}">
                <a16:creationId xmlns:a16="http://schemas.microsoft.com/office/drawing/2014/main" id="{41C2186C-B629-47FE-8C09-38DD18ACAC3E}"/>
              </a:ext>
            </a:extLst>
          </p:cNvPr>
          <p:cNvSpPr/>
          <p:nvPr/>
        </p:nvSpPr>
        <p:spPr>
          <a:xfrm rot="20274898">
            <a:off x="3804475" y="2527220"/>
            <a:ext cx="1929370" cy="623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表格 7">
            <a:extLst>
              <a:ext uri="{FF2B5EF4-FFF2-40B4-BE49-F238E27FC236}">
                <a16:creationId xmlns:a16="http://schemas.microsoft.com/office/drawing/2014/main" id="{7E291ADD-ACD2-47AD-B715-4A71AADB067B}"/>
              </a:ext>
            </a:extLst>
          </p:cNvPr>
          <p:cNvGraphicFramePr>
            <a:graphicFrameLocks noGrp="1"/>
          </p:cNvGraphicFramePr>
          <p:nvPr>
            <p:extLst>
              <p:ext uri="{D42A27DB-BD31-4B8C-83A1-F6EECF244321}">
                <p14:modId xmlns:p14="http://schemas.microsoft.com/office/powerpoint/2010/main" val="789085971"/>
              </p:ext>
            </p:extLst>
          </p:nvPr>
        </p:nvGraphicFramePr>
        <p:xfrm>
          <a:off x="2081463" y="6098533"/>
          <a:ext cx="2813537" cy="518160"/>
        </p:xfrm>
        <a:graphic>
          <a:graphicData uri="http://schemas.openxmlformats.org/drawingml/2006/table">
            <a:tbl>
              <a:tblPr firstRow="1" bandRow="1">
                <a:tableStyleId>{5C22544A-7EE6-4342-B048-85BDC9FD1C3A}</a:tableStyleId>
              </a:tblPr>
              <a:tblGrid>
                <a:gridCol w="2813537">
                  <a:extLst>
                    <a:ext uri="{9D8B030D-6E8A-4147-A177-3AD203B41FA5}">
                      <a16:colId xmlns:a16="http://schemas.microsoft.com/office/drawing/2014/main" val="1419560518"/>
                    </a:ext>
                  </a:extLst>
                </a:gridCol>
              </a:tblGrid>
              <a:tr h="252924">
                <a:tc>
                  <a:txBody>
                    <a:bodyPr/>
                    <a:lstStyle/>
                    <a:p>
                      <a:pPr algn="ctr"/>
                      <a:r>
                        <a:rPr lang="en-US" altLang="zh-CN" sz="2800" dirty="0">
                          <a:solidFill>
                            <a:schemeClr val="tx1"/>
                          </a:solidFill>
                          <a:latin typeface="Times New Roman" panose="02020603050405020304" pitchFamily="18" charset="0"/>
                          <a:cs typeface="Times New Roman" panose="02020603050405020304" pitchFamily="18" charset="0"/>
                        </a:rPr>
                        <a:t>CG</a:t>
                      </a:r>
                      <a:endParaRPr lang="zh-CN" altLang="en-US" sz="28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945465222"/>
                  </a:ext>
                </a:extLst>
              </a:tr>
            </a:tbl>
          </a:graphicData>
        </a:graphic>
      </p:graphicFrame>
      <p:graphicFrame>
        <p:nvGraphicFramePr>
          <p:cNvPr id="9" name="表格 7">
            <a:extLst>
              <a:ext uri="{FF2B5EF4-FFF2-40B4-BE49-F238E27FC236}">
                <a16:creationId xmlns:a16="http://schemas.microsoft.com/office/drawing/2014/main" id="{AB955B74-FC73-4BB1-9515-4F449CD4F5AF}"/>
              </a:ext>
            </a:extLst>
          </p:cNvPr>
          <p:cNvGraphicFramePr>
            <a:graphicFrameLocks noGrp="1"/>
          </p:cNvGraphicFramePr>
          <p:nvPr>
            <p:extLst>
              <p:ext uri="{D42A27DB-BD31-4B8C-83A1-F6EECF244321}">
                <p14:modId xmlns:p14="http://schemas.microsoft.com/office/powerpoint/2010/main" val="2211259"/>
              </p:ext>
            </p:extLst>
          </p:nvPr>
        </p:nvGraphicFramePr>
        <p:xfrm>
          <a:off x="7547810" y="6102012"/>
          <a:ext cx="2813537" cy="518160"/>
        </p:xfrm>
        <a:graphic>
          <a:graphicData uri="http://schemas.openxmlformats.org/drawingml/2006/table">
            <a:tbl>
              <a:tblPr firstRow="1" bandRow="1">
                <a:tableStyleId>{5C22544A-7EE6-4342-B048-85BDC9FD1C3A}</a:tableStyleId>
              </a:tblPr>
              <a:tblGrid>
                <a:gridCol w="2813537">
                  <a:extLst>
                    <a:ext uri="{9D8B030D-6E8A-4147-A177-3AD203B41FA5}">
                      <a16:colId xmlns:a16="http://schemas.microsoft.com/office/drawing/2014/main" val="1419560518"/>
                    </a:ext>
                  </a:extLst>
                </a:gridCol>
              </a:tblGrid>
              <a:tr h="252924">
                <a:tc>
                  <a:txBody>
                    <a:bodyPr/>
                    <a:lstStyle/>
                    <a:p>
                      <a:pPr algn="ctr"/>
                      <a:r>
                        <a:rPr lang="en-US" altLang="zh-CN" sz="2800" dirty="0">
                          <a:solidFill>
                            <a:schemeClr val="tx1"/>
                          </a:solidFill>
                          <a:latin typeface="Times New Roman" panose="02020603050405020304" pitchFamily="18" charset="0"/>
                          <a:cs typeface="Times New Roman" panose="02020603050405020304" pitchFamily="18" charset="0"/>
                        </a:rPr>
                        <a:t>EG</a:t>
                      </a:r>
                      <a:endParaRPr lang="zh-CN" altLang="en-US" sz="28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945465222"/>
                  </a:ext>
                </a:extLst>
              </a:tr>
            </a:tbl>
          </a:graphicData>
        </a:graphic>
      </p:graphicFrame>
      <p:sp>
        <p:nvSpPr>
          <p:cNvPr id="10" name="椭圆 9">
            <a:extLst>
              <a:ext uri="{FF2B5EF4-FFF2-40B4-BE49-F238E27FC236}">
                <a16:creationId xmlns:a16="http://schemas.microsoft.com/office/drawing/2014/main" id="{74CC1009-69A4-408F-8936-1C6AB4BED1FC}"/>
              </a:ext>
            </a:extLst>
          </p:cNvPr>
          <p:cNvSpPr/>
          <p:nvPr/>
        </p:nvSpPr>
        <p:spPr>
          <a:xfrm rot="20274898">
            <a:off x="9178582" y="2465332"/>
            <a:ext cx="1929370" cy="623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页脚占位符 5">
            <a:extLst>
              <a:ext uri="{FF2B5EF4-FFF2-40B4-BE49-F238E27FC236}">
                <a16:creationId xmlns:a16="http://schemas.microsoft.com/office/drawing/2014/main" id="{99EA24EB-3DDC-49B9-A296-CEA78396CCBC}"/>
              </a:ext>
            </a:extLst>
          </p:cNvPr>
          <p:cNvSpPr>
            <a:spLocks noGrp="1"/>
          </p:cNvSpPr>
          <p:nvPr>
            <p:ph type="ftr" sz="quarter" idx="11"/>
          </p:nvPr>
        </p:nvSpPr>
        <p:spPr/>
        <p:txBody>
          <a:bodyPr/>
          <a:lstStyle/>
          <a:p>
            <a:r>
              <a:rPr kumimoji="1" lang="en-US" altLang="zh-CN" dirty="0"/>
              <a:t>20</a:t>
            </a:r>
            <a:endParaRPr kumimoji="1" lang="zh-CN" altLang="en-US" dirty="0"/>
          </a:p>
        </p:txBody>
      </p:sp>
    </p:spTree>
    <p:extLst>
      <p:ext uri="{BB962C8B-B14F-4D97-AF65-F5344CB8AC3E}">
        <p14:creationId xmlns:p14="http://schemas.microsoft.com/office/powerpoint/2010/main" val="3742741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a:latin typeface="Times New Roman" charset="0"/>
                <a:ea typeface="Times New Roman" charset="0"/>
                <a:cs typeface="Times New Roman" charset="0"/>
              </a:rPr>
              <a:t>Baseline Models</a:t>
            </a:r>
            <a:endParaRPr lang="zh-CN" altLang="en-US" dirty="0"/>
          </a:p>
        </p:txBody>
      </p:sp>
      <p:sp>
        <p:nvSpPr>
          <p:cNvPr id="8" name="内容占位符 7"/>
          <p:cNvSpPr>
            <a:spLocks noGrp="1"/>
          </p:cNvSpPr>
          <p:nvPr>
            <p:ph idx="1"/>
          </p:nvPr>
        </p:nvSpPr>
        <p:spPr>
          <a:xfrm>
            <a:off x="838200" y="1825625"/>
            <a:ext cx="10700084" cy="4511675"/>
          </a:xfrm>
        </p:spPr>
        <p:txBody>
          <a:bodyPr>
            <a:normAutofit/>
          </a:bodyPr>
          <a:lstStyle/>
          <a:p>
            <a:r>
              <a:rPr lang="en-US" altLang="zh-CN" dirty="0">
                <a:latin typeface="Times New Roman" panose="02020603050405020304" pitchFamily="18" charset="0"/>
                <a:cs typeface="Times New Roman" panose="02020603050405020304" pitchFamily="18" charset="0"/>
              </a:rPr>
              <a:t>We compare the performance of EG model against the following time series models: </a:t>
            </a:r>
          </a:p>
          <a:p>
            <a:pPr lvl="1"/>
            <a:r>
              <a:rPr lang="en-US" altLang="zh-CN" dirty="0">
                <a:latin typeface="Times New Roman" panose="02020603050405020304" pitchFamily="18" charset="0"/>
                <a:cs typeface="Times New Roman" panose="02020603050405020304" pitchFamily="18" charset="0"/>
              </a:rPr>
              <a:t>STL-ARIMA and STL-EST</a:t>
            </a:r>
          </a:p>
          <a:p>
            <a:pPr lvl="1"/>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Holt–Winters</a:t>
            </a:r>
          </a:p>
          <a:p>
            <a:pPr lvl="1"/>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Constant Growth (CG) model </a:t>
            </a:r>
          </a:p>
        </p:txBody>
      </p:sp>
      <p:sp>
        <p:nvSpPr>
          <p:cNvPr id="3" name="页脚占位符 2">
            <a:extLst>
              <a:ext uri="{FF2B5EF4-FFF2-40B4-BE49-F238E27FC236}">
                <a16:creationId xmlns:a16="http://schemas.microsoft.com/office/drawing/2014/main" id="{AC7D552E-BA49-4076-AA44-3B189EF40ABD}"/>
              </a:ext>
            </a:extLst>
          </p:cNvPr>
          <p:cNvSpPr>
            <a:spLocks noGrp="1"/>
          </p:cNvSpPr>
          <p:nvPr>
            <p:ph type="ftr" sz="quarter" idx="11"/>
          </p:nvPr>
        </p:nvSpPr>
        <p:spPr/>
        <p:txBody>
          <a:bodyPr/>
          <a:lstStyle/>
          <a:p>
            <a:r>
              <a:rPr kumimoji="1" lang="en-US" altLang="zh-CN" dirty="0"/>
              <a:t>21</a:t>
            </a:r>
            <a:endParaRPr kumimoji="1" lang="zh-CN" altLang="en-US" dirty="0"/>
          </a:p>
        </p:txBody>
      </p:sp>
    </p:spTree>
    <p:extLst>
      <p:ext uri="{BB962C8B-B14F-4D97-AF65-F5344CB8AC3E}">
        <p14:creationId xmlns:p14="http://schemas.microsoft.com/office/powerpoint/2010/main" val="3190324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16287A-910D-4819-AF9A-E094E965BA56}"/>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Result</a:t>
            </a:r>
            <a:endParaRPr lang="zh-CN" altLang="en-US" dirty="0">
              <a:latin typeface="Times New Roman" panose="02020603050405020304" pitchFamily="18" charset="0"/>
              <a:cs typeface="Times New Roman" panose="02020603050405020304" pitchFamily="18" charset="0"/>
            </a:endParaRPr>
          </a:p>
        </p:txBody>
      </p:sp>
      <p:pic>
        <p:nvPicPr>
          <p:cNvPr id="4" name="内容占位符 3">
            <a:extLst>
              <a:ext uri="{FF2B5EF4-FFF2-40B4-BE49-F238E27FC236}">
                <a16:creationId xmlns:a16="http://schemas.microsoft.com/office/drawing/2014/main" id="{55FC74F8-7BFC-4958-9217-0C84CFEF197D}"/>
              </a:ext>
            </a:extLst>
          </p:cNvPr>
          <p:cNvPicPr>
            <a:picLocks noGrp="1" noChangeAspect="1"/>
          </p:cNvPicPr>
          <p:nvPr>
            <p:ph idx="1"/>
          </p:nvPr>
        </p:nvPicPr>
        <p:blipFill>
          <a:blip r:embed="rId3"/>
          <a:stretch>
            <a:fillRect/>
          </a:stretch>
        </p:blipFill>
        <p:spPr>
          <a:xfrm>
            <a:off x="5073317" y="1770377"/>
            <a:ext cx="4890867" cy="4550961"/>
          </a:xfrm>
          <a:prstGeom prst="rect">
            <a:avLst/>
          </a:prstGeom>
        </p:spPr>
      </p:pic>
      <p:sp>
        <p:nvSpPr>
          <p:cNvPr id="5" name="矩形 4">
            <a:extLst>
              <a:ext uri="{FF2B5EF4-FFF2-40B4-BE49-F238E27FC236}">
                <a16:creationId xmlns:a16="http://schemas.microsoft.com/office/drawing/2014/main" id="{DF7F9130-1543-4B45-85A2-1D8115B6D96F}"/>
              </a:ext>
            </a:extLst>
          </p:cNvPr>
          <p:cNvSpPr/>
          <p:nvPr/>
        </p:nvSpPr>
        <p:spPr>
          <a:xfrm>
            <a:off x="180474" y="1949116"/>
            <a:ext cx="4776537" cy="3785652"/>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As shown in the  Fig, STL-ETS, STL-ARIMA and Holt-Winters all </a:t>
            </a:r>
            <a:r>
              <a:rPr lang="en-US" altLang="zh-CN" sz="2400" dirty="0">
                <a:solidFill>
                  <a:srgbClr val="FF0000"/>
                </a:solidFill>
                <a:latin typeface="Times New Roman" panose="02020603050405020304" pitchFamily="18" charset="0"/>
                <a:cs typeface="Times New Roman" panose="02020603050405020304" pitchFamily="18" charset="0"/>
              </a:rPr>
              <a:t>underestimate</a:t>
            </a:r>
            <a:r>
              <a:rPr lang="en-US" altLang="zh-CN" sz="2400" dirty="0">
                <a:latin typeface="Times New Roman" panose="02020603050405020304" pitchFamily="18" charset="0"/>
                <a:cs typeface="Times New Roman" panose="02020603050405020304" pitchFamily="18" charset="0"/>
              </a:rPr>
              <a:t> the both non-holiday and holidays trafﬁc.</a:t>
            </a: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EG has  </a:t>
            </a:r>
            <a:r>
              <a:rPr lang="en-US" altLang="zh-CN" sz="2400" dirty="0">
                <a:solidFill>
                  <a:srgbClr val="FF0000"/>
                </a:solidFill>
                <a:latin typeface="Times New Roman" panose="02020603050405020304" pitchFamily="18" charset="0"/>
                <a:cs typeface="Times New Roman" panose="02020603050405020304" pitchFamily="18" charset="0"/>
              </a:rPr>
              <a:t>better performance </a:t>
            </a:r>
            <a:r>
              <a:rPr lang="en-US" altLang="zh-CN" sz="2400" dirty="0">
                <a:latin typeface="Times New Roman" panose="02020603050405020304" pitchFamily="18" charset="0"/>
                <a:cs typeface="Times New Roman" panose="02020603050405020304" pitchFamily="18" charset="0"/>
              </a:rPr>
              <a:t>than CG in predicting </a:t>
            </a:r>
            <a:r>
              <a:rPr lang="en-US" altLang="zh-CN" sz="2400" dirty="0">
                <a:solidFill>
                  <a:srgbClr val="FF0000"/>
                </a:solidFill>
                <a:latin typeface="Times New Roman" panose="02020603050405020304" pitchFamily="18" charset="0"/>
                <a:cs typeface="Times New Roman" panose="02020603050405020304" pitchFamily="18" charset="0"/>
              </a:rPr>
              <a:t>holidays</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traffic</a:t>
            </a: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
        <p:nvSpPr>
          <p:cNvPr id="3" name="右大括号 2">
            <a:extLst>
              <a:ext uri="{FF2B5EF4-FFF2-40B4-BE49-F238E27FC236}">
                <a16:creationId xmlns:a16="http://schemas.microsoft.com/office/drawing/2014/main" id="{6F8660F2-420A-4B93-AB9A-2536AF30A6E6}"/>
              </a:ext>
            </a:extLst>
          </p:cNvPr>
          <p:cNvSpPr/>
          <p:nvPr/>
        </p:nvSpPr>
        <p:spPr>
          <a:xfrm>
            <a:off x="9792734" y="4552749"/>
            <a:ext cx="954507" cy="51976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FF0000"/>
              </a:solidFill>
            </a:endParaRPr>
          </a:p>
        </p:txBody>
      </p:sp>
      <p:sp>
        <p:nvSpPr>
          <p:cNvPr id="12" name="文本框 11">
            <a:extLst>
              <a:ext uri="{FF2B5EF4-FFF2-40B4-BE49-F238E27FC236}">
                <a16:creationId xmlns:a16="http://schemas.microsoft.com/office/drawing/2014/main" id="{C7C20691-F740-41E1-909D-AE383F169760}"/>
              </a:ext>
            </a:extLst>
          </p:cNvPr>
          <p:cNvSpPr txBox="1"/>
          <p:nvPr/>
        </p:nvSpPr>
        <p:spPr>
          <a:xfrm>
            <a:off x="10747241" y="4379842"/>
            <a:ext cx="1473480" cy="923330"/>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STL-ETS</a:t>
            </a:r>
          </a:p>
          <a:p>
            <a:r>
              <a:rPr lang="en-US" altLang="zh-CN" dirty="0">
                <a:latin typeface="Times New Roman" panose="02020603050405020304" pitchFamily="18" charset="0"/>
                <a:cs typeface="Times New Roman" panose="02020603050405020304" pitchFamily="18" charset="0"/>
              </a:rPr>
              <a:t>STL-ARIMA</a:t>
            </a:r>
          </a:p>
          <a:p>
            <a:r>
              <a:rPr lang="en-US" altLang="zh-CN" dirty="0">
                <a:latin typeface="Times New Roman" panose="02020603050405020304" pitchFamily="18" charset="0"/>
                <a:cs typeface="Times New Roman" panose="02020603050405020304" pitchFamily="18" charset="0"/>
              </a:rPr>
              <a:t>Holt-Winters</a:t>
            </a:r>
            <a:endParaRPr lang="zh-CN" altLang="en-US" dirty="0">
              <a:latin typeface="Times New Roman" panose="02020603050405020304" pitchFamily="18" charset="0"/>
              <a:cs typeface="Times New Roman" panose="02020603050405020304" pitchFamily="18" charset="0"/>
            </a:endParaRPr>
          </a:p>
        </p:txBody>
      </p:sp>
      <p:sp>
        <p:nvSpPr>
          <p:cNvPr id="6" name="页脚占位符 5">
            <a:extLst>
              <a:ext uri="{FF2B5EF4-FFF2-40B4-BE49-F238E27FC236}">
                <a16:creationId xmlns:a16="http://schemas.microsoft.com/office/drawing/2014/main" id="{2032FCBD-4836-4B10-AF35-74FA1E655F9C}"/>
              </a:ext>
            </a:extLst>
          </p:cNvPr>
          <p:cNvSpPr>
            <a:spLocks noGrp="1"/>
          </p:cNvSpPr>
          <p:nvPr>
            <p:ph type="ftr" sz="quarter" idx="11"/>
          </p:nvPr>
        </p:nvSpPr>
        <p:spPr/>
        <p:txBody>
          <a:bodyPr/>
          <a:lstStyle/>
          <a:p>
            <a:r>
              <a:rPr kumimoji="1" lang="en-US" altLang="zh-CN" dirty="0"/>
              <a:t>22</a:t>
            </a:r>
            <a:endParaRPr kumimoji="1" lang="zh-CN" altLang="en-US" dirty="0"/>
          </a:p>
        </p:txBody>
      </p:sp>
    </p:spTree>
    <p:extLst>
      <p:ext uri="{BB962C8B-B14F-4D97-AF65-F5344CB8AC3E}">
        <p14:creationId xmlns:p14="http://schemas.microsoft.com/office/powerpoint/2010/main" val="263160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FCA4C034-AB6C-4440-8EAD-36A5A53F66AE}"/>
              </a:ext>
            </a:extLst>
          </p:cNvPr>
          <p:cNvPicPr>
            <a:picLocks noChangeAspect="1"/>
          </p:cNvPicPr>
          <p:nvPr/>
        </p:nvPicPr>
        <p:blipFill>
          <a:blip r:embed="rId3"/>
          <a:stretch>
            <a:fillRect/>
          </a:stretch>
        </p:blipFill>
        <p:spPr>
          <a:xfrm>
            <a:off x="815140" y="603835"/>
            <a:ext cx="7867650" cy="5915025"/>
          </a:xfrm>
          <a:prstGeom prst="rect">
            <a:avLst/>
          </a:prstGeom>
        </p:spPr>
      </p:pic>
      <p:sp>
        <p:nvSpPr>
          <p:cNvPr id="2" name="矩形 1">
            <a:extLst>
              <a:ext uri="{FF2B5EF4-FFF2-40B4-BE49-F238E27FC236}">
                <a16:creationId xmlns:a16="http://schemas.microsoft.com/office/drawing/2014/main" id="{CE246EB4-E118-463C-BBA9-7BE69126DC46}"/>
              </a:ext>
            </a:extLst>
          </p:cNvPr>
          <p:cNvSpPr/>
          <p:nvPr/>
        </p:nvSpPr>
        <p:spPr>
          <a:xfrm>
            <a:off x="8734927" y="3013500"/>
            <a:ext cx="3320715" cy="3785652"/>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the EG is closer measurement than CG</a:t>
            </a: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pPr algn="ctr"/>
            <a:endParaRPr lang="en-US" altLang="zh-CN" sz="2400" dirty="0">
              <a:latin typeface="Times New Roman" panose="02020603050405020304" pitchFamily="18" charset="0"/>
              <a:cs typeface="Times New Roman" panose="02020603050405020304" pitchFamily="18" charset="0"/>
            </a:endParaRPr>
          </a:p>
          <a:p>
            <a:pPr algn="ctr"/>
            <a:endParaRPr lang="en-US" altLang="zh-CN" sz="2400" dirty="0">
              <a:latin typeface="Times New Roman" panose="02020603050405020304" pitchFamily="18" charset="0"/>
              <a:cs typeface="Times New Roman" panose="02020603050405020304" pitchFamily="18" charset="0"/>
            </a:endParaRPr>
          </a:p>
          <a:p>
            <a:pPr algn="ctr"/>
            <a:endParaRPr lang="en-US" altLang="zh-CN" sz="2400" dirty="0">
              <a:latin typeface="Times New Roman" panose="02020603050405020304" pitchFamily="18" charset="0"/>
              <a:cs typeface="Times New Roman" panose="02020603050405020304" pitchFamily="18" charset="0"/>
            </a:endParaRPr>
          </a:p>
          <a:p>
            <a:pPr algn="ct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
        <p:nvSpPr>
          <p:cNvPr id="3" name="页脚占位符 2">
            <a:extLst>
              <a:ext uri="{FF2B5EF4-FFF2-40B4-BE49-F238E27FC236}">
                <a16:creationId xmlns:a16="http://schemas.microsoft.com/office/drawing/2014/main" id="{4B5E1474-0C36-4295-BC60-77ECF91B2BE4}"/>
              </a:ext>
            </a:extLst>
          </p:cNvPr>
          <p:cNvSpPr>
            <a:spLocks noGrp="1"/>
          </p:cNvSpPr>
          <p:nvPr>
            <p:ph type="ftr" sz="quarter" idx="11"/>
          </p:nvPr>
        </p:nvSpPr>
        <p:spPr/>
        <p:txBody>
          <a:bodyPr/>
          <a:lstStyle/>
          <a:p>
            <a:r>
              <a:rPr kumimoji="1" lang="en-US" altLang="zh-CN" dirty="0"/>
              <a:t>23</a:t>
            </a:r>
            <a:endParaRPr kumimoji="1" lang="zh-CN" altLang="en-US" dirty="0"/>
          </a:p>
        </p:txBody>
      </p:sp>
    </p:spTree>
    <p:extLst>
      <p:ext uri="{BB962C8B-B14F-4D97-AF65-F5344CB8AC3E}">
        <p14:creationId xmlns:p14="http://schemas.microsoft.com/office/powerpoint/2010/main" val="3028733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DB9542-A1D9-42BF-AA6B-45F2BA81F9FB}"/>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Result</a:t>
            </a:r>
            <a:endParaRPr lang="zh-CN" altLang="en-US" dirty="0">
              <a:latin typeface="Times New Roman" panose="02020603050405020304" pitchFamily="18" charset="0"/>
              <a:cs typeface="Times New Roman" panose="02020603050405020304" pitchFamily="18" charset="0"/>
            </a:endParaRPr>
          </a:p>
        </p:txBody>
      </p:sp>
      <p:pic>
        <p:nvPicPr>
          <p:cNvPr id="4" name="内容占位符 3">
            <a:extLst>
              <a:ext uri="{FF2B5EF4-FFF2-40B4-BE49-F238E27FC236}">
                <a16:creationId xmlns:a16="http://schemas.microsoft.com/office/drawing/2014/main" id="{C0421138-517B-446E-BBCC-D01D6DEE84B6}"/>
              </a:ext>
            </a:extLst>
          </p:cNvPr>
          <p:cNvPicPr>
            <a:picLocks noGrp="1" noChangeAspect="1"/>
          </p:cNvPicPr>
          <p:nvPr>
            <p:ph idx="1"/>
          </p:nvPr>
        </p:nvPicPr>
        <p:blipFill>
          <a:blip r:embed="rId3"/>
          <a:stretch>
            <a:fillRect/>
          </a:stretch>
        </p:blipFill>
        <p:spPr>
          <a:xfrm>
            <a:off x="315858" y="1690688"/>
            <a:ext cx="11560284" cy="2796842"/>
          </a:xfrm>
          <a:prstGeom prst="rect">
            <a:avLst/>
          </a:prstGeom>
        </p:spPr>
      </p:pic>
      <p:sp>
        <p:nvSpPr>
          <p:cNvPr id="11" name="矩形 10">
            <a:extLst>
              <a:ext uri="{FF2B5EF4-FFF2-40B4-BE49-F238E27FC236}">
                <a16:creationId xmlns:a16="http://schemas.microsoft.com/office/drawing/2014/main" id="{49EA965F-4D43-4F6E-968C-EA38EB0F3983}"/>
              </a:ext>
            </a:extLst>
          </p:cNvPr>
          <p:cNvSpPr/>
          <p:nvPr/>
        </p:nvSpPr>
        <p:spPr>
          <a:xfrm>
            <a:off x="367021" y="4984473"/>
            <a:ext cx="11560284" cy="1569660"/>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MRE (Mean Relative Error)</a:t>
            </a:r>
          </a:p>
          <a:p>
            <a:r>
              <a:rPr lang="en-US" altLang="zh-CN" sz="2400" dirty="0">
                <a:latin typeface="Times New Roman" panose="02020603050405020304" pitchFamily="18" charset="0"/>
                <a:cs typeface="Times New Roman" panose="02020603050405020304" pitchFamily="18" charset="0"/>
              </a:rPr>
              <a:t>REPV (Relative Error of Peak Volume)                         REPD (Relative Error of Peak Day)</a:t>
            </a:r>
          </a:p>
          <a:p>
            <a:r>
              <a:rPr lang="en-US" altLang="zh-CN" sz="2400" dirty="0">
                <a:latin typeface="Times New Roman" panose="02020603050405020304" pitchFamily="18" charset="0"/>
                <a:cs typeface="Times New Roman" panose="02020603050405020304" pitchFamily="18" charset="0"/>
              </a:rPr>
              <a:t>If REPV is equal to REPD, that means the heaviest day is same with measurement during the</a:t>
            </a:r>
          </a:p>
          <a:p>
            <a:r>
              <a:rPr lang="en-US" altLang="zh-CN" sz="2400" dirty="0">
                <a:latin typeface="Times New Roman" panose="02020603050405020304" pitchFamily="18" charset="0"/>
                <a:cs typeface="Times New Roman" panose="02020603050405020304" pitchFamily="18" charset="0"/>
              </a:rPr>
              <a:t>Group holidays. And they are smaller, the prediction is closer to measurement. </a:t>
            </a:r>
          </a:p>
        </p:txBody>
      </p:sp>
      <p:sp>
        <p:nvSpPr>
          <p:cNvPr id="3" name="页脚占位符 2">
            <a:extLst>
              <a:ext uri="{FF2B5EF4-FFF2-40B4-BE49-F238E27FC236}">
                <a16:creationId xmlns:a16="http://schemas.microsoft.com/office/drawing/2014/main" id="{EFC25098-6F1F-4D9E-9F17-2E52E33D7656}"/>
              </a:ext>
            </a:extLst>
          </p:cNvPr>
          <p:cNvSpPr>
            <a:spLocks noGrp="1"/>
          </p:cNvSpPr>
          <p:nvPr>
            <p:ph type="ftr" sz="quarter" idx="11"/>
          </p:nvPr>
        </p:nvSpPr>
        <p:spPr/>
        <p:txBody>
          <a:bodyPr/>
          <a:lstStyle/>
          <a:p>
            <a:r>
              <a:rPr kumimoji="1" lang="en-US" altLang="zh-CN" dirty="0"/>
              <a:t>24</a:t>
            </a:r>
            <a:endParaRPr kumimoji="1" lang="zh-CN" altLang="en-US" dirty="0"/>
          </a:p>
        </p:txBody>
      </p:sp>
    </p:spTree>
    <p:extLst>
      <p:ext uri="{BB962C8B-B14F-4D97-AF65-F5344CB8AC3E}">
        <p14:creationId xmlns:p14="http://schemas.microsoft.com/office/powerpoint/2010/main" val="3085837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a:latin typeface="Times New Roman" charset="0"/>
                <a:ea typeface="Times New Roman" charset="0"/>
                <a:cs typeface="Times New Roman" charset="0"/>
              </a:rPr>
              <a:t>Outline</a:t>
            </a:r>
            <a:endParaRPr kumimoji="1" lang="zh-CN" altLang="en-US" dirty="0">
              <a:latin typeface="Times New Roman" charset="0"/>
              <a:ea typeface="Times New Roman" charset="0"/>
              <a:cs typeface="Times New Roman" charset="0"/>
            </a:endParaRPr>
          </a:p>
        </p:txBody>
      </p:sp>
      <p:sp>
        <p:nvSpPr>
          <p:cNvPr id="3" name="内容占位符 2"/>
          <p:cNvSpPr>
            <a:spLocks noGrp="1"/>
          </p:cNvSpPr>
          <p:nvPr>
            <p:ph idx="1"/>
          </p:nvPr>
        </p:nvSpPr>
        <p:spPr/>
        <p:txBody>
          <a:bodyPr>
            <a:normAutofit lnSpcReduction="10000"/>
          </a:bodyPr>
          <a:lstStyle/>
          <a:p>
            <a:r>
              <a:rPr kumimoji="1" lang="en-US" altLang="zh-CN" dirty="0">
                <a:latin typeface="Times New Roman" charset="0"/>
                <a:ea typeface="Times New Roman" charset="0"/>
                <a:cs typeface="Times New Roman" charset="0"/>
              </a:rPr>
              <a:t>Opportunity and risk in big data era</a:t>
            </a:r>
          </a:p>
          <a:p>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Problem</a:t>
            </a:r>
            <a:r>
              <a:rPr kumimoji="1" lang="zh-CN" altLang="en-US" dirty="0">
                <a:latin typeface="Times New Roman" charset="0"/>
                <a:ea typeface="Times New Roman" charset="0"/>
                <a:cs typeface="Times New Roman" charset="0"/>
              </a:rPr>
              <a:t> </a:t>
            </a:r>
            <a:r>
              <a:rPr kumimoji="1" lang="en-US" altLang="zh-CN" dirty="0">
                <a:latin typeface="Times New Roman" charset="0"/>
                <a:ea typeface="Times New Roman" charset="0"/>
                <a:cs typeface="Times New Roman" charset="0"/>
              </a:rPr>
              <a:t>analysis</a:t>
            </a:r>
          </a:p>
          <a:p>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Solution and Algorithm</a:t>
            </a:r>
          </a:p>
          <a:p>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Experiment results</a:t>
            </a:r>
          </a:p>
          <a:p>
            <a:endParaRPr kumimoji="1" lang="en-US" altLang="zh-CN" b="1" dirty="0">
              <a:latin typeface="Times New Roman" charset="0"/>
              <a:ea typeface="Times New Roman" charset="0"/>
              <a:cs typeface="Times New Roman" charset="0"/>
            </a:endParaRPr>
          </a:p>
          <a:p>
            <a:r>
              <a:rPr kumimoji="1" lang="en-US" altLang="zh-CN" b="1" dirty="0">
                <a:latin typeface="Times New Roman" charset="0"/>
                <a:ea typeface="Times New Roman" charset="0"/>
                <a:cs typeface="Times New Roman" charset="0"/>
              </a:rPr>
              <a:t>Conclusion</a:t>
            </a:r>
            <a:endParaRPr kumimoji="1" lang="zh-CN" altLang="en-US" b="1" dirty="0">
              <a:latin typeface="Times New Roman" charset="0"/>
              <a:ea typeface="Times New Roman" charset="0"/>
              <a:cs typeface="Times New Roman" charset="0"/>
            </a:endParaRPr>
          </a:p>
        </p:txBody>
      </p:sp>
      <p:sp>
        <p:nvSpPr>
          <p:cNvPr id="4" name="页脚占位符 3">
            <a:extLst>
              <a:ext uri="{FF2B5EF4-FFF2-40B4-BE49-F238E27FC236}">
                <a16:creationId xmlns:a16="http://schemas.microsoft.com/office/drawing/2014/main" id="{EEE93B65-1683-4B31-B9E4-E0CADD8D86D5}"/>
              </a:ext>
            </a:extLst>
          </p:cNvPr>
          <p:cNvSpPr>
            <a:spLocks noGrp="1"/>
          </p:cNvSpPr>
          <p:nvPr>
            <p:ph type="ftr" sz="quarter" idx="11"/>
          </p:nvPr>
        </p:nvSpPr>
        <p:spPr/>
        <p:txBody>
          <a:bodyPr/>
          <a:lstStyle/>
          <a:p>
            <a:r>
              <a:rPr kumimoji="1" lang="en-US" altLang="zh-CN" dirty="0"/>
              <a:t>25</a:t>
            </a:r>
            <a:endParaRPr kumimoji="1" lang="zh-CN" altLang="en-US" dirty="0"/>
          </a:p>
        </p:txBody>
      </p:sp>
    </p:spTree>
    <p:extLst>
      <p:ext uri="{BB962C8B-B14F-4D97-AF65-F5344CB8AC3E}">
        <p14:creationId xmlns:p14="http://schemas.microsoft.com/office/powerpoint/2010/main" val="3661006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Conclusion</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normAutofit/>
          </a:bodyPr>
          <a:lstStyle/>
          <a:p>
            <a:r>
              <a:rPr lang="en-US" altLang="zh-CN" dirty="0">
                <a:latin typeface="Times New Roman" panose="02020603050405020304" pitchFamily="18" charset="0"/>
                <a:cs typeface="Times New Roman" panose="02020603050405020304" pitchFamily="18" charset="0"/>
              </a:rPr>
              <a:t>We conduct a comprehensive measurement analysis of the trafﬁc volume growth pattern in the network.</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Proposed an Exponential Growth holiday component trafﬁc prediction model (EG).</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Experimental results showed that the model considerably improves the holiday trafﬁc prediction accuracy compared with the existing models.</a:t>
            </a:r>
          </a:p>
        </p:txBody>
      </p:sp>
      <p:sp>
        <p:nvSpPr>
          <p:cNvPr id="4" name="页脚占位符 3">
            <a:extLst>
              <a:ext uri="{FF2B5EF4-FFF2-40B4-BE49-F238E27FC236}">
                <a16:creationId xmlns:a16="http://schemas.microsoft.com/office/drawing/2014/main" id="{66A58A62-B74E-47B0-9DE1-A26F603BC61D}"/>
              </a:ext>
            </a:extLst>
          </p:cNvPr>
          <p:cNvSpPr>
            <a:spLocks noGrp="1"/>
          </p:cNvSpPr>
          <p:nvPr>
            <p:ph type="ftr" sz="quarter" idx="11"/>
          </p:nvPr>
        </p:nvSpPr>
        <p:spPr/>
        <p:txBody>
          <a:bodyPr/>
          <a:lstStyle/>
          <a:p>
            <a:r>
              <a:rPr kumimoji="1" lang="en-US" altLang="zh-CN" dirty="0"/>
              <a:t>26</a:t>
            </a:r>
            <a:endParaRPr kumimoji="1" lang="zh-CN" altLang="en-US" dirty="0"/>
          </a:p>
        </p:txBody>
      </p:sp>
    </p:spTree>
    <p:extLst>
      <p:ext uri="{BB962C8B-B14F-4D97-AF65-F5344CB8AC3E}">
        <p14:creationId xmlns:p14="http://schemas.microsoft.com/office/powerpoint/2010/main" val="2210290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7400" y="2447925"/>
            <a:ext cx="10515600" cy="1325563"/>
          </a:xfrm>
        </p:spPr>
        <p:txBody>
          <a:bodyPr>
            <a:normAutofit/>
          </a:bodyPr>
          <a:lstStyle/>
          <a:p>
            <a:pPr algn="ctr"/>
            <a:r>
              <a:rPr lang="en-US" altLang="zh-CN" sz="7200" dirty="0">
                <a:latin typeface="Times New Roman" panose="02020603050405020304" pitchFamily="18" charset="0"/>
                <a:cs typeface="Times New Roman" panose="02020603050405020304" pitchFamily="18" charset="0"/>
              </a:rPr>
              <a:t>Thank you</a:t>
            </a:r>
            <a:endParaRPr lang="zh-CN" altLang="en-US" sz="7200" dirty="0"/>
          </a:p>
        </p:txBody>
      </p:sp>
      <p:sp>
        <p:nvSpPr>
          <p:cNvPr id="3" name="页脚占位符 2">
            <a:extLst>
              <a:ext uri="{FF2B5EF4-FFF2-40B4-BE49-F238E27FC236}">
                <a16:creationId xmlns:a16="http://schemas.microsoft.com/office/drawing/2014/main" id="{E76BEF95-2FA2-4533-AB92-426F65974111}"/>
              </a:ext>
            </a:extLst>
          </p:cNvPr>
          <p:cNvSpPr>
            <a:spLocks noGrp="1"/>
          </p:cNvSpPr>
          <p:nvPr>
            <p:ph type="ftr" sz="quarter" idx="11"/>
          </p:nvPr>
        </p:nvSpPr>
        <p:spPr/>
        <p:txBody>
          <a:bodyPr/>
          <a:lstStyle/>
          <a:p>
            <a:r>
              <a:rPr kumimoji="1" lang="en-US" altLang="zh-CN" dirty="0"/>
              <a:t>27</a:t>
            </a:r>
            <a:endParaRPr kumimoji="1" lang="zh-CN" altLang="en-US" dirty="0"/>
          </a:p>
        </p:txBody>
      </p:sp>
    </p:spTree>
    <p:extLst>
      <p:ext uri="{BB962C8B-B14F-4D97-AF65-F5344CB8AC3E}">
        <p14:creationId xmlns:p14="http://schemas.microsoft.com/office/powerpoint/2010/main" val="352099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a:latin typeface="Times New Roman" charset="0"/>
                <a:ea typeface="Times New Roman" charset="0"/>
                <a:cs typeface="Times New Roman" charset="0"/>
              </a:rPr>
              <a:t>Meaning of the research</a:t>
            </a:r>
          </a:p>
        </p:txBody>
      </p:sp>
      <p:sp>
        <p:nvSpPr>
          <p:cNvPr id="8" name="内容占位符 7"/>
          <p:cNvSpPr>
            <a:spLocks noGrp="1"/>
          </p:cNvSpPr>
          <p:nvPr>
            <p:ph idx="1"/>
          </p:nvPr>
        </p:nvSpPr>
        <p:spPr/>
        <p:txBody>
          <a:bodyPr>
            <a:normAutofit/>
          </a:bodyPr>
          <a:lstStyle/>
          <a:p>
            <a:r>
              <a:rPr kumimoji="1" lang="en-US" altLang="zh-CN" dirty="0">
                <a:latin typeface="Times New Roman" charset="0"/>
                <a:ea typeface="Times New Roman" charset="0"/>
                <a:cs typeface="Times New Roman" charset="0"/>
              </a:rPr>
              <a:t>Holiday trafﬁc is considerably heavy</a:t>
            </a:r>
          </a:p>
          <a:p>
            <a:pPr marL="0" indent="0">
              <a:buNone/>
            </a:pPr>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Department of transportation plan investments</a:t>
            </a:r>
            <a:r>
              <a:rPr kumimoji="1" lang="en-US" altLang="zh-CN" dirty="0">
                <a:solidFill>
                  <a:srgbClr val="FF0000"/>
                </a:solidFill>
                <a:latin typeface="Times New Roman" charset="0"/>
                <a:ea typeface="Times New Roman" charset="0"/>
                <a:cs typeface="Times New Roman" charset="0"/>
              </a:rPr>
              <a:t> </a:t>
            </a:r>
          </a:p>
          <a:p>
            <a:pPr marL="0" indent="0">
              <a:buNone/>
            </a:pPr>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Forecast oil or electric energy demand and CO2 emissions</a:t>
            </a:r>
          </a:p>
          <a:p>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 But lacking of</a:t>
            </a:r>
            <a:r>
              <a:rPr kumimoji="1" lang="zh-CN" altLang="en-US" dirty="0">
                <a:latin typeface="Times New Roman" charset="0"/>
                <a:ea typeface="Times New Roman" charset="0"/>
                <a:cs typeface="Times New Roman" charset="0"/>
              </a:rPr>
              <a:t> </a:t>
            </a:r>
            <a:r>
              <a:rPr kumimoji="1" lang="en-US" altLang="zh-CN" dirty="0">
                <a:latin typeface="Times New Roman" charset="0"/>
                <a:ea typeface="Times New Roman" charset="0"/>
                <a:cs typeface="Times New Roman" charset="0"/>
              </a:rPr>
              <a:t>model</a:t>
            </a:r>
            <a:r>
              <a:rPr kumimoji="1" lang="zh-CN" altLang="en-US" dirty="0">
                <a:latin typeface="Times New Roman" charset="0"/>
                <a:ea typeface="Times New Roman" charset="0"/>
                <a:cs typeface="Times New Roman" charset="0"/>
              </a:rPr>
              <a:t> </a:t>
            </a:r>
            <a:r>
              <a:rPr kumimoji="1" lang="en-US" altLang="zh-CN" dirty="0">
                <a:latin typeface="Times New Roman" charset="0"/>
                <a:ea typeface="Times New Roman" charset="0"/>
                <a:cs typeface="Times New Roman" charset="0"/>
              </a:rPr>
              <a:t>to</a:t>
            </a:r>
            <a:r>
              <a:rPr kumimoji="1" lang="zh-CN" altLang="en-US" dirty="0">
                <a:latin typeface="Times New Roman" charset="0"/>
                <a:ea typeface="Times New Roman" charset="0"/>
                <a:cs typeface="Times New Roman" charset="0"/>
              </a:rPr>
              <a:t> </a:t>
            </a:r>
            <a:r>
              <a:rPr kumimoji="1" lang="en-US" altLang="zh-CN" dirty="0">
                <a:latin typeface="Times New Roman" charset="0"/>
                <a:ea typeface="Times New Roman" charset="0"/>
                <a:cs typeface="Times New Roman" charset="0"/>
              </a:rPr>
              <a:t>predict this traffic volume increase.</a:t>
            </a:r>
          </a:p>
          <a:p>
            <a:pPr marL="0" indent="0">
              <a:buNone/>
            </a:pPr>
            <a:endParaRPr kumimoji="1" lang="en-US" altLang="zh-CN" dirty="0">
              <a:latin typeface="Times New Roman" charset="0"/>
              <a:ea typeface="Times New Roman" charset="0"/>
              <a:cs typeface="Times New Roman" charset="0"/>
            </a:endParaRPr>
          </a:p>
          <a:p>
            <a:endParaRPr kumimoji="1" lang="en-US" altLang="zh-CN" dirty="0">
              <a:latin typeface="Times New Roman" charset="0"/>
              <a:ea typeface="Times New Roman" charset="0"/>
              <a:cs typeface="Times New Roman" charset="0"/>
            </a:endParaRPr>
          </a:p>
          <a:p>
            <a:endParaRPr kumimoji="1" lang="en-US" altLang="zh-CN" dirty="0">
              <a:latin typeface="Times New Roman" charset="0"/>
              <a:ea typeface="Times New Roman" charset="0"/>
              <a:cs typeface="Times New Roman" charset="0"/>
            </a:endParaRPr>
          </a:p>
        </p:txBody>
      </p:sp>
      <p:sp>
        <p:nvSpPr>
          <p:cNvPr id="3" name="页脚占位符 2">
            <a:extLst>
              <a:ext uri="{FF2B5EF4-FFF2-40B4-BE49-F238E27FC236}">
                <a16:creationId xmlns:a16="http://schemas.microsoft.com/office/drawing/2014/main" id="{3B75B8AA-56E9-496F-BE54-BF4A694297C0}"/>
              </a:ext>
            </a:extLst>
          </p:cNvPr>
          <p:cNvSpPr>
            <a:spLocks noGrp="1"/>
          </p:cNvSpPr>
          <p:nvPr>
            <p:ph type="ftr" sz="quarter" idx="11"/>
          </p:nvPr>
        </p:nvSpPr>
        <p:spPr/>
        <p:txBody>
          <a:bodyPr/>
          <a:lstStyle/>
          <a:p>
            <a:r>
              <a:rPr kumimoji="1" lang="en-US" altLang="zh-CN" dirty="0"/>
              <a:t>3</a:t>
            </a:r>
            <a:endParaRPr kumimoji="1" lang="zh-CN" altLang="en-US" dirty="0"/>
          </a:p>
        </p:txBody>
      </p:sp>
    </p:spTree>
    <p:extLst>
      <p:ext uri="{BB962C8B-B14F-4D97-AF65-F5344CB8AC3E}">
        <p14:creationId xmlns:p14="http://schemas.microsoft.com/office/powerpoint/2010/main" val="31118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latin typeface="Times New Roman" charset="0"/>
                <a:ea typeface="Times New Roman" charset="0"/>
                <a:cs typeface="Times New Roman" charset="0"/>
              </a:rPr>
              <a:t>Our</a:t>
            </a:r>
            <a:r>
              <a:rPr kumimoji="1" lang="zh-CN" altLang="en-US" dirty="0">
                <a:latin typeface="Times New Roman" charset="0"/>
                <a:ea typeface="Times New Roman" charset="0"/>
                <a:cs typeface="Times New Roman" charset="0"/>
              </a:rPr>
              <a:t> </a:t>
            </a:r>
            <a:r>
              <a:rPr kumimoji="1" lang="en-US" altLang="zh-CN" dirty="0">
                <a:latin typeface="Times New Roman" charset="0"/>
                <a:ea typeface="Times New Roman" charset="0"/>
                <a:cs typeface="Times New Roman" charset="0"/>
              </a:rPr>
              <a:t>contributions</a:t>
            </a:r>
            <a:endParaRPr kumimoji="1" lang="zh-CN" altLang="en-US" dirty="0">
              <a:latin typeface="Times New Roman" charset="0"/>
              <a:ea typeface="Times New Roman" charset="0"/>
              <a:cs typeface="Times New Roman" charset="0"/>
            </a:endParaRPr>
          </a:p>
        </p:txBody>
      </p:sp>
      <p:sp>
        <p:nvSpPr>
          <p:cNvPr id="3" name="内容占位符 2"/>
          <p:cNvSpPr>
            <a:spLocks noGrp="1"/>
          </p:cNvSpPr>
          <p:nvPr>
            <p:ph idx="1"/>
          </p:nvPr>
        </p:nvSpPr>
        <p:spPr/>
        <p:txBody>
          <a:bodyPr>
            <a:normAutofit/>
          </a:bodyPr>
          <a:lstStyle/>
          <a:p>
            <a:r>
              <a:rPr kumimoji="1" lang="en-US" altLang="zh-CN" dirty="0">
                <a:latin typeface="Times New Roman" charset="0"/>
                <a:ea typeface="Times New Roman" charset="0"/>
                <a:cs typeface="Times New Roman" charset="0"/>
              </a:rPr>
              <a:t>We ﬁnd that trafﬁc volume in holidays is considerably higher than that in neighboring non-holidays</a:t>
            </a:r>
          </a:p>
          <a:p>
            <a:endParaRPr kumimoji="1" lang="en-US" altLang="zh-CN" dirty="0">
              <a:latin typeface="Times New Roman" charset="0"/>
              <a:ea typeface="Times New Roman" charset="0"/>
              <a:cs typeface="Times New Roman" charset="0"/>
            </a:endParaRPr>
          </a:p>
          <a:p>
            <a:endParaRPr kumimoji="1" lang="en-US" altLang="zh-CN" dirty="0">
              <a:latin typeface="Times New Roman" charset="0"/>
              <a:ea typeface="Times New Roman" charset="0"/>
              <a:cs typeface="Times New Roman" charset="0"/>
            </a:endParaRPr>
          </a:p>
          <a:p>
            <a:endParaRPr kumimoji="1" lang="en-US" altLang="zh-CN" dirty="0">
              <a:latin typeface="Times New Roman" charset="0"/>
              <a:ea typeface="Times New Roman" charset="0"/>
              <a:cs typeface="Times New Roman" charset="0"/>
            </a:endParaRPr>
          </a:p>
          <a:p>
            <a:endParaRPr kumimoji="1" lang="en-US" altLang="zh-CN" dirty="0">
              <a:latin typeface="Times New Roman" charset="0"/>
              <a:ea typeface="Times New Roman" charset="0"/>
              <a:cs typeface="Times New Roman" charset="0"/>
            </a:endParaRPr>
          </a:p>
          <a:p>
            <a:r>
              <a:rPr lang="en-US" altLang="zh-CN" dirty="0">
                <a:latin typeface="Times New Roman" panose="02020603050405020304" pitchFamily="18" charset="0"/>
                <a:cs typeface="Times New Roman" panose="02020603050405020304" pitchFamily="18" charset="0"/>
              </a:rPr>
              <a:t>We propose a new holiday trafﬁc growth model to accurately predict holiday trafﬁc. </a:t>
            </a:r>
          </a:p>
          <a:p>
            <a:endParaRPr kumimoji="1" lang="en-US" altLang="zh-CN" dirty="0">
              <a:latin typeface="Times New Roman" charset="0"/>
              <a:ea typeface="Times New Roman" charset="0"/>
              <a:cs typeface="Times New Roman" charset="0"/>
            </a:endParaRPr>
          </a:p>
          <a:p>
            <a:pPr marL="0" indent="0">
              <a:buNone/>
            </a:pPr>
            <a:endParaRPr kumimoji="1" lang="en-US" altLang="zh-CN" dirty="0">
              <a:latin typeface="Times New Roman" charset="0"/>
              <a:ea typeface="Times New Roman" charset="0"/>
              <a:cs typeface="Times New Roman" charset="0"/>
            </a:endParaRPr>
          </a:p>
        </p:txBody>
      </p:sp>
      <p:sp>
        <p:nvSpPr>
          <p:cNvPr id="4" name="页脚占位符 3">
            <a:extLst>
              <a:ext uri="{FF2B5EF4-FFF2-40B4-BE49-F238E27FC236}">
                <a16:creationId xmlns:a16="http://schemas.microsoft.com/office/drawing/2014/main" id="{418121B1-43E5-4FB0-B305-6C85137CB383}"/>
              </a:ext>
            </a:extLst>
          </p:cNvPr>
          <p:cNvSpPr>
            <a:spLocks noGrp="1"/>
          </p:cNvSpPr>
          <p:nvPr>
            <p:ph type="ftr" sz="quarter" idx="11"/>
          </p:nvPr>
        </p:nvSpPr>
        <p:spPr/>
        <p:txBody>
          <a:bodyPr/>
          <a:lstStyle/>
          <a:p>
            <a:r>
              <a:rPr kumimoji="1" lang="en-US" altLang="zh-CN" dirty="0"/>
              <a:t>4</a:t>
            </a:r>
            <a:endParaRPr kumimoji="1" lang="zh-CN" altLang="en-US" dirty="0"/>
          </a:p>
        </p:txBody>
      </p:sp>
    </p:spTree>
    <p:extLst>
      <p:ext uri="{BB962C8B-B14F-4D97-AF65-F5344CB8AC3E}">
        <p14:creationId xmlns:p14="http://schemas.microsoft.com/office/powerpoint/2010/main" val="42128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a:latin typeface="Times New Roman" charset="0"/>
                <a:ea typeface="Times New Roman" charset="0"/>
                <a:cs typeface="Times New Roman" charset="0"/>
              </a:rPr>
              <a:t>Outline</a:t>
            </a:r>
            <a:endParaRPr kumimoji="1" lang="zh-CN" altLang="en-US" dirty="0">
              <a:latin typeface="Times New Roman" charset="0"/>
              <a:ea typeface="Times New Roman" charset="0"/>
              <a:cs typeface="Times New Roman" charset="0"/>
            </a:endParaRPr>
          </a:p>
        </p:txBody>
      </p:sp>
      <p:sp>
        <p:nvSpPr>
          <p:cNvPr id="3" name="内容占位符 2"/>
          <p:cNvSpPr>
            <a:spLocks noGrp="1"/>
          </p:cNvSpPr>
          <p:nvPr>
            <p:ph idx="1"/>
          </p:nvPr>
        </p:nvSpPr>
        <p:spPr>
          <a:xfrm>
            <a:off x="736600" y="1503892"/>
            <a:ext cx="10515600" cy="4351338"/>
          </a:xfrm>
        </p:spPr>
        <p:txBody>
          <a:bodyPr>
            <a:normAutofit lnSpcReduction="10000"/>
          </a:bodyPr>
          <a:lstStyle/>
          <a:p>
            <a:r>
              <a:rPr kumimoji="1" lang="en-US" altLang="zh-CN" dirty="0">
                <a:latin typeface="Times New Roman" charset="0"/>
                <a:ea typeface="Times New Roman" charset="0"/>
                <a:cs typeface="Times New Roman" charset="0"/>
              </a:rPr>
              <a:t>Meaning and background of the research</a:t>
            </a:r>
          </a:p>
          <a:p>
            <a:endParaRPr kumimoji="1" lang="en-US" altLang="zh-CN" dirty="0">
              <a:latin typeface="Times New Roman" charset="0"/>
              <a:ea typeface="Times New Roman" charset="0"/>
              <a:cs typeface="Times New Roman" charset="0"/>
            </a:endParaRPr>
          </a:p>
          <a:p>
            <a:r>
              <a:rPr kumimoji="1" lang="en-US" altLang="zh-CN" b="1" dirty="0">
                <a:latin typeface="Times New Roman" charset="0"/>
                <a:ea typeface="Times New Roman" charset="0"/>
                <a:cs typeface="Times New Roman" charset="0"/>
              </a:rPr>
              <a:t>Measurement Traffic growth pattern</a:t>
            </a:r>
          </a:p>
          <a:p>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Model  and prediction</a:t>
            </a:r>
          </a:p>
          <a:p>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Experiment results</a:t>
            </a:r>
          </a:p>
          <a:p>
            <a:endParaRPr kumimoji="1" lang="en-US" altLang="zh-CN" dirty="0">
              <a:latin typeface="Times New Roman" charset="0"/>
              <a:ea typeface="Times New Roman" charset="0"/>
              <a:cs typeface="Times New Roman" charset="0"/>
            </a:endParaRPr>
          </a:p>
          <a:p>
            <a:r>
              <a:rPr kumimoji="1" lang="en-US" altLang="zh-CN" dirty="0">
                <a:latin typeface="Times New Roman" charset="0"/>
                <a:ea typeface="Times New Roman" charset="0"/>
                <a:cs typeface="Times New Roman" charset="0"/>
              </a:rPr>
              <a:t>Conclusion</a:t>
            </a:r>
            <a:endParaRPr kumimoji="1" lang="zh-CN" altLang="en-US" dirty="0">
              <a:latin typeface="Times New Roman" charset="0"/>
              <a:ea typeface="Times New Roman" charset="0"/>
              <a:cs typeface="Times New Roman" charset="0"/>
            </a:endParaRPr>
          </a:p>
        </p:txBody>
      </p:sp>
      <p:sp>
        <p:nvSpPr>
          <p:cNvPr id="4" name="页脚占位符 3">
            <a:extLst>
              <a:ext uri="{FF2B5EF4-FFF2-40B4-BE49-F238E27FC236}">
                <a16:creationId xmlns:a16="http://schemas.microsoft.com/office/drawing/2014/main" id="{194EAE81-D644-4A61-9845-72709BE36FBF}"/>
              </a:ext>
            </a:extLst>
          </p:cNvPr>
          <p:cNvSpPr>
            <a:spLocks noGrp="1"/>
          </p:cNvSpPr>
          <p:nvPr>
            <p:ph type="ftr" sz="quarter" idx="11"/>
          </p:nvPr>
        </p:nvSpPr>
        <p:spPr/>
        <p:txBody>
          <a:bodyPr/>
          <a:lstStyle/>
          <a:p>
            <a:r>
              <a:rPr kumimoji="1" lang="en-US" altLang="zh-CN" dirty="0"/>
              <a:t>5</a:t>
            </a:r>
            <a:endParaRPr kumimoji="1" lang="zh-CN" altLang="en-US" dirty="0"/>
          </a:p>
        </p:txBody>
      </p:sp>
    </p:spTree>
    <p:extLst>
      <p:ext uri="{BB962C8B-B14F-4D97-AF65-F5344CB8AC3E}">
        <p14:creationId xmlns:p14="http://schemas.microsoft.com/office/powerpoint/2010/main" val="124786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a:latin typeface="Times New Roman" charset="0"/>
                <a:ea typeface="Times New Roman" charset="0"/>
                <a:cs typeface="Times New Roman" charset="0"/>
              </a:rPr>
              <a:t>Data of the research</a:t>
            </a:r>
            <a:endParaRPr kumimoji="1" lang="zh-CN" altLang="en-US" dirty="0">
              <a:latin typeface="Times New Roman" charset="0"/>
              <a:ea typeface="Times New Roman" charset="0"/>
              <a:cs typeface="Times New Roman" charset="0"/>
            </a:endParaRPr>
          </a:p>
        </p:txBody>
      </p:sp>
      <p:sp>
        <p:nvSpPr>
          <p:cNvPr id="3" name="内容占位符 2"/>
          <p:cNvSpPr>
            <a:spLocks noGrp="1"/>
          </p:cNvSpPr>
          <p:nvPr>
            <p:ph idx="1"/>
          </p:nvPr>
        </p:nvSpPr>
        <p:spPr>
          <a:xfrm>
            <a:off x="252663" y="1548210"/>
            <a:ext cx="12163927" cy="5730895"/>
          </a:xfrm>
        </p:spPr>
        <p:txBody>
          <a:bodyPr>
            <a:normAutofit fontScale="32500" lnSpcReduction="20000"/>
          </a:bodyPr>
          <a:lstStyle/>
          <a:p>
            <a:r>
              <a:rPr kumimoji="1" lang="en-US" altLang="zh-CN" sz="7400" dirty="0">
                <a:latin typeface="Times New Roman" charset="0"/>
                <a:ea typeface="Times New Roman" charset="0"/>
                <a:cs typeface="Times New Roman" charset="0"/>
              </a:rPr>
              <a:t> Guizhou province in China</a:t>
            </a:r>
          </a:p>
          <a:p>
            <a:pPr marL="0" indent="0">
              <a:buNone/>
            </a:pPr>
            <a:r>
              <a:rPr kumimoji="1" lang="en-US" altLang="zh-CN" sz="7400" dirty="0">
                <a:latin typeface="Times New Roman" charset="0"/>
                <a:ea typeface="Times New Roman" charset="0"/>
                <a:cs typeface="Times New Roman" charset="0"/>
              </a:rPr>
              <a:t>       The mileage of the province’s highway </a:t>
            </a:r>
          </a:p>
          <a:p>
            <a:pPr marL="0" indent="0">
              <a:buNone/>
            </a:pPr>
            <a:r>
              <a:rPr kumimoji="1" lang="en-US" altLang="zh-CN" sz="7400" dirty="0">
                <a:latin typeface="Times New Roman" charset="0"/>
                <a:ea typeface="Times New Roman" charset="0"/>
                <a:cs typeface="Times New Roman" charset="0"/>
              </a:rPr>
              <a:t>      network is 5.1K kilometers (i.e., 3.2K miles)</a:t>
            </a:r>
          </a:p>
          <a:p>
            <a:pPr marL="0" indent="0">
              <a:buNone/>
            </a:pPr>
            <a:endParaRPr kumimoji="1" lang="en-US" altLang="zh-CN" sz="7400" dirty="0">
              <a:latin typeface="Times New Roman" charset="0"/>
              <a:ea typeface="Times New Roman" charset="0"/>
              <a:cs typeface="Times New Roman" charset="0"/>
            </a:endParaRPr>
          </a:p>
          <a:p>
            <a:pPr marL="0" indent="0">
              <a:buNone/>
            </a:pPr>
            <a:r>
              <a:rPr kumimoji="1" lang="en-US" altLang="zh-CN" sz="7400" dirty="0">
                <a:latin typeface="Times New Roman" charset="0"/>
                <a:ea typeface="Times New Roman" charset="0"/>
                <a:cs typeface="Times New Roman" charset="0"/>
              </a:rPr>
              <a:t>        The data we research is from the  280 toll</a:t>
            </a:r>
          </a:p>
          <a:p>
            <a:pPr marL="0" indent="0">
              <a:buNone/>
            </a:pPr>
            <a:r>
              <a:rPr kumimoji="1" lang="en-US" altLang="zh-CN" sz="7400" dirty="0">
                <a:latin typeface="Times New Roman" charset="0"/>
                <a:ea typeface="Times New Roman" charset="0"/>
                <a:cs typeface="Times New Roman" charset="0"/>
              </a:rPr>
              <a:t>       stations in the network</a:t>
            </a:r>
          </a:p>
          <a:p>
            <a:pPr marL="0" indent="0">
              <a:buNone/>
            </a:pPr>
            <a:endParaRPr kumimoji="1" lang="en-US" altLang="zh-CN" sz="7400" dirty="0">
              <a:latin typeface="Times New Roman" charset="0"/>
              <a:ea typeface="Times New Roman" charset="0"/>
              <a:cs typeface="Times New Roman" charset="0"/>
            </a:endParaRPr>
          </a:p>
          <a:p>
            <a:pPr marL="0" indent="0">
              <a:buNone/>
            </a:pPr>
            <a:r>
              <a:rPr kumimoji="1" lang="en-US" altLang="zh-CN" sz="7400" dirty="0">
                <a:latin typeface="Times New Roman" charset="0"/>
                <a:ea typeface="Times New Roman" charset="0"/>
                <a:cs typeface="Times New Roman" charset="0"/>
              </a:rPr>
              <a:t>       Our measurement lasted </a:t>
            </a:r>
            <a:r>
              <a:rPr kumimoji="1" lang="en-US" altLang="zh-CN" sz="7400" dirty="0">
                <a:solidFill>
                  <a:srgbClr val="FF0000"/>
                </a:solidFill>
                <a:latin typeface="Times New Roman" charset="0"/>
                <a:ea typeface="Times New Roman" charset="0"/>
                <a:cs typeface="Times New Roman" charset="0"/>
              </a:rPr>
              <a:t>for 4.5 years</a:t>
            </a:r>
            <a:r>
              <a:rPr kumimoji="1" lang="en-US" altLang="zh-CN" sz="7400" dirty="0">
                <a:latin typeface="Times New Roman" charset="0"/>
                <a:ea typeface="Times New Roman" charset="0"/>
                <a:cs typeface="Times New Roman" charset="0"/>
              </a:rPr>
              <a:t>, from </a:t>
            </a:r>
          </a:p>
          <a:p>
            <a:pPr marL="0" indent="0">
              <a:buNone/>
            </a:pPr>
            <a:r>
              <a:rPr kumimoji="1" lang="en-US" altLang="zh-CN" sz="7400" dirty="0">
                <a:latin typeface="Times New Roman" charset="0"/>
                <a:ea typeface="Times New Roman" charset="0"/>
                <a:cs typeface="Times New Roman" charset="0"/>
              </a:rPr>
              <a:t>     Jan. 2010 to Jul. 2014</a:t>
            </a:r>
          </a:p>
          <a:p>
            <a:pPr marL="0" indent="0">
              <a:buNone/>
            </a:pPr>
            <a:r>
              <a:rPr kumimoji="1" lang="en-US" altLang="zh-CN" sz="7400" dirty="0">
                <a:latin typeface="Times New Roman" charset="0"/>
                <a:ea typeface="Times New Roman" charset="0"/>
                <a:cs typeface="Times New Roman" charset="0"/>
              </a:rPr>
              <a:t>   </a:t>
            </a:r>
          </a:p>
          <a:p>
            <a:pPr marL="0" indent="0">
              <a:buNone/>
            </a:pPr>
            <a:endParaRPr kumimoji="1" lang="en-US" altLang="zh-CN" sz="7400" dirty="0">
              <a:latin typeface="Times New Roman" charset="0"/>
              <a:ea typeface="Times New Roman" charset="0"/>
              <a:cs typeface="Times New Roman" charset="0"/>
            </a:endParaRPr>
          </a:p>
          <a:p>
            <a:pPr marL="0" indent="0">
              <a:buNone/>
            </a:pPr>
            <a:r>
              <a:rPr kumimoji="1" lang="en-US" altLang="zh-CN" sz="7400" dirty="0">
                <a:latin typeface="Times New Roman" charset="0"/>
                <a:ea typeface="Times New Roman" charset="0"/>
                <a:cs typeface="Times New Roman" charset="0"/>
              </a:rPr>
              <a:t>       The average daily trafﬁc volume (</a:t>
            </a:r>
            <a:r>
              <a:rPr kumimoji="1" lang="en-US" altLang="zh-CN" sz="7400" dirty="0">
                <a:solidFill>
                  <a:srgbClr val="FF0000"/>
                </a:solidFill>
                <a:latin typeface="Times New Roman" charset="0"/>
                <a:ea typeface="Times New Roman" charset="0"/>
                <a:cs typeface="Times New Roman" charset="0"/>
              </a:rPr>
              <a:t>number of </a:t>
            </a:r>
          </a:p>
          <a:p>
            <a:pPr marL="0" indent="0">
              <a:buNone/>
            </a:pPr>
            <a:r>
              <a:rPr kumimoji="1" lang="en-US" altLang="zh-CN" sz="7400" dirty="0">
                <a:solidFill>
                  <a:srgbClr val="FF0000"/>
                </a:solidFill>
                <a:latin typeface="Times New Roman" charset="0"/>
                <a:ea typeface="Times New Roman" charset="0"/>
                <a:cs typeface="Times New Roman" charset="0"/>
              </a:rPr>
              <a:t>vehicles</a:t>
            </a:r>
            <a:r>
              <a:rPr kumimoji="1" lang="en-US" altLang="zh-CN" sz="7400" dirty="0">
                <a:latin typeface="Times New Roman" charset="0"/>
                <a:ea typeface="Times New Roman" charset="0"/>
                <a:cs typeface="Times New Roman" charset="0"/>
              </a:rPr>
              <a:t>) is 378,766</a:t>
            </a:r>
          </a:p>
          <a:p>
            <a:pPr marL="0" indent="0">
              <a:buNone/>
            </a:pPr>
            <a:endParaRPr kumimoji="1" lang="en-US" altLang="zh-CN" sz="5000" dirty="0">
              <a:latin typeface="Times New Roman" charset="0"/>
              <a:ea typeface="Times New Roman" charset="0"/>
              <a:cs typeface="Times New Roman" charset="0"/>
            </a:endParaRPr>
          </a:p>
          <a:p>
            <a:pPr marL="0" indent="0">
              <a:buNone/>
            </a:pPr>
            <a:endParaRPr kumimoji="1" lang="en-US" altLang="zh-CN" dirty="0">
              <a:latin typeface="Times New Roman" charset="0"/>
              <a:ea typeface="Times New Roman" charset="0"/>
              <a:cs typeface="Times New Roman" charset="0"/>
            </a:endParaRPr>
          </a:p>
          <a:p>
            <a:pPr marL="0" indent="0">
              <a:buNone/>
            </a:pPr>
            <a:r>
              <a:rPr kumimoji="1" lang="en-US" altLang="zh-CN" dirty="0">
                <a:latin typeface="Times New Roman" charset="0"/>
                <a:ea typeface="Times New Roman" charset="0"/>
                <a:cs typeface="Times New Roman" charset="0"/>
              </a:rPr>
              <a:t>       </a:t>
            </a:r>
          </a:p>
        </p:txBody>
      </p:sp>
      <p:pic>
        <p:nvPicPr>
          <p:cNvPr id="4" name="图片 3">
            <a:extLst>
              <a:ext uri="{FF2B5EF4-FFF2-40B4-BE49-F238E27FC236}">
                <a16:creationId xmlns:a16="http://schemas.microsoft.com/office/drawing/2014/main" id="{35F5AC43-F731-42F5-8F73-72E62CAB40E6}"/>
              </a:ext>
            </a:extLst>
          </p:cNvPr>
          <p:cNvPicPr>
            <a:picLocks noChangeAspect="1"/>
          </p:cNvPicPr>
          <p:nvPr/>
        </p:nvPicPr>
        <p:blipFill>
          <a:blip r:embed="rId3"/>
          <a:stretch>
            <a:fillRect/>
          </a:stretch>
        </p:blipFill>
        <p:spPr>
          <a:xfrm>
            <a:off x="6470940" y="1690688"/>
            <a:ext cx="5468397" cy="4771231"/>
          </a:xfrm>
          <a:prstGeom prst="rect">
            <a:avLst/>
          </a:prstGeom>
        </p:spPr>
      </p:pic>
      <p:sp>
        <p:nvSpPr>
          <p:cNvPr id="5" name="页脚占位符 4">
            <a:extLst>
              <a:ext uri="{FF2B5EF4-FFF2-40B4-BE49-F238E27FC236}">
                <a16:creationId xmlns:a16="http://schemas.microsoft.com/office/drawing/2014/main" id="{0882EDF5-A507-474F-996E-83F0E8F75BD4}"/>
              </a:ext>
            </a:extLst>
          </p:cNvPr>
          <p:cNvSpPr>
            <a:spLocks noGrp="1"/>
          </p:cNvSpPr>
          <p:nvPr>
            <p:ph type="ftr" sz="quarter" idx="11"/>
          </p:nvPr>
        </p:nvSpPr>
        <p:spPr/>
        <p:txBody>
          <a:bodyPr/>
          <a:lstStyle/>
          <a:p>
            <a:r>
              <a:rPr kumimoji="1" lang="en-US" altLang="zh-CN" dirty="0"/>
              <a:t>6</a:t>
            </a:r>
            <a:endParaRPr kumimoji="1" lang="zh-CN" altLang="en-US" dirty="0"/>
          </a:p>
        </p:txBody>
      </p:sp>
    </p:spTree>
    <p:extLst>
      <p:ext uri="{BB962C8B-B14F-4D97-AF65-F5344CB8AC3E}">
        <p14:creationId xmlns:p14="http://schemas.microsoft.com/office/powerpoint/2010/main" val="195801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78A11-DB98-461B-A228-3DAA742270A9}"/>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Total Data Trend</a:t>
            </a:r>
            <a:endParaRPr lang="zh-CN" altLang="en-US" dirty="0">
              <a:latin typeface="Times New Roman" panose="02020603050405020304" pitchFamily="18" charset="0"/>
              <a:cs typeface="Times New Roman" panose="02020603050405020304" pitchFamily="18" charset="0"/>
            </a:endParaRPr>
          </a:p>
        </p:txBody>
      </p:sp>
      <p:pic>
        <p:nvPicPr>
          <p:cNvPr id="4" name="内容占位符 3">
            <a:extLst>
              <a:ext uri="{FF2B5EF4-FFF2-40B4-BE49-F238E27FC236}">
                <a16:creationId xmlns:a16="http://schemas.microsoft.com/office/drawing/2014/main" id="{8CAB6973-4258-4597-8780-FFF7FA25F45B}"/>
              </a:ext>
            </a:extLst>
          </p:cNvPr>
          <p:cNvPicPr>
            <a:picLocks noGrp="1" noChangeAspect="1"/>
          </p:cNvPicPr>
          <p:nvPr>
            <p:ph idx="1"/>
          </p:nvPr>
        </p:nvPicPr>
        <p:blipFill>
          <a:blip r:embed="rId3"/>
          <a:stretch>
            <a:fillRect/>
          </a:stretch>
        </p:blipFill>
        <p:spPr>
          <a:xfrm>
            <a:off x="6315539" y="1027906"/>
            <a:ext cx="5038261" cy="4986255"/>
          </a:xfrm>
          <a:prstGeom prst="rect">
            <a:avLst/>
          </a:prstGeom>
        </p:spPr>
      </p:pic>
      <p:sp>
        <p:nvSpPr>
          <p:cNvPr id="5" name="矩形 4">
            <a:extLst>
              <a:ext uri="{FF2B5EF4-FFF2-40B4-BE49-F238E27FC236}">
                <a16:creationId xmlns:a16="http://schemas.microsoft.com/office/drawing/2014/main" id="{C511ED93-6BD3-47E9-81FC-A111EE680930}"/>
              </a:ext>
            </a:extLst>
          </p:cNvPr>
          <p:cNvSpPr/>
          <p:nvPr/>
        </p:nvSpPr>
        <p:spPr>
          <a:xfrm>
            <a:off x="253703" y="1986898"/>
            <a:ext cx="6061835" cy="1200329"/>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We plot all data</a:t>
            </a:r>
            <a:r>
              <a:rPr lang="en-US" altLang="zh-CN" sz="2400" dirty="0">
                <a:solidFill>
                  <a:srgbClr val="FF0000"/>
                </a:solidFill>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(from 2010 to 2014). The increasing trends of both the nonholiday and holiday trafﬁc are not linear.</a:t>
            </a:r>
            <a:endParaRPr lang="zh-CN" altLang="en-US" sz="2400" dirty="0">
              <a:latin typeface="Times New Roman" panose="02020603050405020304" pitchFamily="18" charset="0"/>
              <a:cs typeface="Times New Roman" panose="02020603050405020304" pitchFamily="18" charset="0"/>
            </a:endParaRPr>
          </a:p>
        </p:txBody>
      </p:sp>
      <p:sp>
        <p:nvSpPr>
          <p:cNvPr id="3" name="页脚占位符 2">
            <a:extLst>
              <a:ext uri="{FF2B5EF4-FFF2-40B4-BE49-F238E27FC236}">
                <a16:creationId xmlns:a16="http://schemas.microsoft.com/office/drawing/2014/main" id="{68C16C71-E5FE-4E1B-BFB1-8A8BE88BE237}"/>
              </a:ext>
            </a:extLst>
          </p:cNvPr>
          <p:cNvSpPr>
            <a:spLocks noGrp="1"/>
          </p:cNvSpPr>
          <p:nvPr>
            <p:ph type="ftr" sz="quarter" idx="11"/>
          </p:nvPr>
        </p:nvSpPr>
        <p:spPr/>
        <p:txBody>
          <a:bodyPr/>
          <a:lstStyle/>
          <a:p>
            <a:r>
              <a:rPr kumimoji="1" lang="en-US" altLang="zh-CN" dirty="0"/>
              <a:t>7</a:t>
            </a:r>
            <a:endParaRPr kumimoji="1" lang="zh-CN" altLang="en-US" dirty="0"/>
          </a:p>
        </p:txBody>
      </p:sp>
    </p:spTree>
    <p:extLst>
      <p:ext uri="{BB962C8B-B14F-4D97-AF65-F5344CB8AC3E}">
        <p14:creationId xmlns:p14="http://schemas.microsoft.com/office/powerpoint/2010/main" val="149980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863D11-1032-4C07-A1C9-613E274204D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Last year data trend</a:t>
            </a:r>
            <a:endParaRPr lang="zh-CN" altLang="en-US"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BE9CBD30-DF7F-44AF-BE51-8448D45F1EBF}"/>
              </a:ext>
            </a:extLst>
          </p:cNvPr>
          <p:cNvSpPr/>
          <p:nvPr/>
        </p:nvSpPr>
        <p:spPr>
          <a:xfrm>
            <a:off x="315245" y="1818556"/>
            <a:ext cx="6192253" cy="2677656"/>
          </a:xfrm>
          <a:prstGeom prst="rect">
            <a:avLst/>
          </a:prstGeom>
        </p:spPr>
        <p:txBody>
          <a:bodyPr wrap="square">
            <a:spAutoFit/>
          </a:bodyPr>
          <a:lstStyle/>
          <a:p>
            <a:r>
              <a:rPr kumimoji="1" lang="en-US" altLang="zh-CN" sz="2400" dirty="0">
                <a:latin typeface="Times New Roman" charset="0"/>
                <a:ea typeface="Times New Roman" charset="0"/>
                <a:cs typeface="Times New Roman" charset="0"/>
              </a:rPr>
              <a:t>Red: holiday</a:t>
            </a:r>
          </a:p>
          <a:p>
            <a:r>
              <a:rPr kumimoji="1" lang="en-US" altLang="zh-CN" sz="2400" dirty="0">
                <a:latin typeface="Times New Roman" charset="0"/>
                <a:ea typeface="Times New Roman" charset="0"/>
                <a:cs typeface="Times New Roman" charset="0"/>
              </a:rPr>
              <a:t>Black: non-holiday</a:t>
            </a:r>
          </a:p>
          <a:p>
            <a:r>
              <a:rPr kumimoji="1" lang="en-US" altLang="zh-CN" sz="2400" dirty="0">
                <a:solidFill>
                  <a:srgbClr val="FF0000"/>
                </a:solidFill>
                <a:latin typeface="Times New Roman" charset="0"/>
                <a:ea typeface="Times New Roman" charset="0"/>
                <a:cs typeface="Times New Roman" charset="0"/>
              </a:rPr>
              <a:t>The peak trafﬁc of a year occurs on one holiday</a:t>
            </a:r>
          </a:p>
          <a:p>
            <a:endParaRPr kumimoji="1" lang="en-US" altLang="zh-CN" sz="2400" dirty="0">
              <a:solidFill>
                <a:srgbClr val="FF0000"/>
              </a:solidFill>
              <a:latin typeface="Times New Roman" charset="0"/>
              <a:cs typeface="Times New Roman" charset="0"/>
            </a:endParaRPr>
          </a:p>
          <a:p>
            <a:r>
              <a:rPr kumimoji="1" lang="en-US" altLang="zh-CN" sz="2400" dirty="0">
                <a:solidFill>
                  <a:srgbClr val="FF0000"/>
                </a:solidFill>
                <a:latin typeface="Times New Roman" charset="0"/>
                <a:cs typeface="Times New Roman" charset="0"/>
              </a:rPr>
              <a:t>1.88 times higher than </a:t>
            </a:r>
            <a:r>
              <a:rPr kumimoji="1" lang="en-US" altLang="zh-CN" sz="2400" dirty="0">
                <a:latin typeface="Times New Roman" charset="0"/>
                <a:cs typeface="Times New Roman" charset="0"/>
              </a:rPr>
              <a:t>neighboring non-holidays</a:t>
            </a:r>
          </a:p>
          <a:p>
            <a:endParaRPr kumimoji="1" lang="en-US" altLang="zh-CN" sz="2400" dirty="0">
              <a:solidFill>
                <a:srgbClr val="FF0000"/>
              </a:solidFill>
              <a:latin typeface="Times New Roman" charset="0"/>
              <a:cs typeface="Times New Roman" charset="0"/>
            </a:endParaRPr>
          </a:p>
          <a:p>
            <a:endParaRPr lang="zh-CN" altLang="en-US" sz="2400" dirty="0">
              <a:solidFill>
                <a:srgbClr val="FF0000"/>
              </a:solidFill>
              <a:latin typeface="Times New Roman" panose="02020603050405020304" pitchFamily="18" charset="0"/>
              <a:cs typeface="Times New Roman" panose="02020603050405020304" pitchFamily="18" charset="0"/>
            </a:endParaRPr>
          </a:p>
        </p:txBody>
      </p:sp>
      <p:pic>
        <p:nvPicPr>
          <p:cNvPr id="10" name="内容占位符 9">
            <a:extLst>
              <a:ext uri="{FF2B5EF4-FFF2-40B4-BE49-F238E27FC236}">
                <a16:creationId xmlns:a16="http://schemas.microsoft.com/office/drawing/2014/main" id="{B0D181B4-4C38-4177-83D2-C6EE6D83E863}"/>
              </a:ext>
            </a:extLst>
          </p:cNvPr>
          <p:cNvPicPr>
            <a:picLocks noGrp="1" noChangeAspect="1"/>
          </p:cNvPicPr>
          <p:nvPr>
            <p:ph idx="1"/>
          </p:nvPr>
        </p:nvPicPr>
        <p:blipFill>
          <a:blip r:embed="rId3"/>
          <a:stretch>
            <a:fillRect/>
          </a:stretch>
        </p:blipFill>
        <p:spPr>
          <a:xfrm>
            <a:off x="6507499" y="1137295"/>
            <a:ext cx="5259386" cy="5211135"/>
          </a:xfrm>
          <a:prstGeom prst="rect">
            <a:avLst/>
          </a:prstGeom>
        </p:spPr>
      </p:pic>
      <p:sp>
        <p:nvSpPr>
          <p:cNvPr id="3" name="椭圆 2">
            <a:extLst>
              <a:ext uri="{FF2B5EF4-FFF2-40B4-BE49-F238E27FC236}">
                <a16:creationId xmlns:a16="http://schemas.microsoft.com/office/drawing/2014/main" id="{ECAFEAB7-0654-40CD-8A5C-4316DAF2B723}"/>
              </a:ext>
            </a:extLst>
          </p:cNvPr>
          <p:cNvSpPr/>
          <p:nvPr/>
        </p:nvSpPr>
        <p:spPr>
          <a:xfrm>
            <a:off x="10479505" y="1311442"/>
            <a:ext cx="541421" cy="2887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页脚占位符 3">
            <a:extLst>
              <a:ext uri="{FF2B5EF4-FFF2-40B4-BE49-F238E27FC236}">
                <a16:creationId xmlns:a16="http://schemas.microsoft.com/office/drawing/2014/main" id="{D1F46DE7-2337-4DF4-8C29-A587DC54C6B2}"/>
              </a:ext>
            </a:extLst>
          </p:cNvPr>
          <p:cNvSpPr>
            <a:spLocks noGrp="1"/>
          </p:cNvSpPr>
          <p:nvPr>
            <p:ph type="ftr" sz="quarter" idx="11"/>
          </p:nvPr>
        </p:nvSpPr>
        <p:spPr/>
        <p:txBody>
          <a:bodyPr/>
          <a:lstStyle/>
          <a:p>
            <a:r>
              <a:rPr kumimoji="1" lang="en-US" altLang="zh-CN" dirty="0"/>
              <a:t>8</a:t>
            </a:r>
            <a:endParaRPr kumimoji="1" lang="zh-CN" altLang="en-US" dirty="0"/>
          </a:p>
        </p:txBody>
      </p:sp>
    </p:spTree>
    <p:extLst>
      <p:ext uri="{BB962C8B-B14F-4D97-AF65-F5344CB8AC3E}">
        <p14:creationId xmlns:p14="http://schemas.microsoft.com/office/powerpoint/2010/main" val="2645657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BE85D3-1117-472C-983A-80BAC090FE22}"/>
              </a:ext>
            </a:extLst>
          </p:cNvPr>
          <p:cNvSpPr>
            <a:spLocks noGrp="1"/>
          </p:cNvSpPr>
          <p:nvPr>
            <p:ph type="title"/>
          </p:nvPr>
        </p:nvSpPr>
        <p:spPr>
          <a:xfrm>
            <a:off x="0" y="92107"/>
            <a:ext cx="11337758" cy="1325563"/>
          </a:xfrm>
        </p:spPr>
        <p:txBody>
          <a:bodyPr/>
          <a:lstStyle/>
          <a:p>
            <a:r>
              <a:rPr kumimoji="1" lang="en-US" altLang="zh-CN" dirty="0">
                <a:latin typeface="Times New Roman" charset="0"/>
                <a:ea typeface="Times New Roman" charset="0"/>
                <a:cs typeface="Times New Roman" charset="0"/>
              </a:rPr>
              <a:t>Exponential Growth of Long Term Trend</a:t>
            </a:r>
            <a:endParaRPr lang="zh-CN" altLang="en-US" dirty="0"/>
          </a:p>
        </p:txBody>
      </p:sp>
      <p:pic>
        <p:nvPicPr>
          <p:cNvPr id="4" name="内容占位符 3">
            <a:extLst>
              <a:ext uri="{FF2B5EF4-FFF2-40B4-BE49-F238E27FC236}">
                <a16:creationId xmlns:a16="http://schemas.microsoft.com/office/drawing/2014/main" id="{0C9DC3D5-ACAA-4EBB-9AB5-FBC2449C5521}"/>
              </a:ext>
            </a:extLst>
          </p:cNvPr>
          <p:cNvPicPr>
            <a:picLocks noGrp="1" noChangeAspect="1"/>
          </p:cNvPicPr>
          <p:nvPr>
            <p:ph idx="1"/>
          </p:nvPr>
        </p:nvPicPr>
        <p:blipFill>
          <a:blip r:embed="rId3"/>
          <a:stretch>
            <a:fillRect/>
          </a:stretch>
        </p:blipFill>
        <p:spPr>
          <a:xfrm>
            <a:off x="6517023" y="1417670"/>
            <a:ext cx="5518565" cy="5188321"/>
          </a:xfrm>
          <a:prstGeom prst="rect">
            <a:avLst/>
          </a:prstGeom>
        </p:spPr>
      </p:pic>
      <p:sp>
        <p:nvSpPr>
          <p:cNvPr id="5" name="矩形 4">
            <a:extLst>
              <a:ext uri="{FF2B5EF4-FFF2-40B4-BE49-F238E27FC236}">
                <a16:creationId xmlns:a16="http://schemas.microsoft.com/office/drawing/2014/main" id="{03FD3436-AD24-4789-A530-5F6D5BFE4984}"/>
              </a:ext>
            </a:extLst>
          </p:cNvPr>
          <p:cNvSpPr/>
          <p:nvPr/>
        </p:nvSpPr>
        <p:spPr>
          <a:xfrm>
            <a:off x="96252" y="4860759"/>
            <a:ext cx="6420772" cy="3323987"/>
          </a:xfrm>
          <a:prstGeom prst="rect">
            <a:avLst/>
          </a:prstGeom>
        </p:spPr>
        <p:txBody>
          <a:bodyPr wrap="square">
            <a:spAutoFit/>
          </a:bodyPr>
          <a:lstStyle/>
          <a:p>
            <a:endParaRPr lang="en-US" altLang="zh-CN" sz="2400" dirty="0">
              <a:solidFill>
                <a:srgbClr val="FF0000"/>
              </a:solidFill>
              <a:latin typeface="Times New Roman" panose="02020603050405020304" pitchFamily="18" charset="0"/>
              <a:cs typeface="Times New Roman" panose="02020603050405020304" pitchFamily="18" charset="0"/>
            </a:endParaRPr>
          </a:p>
          <a:p>
            <a:endParaRPr lang="en-US" altLang="zh-CN" sz="2400" dirty="0">
              <a:solidFill>
                <a:srgbClr val="FF0000"/>
              </a:solidFill>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The slope of the holiday is larger than that in non-holidays, which means that the </a:t>
            </a:r>
            <a:r>
              <a:rPr lang="en-US" altLang="zh-CN" sz="2400" dirty="0">
                <a:solidFill>
                  <a:srgbClr val="FF0000"/>
                </a:solidFill>
                <a:latin typeface="Times New Roman" panose="02020603050405020304" pitchFamily="18" charset="0"/>
                <a:cs typeface="Times New Roman" panose="02020603050405020304" pitchFamily="18" charset="0"/>
              </a:rPr>
              <a:t>increase rate of holidays</a:t>
            </a:r>
            <a:r>
              <a:rPr lang="en-US" altLang="zh-CN" sz="2400" dirty="0">
                <a:latin typeface="Times New Roman" panose="02020603050405020304" pitchFamily="18" charset="0"/>
                <a:cs typeface="Times New Roman" panose="02020603050405020304" pitchFamily="18" charset="0"/>
              </a:rPr>
              <a:t> is higher than that in </a:t>
            </a:r>
            <a:r>
              <a:rPr lang="en-US" altLang="zh-CN" sz="2400" dirty="0">
                <a:solidFill>
                  <a:srgbClr val="FF0000"/>
                </a:solidFill>
                <a:latin typeface="Times New Roman" panose="02020603050405020304" pitchFamily="18" charset="0"/>
                <a:cs typeface="Times New Roman" panose="02020603050405020304" pitchFamily="18" charset="0"/>
              </a:rPr>
              <a:t>non-holidays</a:t>
            </a:r>
            <a:r>
              <a:rPr lang="en-US" altLang="zh-CN" sz="2400" dirty="0">
                <a:latin typeface="Times New Roman" panose="02020603050405020304" pitchFamily="18" charset="0"/>
                <a:cs typeface="Times New Roman" panose="02020603050405020304" pitchFamily="18" charset="0"/>
              </a:rPr>
              <a:t>.</a:t>
            </a: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dirty="0"/>
          </a:p>
        </p:txBody>
      </p:sp>
      <p:graphicFrame>
        <p:nvGraphicFramePr>
          <p:cNvPr id="3" name="表格 5">
            <a:extLst>
              <a:ext uri="{FF2B5EF4-FFF2-40B4-BE49-F238E27FC236}">
                <a16:creationId xmlns:a16="http://schemas.microsoft.com/office/drawing/2014/main" id="{4853471A-3F9C-4F96-BF82-A422B370A5C2}"/>
              </a:ext>
            </a:extLst>
          </p:cNvPr>
          <p:cNvGraphicFramePr>
            <a:graphicFrameLocks noGrp="1"/>
          </p:cNvGraphicFramePr>
          <p:nvPr>
            <p:extLst>
              <p:ext uri="{D42A27DB-BD31-4B8C-83A1-F6EECF244321}">
                <p14:modId xmlns:p14="http://schemas.microsoft.com/office/powerpoint/2010/main" val="750764869"/>
              </p:ext>
            </p:extLst>
          </p:nvPr>
        </p:nvGraphicFramePr>
        <p:xfrm>
          <a:off x="96252" y="1401271"/>
          <a:ext cx="6420771" cy="1463040"/>
        </p:xfrm>
        <a:graphic>
          <a:graphicData uri="http://schemas.openxmlformats.org/drawingml/2006/table">
            <a:tbl>
              <a:tblPr firstRow="1" bandRow="1">
                <a:tableStyleId>{5C22544A-7EE6-4342-B048-85BDC9FD1C3A}</a:tableStyleId>
              </a:tblPr>
              <a:tblGrid>
                <a:gridCol w="6420771">
                  <a:extLst>
                    <a:ext uri="{9D8B030D-6E8A-4147-A177-3AD203B41FA5}">
                      <a16:colId xmlns:a16="http://schemas.microsoft.com/office/drawing/2014/main" val="105401173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Times New Roman" panose="02020603050405020304" pitchFamily="18" charset="0"/>
                          <a:cs typeface="Times New Roman" panose="02020603050405020304" pitchFamily="18" charset="0"/>
                        </a:rPr>
                        <a:t>we ﬁt all non-holiday data (from 2010 to 2014) with </a:t>
                      </a:r>
                      <a:r>
                        <a:rPr lang="en-US" altLang="zh-CN" sz="2400" b="0" dirty="0">
                          <a:solidFill>
                            <a:srgbClr val="FF0000"/>
                          </a:solidFill>
                          <a:latin typeface="Times New Roman" panose="02020603050405020304" pitchFamily="18" charset="0"/>
                          <a:cs typeface="Times New Roman" panose="02020603050405020304" pitchFamily="18" charset="0"/>
                        </a:rPr>
                        <a:t>an exponential growth </a:t>
                      </a:r>
                      <a:r>
                        <a:rPr lang="en-US" altLang="zh-CN" sz="2400" b="0" dirty="0">
                          <a:solidFill>
                            <a:schemeClr val="tx1"/>
                          </a:solidFill>
                          <a:latin typeface="Times New Roman" panose="02020603050405020304" pitchFamily="18" charset="0"/>
                          <a:cs typeface="Times New Roman" panose="02020603050405020304" pitchFamily="18" charset="0"/>
                        </a:rPr>
                        <a:t>model and plot the result in the Figure.(</a:t>
                      </a:r>
                      <a:r>
                        <a:rPr lang="en-US" altLang="zh-CN" sz="2400" b="0" dirty="0">
                          <a:solidFill>
                            <a:srgbClr val="FF0000"/>
                          </a:solidFill>
                          <a:latin typeface="Times New Roman" panose="02020603050405020304" pitchFamily="18" charset="0"/>
                          <a:cs typeface="Times New Roman" panose="02020603050405020304" pitchFamily="18" charset="0"/>
                        </a:rPr>
                        <a:t>blue</a:t>
                      </a:r>
                      <a:r>
                        <a:rPr lang="en-US" altLang="zh-CN" sz="2400" b="0" dirty="0">
                          <a:solidFill>
                            <a:schemeClr val="tx1"/>
                          </a:solidFill>
                          <a:latin typeface="Times New Roman" panose="02020603050405020304" pitchFamily="18" charset="0"/>
                          <a:cs typeface="Times New Roman" panose="02020603050405020304" pitchFamily="18" charset="0"/>
                        </a:rPr>
                        <a:t>)</a:t>
                      </a:r>
                    </a:p>
                    <a:p>
                      <a:endParaRPr lang="zh-CN"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991603"/>
                  </a:ext>
                </a:extLst>
              </a:tr>
            </a:tbl>
          </a:graphicData>
        </a:graphic>
      </p:graphicFrame>
      <p:graphicFrame>
        <p:nvGraphicFramePr>
          <p:cNvPr id="9" name="表格 9">
            <a:extLst>
              <a:ext uri="{FF2B5EF4-FFF2-40B4-BE49-F238E27FC236}">
                <a16:creationId xmlns:a16="http://schemas.microsoft.com/office/drawing/2014/main" id="{C52FAE4B-969E-4C4E-A462-C33A2BBA0A89}"/>
              </a:ext>
            </a:extLst>
          </p:cNvPr>
          <p:cNvGraphicFramePr>
            <a:graphicFrameLocks noGrp="1"/>
          </p:cNvGraphicFramePr>
          <p:nvPr>
            <p:extLst>
              <p:ext uri="{D42A27DB-BD31-4B8C-83A1-F6EECF244321}">
                <p14:modId xmlns:p14="http://schemas.microsoft.com/office/powerpoint/2010/main" val="1374390461"/>
              </p:ext>
            </p:extLst>
          </p:nvPr>
        </p:nvGraphicFramePr>
        <p:xfrm>
          <a:off x="0" y="3076195"/>
          <a:ext cx="6517024" cy="2194560"/>
        </p:xfrm>
        <a:graphic>
          <a:graphicData uri="http://schemas.openxmlformats.org/drawingml/2006/table">
            <a:tbl>
              <a:tblPr firstRow="1" bandRow="1">
                <a:tableStyleId>{5C22544A-7EE6-4342-B048-85BDC9FD1C3A}</a:tableStyleId>
              </a:tblPr>
              <a:tblGrid>
                <a:gridCol w="6517024">
                  <a:extLst>
                    <a:ext uri="{9D8B030D-6E8A-4147-A177-3AD203B41FA5}">
                      <a16:colId xmlns:a16="http://schemas.microsoft.com/office/drawing/2014/main" val="3143761308"/>
                    </a:ext>
                  </a:extLst>
                </a:gridCol>
              </a:tblGrid>
              <a:tr h="1219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Times New Roman" panose="02020603050405020304" pitchFamily="18" charset="0"/>
                          <a:cs typeface="Times New Roman" panose="02020603050405020304" pitchFamily="18" charset="0"/>
                        </a:rPr>
                        <a:t>And  We further </a:t>
                      </a:r>
                      <a:r>
                        <a:rPr lang="en-US" altLang="zh-CN" sz="2400" b="0" dirty="0">
                          <a:solidFill>
                            <a:srgbClr val="FF0000"/>
                          </a:solidFill>
                          <a:latin typeface="Times New Roman" panose="02020603050405020304" pitchFamily="18" charset="0"/>
                          <a:cs typeface="Times New Roman" panose="02020603050405020304" pitchFamily="18" charset="0"/>
                        </a:rPr>
                        <a:t>ﬁt the trafﬁc of each holiday </a:t>
                      </a:r>
                      <a:r>
                        <a:rPr lang="en-US" altLang="zh-CN" sz="2400" b="0" dirty="0">
                          <a:solidFill>
                            <a:schemeClr val="tx1"/>
                          </a:solidFill>
                          <a:latin typeface="Times New Roman" panose="02020603050405020304" pitchFamily="18" charset="0"/>
                          <a:cs typeface="Times New Roman" panose="02020603050405020304" pitchFamily="18" charset="0"/>
                        </a:rPr>
                        <a:t>in the 4.5 years with an </a:t>
                      </a:r>
                      <a:r>
                        <a:rPr lang="en-US" altLang="zh-CN" sz="2400" b="0" dirty="0">
                          <a:solidFill>
                            <a:srgbClr val="FF0000"/>
                          </a:solidFill>
                          <a:latin typeface="Times New Roman" panose="02020603050405020304" pitchFamily="18" charset="0"/>
                          <a:cs typeface="Times New Roman" panose="02020603050405020304" pitchFamily="18" charset="0"/>
                        </a:rPr>
                        <a:t>exponential</a:t>
                      </a:r>
                      <a:r>
                        <a:rPr lang="en-US" altLang="zh-CN" sz="2400" b="0" dirty="0">
                          <a:solidFill>
                            <a:schemeClr val="tx1"/>
                          </a:solidFill>
                          <a:latin typeface="Times New Roman" panose="02020603050405020304" pitchFamily="18" charset="0"/>
                          <a:cs typeface="Times New Roman" panose="02020603050405020304" pitchFamily="18" charset="0"/>
                        </a:rPr>
                        <a:t> growth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Times New Roman" panose="02020603050405020304" pitchFamily="18" charset="0"/>
                          <a:cs typeface="Times New Roman" panose="02020603050405020304" pitchFamily="18" charset="0"/>
                        </a:rPr>
                        <a:t>As an example, we plot the fitting result of </a:t>
                      </a:r>
                      <a:r>
                        <a:rPr lang="en-US" altLang="zh-CN" sz="2400" b="0" dirty="0">
                          <a:solidFill>
                            <a:srgbClr val="FF0000"/>
                          </a:solidFill>
                          <a:latin typeface="Times New Roman" panose="02020603050405020304" pitchFamily="18" charset="0"/>
                          <a:cs typeface="Times New Roman" panose="02020603050405020304" pitchFamily="18" charset="0"/>
                        </a:rPr>
                        <a:t>one day in National Day holidays </a:t>
                      </a:r>
                      <a:r>
                        <a:rPr lang="en-US" altLang="zh-CN" sz="2400" b="0" dirty="0">
                          <a:solidFill>
                            <a:schemeClr val="tx1"/>
                          </a:solidFill>
                          <a:latin typeface="Times New Roman" panose="02020603050405020304" pitchFamily="18" charset="0"/>
                          <a:cs typeface="Times New Roman" panose="02020603050405020304" pitchFamily="18" charset="0"/>
                        </a:rPr>
                        <a:t>in the figure. (</a:t>
                      </a:r>
                      <a:r>
                        <a:rPr lang="en-US" altLang="zh-CN" sz="2400" b="0" dirty="0">
                          <a:solidFill>
                            <a:srgbClr val="FF0000"/>
                          </a:solidFill>
                          <a:latin typeface="Times New Roman" panose="02020603050405020304" pitchFamily="18" charset="0"/>
                          <a:cs typeface="Times New Roman" panose="02020603050405020304" pitchFamily="18" charset="0"/>
                        </a:rPr>
                        <a:t>orange</a:t>
                      </a:r>
                      <a:r>
                        <a:rPr lang="en-US" altLang="zh-CN" sz="2400" b="0" dirty="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Times New Roman" panose="02020603050405020304" pitchFamily="18" charset="0"/>
                          <a:cs typeface="Times New Roman" panose="02020603050405020304" pitchFamily="18" charset="0"/>
                        </a:rPr>
                        <a:t> </a:t>
                      </a:r>
                    </a:p>
                    <a:p>
                      <a:endParaRPr lang="zh-CN"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4740957"/>
                  </a:ext>
                </a:extLst>
              </a:tr>
            </a:tbl>
          </a:graphicData>
        </a:graphic>
      </p:graphicFrame>
      <p:sp>
        <p:nvSpPr>
          <p:cNvPr id="6" name="椭圆 5">
            <a:extLst>
              <a:ext uri="{FF2B5EF4-FFF2-40B4-BE49-F238E27FC236}">
                <a16:creationId xmlns:a16="http://schemas.microsoft.com/office/drawing/2014/main" id="{A4C928B2-58C1-416A-B069-D8EFA3B38A6A}"/>
              </a:ext>
            </a:extLst>
          </p:cNvPr>
          <p:cNvSpPr/>
          <p:nvPr/>
        </p:nvSpPr>
        <p:spPr>
          <a:xfrm>
            <a:off x="6517023" y="3224463"/>
            <a:ext cx="304882" cy="11911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页脚占位符 6">
            <a:extLst>
              <a:ext uri="{FF2B5EF4-FFF2-40B4-BE49-F238E27FC236}">
                <a16:creationId xmlns:a16="http://schemas.microsoft.com/office/drawing/2014/main" id="{A36274D2-1071-4758-9842-D51B3CB1BE75}"/>
              </a:ext>
            </a:extLst>
          </p:cNvPr>
          <p:cNvSpPr>
            <a:spLocks noGrp="1"/>
          </p:cNvSpPr>
          <p:nvPr>
            <p:ph type="ftr" sz="quarter" idx="11"/>
          </p:nvPr>
        </p:nvSpPr>
        <p:spPr/>
        <p:txBody>
          <a:bodyPr/>
          <a:lstStyle/>
          <a:p>
            <a:r>
              <a:rPr kumimoji="1" lang="en-US" altLang="zh-CN" dirty="0"/>
              <a:t>9</a:t>
            </a:r>
            <a:endParaRPr kumimoji="1" lang="zh-CN" altLang="en-US" dirty="0"/>
          </a:p>
        </p:txBody>
      </p:sp>
    </p:spTree>
    <p:extLst>
      <p:ext uri="{BB962C8B-B14F-4D97-AF65-F5344CB8AC3E}">
        <p14:creationId xmlns:p14="http://schemas.microsoft.com/office/powerpoint/2010/main" val="135407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7404</TotalTime>
  <Words>1401</Words>
  <Application>Microsoft Office PowerPoint</Application>
  <PresentationFormat>宽屏</PresentationFormat>
  <Paragraphs>300</Paragraphs>
  <Slides>27</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DengXian</vt:lpstr>
      <vt:lpstr>DengXian Light</vt:lpstr>
      <vt:lpstr>Arial</vt:lpstr>
      <vt:lpstr>Cambria Math</vt:lpstr>
      <vt:lpstr>Times New Roman</vt:lpstr>
      <vt:lpstr>Office 主题</vt:lpstr>
      <vt:lpstr>Measurement and Prediction of Regional Trafﬁc Volume in Holidays</vt:lpstr>
      <vt:lpstr>Outline</vt:lpstr>
      <vt:lpstr>Meaning of the research</vt:lpstr>
      <vt:lpstr>Our contributions</vt:lpstr>
      <vt:lpstr>Outline</vt:lpstr>
      <vt:lpstr>Data of the research</vt:lpstr>
      <vt:lpstr>Total Data Trend</vt:lpstr>
      <vt:lpstr>Last year data trend</vt:lpstr>
      <vt:lpstr>Exponential Growth of Long Term Trend</vt:lpstr>
      <vt:lpstr>Burst Trafﬁc in Holidays </vt:lpstr>
      <vt:lpstr>Trafﬁc in Spring Festival </vt:lpstr>
      <vt:lpstr>Burst Trafﬁc in Holidays </vt:lpstr>
      <vt:lpstr>Outline</vt:lpstr>
      <vt:lpstr> Long-Term Traffic Model </vt:lpstr>
      <vt:lpstr>Holiday Component Model</vt:lpstr>
      <vt:lpstr>Outline</vt:lpstr>
      <vt:lpstr>Trend component</vt:lpstr>
      <vt:lpstr>Seasonal component</vt:lpstr>
      <vt:lpstr>Holiday components</vt:lpstr>
      <vt:lpstr>CG and EG performance </vt:lpstr>
      <vt:lpstr>Baseline Models</vt:lpstr>
      <vt:lpstr>Result</vt:lpstr>
      <vt:lpstr>PowerPoint 演示文稿</vt:lpstr>
      <vt:lpstr>Result</vt:lpstr>
      <vt:lpstr>Outline</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Trajectory privacy protection on Spatial Streaming Data with Differential Privacy</dc:title>
  <dc:creator>Microsoft Office 用户</dc:creator>
  <cp:lastModifiedBy>1163630575@qq.com</cp:lastModifiedBy>
  <cp:revision>881</cp:revision>
  <dcterms:created xsi:type="dcterms:W3CDTF">2018-10-16T14:02:48Z</dcterms:created>
  <dcterms:modified xsi:type="dcterms:W3CDTF">2019-10-27T10:30:27Z</dcterms:modified>
</cp:coreProperties>
</file>