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sldIdLst>
    <p:sldId id="256" r:id="rId2"/>
    <p:sldId id="258" r:id="rId3"/>
    <p:sldId id="363" r:id="rId4"/>
    <p:sldId id="358" r:id="rId5"/>
    <p:sldId id="353" r:id="rId6"/>
    <p:sldId id="354" r:id="rId7"/>
    <p:sldId id="359" r:id="rId8"/>
    <p:sldId id="315" r:id="rId9"/>
    <p:sldId id="332" r:id="rId10"/>
    <p:sldId id="360" r:id="rId11"/>
    <p:sldId id="340" r:id="rId12"/>
    <p:sldId id="313" r:id="rId13"/>
    <p:sldId id="326" r:id="rId14"/>
    <p:sldId id="357" r:id="rId15"/>
    <p:sldId id="316" r:id="rId16"/>
    <p:sldId id="364" r:id="rId17"/>
    <p:sldId id="338" r:id="rId18"/>
    <p:sldId id="339" r:id="rId19"/>
    <p:sldId id="369" r:id="rId20"/>
    <p:sldId id="365" r:id="rId21"/>
    <p:sldId id="328" r:id="rId22"/>
    <p:sldId id="361" r:id="rId23"/>
    <p:sldId id="261" r:id="rId24"/>
    <p:sldId id="370" r:id="rId25"/>
    <p:sldId id="333" r:id="rId26"/>
    <p:sldId id="367" r:id="rId27"/>
    <p:sldId id="368" r:id="rId28"/>
    <p:sldId id="366"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FA734B"/>
    <a:srgbClr val="34AAE2"/>
    <a:srgbClr val="ED7D31"/>
    <a:srgbClr val="E8E8E8"/>
    <a:srgbClr val="01479B"/>
    <a:srgbClr val="FEFEDA"/>
    <a:srgbClr val="000066"/>
    <a:srgbClr val="514592"/>
    <a:srgbClr val="66C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87919" autoAdjust="0"/>
  </p:normalViewPr>
  <p:slideViewPr>
    <p:cSldViewPr snapToGrid="0">
      <p:cViewPr varScale="1">
        <p:scale>
          <a:sx n="59" d="100"/>
          <a:sy n="59" d="100"/>
        </p:scale>
        <p:origin x="996" y="52"/>
      </p:cViewPr>
      <p:guideLst/>
    </p:cSldViewPr>
  </p:slideViewPr>
  <p:notesTextViewPr>
    <p:cViewPr>
      <p:scale>
        <a:sx n="75" d="100"/>
        <a:sy n="75"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2021/5/21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将从背景和意义，研究内容 本文工作 总结这几个方面进行介绍。</a:t>
            </a:r>
            <a:endParaRPr lang="en-US"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315939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对于学生能力表征</a:t>
            </a:r>
            <a:endParaRPr lang="en-US" altLang="zh-CN" dirty="0"/>
          </a:p>
          <a:p>
            <a:r>
              <a:rPr lang="zh-CN" altLang="en-US" dirty="0"/>
              <a:t>这三个模型都是以知识点进行学生能力表征，忽略了难度信息。比如说同一知识点下有难题和容易题，那它们给学生带来的能力增益应该是不一样的，但是这些模型都是一样的，所以是不准确的。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下面针对学生能力表征进行改进。</a:t>
            </a:r>
            <a:endParaRPr lang="en-US" altLang="zh-CN" dirty="0"/>
          </a:p>
          <a:p>
            <a:endParaRPr lang="en-US" altLang="zh-CN" dirty="0"/>
          </a:p>
          <a:p>
            <a:endParaRPr lang="en-US" altLang="zh-CN" dirty="0"/>
          </a:p>
          <a:p>
            <a:endParaRPr lang="en-US" altLang="zh-CN" dirty="0"/>
          </a:p>
          <a:p>
            <a:r>
              <a:rPr lang="zh-CN" altLang="en-US" dirty="0"/>
              <a:t>做对难题和答对容易题，学生能力的更新应该是不一样的，但是这些模型的更新都是一样的。所以是不准确的</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10</a:t>
            </a:fld>
            <a:endParaRPr lang="zh-CN" altLang="en-US"/>
          </a:p>
        </p:txBody>
      </p:sp>
    </p:spTree>
    <p:extLst>
      <p:ext uri="{BB962C8B-B14F-4D97-AF65-F5344CB8AC3E}">
        <p14:creationId xmlns:p14="http://schemas.microsoft.com/office/powerpoint/2010/main" val="386059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我们在上一步改进的基础上进行改进。</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对于</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学生能力</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表征，</a:t>
                </a:r>
                <a:r>
                  <a:rPr lang="zh-CN" altLang="en-US" dirty="0"/>
                  <a:t>三个模型存在同样的问题，我们以</a:t>
                </a:r>
                <a:r>
                  <a:rPr lang="en-US" altLang="zh-CN" dirty="0"/>
                  <a:t>AFM-D</a:t>
                </a:r>
                <a:r>
                  <a:rPr lang="zh-CN" altLang="en-US" dirty="0"/>
                  <a:t>为例进行介绍。</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原有的学生能力表征，是这一个知识点下学生做了一道题目就加一个</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，我们在原有的基础上引入习题难度，在加</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的基础上乘以难度系数进行改进。</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得到最后的</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AFM-DW</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，红色部分就是我们改进部分。</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对于学生能力表征，这</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也即是学生在做</a:t>
                </a:r>
                <a:r>
                  <a:rPr lang="en-US" altLang="zh-CN" sz="1200" i="0" kern="100">
                    <a:effectLst/>
                    <a:latin typeface="Cambria Math" panose="02040503050406030204" pitchFamily="18" charset="0"/>
                    <a:ea typeface="宋体" panose="02010600030101010101" pitchFamily="2" charset="-122"/>
                    <a:cs typeface="Times New Roman" panose="02020603050405020304" pitchFamily="18" charset="0"/>
                  </a:rPr>
                  <a:t>𝑗</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这道题时，关于</a:t>
                </a:r>
                <a:r>
                  <a:rPr lang="en-US" altLang="zh-CN" sz="1200" i="0" kern="100">
                    <a:effectLst/>
                    <a:latin typeface="Cambria Math" panose="02040503050406030204" pitchFamily="18" charset="0"/>
                    <a:ea typeface="宋体" panose="02010600030101010101" pitchFamily="2" charset="-122"/>
                    <a:cs typeface="Times New Roman" panose="02020603050405020304" pitchFamily="18" charset="0"/>
                  </a:rPr>
                  <a:t>𝑘</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这个知识点已经做了</a:t>
                </a:r>
                <a:r>
                  <a:rPr lang="en-US" altLang="zh-CN" sz="1200" i="0" kern="100" dirty="0">
                    <a:effectLst/>
                    <a:latin typeface="Times New Roman" panose="02020603050405020304" pitchFamily="18" charset="0"/>
                    <a:ea typeface="宋体" panose="02010600030101010101" pitchFamily="2" charset="-122"/>
                  </a:rPr>
                  <a:t>a</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道题目。</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对于</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学生能力</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t>三个模型存在同样的问题，那么我们就以</a:t>
                </a:r>
                <a:r>
                  <a:rPr lang="en-US" altLang="zh-CN" dirty="0"/>
                  <a:t>AFM</a:t>
                </a:r>
                <a:r>
                  <a:rPr lang="zh-CN" altLang="en-US" dirty="0"/>
                  <a:t>模型为例进行介绍。对于</a:t>
                </a:r>
                <a:r>
                  <a:rPr lang="en-US" altLang="zh-CN" dirty="0"/>
                  <a:t>PFA</a:t>
                </a:r>
                <a:r>
                  <a:rPr lang="zh-CN" altLang="en-US" dirty="0"/>
                  <a:t>和</a:t>
                </a:r>
                <a:r>
                  <a:rPr lang="en-US" altLang="zh-CN" dirty="0"/>
                  <a:t>DAS3H</a:t>
                </a:r>
                <a:r>
                  <a:rPr lang="zh-CN" altLang="en-US" dirty="0"/>
                  <a:t>是同样的操作。</a:t>
                </a:r>
              </a:p>
              <a:p>
                <a:endParaRPr lang="zh-CN" altLang="en-US" dirty="0"/>
              </a:p>
            </p:txBody>
          </p:sp>
        </mc:Fallback>
      </mc:AlternateContent>
      <p:sp>
        <p:nvSpPr>
          <p:cNvPr id="4" name="灯片编号占位符 3"/>
          <p:cNvSpPr>
            <a:spLocks noGrp="1"/>
          </p:cNvSpPr>
          <p:nvPr>
            <p:ph type="sldNum" sz="quarter" idx="5"/>
          </p:nvPr>
        </p:nvSpPr>
        <p:spPr/>
        <p:txBody>
          <a:bodyPr/>
          <a:lstStyle/>
          <a:p>
            <a:fld id="{E9E6FDB6-6D2B-46C1-9FA1-D82906A37C3A}" type="slidenum">
              <a:rPr lang="zh-CN" altLang="en-US" smtClean="0"/>
              <a:t>11</a:t>
            </a:fld>
            <a:endParaRPr lang="zh-CN" altLang="en-US"/>
          </a:p>
        </p:txBody>
      </p:sp>
    </p:spTree>
    <p:extLst>
      <p:ext uri="{BB962C8B-B14F-4D97-AF65-F5344CB8AC3E}">
        <p14:creationId xmlns:p14="http://schemas.microsoft.com/office/powerpoint/2010/main" val="24575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我们所用的数据集是几何和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Assistment12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数据集</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是学生知识追踪常用的</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公开的在线教育系统官网收集的</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数据集</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我们基于这两个数据集进行了实验结果验证</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智能在线教育系统</a:t>
            </a:r>
            <a:r>
              <a:rPr lang="zh-CN" altLang="en-US" sz="1800" kern="100" dirty="0">
                <a:effectLst/>
                <a:latin typeface="Times New Roman" panose="02020603050405020304" pitchFamily="18" charset="0"/>
                <a:ea typeface="宋体" panose="02010600030101010101" pitchFamily="2" charset="-122"/>
              </a:rPr>
              <a:t>学生做题数据集是好未来公司的学生和系统交互数据集。（包括习题难度水平，知识点，题目序号等一系列特征。）</a:t>
            </a:r>
            <a:endParaRPr lang="en-US" altLang="zh-CN" sz="1800" kern="100" dirty="0">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t>12</a:t>
            </a:fld>
            <a:endParaRPr lang="zh-CN" altLang="en-US"/>
          </a:p>
        </p:txBody>
      </p:sp>
    </p:spTree>
    <p:extLst>
      <p:ext uri="{BB962C8B-B14F-4D97-AF65-F5344CB8AC3E}">
        <p14:creationId xmlns:p14="http://schemas.microsoft.com/office/powerpoint/2010/main" val="284497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这是我们的实验结果，</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里面的是相比于对应模型的基线模型提升的百分比。</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200" kern="100" dirty="0">
                <a:effectLst/>
                <a:latin typeface="Times New Roman" panose="02020603050405020304" pitchFamily="18" charset="0"/>
                <a:ea typeface="宋体" panose="02010600030101010101" pitchFamily="2" charset="-122"/>
              </a:rPr>
              <a:t>D</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为加入习题难度</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系数</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利用乘性模型改进习题表征，</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AFM-D</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PFA-D</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是引入习题难度利用乘性模型，我们可以看出分别提升</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3.5%</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3.6%</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DAS3H-D</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是将加性改成乘性</a:t>
            </a:r>
            <a:r>
              <a:rPr lang="zh-CN" altLang="en-US" sz="1200"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，提升了</a:t>
            </a:r>
            <a:r>
              <a:rPr lang="en-US" altLang="zh-CN" sz="1200"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2.1%</a:t>
            </a:r>
            <a:r>
              <a:rPr lang="zh-CN" altLang="en-US" sz="1200"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宋体" panose="02010600030101010101" pitchFamily="2" charset="-122"/>
              </a:rPr>
              <a:t>W</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为改进学生能力表征</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。我们可以看出都有提升。</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改改表格顺序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baseline </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习题表征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DW</a:t>
            </a:r>
            <a:endParaRPr lang="zh-CN" altLang="en-US" dirty="0"/>
          </a:p>
          <a:p>
            <a:endParaRPr lang="en-US"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13</a:t>
            </a:fld>
            <a:endParaRPr lang="zh-CN" altLang="en-US"/>
          </a:p>
        </p:txBody>
      </p:sp>
    </p:spTree>
    <p:extLst>
      <p:ext uri="{BB962C8B-B14F-4D97-AF65-F5344CB8AC3E}">
        <p14:creationId xmlns:p14="http://schemas.microsoft.com/office/powerpoint/2010/main" val="109004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下面介绍深度模型，深度学生知识追踪两方面进行介绍</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14</a:t>
            </a:fld>
            <a:endParaRPr lang="zh-CN" altLang="en-US"/>
          </a:p>
        </p:txBody>
      </p:sp>
    </p:spTree>
    <p:extLst>
      <p:ext uri="{BB962C8B-B14F-4D97-AF65-F5344CB8AC3E}">
        <p14:creationId xmlns:p14="http://schemas.microsoft.com/office/powerpoint/2010/main" val="28852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准确了解到学生的学习能力和知识状态，才能在学生做完一道题目之后得到准确的学生下一时刻所处的知识状态。前面那些模型都没有对学生学习能力进行一个区分。</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学生的做题记录累加太多之后，学生学习能力向量能够反映的学生能力的变化就不明显。</a:t>
            </a:r>
            <a:r>
              <a:rPr lang="zh-CN" altLang="en-US" sz="1200" kern="100" dirty="0">
                <a:effectLst/>
                <a:latin typeface="Times New Roman" panose="02020603050405020304" pitchFamily="18" charset="0"/>
                <a:ea typeface="宋体" panose="02010600030101010101" pitchFamily="2" charset="-122"/>
                <a:cs typeface="+mn-cs"/>
              </a:rPr>
              <a:t>他之前</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遇到的可能是擅长的知识点（数论）以及递进或者相似知识点所对应的习题，但是在另外一个特定的时间单元内可能是他不擅长的知识点（几何）所对应的习题</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。那么</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在涉及数论以及相关知识点的时间单元内被化分为能力较强的学生所对应的类别，但在另一个时间单元内应该会被划分为能力较弱的学生所对应的类别。这种变化应该是即时的</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。但是由于数论的累积，那么几何也会被化为好学生类别，所以累积就导致变化不明显。</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也没有考虑习题难度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endParaRPr lang="en-US" altLang="zh-CN" dirty="0"/>
          </a:p>
          <a:p>
            <a:endParaRPr lang="en-US" altLang="zh-CN" dirty="0"/>
          </a:p>
          <a:p>
            <a:endParaRPr lang="en-US" altLang="zh-CN"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15</a:t>
            </a:fld>
            <a:endParaRPr lang="zh-CN" altLang="en-US"/>
          </a:p>
        </p:txBody>
      </p:sp>
    </p:spTree>
    <p:extLst>
      <p:ext uri="{BB962C8B-B14F-4D97-AF65-F5344CB8AC3E}">
        <p14:creationId xmlns:p14="http://schemas.microsoft.com/office/powerpoint/2010/main" val="138420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基于时间单元改进学生学习能力的方法。上面为现有的基于累积单元进行的编码，学生在每一个时间单元的最后是基于累积单元记录进行的编码，每一个知识点上的学习能力是由之前累积记录的答对率和答错率想减得到。然后所有知识点组成的一个向量作为学生的学习能力向量。</a:t>
            </a:r>
            <a:r>
              <a:rPr lang="en-US" altLang="zh-CN" dirty="0"/>
              <a:t>  </a:t>
            </a:r>
            <a:r>
              <a:rPr lang="zh-CN" altLang="en-US" dirty="0"/>
              <a:t>累积学生记录的最大问题在于学生被分类的结果主要取决于历史累积。假如学生在早期的做题表现极好或极差，在后期即使学生的学习能力发生了变化，也无法快速地感知这种学生学习能力的变化。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所以我们将累积的改为下面这种分段的，捕捉学生的即时变化。</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学生的做题记录累加太多之后，学生学习能力向量能够反映的学生能力的变化就不明显。</a:t>
            </a:r>
            <a:r>
              <a:rPr lang="zh-CN" altLang="en-US" sz="1200" kern="100" dirty="0">
                <a:effectLst/>
                <a:latin typeface="Times New Roman" panose="02020603050405020304" pitchFamily="18" charset="0"/>
                <a:ea typeface="宋体" panose="02010600030101010101" pitchFamily="2" charset="-122"/>
                <a:cs typeface="+mn-cs"/>
              </a:rPr>
              <a:t>他之前</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遇到的可能是擅长的知识点（数论）以及递进或者相似知识点所对应的习题，但是在另外一个特定的时间单元内可能是他不擅长的知识点（几何）所对应的习题</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。那么</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在涉及数论以及相关知识点的时间单元内被化分为能力较强的学生所对应的类别，但在另一个时间单元内应该会被划分为能力较弱的学生所对应的类别。这种变化应该是即时的</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。但是由于数论的累积，那么几何也会被化为好学生类别，所以累积就导致变化不明显。</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也没有考虑习题难度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endParaRPr lang="en-US" altLang="zh-CN" dirty="0"/>
          </a:p>
          <a:p>
            <a:endParaRPr lang="en-US" altLang="zh-CN" dirty="0"/>
          </a:p>
          <a:p>
            <a:endParaRPr lang="en-US" altLang="zh-CN" dirty="0"/>
          </a:p>
          <a:p>
            <a:endParaRPr lang="zh-CN" altLang="en-US"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学生的做题记录累加太多之后，学生学习能力向量能够反映的学生能力的变化就不明显。</a:t>
            </a:r>
            <a:r>
              <a:rPr lang="zh-CN" altLang="en-US" sz="1200" kern="100" dirty="0">
                <a:effectLst/>
                <a:latin typeface="Times New Roman" panose="02020603050405020304" pitchFamily="18" charset="0"/>
                <a:ea typeface="宋体" panose="02010600030101010101" pitchFamily="2" charset="-122"/>
                <a:cs typeface="+mn-cs"/>
              </a:rPr>
              <a:t>他之前</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遇到的可能是擅长的知识点（数论）以及递进或者相似知识点所对应的习题，但是在另外一个特定的时间单元内可能是他不擅长的知识点（几何）所对应的习题</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。那么</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在涉及数论以及相关知识点的时间单元内被化分为能力较强的学生所对应的类别，但在另一个时间单元内应该会被划分为能力较弱的学生所对应的类别。这种变化应该是即时的</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。但是由于数论的累积，那么几何也会被化为好学生类别，所以累积就导致变化不明显。</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t>16</a:t>
            </a:fld>
            <a:endParaRPr lang="zh-CN" altLang="en-US"/>
          </a:p>
        </p:txBody>
      </p:sp>
    </p:spTree>
    <p:extLst>
      <p:ext uri="{BB962C8B-B14F-4D97-AF65-F5344CB8AC3E}">
        <p14:creationId xmlns:p14="http://schemas.microsoft.com/office/powerpoint/2010/main" val="799080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然后我们介绍基于习题难度特征改进学生学习能力向量。</a:t>
            </a:r>
            <a:endParaRPr lang="en-US" altLang="zh-CN" dirty="0"/>
          </a:p>
          <a:p>
            <a:r>
              <a:rPr lang="zh-CN" altLang="en-US" dirty="0"/>
              <a:t>在计算知识点答对率和答错率时基于习题难度特征加权进行了改进。</a:t>
            </a:r>
            <a:endParaRPr lang="en-US" altLang="zh-CN" dirty="0"/>
          </a:p>
          <a:p>
            <a:r>
              <a:rPr lang="zh-CN" altLang="en-US" dirty="0"/>
              <a:t>红色部分是我们改进的部分</a:t>
            </a:r>
            <a:endParaRPr lang="en-US" altLang="zh-CN" dirty="0"/>
          </a:p>
          <a:p>
            <a:endParaRPr lang="en-US" altLang="zh-CN" dirty="0"/>
          </a:p>
          <a:p>
            <a:r>
              <a:rPr lang="zh-CN" altLang="en-US" dirty="0"/>
              <a:t>其中</a:t>
            </a:r>
            <a:r>
              <a:rPr lang="en-US" altLang="zh-CN" dirty="0"/>
              <a:t>d</a:t>
            </a:r>
            <a:r>
              <a:rPr lang="zh-CN" altLang="en-US" dirty="0"/>
              <a:t>为习题难度水平（</a:t>
            </a:r>
            <a:r>
              <a:rPr lang="en-US" altLang="zh-CN" dirty="0"/>
              <a:t>1-6</a:t>
            </a:r>
            <a:r>
              <a:rPr lang="zh-CN" altLang="en-US" dirty="0"/>
              <a:t>），</a:t>
            </a:r>
            <a:r>
              <a:rPr lang="en-US" altLang="zh-CN" dirty="0"/>
              <a:t>m</a:t>
            </a:r>
            <a:r>
              <a:rPr lang="zh-CN" altLang="en-US" dirty="0"/>
              <a:t>为最高难度水平，我们在计算答对率和答错率时基于习题难度特征进行了加权</a:t>
            </a:r>
            <a:endParaRPr lang="en-US" altLang="zh-CN" dirty="0"/>
          </a:p>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添加习题难度特征加权的</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17</a:t>
            </a:fld>
            <a:endParaRPr lang="zh-CN" altLang="en-US"/>
          </a:p>
        </p:txBody>
      </p:sp>
    </p:spTree>
    <p:extLst>
      <p:ext uri="{BB962C8B-B14F-4D97-AF65-F5344CB8AC3E}">
        <p14:creationId xmlns:p14="http://schemas.microsoft.com/office/powerpoint/2010/main" val="314293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最后我们介绍基于长期特征班级类型对学生进行区分。</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我们数据涉及到的班级一共</a:t>
            </a:r>
            <a:r>
              <a:rPr lang="en-US" altLang="zh-CN" sz="1200" kern="100" dirty="0">
                <a:effectLst/>
                <a:latin typeface="Times New Roman" panose="02020603050405020304" pitchFamily="18" charset="0"/>
                <a:ea typeface="宋体" panose="02010600030101010101" pitchFamily="2" charset="-122"/>
              </a:rPr>
              <a:t>10</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个。因为学生的基础能力不一样</a:t>
            </a:r>
            <a:r>
              <a:rPr lang="zh-CN" altLang="zh-CN" sz="1200" i="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经过班级的划分，教学模型也不一样，所以最终学生的学习能力也不一样，这是由班级导致的学生的长期的不同，所以我们称之为长期的个性化差异。</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图中我们可以看出答对率差别很大，说明班级类型确实能在一定程度上反应出学生的学习能力。</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18</a:t>
            </a:fld>
            <a:endParaRPr lang="zh-CN" altLang="en-US"/>
          </a:p>
        </p:txBody>
      </p:sp>
    </p:spTree>
    <p:extLst>
      <p:ext uri="{BB962C8B-B14F-4D97-AF65-F5344CB8AC3E}">
        <p14:creationId xmlns:p14="http://schemas.microsoft.com/office/powerpoint/2010/main" val="475313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下面介绍我们的学生知识追踪模型，它以</a:t>
            </a:r>
            <a:r>
              <a:rPr lang="en-US" altLang="zh-CN" dirty="0"/>
              <a:t>LSTM</a:t>
            </a:r>
            <a:r>
              <a:rPr lang="zh-CN" altLang="en-US" dirty="0"/>
              <a:t>为基础结构，通过输入特定学生的做题序列信息（习题和答题状态）与（表示学生学习能力的）实时类别信息，追踪学生的知识状态，进而预测学生在所有习题上的回答正确率。原有模型表示学生学习能力的实时类别信息是通过</a:t>
            </a:r>
            <a:r>
              <a:rPr lang="en-US" altLang="zh-CN" dirty="0"/>
              <a:t>K-means</a:t>
            </a:r>
            <a:r>
              <a:rPr lang="zh-CN" altLang="en-US" dirty="0"/>
              <a:t>聚类算法对学生学习能力进行聚类得到的。</a:t>
            </a:r>
            <a:endParaRPr lang="en-US" altLang="zh-CN" dirty="0"/>
          </a:p>
          <a:p>
            <a:r>
              <a:rPr lang="zh-CN" altLang="en-US" dirty="0"/>
              <a:t>主要修改两个地方。一个是获取实时类别信息时引入了习题难度特征，并采用分段的方式代替原有的累积方式改进学生学习向量</a:t>
            </a:r>
            <a:endParaRPr lang="en-US" altLang="zh-CN" dirty="0"/>
          </a:p>
          <a:p>
            <a:r>
              <a:rPr lang="zh-CN" altLang="en-US" dirty="0"/>
              <a:t>二是增加了具有长期影响的班级类型特征，更精准的刻画了学生的学习能力。</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19</a:t>
            </a:fld>
            <a:endParaRPr lang="zh-CN" altLang="en-US"/>
          </a:p>
        </p:txBody>
      </p:sp>
    </p:spTree>
    <p:extLst>
      <p:ext uri="{BB962C8B-B14F-4D97-AF65-F5344CB8AC3E}">
        <p14:creationId xmlns:p14="http://schemas.microsoft.com/office/powerpoint/2010/main" val="69848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kern="1200" dirty="0">
                <a:solidFill>
                  <a:schemeClr val="tx1"/>
                </a:solidFill>
                <a:effectLst/>
                <a:latin typeface="+mn-lt"/>
                <a:ea typeface="+mn-ea"/>
                <a:cs typeface="+mn-cs"/>
              </a:rPr>
              <a:t>目前智能教育成为教育发展的迫切需求。智能教育也即是让学生智适应地学习，学生和系统进行交互，系统个性化地给给学生推荐合适的题目。克服了传统线上和线下辅导教师资源稀缺的问题。</a:t>
            </a:r>
            <a:endParaRPr lang="en-US" altLang="zh-CN"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kern="1200" dirty="0">
                <a:solidFill>
                  <a:schemeClr val="tx1"/>
                </a:solidFill>
                <a:effectLst/>
                <a:latin typeface="+mn-lt"/>
                <a:ea typeface="+mn-ea"/>
                <a:cs typeface="+mn-cs"/>
              </a:rPr>
              <a:t>所以智能教育就需要知识追踪了解学生所处的实时知识状态。</a:t>
            </a:r>
            <a:endParaRPr lang="en-US" altLang="zh-CN" sz="1000" kern="1200" dirty="0">
              <a:solidFill>
                <a:schemeClr val="tx1"/>
              </a:solidFill>
              <a:effectLst/>
              <a:latin typeface="+mn-lt"/>
              <a:ea typeface="+mn-ea"/>
              <a:cs typeface="+mn-cs"/>
            </a:endParaRPr>
          </a:p>
          <a:p>
            <a:endParaRPr lang="en-US" altLang="zh-CN" sz="10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1873899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智能在线教育系统</a:t>
            </a:r>
            <a:r>
              <a:rPr lang="zh-CN" altLang="en-US" sz="1800" kern="100" dirty="0">
                <a:effectLst/>
                <a:latin typeface="Times New Roman" panose="02020603050405020304" pitchFamily="18" charset="0"/>
                <a:ea typeface="宋体" panose="02010600030101010101" pitchFamily="2" charset="-122"/>
              </a:rPr>
              <a:t>学生做题数据集是好未来公司的学生和系统交互数据集。（包括习题难度水平，知识点，班级类型等一系列特征。）</a:t>
            </a:r>
            <a:endParaRPr lang="en-US" altLang="zh-CN" sz="1800" kern="100" dirty="0">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t>20</a:t>
            </a:fld>
            <a:endParaRPr lang="zh-CN" altLang="en-US"/>
          </a:p>
        </p:txBody>
      </p:sp>
    </p:spTree>
    <p:extLst>
      <p:ext uri="{BB962C8B-B14F-4D97-AF65-F5344CB8AC3E}">
        <p14:creationId xmlns:p14="http://schemas.microsoft.com/office/powerpoint/2010/main" val="418552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rPr>
              <a:t>前面两组我们基线模型，第一个是没有加学生分类，第二个是添加现有动态学生分类，</a:t>
            </a:r>
            <a:r>
              <a:rPr lang="en-US" altLang="zh-CN" sz="1200" kern="100" dirty="0">
                <a:effectLst/>
                <a:latin typeface="Times New Roman" panose="02020603050405020304" pitchFamily="18" charset="0"/>
                <a:ea typeface="宋体" panose="02010600030101010101" pitchFamily="2" charset="-122"/>
              </a:rPr>
              <a:t>IDKT-seg</a:t>
            </a:r>
            <a:r>
              <a:rPr lang="zh-CN" altLang="en-US" sz="1200" kern="100" dirty="0">
                <a:effectLst/>
                <a:latin typeface="Times New Roman" panose="02020603050405020304" pitchFamily="18" charset="0"/>
                <a:ea typeface="宋体" panose="02010600030101010101" pitchFamily="2" charset="-122"/>
              </a:rPr>
              <a:t>就是修改时间单元，然</a:t>
            </a:r>
            <a:r>
              <a:rPr lang="en-US" altLang="zh-CN" sz="1200" kern="100" dirty="0">
                <a:effectLst/>
                <a:latin typeface="Times New Roman" panose="02020603050405020304" pitchFamily="18" charset="0"/>
                <a:ea typeface="宋体" panose="02010600030101010101" pitchFamily="2" charset="-122"/>
              </a:rPr>
              <a:t>DIDKT-seg</a:t>
            </a:r>
            <a:r>
              <a:rPr lang="zh-CN" altLang="en-US" sz="1200" kern="100" dirty="0">
                <a:effectLst/>
                <a:latin typeface="Times New Roman" panose="02020603050405020304" pitchFamily="18" charset="0"/>
                <a:ea typeface="宋体" panose="02010600030101010101" pitchFamily="2" charset="-122"/>
              </a:rPr>
              <a:t>就是进一步添加习题难度特征，最后是再进一步添加了班级类型</a:t>
            </a:r>
            <a:endParaRPr lang="en-US" altLang="zh-CN" sz="1200" kern="1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rPr>
              <a:t>可以看出效果都有提升，最终三方面结合的效果最好。</a:t>
            </a:r>
            <a:endParaRPr lang="en-US" altLang="zh-CN" sz="1200" kern="1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rPr>
              <a:t>中间三行是基于时间单元和习题难度改进动态短期个性化的实验结果对比</a:t>
            </a:r>
            <a:endParaRPr lang="en-US" altLang="zh-CN" sz="1200" kern="1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rPr>
              <a:t>最后是将长期个性化和动态短期个性化结合进行的实验结果对比</a:t>
            </a:r>
            <a:endParaRPr lang="en-US" altLang="zh-CN" sz="1200" kern="100" dirty="0">
              <a:effectLst/>
              <a:latin typeface="Times New Roman" panose="02020603050405020304" pitchFamily="18" charset="0"/>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21</a:t>
            </a:fld>
            <a:endParaRPr lang="zh-CN" altLang="en-US"/>
          </a:p>
        </p:txBody>
      </p:sp>
    </p:spTree>
    <p:extLst>
      <p:ext uri="{BB962C8B-B14F-4D97-AF65-F5344CB8AC3E}">
        <p14:creationId xmlns:p14="http://schemas.microsoft.com/office/powerpoint/2010/main" val="55042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我们分传统学生知识追踪和深度学生知识追踪两方面进行总结</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22</a:t>
            </a:fld>
            <a:endParaRPr lang="zh-CN" altLang="en-US"/>
          </a:p>
        </p:txBody>
      </p:sp>
    </p:spTree>
    <p:extLst>
      <p:ext uri="{BB962C8B-B14F-4D97-AF65-F5344CB8AC3E}">
        <p14:creationId xmlns:p14="http://schemas.microsoft.com/office/powerpoint/2010/main" val="3989121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23</a:t>
            </a:fld>
            <a:endParaRPr lang="zh-CN" altLang="en-US"/>
          </a:p>
        </p:txBody>
      </p:sp>
    </p:spTree>
    <p:extLst>
      <p:ext uri="{BB962C8B-B14F-4D97-AF65-F5344CB8AC3E}">
        <p14:creationId xmlns:p14="http://schemas.microsoft.com/office/powerpoint/2010/main" val="788111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这是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类学生的中心点向量。</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每一行表示一类学生的学习能力向量。横坐标为知识点序号所对应的维度</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，一共</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98</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个知识点，所以每一个中心点向量是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98</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维度</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。每一列对应</a:t>
            </a:r>
            <a:r>
              <a:rPr lang="en-US" altLang="zh-CN" sz="1800" kern="100" dirty="0">
                <a:effectLst/>
                <a:latin typeface="Times New Roman" panose="02020603050405020304" pitchFamily="18" charset="0"/>
                <a:ea typeface="宋体" panose="02010600030101010101" pitchFamily="2" charset="-122"/>
              </a:rPr>
              <a:t>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类学生在特定知识点上的学习能力。</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我们可以看出从上到下学生的学习能力是逐渐增加的，也即是说相同维度下，也即是同一类下面的要比上面的学习能力要强。</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t>1</a:t>
            </a:r>
            <a:r>
              <a:rPr lang="zh-CN" altLang="en-US" dirty="0"/>
              <a:t>）学生的做题记录累加太多之后，此种编码方式能够反映的学生能力的变化就不明显。</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Times New Roman" panose="02020603050405020304" pitchFamily="18" charset="0"/>
                <a:ea typeface="宋体" panose="02010600030101010101" pitchFamily="2" charset="-122"/>
              </a:rPr>
              <a:t>当学生在</a:t>
            </a:r>
            <a:r>
              <a:rPr lang="zh-CN" altLang="en-US" sz="1200" kern="100" dirty="0">
                <a:effectLst/>
                <a:latin typeface="Times New Roman" panose="02020603050405020304" pitchFamily="18" charset="0"/>
                <a:ea typeface="宋体" panose="02010600030101010101" pitchFamily="2" charset="-122"/>
              </a:rPr>
              <a:t>历史做题种</a:t>
            </a:r>
            <a:r>
              <a:rPr lang="zh-CN" altLang="zh-CN" sz="1200" kern="100" dirty="0">
                <a:effectLst/>
                <a:latin typeface="Times New Roman" panose="02020603050405020304" pitchFamily="18" charset="0"/>
                <a:ea typeface="宋体" panose="02010600030101010101" pitchFamily="2" charset="-122"/>
              </a:rPr>
              <a:t>很多知识点上表现好的时候，即使存在某些不擅长的知识点，因为历史</a:t>
            </a:r>
            <a:r>
              <a:rPr lang="zh-CN" altLang="en-US" sz="1200" kern="100" dirty="0">
                <a:effectLst/>
                <a:latin typeface="Times New Roman" panose="02020603050405020304" pitchFamily="18" charset="0"/>
                <a:ea typeface="宋体" panose="02010600030101010101" pitchFamily="2" charset="-122"/>
              </a:rPr>
              <a:t>累积</a:t>
            </a:r>
            <a:r>
              <a:rPr lang="zh-CN" altLang="zh-CN" sz="1200" kern="100" dirty="0">
                <a:effectLst/>
                <a:latin typeface="Times New Roman" panose="02020603050405020304" pitchFamily="18" charset="0"/>
                <a:ea typeface="宋体" panose="02010600030101010101" pitchFamily="2" charset="-122"/>
              </a:rPr>
              <a:t>成绩表现好，</a:t>
            </a:r>
            <a:r>
              <a:rPr lang="zh-CN" altLang="en-US" sz="1200" kern="100" dirty="0">
                <a:effectLst/>
                <a:latin typeface="Times New Roman" panose="02020603050405020304" pitchFamily="18" charset="0"/>
                <a:ea typeface="宋体" panose="02010600030101010101" pitchFamily="2" charset="-122"/>
              </a:rPr>
              <a:t>所以</a:t>
            </a:r>
            <a:r>
              <a:rPr lang="zh-CN" altLang="zh-CN" sz="1200" kern="100" dirty="0">
                <a:effectLst/>
                <a:latin typeface="Times New Roman" panose="02020603050405020304" pitchFamily="18" charset="0"/>
                <a:ea typeface="宋体" panose="02010600030101010101" pitchFamily="2" charset="-122"/>
              </a:rPr>
              <a:t>对当前时刻的表现存在干扰，</a:t>
            </a:r>
            <a:r>
              <a:rPr lang="zh-CN" altLang="en-US" sz="1200" kern="100" dirty="0">
                <a:effectLst/>
                <a:latin typeface="Times New Roman" panose="02020603050405020304" pitchFamily="18" charset="0"/>
                <a:ea typeface="宋体" panose="02010600030101010101" pitchFamily="2" charset="-122"/>
              </a:rPr>
              <a:t>因此学生</a:t>
            </a:r>
            <a:r>
              <a:rPr lang="zh-CN" altLang="zh-CN" sz="1200" kern="100" dirty="0">
                <a:effectLst/>
                <a:latin typeface="Times New Roman" panose="02020603050405020304" pitchFamily="18" charset="0"/>
                <a:ea typeface="宋体" panose="02010600030101010101" pitchFamily="2" charset="-122"/>
              </a:rPr>
              <a:t>也会被混同与一般的好学生类别中。此时，对于学生学习能力的变化，就可能捕捉不到。</a:t>
            </a:r>
            <a:endParaRPr lang="en-US" altLang="zh-CN" sz="1200" kern="1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通过分析学生数据发现一个学生在连续的几个特定的时间单元内他完成的题目所涉及的知识点基本是具有相似性或具有依赖关系的。所以遇到的可能是他擅长的知识点（数论）以及递进或者相似知识点所对应的习题，但是在另外一个特定的时间单元内可能是他不擅长的知识点（几何）所对应的习题。那么这个学生在这数论相关的时间单元内和几何相关的事件单元内将会反映出不同的能力，因此应该被划分到不同的类别中去，在涉及数论以及相关知识点的时间单元内被化分为能力较强的学生所对应的类别，但在另一个时间单元内应该会被划分为能力较弱的学生所对应的类别。这种变化应该是即时的。</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24</a:t>
            </a:fld>
            <a:endParaRPr lang="zh-CN" altLang="en-US"/>
          </a:p>
        </p:txBody>
      </p:sp>
    </p:spTree>
    <p:extLst>
      <p:ext uri="{BB962C8B-B14F-4D97-AF65-F5344CB8AC3E}">
        <p14:creationId xmlns:p14="http://schemas.microsoft.com/office/powerpoint/2010/main" val="3633016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中是两个学生的学习过程，上面一行是答题状态（对或者错），下面一行是习题难度，从图中可以看出一号学生和二号学生遇到难一些的题都会做错，但是不同的是，一号学生选择的习题难度难度跳跃很大。能答对的一直是简单题，到最后还是不能答对有难度的习题。但是二号学生做的习题难度是循序渐进的，所以最后能够答对做有难度的题，说明学生能力达到了一定水平。所以学生能力表征应该考虑习题难度。</a:t>
            </a: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25</a:t>
            </a:fld>
            <a:endParaRPr lang="zh-CN" altLang="en-US"/>
          </a:p>
        </p:txBody>
      </p:sp>
    </p:spTree>
    <p:extLst>
      <p:ext uri="{BB962C8B-B14F-4D97-AF65-F5344CB8AC3E}">
        <p14:creationId xmlns:p14="http://schemas.microsoft.com/office/powerpoint/2010/main" val="2676601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26</a:t>
            </a:fld>
            <a:endParaRPr lang="zh-CN" altLang="en-US"/>
          </a:p>
        </p:txBody>
      </p:sp>
    </p:spTree>
    <p:extLst>
      <p:ext uri="{BB962C8B-B14F-4D97-AF65-F5344CB8AC3E}">
        <p14:creationId xmlns:p14="http://schemas.microsoft.com/office/powerpoint/2010/main" val="2973223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27</a:t>
            </a:fld>
            <a:endParaRPr lang="zh-CN" altLang="en-US"/>
          </a:p>
        </p:txBody>
      </p:sp>
    </p:spTree>
    <p:extLst>
      <p:ext uri="{BB962C8B-B14F-4D97-AF65-F5344CB8AC3E}">
        <p14:creationId xmlns:p14="http://schemas.microsoft.com/office/powerpoint/2010/main" val="3380900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由于习题的内容信息并不作为输入，也就是就知道它包含几个知识点，不知道具体内容，所以我们将习题的答错率平分给各个知识点，将这个题目拆分成</a:t>
            </a:r>
            <a:r>
              <a:rPr lang="en-US" altLang="zh-CN" sz="1200" dirty="0"/>
              <a:t>n</a:t>
            </a:r>
            <a:r>
              <a:rPr lang="zh-CN" altLang="en-US" sz="1200" dirty="0"/>
              <a:t>个单知识点的题目来使用，就是在相关知识点的每一个知识点下都有一个难度系数，近似得到的</a:t>
            </a:r>
            <a:r>
              <a:rPr lang="en-US" altLang="zh-CN" sz="1200" dirty="0"/>
              <a:t>n</a:t>
            </a:r>
            <a:r>
              <a:rPr lang="zh-CN" altLang="en-US" sz="1200" dirty="0"/>
              <a:t>个知识点下的习题难度系数</a:t>
            </a:r>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28</a:t>
            </a:fld>
            <a:endParaRPr lang="zh-CN" altLang="en-US"/>
          </a:p>
        </p:txBody>
      </p:sp>
    </p:spTree>
    <p:extLst>
      <p:ext uri="{BB962C8B-B14F-4D97-AF65-F5344CB8AC3E}">
        <p14:creationId xmlns:p14="http://schemas.microsoft.com/office/powerpoint/2010/main" val="427139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下面我们介绍学生知识追踪，</a:t>
            </a:r>
            <a:r>
              <a:rPr lang="zh-CN" altLang="zh-CN" sz="1800" dirty="0">
                <a:effectLst/>
                <a:ea typeface="等线" panose="02010600030101010101" pitchFamily="2" charset="-122"/>
                <a:cs typeface="Times New Roman" panose="02020603050405020304" pitchFamily="18" charset="0"/>
              </a:rPr>
              <a:t>如图所示为一个学生做三个题的过程，根据学生的历史记录（答题结果和历史习题）追踪到学生的知识状态</a:t>
            </a:r>
            <a:r>
              <a:rPr lang="zh-CN" altLang="en-US" sz="1800" dirty="0">
                <a:effectLst/>
                <a:ea typeface="等线" panose="02010600030101010101" pitchFamily="2" charset="-122"/>
                <a:cs typeface="Times New Roman" panose="02020603050405020304" pitchFamily="18" charset="0"/>
              </a:rPr>
              <a:t>，比如说</a:t>
            </a:r>
            <a:r>
              <a:rPr lang="en-US" altLang="zh-CN" sz="1800" dirty="0">
                <a:effectLst/>
                <a:ea typeface="等线" panose="02010600030101010101" pitchFamily="2" charset="-122"/>
                <a:cs typeface="Times New Roman" panose="02020603050405020304" pitchFamily="18" charset="0"/>
              </a:rPr>
              <a:t>St-1,</a:t>
            </a:r>
            <a:r>
              <a:rPr lang="zh-CN" altLang="zh-CN" sz="1800" dirty="0">
                <a:effectLst/>
                <a:ea typeface="等线" panose="02010600030101010101" pitchFamily="2" charset="-122"/>
                <a:cs typeface="Times New Roman" panose="02020603050405020304" pitchFamily="18" charset="0"/>
              </a:rPr>
              <a:t>然后根据</a:t>
            </a:r>
            <a:r>
              <a:rPr lang="en-US" altLang="zh-CN" sz="1800" dirty="0">
                <a:effectLst/>
                <a:ea typeface="等线" panose="02010600030101010101" pitchFamily="2" charset="-122"/>
                <a:cs typeface="Times New Roman" panose="02020603050405020304" pitchFamily="18" charset="0"/>
              </a:rPr>
              <a:t>t</a:t>
            </a:r>
            <a:r>
              <a:rPr lang="zh-CN" altLang="zh-CN" sz="1800" dirty="0">
                <a:effectLst/>
                <a:ea typeface="等线" panose="02010600030101010101" pitchFamily="2" charset="-122"/>
                <a:cs typeface="Times New Roman" panose="02020603050405020304" pitchFamily="18" charset="0"/>
              </a:rPr>
              <a:t>时刻的习题</a:t>
            </a:r>
            <a:r>
              <a:rPr lang="zh-CN" altLang="en-US" sz="1800" dirty="0">
                <a:effectLst/>
                <a:ea typeface="等线" panose="02010600030101010101" pitchFamily="2" charset="-122"/>
                <a:cs typeface="Times New Roman" panose="02020603050405020304" pitchFamily="18" charset="0"/>
              </a:rPr>
              <a:t>得到的习题表征</a:t>
            </a:r>
            <a:r>
              <a:rPr lang="zh-CN" altLang="zh-CN" sz="1800" dirty="0">
                <a:effectLst/>
                <a:ea typeface="等线" panose="02010600030101010101" pitchFamily="2" charset="-122"/>
                <a:cs typeface="Times New Roman" panose="02020603050405020304" pitchFamily="18" charset="0"/>
              </a:rPr>
              <a:t>和答题</a:t>
            </a:r>
            <a:r>
              <a:rPr lang="zh-CN" altLang="en-US" sz="1800" dirty="0">
                <a:effectLst/>
                <a:ea typeface="等线" panose="02010600030101010101" pitchFamily="2" charset="-122"/>
                <a:cs typeface="Times New Roman" panose="02020603050405020304" pitchFamily="18" charset="0"/>
              </a:rPr>
              <a:t>对错</a:t>
            </a:r>
            <a:r>
              <a:rPr lang="zh-CN" altLang="zh-CN" sz="1800" dirty="0">
                <a:effectLst/>
                <a:ea typeface="等线" panose="02010600030101010101" pitchFamily="2" charset="-122"/>
                <a:cs typeface="Times New Roman" panose="02020603050405020304" pitchFamily="18" charset="0"/>
              </a:rPr>
              <a:t>更新</a:t>
            </a:r>
            <a:r>
              <a:rPr lang="en-US" altLang="zh-CN" sz="1800" dirty="0">
                <a:effectLst/>
                <a:ea typeface="等线" panose="02010600030101010101" pitchFamily="2" charset="-122"/>
                <a:cs typeface="Times New Roman" panose="02020603050405020304" pitchFamily="18" charset="0"/>
              </a:rPr>
              <a:t>t</a:t>
            </a:r>
            <a:r>
              <a:rPr lang="zh-CN" altLang="zh-CN" sz="1800" dirty="0">
                <a:effectLst/>
                <a:ea typeface="等线" panose="02010600030101010101" pitchFamily="2" charset="-122"/>
                <a:cs typeface="Times New Roman" panose="02020603050405020304" pitchFamily="18" charset="0"/>
              </a:rPr>
              <a:t>时刻的知识状态，</a:t>
            </a:r>
            <a:r>
              <a:rPr lang="zh-CN" altLang="en-US" sz="1800" dirty="0">
                <a:effectLst/>
                <a:ea typeface="等线" panose="02010600030101010101" pitchFamily="2" charset="-122"/>
                <a:cs typeface="Times New Roman" panose="02020603050405020304" pitchFamily="18" charset="0"/>
              </a:rPr>
              <a:t>得到</a:t>
            </a:r>
            <a:r>
              <a:rPr lang="en-US" altLang="zh-CN" sz="1800" dirty="0" err="1">
                <a:effectLst/>
                <a:ea typeface="等线" panose="02010600030101010101" pitchFamily="2" charset="-122"/>
                <a:cs typeface="Times New Roman" panose="02020603050405020304" pitchFamily="18" charset="0"/>
              </a:rPr>
              <a:t>st</a:t>
            </a: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，结合习题得到的习题表征预测学生答对的概率。给学生推荐适合自己难度的题目。</a:t>
            </a:r>
            <a:endPar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所以习题表征和学生能力表征对学生知识追踪至关重要。</a:t>
            </a:r>
            <a:endPar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endPar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r>
              <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1.</a:t>
            </a: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更新学生的知识状态</a:t>
            </a:r>
            <a:endPar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r>
              <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2.</a:t>
            </a: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预测答对概率</a:t>
            </a:r>
            <a:endPar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r>
              <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3.</a:t>
            </a: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学生难题简单题例子更新状态</a:t>
            </a:r>
            <a:endPar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所以学生能力表征和习题表征对于学生知识追踪至关重要。</a:t>
            </a:r>
            <a:endParaRPr kumimoji="0" lang="en-US" altLang="zh-CN" sz="1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411300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下面我们介绍研究内容，分传统和深度进行介绍，针对传统模型，，，，，，</a:t>
            </a:r>
            <a:endParaRPr lang="en-US" altLang="zh-CN" dirty="0"/>
          </a:p>
          <a:p>
            <a:r>
              <a:rPr lang="zh-CN" altLang="en-US" dirty="0"/>
              <a:t>我们首先介绍传统模型的相关内容</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28149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传统学生知识追踪模型存在的缺陷有两方面，习题表征不准确和学生能力表征不准确，针对习题表征不准确的问题，首先介绍以知识点为粒度进行习题表征，并未考虑习题本身难度的影响，粒度太粗，难以刻画习题的精确信息</a:t>
            </a:r>
            <a:endParaRPr lang="en-US" altLang="zh-CN" dirty="0"/>
          </a:p>
          <a:p>
            <a:endParaRPr lang="en-US" altLang="zh-CN" dirty="0"/>
          </a:p>
          <a:p>
            <a:r>
              <a:rPr lang="zh-CN" altLang="en-US" dirty="0"/>
              <a:t>对于习题表征</a:t>
            </a:r>
            <a:endParaRPr lang="en-US" altLang="zh-CN" dirty="0"/>
          </a:p>
          <a:p>
            <a:r>
              <a:rPr lang="en-US" altLang="zh-CN" dirty="0"/>
              <a:t>AFM,PFA</a:t>
            </a:r>
            <a:r>
              <a:rPr lang="zh-CN" altLang="en-US" dirty="0"/>
              <a:t>，以知识点为粒度进行习题表征，并未考虑习题本身难度的影响，粒度太粗，难以刻画习题的精确信息。</a:t>
            </a:r>
            <a:endParaRPr lang="en-US" altLang="zh-CN" dirty="0"/>
          </a:p>
          <a:p>
            <a:endParaRPr lang="en-US" altLang="zh-CN" dirty="0"/>
          </a:p>
          <a:p>
            <a:r>
              <a:rPr lang="en-US" altLang="zh-CN" dirty="0"/>
              <a:t>DAS3H</a:t>
            </a:r>
            <a:r>
              <a:rPr lang="zh-CN" altLang="en-US" dirty="0"/>
              <a:t>是目前最新的知识点和习题结合以加性模型进行习题表征，但是结合方式不符合实际数据分布。</a:t>
            </a:r>
            <a:endParaRPr lang="en-US" altLang="zh-CN" dirty="0"/>
          </a:p>
          <a:p>
            <a:r>
              <a:rPr lang="zh-CN" altLang="en-US" dirty="0"/>
              <a:t>对于学生能力表征</a:t>
            </a:r>
            <a:endParaRPr lang="en-US" altLang="zh-CN" dirty="0"/>
          </a:p>
          <a:p>
            <a:r>
              <a:rPr lang="zh-CN" altLang="en-US" dirty="0"/>
              <a:t>这三个模型都是以知识点进行学生能力表征，忽略了同一知识下不同难度习题对学生能力提升的不同。</a:t>
            </a:r>
            <a:endParaRPr lang="en-US" altLang="zh-CN" dirty="0"/>
          </a:p>
          <a:p>
            <a:r>
              <a:rPr lang="zh-CN" altLang="en-US" dirty="0"/>
              <a:t>下面针对这两方面的问题。分别进行介绍。</a:t>
            </a:r>
            <a:endParaRPr lang="en-US" altLang="zh-CN" dirty="0"/>
          </a:p>
          <a:p>
            <a:endParaRPr lang="en-US" altLang="zh-CN" dirty="0"/>
          </a:p>
          <a:p>
            <a:endParaRPr lang="en-US" altLang="zh-CN" dirty="0"/>
          </a:p>
          <a:p>
            <a:r>
              <a:rPr lang="zh-CN" altLang="en-US" dirty="0"/>
              <a:t>下面介绍我们的数据测量结果。</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291883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我们进行了统计，图是一个知识点下的习题难度分布，我们可以看出同一个知识点下的题目难度差别也很大，</a:t>
            </a:r>
            <a:r>
              <a:rPr lang="zh-CN" altLang="en-US" sz="1200" dirty="0">
                <a:solidFill>
                  <a:srgbClr val="0070C0"/>
                </a:solidFill>
                <a:latin typeface="宋体" panose="02010600030101010101" pitchFamily="2" charset="-122"/>
                <a:ea typeface="宋体" panose="02010600030101010101" pitchFamily="2" charset="-122"/>
              </a:rPr>
              <a:t>应该考虑习题难度</a:t>
            </a:r>
            <a:endParaRPr lang="zh-CN" altLang="en-US" sz="12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79944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r>
              <a:rPr lang="en-US" altLang="zh-CN" dirty="0"/>
              <a:t>DAS3H</a:t>
            </a:r>
            <a:r>
              <a:rPr lang="zh-CN" altLang="en-US" dirty="0"/>
              <a:t>是目前最新的知识点和习题结合以加性模型进行习题表征，但是结合方式不符合实际数据分布。</a:t>
            </a:r>
            <a:endParaRPr lang="en-US" altLang="zh-CN" dirty="0"/>
          </a:p>
          <a:p>
            <a:r>
              <a:rPr lang="zh-CN" altLang="en-US" dirty="0"/>
              <a:t>对于学生能力表征</a:t>
            </a:r>
            <a:endParaRPr lang="en-US" altLang="zh-CN" dirty="0"/>
          </a:p>
          <a:p>
            <a:r>
              <a:rPr lang="zh-CN" altLang="en-US" dirty="0"/>
              <a:t>这三个模型都是以知识点进行学生能力表征，忽略了同一知识下不同难度习题对学生能力提升的不同。</a:t>
            </a:r>
            <a:endParaRPr lang="en-US" altLang="zh-CN" dirty="0"/>
          </a:p>
          <a:p>
            <a:r>
              <a:rPr lang="zh-CN" altLang="en-US" dirty="0"/>
              <a:t>下面针对这两方面的问题。分别进行介绍。</a:t>
            </a:r>
            <a:endParaRPr lang="en-US" altLang="zh-CN" dirty="0"/>
          </a:p>
          <a:p>
            <a:endParaRPr lang="en-US" altLang="zh-CN" dirty="0"/>
          </a:p>
          <a:p>
            <a:endParaRPr lang="en-US" altLang="zh-CN" dirty="0"/>
          </a:p>
          <a:p>
            <a:r>
              <a:rPr lang="zh-CN" altLang="en-US" dirty="0"/>
              <a:t>下面介绍我们的数据测量结果。</a:t>
            </a:r>
          </a:p>
        </p:txBody>
      </p:sp>
      <p:sp>
        <p:nvSpPr>
          <p:cNvPr id="4" name="灯片编号占位符 3"/>
          <p:cNvSpPr>
            <a:spLocks noGrp="1"/>
          </p:cNvSpPr>
          <p:nvPr>
            <p:ph type="sldNum" sz="quarter" idx="5"/>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311843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kern="100" dirty="0">
                <a:effectLst/>
                <a:latin typeface="Times New Roman" panose="02020603050405020304" pitchFamily="18" charset="0"/>
                <a:ea typeface="宋体" panose="02010600030101010101" pitchFamily="2" charset="-122"/>
                <a:cs typeface="Times New Roman" panose="02020603050405020304" pitchFamily="18" charset="0"/>
              </a:rPr>
              <a:t>但是我们通过统计学生做题数据，发现习题答错率和知识点答错率是对数正态的，而对数正态分布通常可以由其他几个对数正态数据相乘得到而不是相加得到，我们尝试利用</a:t>
            </a:r>
            <a:r>
              <a:rPr lang="zh-CN" altLang="en-US" sz="1100" dirty="0">
                <a:solidFill>
                  <a:srgbClr val="FF0000"/>
                </a:solidFill>
              </a:rPr>
              <a:t>习题答错率和知识点答错率相除得到习题难度系数，这个难度系数可以看成是相对于知识点基准难度的一个系数</a:t>
            </a:r>
            <a:r>
              <a:rPr lang="zh-CN" altLang="en-US" sz="1100" kern="100" dirty="0">
                <a:effectLst/>
                <a:latin typeface="Times New Roman" panose="02020603050405020304" pitchFamily="18" charset="0"/>
                <a:ea typeface="宋体" panose="02010600030101010101" pitchFamily="2" charset="-122"/>
                <a:cs typeface="Times New Roman" panose="02020603050405020304" pitchFamily="18" charset="0"/>
              </a:rPr>
              <a:t>，然后设计出知识点和习题以乘性模型进行结合。</a:t>
            </a:r>
            <a:endParaRPr lang="en-US" alt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kern="100" dirty="0">
                <a:effectLst/>
                <a:latin typeface="Times New Roman" panose="02020603050405020304" pitchFamily="18" charset="0"/>
                <a:ea typeface="宋体" panose="02010600030101010101" pitchFamily="2" charset="-122"/>
                <a:cs typeface="Times New Roman" panose="02020603050405020304" pitchFamily="18" charset="0"/>
              </a:rPr>
              <a:t>下面我们对习题表征进行改进。</a:t>
            </a:r>
            <a:endParaRPr lang="en-US" alt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100" dirty="0">
                <a:solidFill>
                  <a:srgbClr val="FF0000"/>
                </a:solidFill>
              </a:rPr>
              <a:t>我们可以看成是相对于知识点基准难度的一个系数</a:t>
            </a:r>
            <a:endParaRPr lang="en-US" altLang="zh-CN" sz="1100" dirty="0">
              <a:solidFill>
                <a:srgbClr val="FF0000"/>
              </a:solidFill>
            </a:endParaRPr>
          </a:p>
          <a:p>
            <a:endParaRPr lang="en-US" altLang="zh-CN"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dirty="0"/>
              <a:t>由于习题的内容信息并不作为输入，也就是就知道它包含几个知识点，不知道具体内容，所以我们将习题的答错率平分给各个知识点，就是在相关知识点的每一个知识点下都有一个难度系数，将这个题目拆分成</a:t>
            </a:r>
            <a:r>
              <a:rPr lang="en-US" altLang="zh-CN" sz="1100" dirty="0"/>
              <a:t>n</a:t>
            </a:r>
            <a:r>
              <a:rPr lang="zh-CN" altLang="en-US" sz="1100" dirty="0"/>
              <a:t>个单知识点的题目来使用，近似得到的</a:t>
            </a:r>
            <a:r>
              <a:rPr lang="en-US" altLang="zh-CN" sz="1100" dirty="0"/>
              <a:t>n</a:t>
            </a:r>
            <a:r>
              <a:rPr lang="zh-CN" altLang="en-US" sz="1100" dirty="0"/>
              <a:t>个知识点下的习题</a:t>
            </a:r>
            <a:r>
              <a:rPr lang="zh-CN" altLang="en-US" sz="1100"/>
              <a:t>难度系数</a:t>
            </a:r>
            <a:endParaRPr lang="en-US" altLang="zh-CN"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a:p>
          <a:p>
            <a:r>
              <a:rPr lang="zh-CN" altLang="en-US" sz="1100"/>
              <a:t>预测</a:t>
            </a:r>
            <a:r>
              <a:rPr lang="zh-CN" altLang="en-US" sz="1100" dirty="0"/>
              <a:t>的时候再把这</a:t>
            </a:r>
            <a:r>
              <a:rPr lang="en-US" altLang="zh-CN" sz="1100" dirty="0"/>
              <a:t>n</a:t>
            </a:r>
            <a:r>
              <a:rPr lang="zh-CN" altLang="en-US" sz="1100" dirty="0"/>
              <a:t>个知识点合一起，这个题目包含的每一个知识点下的习题难度和知识点</a:t>
            </a:r>
            <a:r>
              <a:rPr lang="zh-CN" altLang="en-US" sz="1100" u="none" dirty="0"/>
              <a:t>难度</a:t>
            </a:r>
            <a:r>
              <a:rPr lang="zh-CN" altLang="en-US" sz="1100" dirty="0"/>
              <a:t>参数，相乘相加。</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100"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8</a:t>
            </a:fld>
            <a:endParaRPr lang="zh-CN" altLang="en-US"/>
          </a:p>
        </p:txBody>
      </p:sp>
    </p:spTree>
    <p:extLst>
      <p:ext uri="{BB962C8B-B14F-4D97-AF65-F5344CB8AC3E}">
        <p14:creationId xmlns:p14="http://schemas.microsoft.com/office/powerpoint/2010/main" val="404151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a:t>
            </a:r>
            <a:r>
              <a:rPr lang="en-US" altLang="zh-CN" dirty="0"/>
              <a:t>AFM</a:t>
            </a:r>
            <a:r>
              <a:rPr lang="zh-CN" altLang="en-US" dirty="0"/>
              <a:t>和</a:t>
            </a:r>
            <a:r>
              <a:rPr lang="en-US" altLang="zh-CN" dirty="0"/>
              <a:t>PFA</a:t>
            </a:r>
            <a:r>
              <a:rPr lang="zh-CN" altLang="en-US" dirty="0"/>
              <a:t>是以知识点进行的习题表征，我们引入习题难度系数以乘性模型进行习题表征，得到</a:t>
            </a:r>
            <a:r>
              <a:rPr lang="en-US" altLang="zh-CN" dirty="0"/>
              <a:t>AFM-D</a:t>
            </a:r>
            <a:r>
              <a:rPr lang="zh-CN" altLang="en-US" dirty="0"/>
              <a:t>和</a:t>
            </a:r>
            <a:r>
              <a:rPr lang="en-US" altLang="zh-CN" dirty="0"/>
              <a:t>PFA-D</a:t>
            </a:r>
            <a:r>
              <a:rPr lang="zh-CN" altLang="en-US" dirty="0"/>
              <a:t>，其中模型中红色部分是我们要改进的部分。</a:t>
            </a:r>
            <a:r>
              <a:rPr lang="en-US" altLang="zh-CN" dirty="0"/>
              <a:t>DAS3H</a:t>
            </a:r>
            <a:r>
              <a:rPr lang="zh-CN" altLang="en-US" dirty="0"/>
              <a:t>是以加性模型将习题和知识点结合，我们修改为乘性模型，得到</a:t>
            </a:r>
            <a:r>
              <a:rPr lang="en-US" altLang="zh-CN" dirty="0"/>
              <a:t>DAS3H-D</a:t>
            </a:r>
            <a:r>
              <a:rPr lang="zh-CN" altLang="en-US" dirty="0"/>
              <a:t>，其中红色部分是我们改进的部分。</a:t>
            </a:r>
            <a:endParaRPr lang="en-US" altLang="zh-CN" dirty="0"/>
          </a:p>
          <a:p>
            <a:r>
              <a:rPr lang="zh-CN" altLang="en-US" dirty="0"/>
              <a:t>  </a:t>
            </a:r>
            <a:endParaRPr lang="en-US" altLang="zh-CN" dirty="0"/>
          </a:p>
          <a:p>
            <a:r>
              <a:rPr lang="zh-CN" altLang="en-US" dirty="0"/>
              <a:t>（习题表征改进：单独习题稀疏，知识点粒度粗，所以需要知识点和习题结合，基于我们统计得到的习题难度系数辅助模型学习到的知识点难度参数进行习题表征。）</a:t>
            </a:r>
          </a:p>
          <a:p>
            <a:endParaRPr lang="en-US" altLang="zh-CN" dirty="0"/>
          </a:p>
          <a:p>
            <a:r>
              <a:rPr lang="zh-CN" altLang="en-US" dirty="0"/>
              <a:t>提前为每一个题在每一个知识点上统计的难度系数作为特征，因为之前我们是相除得到，所以我们把这个特征当成相对于知识点基准难度的一个系数，所以用了乘性模型来修正知识点难度参数，改进习题表征。</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9</a:t>
            </a:fld>
            <a:endParaRPr lang="zh-CN" altLang="en-US"/>
          </a:p>
        </p:txBody>
      </p:sp>
    </p:spTree>
    <p:extLst>
      <p:ext uri="{BB962C8B-B14F-4D97-AF65-F5344CB8AC3E}">
        <p14:creationId xmlns:p14="http://schemas.microsoft.com/office/powerpoint/2010/main" val="3921322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pic>
        <p:nvPicPr>
          <p:cNvPr id="5" name="图片 4" descr="fengmain_画板 1 副本 7"/>
          <p:cNvPicPr>
            <a:picLocks noChangeAspect="1"/>
          </p:cNvPicPr>
          <p:nvPr userDrawn="1"/>
        </p:nvPicPr>
        <p:blipFill>
          <a:blip r:embed="rId2"/>
          <a:stretch>
            <a:fillRect/>
          </a:stretch>
        </p:blipFill>
        <p:spPr>
          <a:xfrm>
            <a:off x="0" y="0"/>
            <a:ext cx="12190095" cy="6858000"/>
          </a:xfrm>
          <a:prstGeom prst="rect">
            <a:avLst/>
          </a:prstGeom>
        </p:spPr>
      </p:pic>
      <p:pic>
        <p:nvPicPr>
          <p:cNvPr id="9" name="图片 8" descr="fengmain_画板 1 副本 17"/>
          <p:cNvPicPr>
            <a:picLocks noChangeAspect="1"/>
          </p:cNvPicPr>
          <p:nvPr userDrawn="1"/>
        </p:nvPicPr>
        <p:blipFill>
          <a:blip r:embed="rId3"/>
          <a:srcRect l="55623" b="85140"/>
          <a:stretch>
            <a:fillRect/>
          </a:stretch>
        </p:blipFill>
        <p:spPr>
          <a:xfrm>
            <a:off x="5795645" y="92710"/>
            <a:ext cx="6320155" cy="11906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descr="fengmain_画板 1 副本 13"/>
          <p:cNvPicPr>
            <a:picLocks noChangeAspect="1"/>
          </p:cNvPicPr>
          <p:nvPr userDrawn="1"/>
        </p:nvPicPr>
        <p:blipFill>
          <a:blip r:embed="rId2"/>
          <a:stretch>
            <a:fillRect/>
          </a:stretch>
        </p:blipFill>
        <p:spPr>
          <a:xfrm>
            <a:off x="0" y="0"/>
            <a:ext cx="12190095" cy="6858000"/>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t>2021/5/21</a:t>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
        <p:nvSpPr>
          <p:cNvPr id="8" name="内容占位符 7"/>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pic>
        <p:nvPicPr>
          <p:cNvPr id="10" name="图片 9" descr="fengmain_画板 1 副本 14"/>
          <p:cNvPicPr>
            <a:picLocks noChangeAspect="1"/>
          </p:cNvPicPr>
          <p:nvPr userDrawn="1"/>
        </p:nvPicPr>
        <p:blipFill>
          <a:blip r:embed="rId2"/>
          <a:stretch>
            <a:fillRect/>
          </a:stretch>
        </p:blipFill>
        <p:spPr>
          <a:xfrm>
            <a:off x="20320" y="0"/>
            <a:ext cx="12190095" cy="6858000"/>
          </a:xfrm>
          <a:prstGeom prst="rect">
            <a:avLst/>
          </a:prstGeom>
        </p:spPr>
      </p:pic>
      <p:sp>
        <p:nvSpPr>
          <p:cNvPr id="5" name="日期占位符 4"/>
          <p:cNvSpPr>
            <a:spLocks noGrp="1"/>
          </p:cNvSpPr>
          <p:nvPr>
            <p:ph type="dt" sz="half" idx="10"/>
          </p:nvPr>
        </p:nvSpPr>
        <p:spPr>
          <a:xfrm>
            <a:off x="5420782" y="6240463"/>
            <a:ext cx="1388536" cy="206381"/>
          </a:xfrm>
        </p:spPr>
        <p:txBody>
          <a:bodyPr/>
          <a:lstStyle/>
          <a:p>
            <a:fld id="{6489D9C7-5DC6-4263-87FF-7C99F6FB63C3}" type="datetime1">
              <a:rPr lang="zh-CN" altLang="en-US" smtClean="0"/>
              <a:t>2021/5/21</a:t>
            </a:fld>
            <a:endParaRPr lang="zh-CN" altLang="en-US"/>
          </a:p>
        </p:txBody>
      </p:sp>
      <p:sp>
        <p:nvSpPr>
          <p:cNvPr id="7" name="页脚占位符 6"/>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8" name="灯片编号占位符 7"/>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
        <p:nvSpPr>
          <p:cNvPr id="9" name="内容占位符 8"/>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pic>
        <p:nvPicPr>
          <p:cNvPr id="7" name="图片 6" descr="fengmain_画板 1 副本 16"/>
          <p:cNvPicPr>
            <a:picLocks noChangeAspect="1"/>
          </p:cNvPicPr>
          <p:nvPr userDrawn="1"/>
        </p:nvPicPr>
        <p:blipFill>
          <a:blip r:embed="rId2"/>
          <a:stretch>
            <a:fillRect/>
          </a:stretch>
        </p:blipFill>
        <p:spPr>
          <a:xfrm>
            <a:off x="0" y="0"/>
            <a:ext cx="12192000" cy="6858635"/>
          </a:xfrm>
          <a:prstGeom prst="rect">
            <a:avLst/>
          </a:prstGeom>
        </p:spPr>
      </p:pic>
      <p:sp>
        <p:nvSpPr>
          <p:cNvPr id="8" name="日期占位符 7"/>
          <p:cNvSpPr>
            <a:spLocks noGrp="1"/>
          </p:cNvSpPr>
          <p:nvPr>
            <p:ph type="dt" sz="half" idx="10"/>
          </p:nvPr>
        </p:nvSpPr>
        <p:spPr>
          <a:xfrm>
            <a:off x="5420782" y="6240463"/>
            <a:ext cx="1388536" cy="206381"/>
          </a:xfrm>
        </p:spPr>
        <p:txBody>
          <a:bodyPr/>
          <a:lstStyle/>
          <a:p>
            <a:fld id="{6489D9C7-5DC6-4263-87FF-7C99F6FB63C3}" type="datetime1">
              <a:rPr lang="zh-CN" altLang="en-US" smtClean="0"/>
              <a:t>2021/5/21</a:t>
            </a:fld>
            <a:endParaRPr lang="zh-CN" altLang="en-US"/>
          </a:p>
        </p:txBody>
      </p:sp>
      <p:sp>
        <p:nvSpPr>
          <p:cNvPr id="9"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0" name="灯片编号占位符 9"/>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图片 5" descr="fengmain_画板 1 副本 17"/>
          <p:cNvPicPr>
            <a:picLocks noChangeAspect="1"/>
          </p:cNvPicPr>
          <p:nvPr userDrawn="1"/>
        </p:nvPicPr>
        <p:blipFill>
          <a:blip r:embed="rId2"/>
          <a:stretch>
            <a:fillRect/>
          </a:stretch>
        </p:blipFill>
        <p:spPr>
          <a:xfrm>
            <a:off x="0" y="0"/>
            <a:ext cx="12189460" cy="6857365"/>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t>2021/5/21</a:t>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2" name="图片 1" descr="fengmain_画板 1 副本 15"/>
          <p:cNvPicPr>
            <a:picLocks noChangeAspect="1"/>
          </p:cNvPicPr>
          <p:nvPr userDrawn="1"/>
        </p:nvPicPr>
        <p:blipFill>
          <a:blip r:embed="rId2"/>
          <a:stretch>
            <a:fillRect/>
          </a:stretch>
        </p:blipFill>
        <p:spPr>
          <a:xfrm>
            <a:off x="0" y="0"/>
            <a:ext cx="12192000" cy="685863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2021/5/21</a:t>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0.png"/><Relationship Id="rId7" Type="http://schemas.openxmlformats.org/officeDocument/2006/relationships/image" Target="../media/image27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60.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image" Target="../media/image39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oleObject" Target="../embeddings/oleObject2.bin"/><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4.wmf"/><Relationship Id="rId5" Type="http://schemas.openxmlformats.org/officeDocument/2006/relationships/oleObject" Target="../embeddings/oleObject3.bin"/><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80.png"/><Relationship Id="rId21" Type="http://schemas.openxmlformats.org/officeDocument/2006/relationships/image" Target="../media/image25.png"/><Relationship Id="rId7" Type="http://schemas.openxmlformats.org/officeDocument/2006/relationships/image" Target="../media/image12.png"/><Relationship Id="rId12" Type="http://schemas.openxmlformats.org/officeDocument/2006/relationships/image" Target="../media/image8.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8.png"/><Relationship Id="rId5"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oleObject" Target="../embeddings/oleObject1.bin"/><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20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 name="任意多边形: 形状 490"/>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498" name="任意多边形: 形状 497"/>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09" name="任意多边形: 形状 508"/>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16" name="任意多边形: 形状 515"/>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27" name="任意多边形: 形状 526"/>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534" name="任意多边形: 形状 533"/>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8" name="文本框 7"/>
          <p:cNvSpPr txBox="1"/>
          <p:nvPr/>
        </p:nvSpPr>
        <p:spPr>
          <a:xfrm>
            <a:off x="5421085" y="2773824"/>
            <a:ext cx="6770915" cy="1077218"/>
          </a:xfrm>
          <a:prstGeom prst="rect">
            <a:avLst/>
          </a:prstGeom>
          <a:noFill/>
        </p:spPr>
        <p:txBody>
          <a:bodyPr wrap="square" rtlCol="0">
            <a:spAutoFit/>
          </a:bodyPr>
          <a:lstStyle/>
          <a:p>
            <a:pPr algn="ctr"/>
            <a:r>
              <a:rPr lang="zh-CN" altLang="en-US" sz="3200" b="1" dirty="0">
                <a:solidFill>
                  <a:srgbClr val="01479B"/>
                </a:solidFill>
              </a:rPr>
              <a:t>基于习题表征和学生能力表征的知识   状态追踪算法研究</a:t>
            </a:r>
          </a:p>
        </p:txBody>
      </p:sp>
      <p:sp>
        <p:nvSpPr>
          <p:cNvPr id="10" name="矩形 9"/>
          <p:cNvSpPr/>
          <p:nvPr/>
        </p:nvSpPr>
        <p:spPr>
          <a:xfrm>
            <a:off x="6367780" y="4396123"/>
            <a:ext cx="3489898" cy="1904316"/>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DC9375A4-D30A-4804-9CD1-5D386F7E6E24}"/>
              </a:ext>
            </a:extLst>
          </p:cNvPr>
          <p:cNvSpPr txBox="1"/>
          <p:nvPr/>
        </p:nvSpPr>
        <p:spPr>
          <a:xfrm>
            <a:off x="6367780" y="4586921"/>
            <a:ext cx="3489898" cy="1384995"/>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答辩人：   王珍珠</a:t>
            </a:r>
            <a:endParaRPr lang="en-US" altLang="zh-CN" sz="2800" b="1" dirty="0">
              <a:latin typeface="宋体" panose="02010600030101010101" pitchFamily="2" charset="-122"/>
              <a:ea typeface="宋体" panose="02010600030101010101" pitchFamily="2" charset="-122"/>
            </a:endParaRPr>
          </a:p>
          <a:p>
            <a:r>
              <a:rPr lang="zh-CN" altLang="en-US" sz="2800" b="1" dirty="0">
                <a:latin typeface="宋体" panose="02010600030101010101" pitchFamily="2" charset="-122"/>
                <a:ea typeface="宋体" panose="02010600030101010101" pitchFamily="2" charset="-122"/>
              </a:rPr>
              <a:t>导  师：   陈一帅</a:t>
            </a:r>
            <a:endParaRPr lang="en-US" altLang="zh-CN" sz="2800" b="1" dirty="0">
              <a:latin typeface="宋体" panose="02010600030101010101" pitchFamily="2" charset="-122"/>
              <a:ea typeface="宋体" panose="02010600030101010101" pitchFamily="2" charset="-122"/>
            </a:endParaRPr>
          </a:p>
          <a:p>
            <a:r>
              <a:rPr lang="zh-CN" altLang="en-US" sz="2800" b="1" dirty="0">
                <a:latin typeface="宋体" panose="02010600030101010101" pitchFamily="2" charset="-122"/>
                <a:ea typeface="宋体" panose="02010600030101010101" pitchFamily="2" charset="-122"/>
              </a:rPr>
              <a:t>学  号：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18120144</a:t>
            </a:r>
            <a:endParaRPr lang="en-US" altLang="zh-CN" sz="2800" dirty="0">
              <a:solidFill>
                <a:srgbClr val="01479B"/>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36"/>
    </mc:Choice>
    <mc:Fallback xmlns="">
      <p:transition spd="slow" advTm="18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D244855-24EE-45E6-9393-62CF923802EE}"/>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865B0873-1214-4266-837D-5A1D51E26FA8}"/>
              </a:ext>
            </a:extLst>
          </p:cNvPr>
          <p:cNvSpPr>
            <a:spLocks noGrp="1"/>
          </p:cNvSpPr>
          <p:nvPr>
            <p:ph type="sldNum" sz="quarter" idx="12"/>
          </p:nvPr>
        </p:nvSpPr>
        <p:spPr/>
        <p:txBody>
          <a:bodyPr/>
          <a:lstStyle/>
          <a:p>
            <a:fld id="{5DD3DB80-B894-403A-B48E-6FDC1A72010E}" type="slidenum">
              <a:rPr lang="zh-CN" altLang="en-US" smtClean="0"/>
              <a:t>10</a:t>
            </a:fld>
            <a:endParaRPr lang="zh-CN" altLang="en-US"/>
          </a:p>
        </p:txBody>
      </p:sp>
      <p:sp>
        <p:nvSpPr>
          <p:cNvPr id="7" name="Rectangle 14">
            <a:extLst>
              <a:ext uri="{FF2B5EF4-FFF2-40B4-BE49-F238E27FC236}">
                <a16:creationId xmlns:a16="http://schemas.microsoft.com/office/drawing/2014/main" id="{5B9A2137-B40C-462F-9027-70D3AF31F13E}"/>
              </a:ext>
            </a:extLst>
          </p:cNvPr>
          <p:cNvSpPr>
            <a:spLocks noChangeArrowheads="1"/>
          </p:cNvSpPr>
          <p:nvPr/>
        </p:nvSpPr>
        <p:spPr bwMode="auto">
          <a:xfrm>
            <a:off x="688975" y="439725"/>
            <a:ext cx="532468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现有传统学生知识追踪模型缺陷</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extLst>
              <a:ext uri="{FF2B5EF4-FFF2-40B4-BE49-F238E27FC236}">
                <a16:creationId xmlns:a16="http://schemas.microsoft.com/office/drawing/2014/main" id="{318F45AA-A2B3-4DF9-9C35-81FAD8DE4385}"/>
              </a:ext>
            </a:extLst>
          </p:cNvPr>
          <p:cNvSpPr txBox="1"/>
          <p:nvPr/>
        </p:nvSpPr>
        <p:spPr>
          <a:xfrm>
            <a:off x="926704" y="1367994"/>
            <a:ext cx="10763326" cy="1446550"/>
          </a:xfrm>
          <a:prstGeom prst="rect">
            <a:avLst/>
          </a:prstGeom>
          <a:noFill/>
        </p:spPr>
        <p:txBody>
          <a:bodyPr wrap="square">
            <a:spAutoFit/>
          </a:bodyPr>
          <a:lstStyle/>
          <a:p>
            <a:pPr marL="457200" indent="-457200">
              <a:buFont typeface="Wingdings" panose="05000000000000000000" pitchFamily="2" charset="2"/>
              <a:buChar char="Ø"/>
            </a:pPr>
            <a:r>
              <a:rPr lang="zh-CN" altLang="en-US" sz="2800" b="1" dirty="0">
                <a:latin typeface="宋体" panose="02010600030101010101" pitchFamily="2" charset="-122"/>
                <a:ea typeface="宋体" panose="02010600030101010101" pitchFamily="2" charset="-122"/>
              </a:rPr>
              <a:t>习题表征不准确</a:t>
            </a:r>
            <a:endParaRPr lang="en-US" altLang="zh-CN" sz="2800" b="1" dirty="0">
              <a:latin typeface="宋体" panose="02010600030101010101" pitchFamily="2" charset="-122"/>
              <a:ea typeface="宋体" panose="02010600030101010101" pitchFamily="2" charset="-122"/>
            </a:endParaRPr>
          </a:p>
          <a:p>
            <a:endParaRPr lang="en-US" altLang="zh-CN" dirty="0"/>
          </a:p>
          <a:p>
            <a:r>
              <a:rPr lang="zh-CN" altLang="en-US" sz="240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t> </a:t>
            </a:r>
            <a:endParaRPr lang="en-US" altLang="zh-CN" dirty="0"/>
          </a:p>
        </p:txBody>
      </p:sp>
      <p:sp>
        <p:nvSpPr>
          <p:cNvPr id="12" name="文本框 11">
            <a:extLst>
              <a:ext uri="{FF2B5EF4-FFF2-40B4-BE49-F238E27FC236}">
                <a16:creationId xmlns:a16="http://schemas.microsoft.com/office/drawing/2014/main" id="{9F011238-FE93-499D-A54C-BAE90C9FD8C1}"/>
              </a:ext>
            </a:extLst>
          </p:cNvPr>
          <p:cNvSpPr txBox="1"/>
          <p:nvPr/>
        </p:nvSpPr>
        <p:spPr>
          <a:xfrm>
            <a:off x="1637539" y="2742950"/>
            <a:ext cx="8850351"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结合知识点和习题的模型采用的是加性模型，不符合实际数据分布</a:t>
            </a:r>
            <a:r>
              <a:rPr lang="en-US" altLang="zh-CN" sz="2400" dirty="0">
                <a:solidFill>
                  <a:schemeClr val="accent3">
                    <a:lumMod val="40000"/>
                    <a:lumOff val="60000"/>
                  </a:schemeClr>
                </a:solidFill>
                <a:latin typeface="宋体" panose="02010600030101010101" pitchFamily="2" charset="-122"/>
                <a:ea typeface="宋体" panose="02010600030101010101" pitchFamily="2" charset="-122"/>
              </a:rPr>
              <a:t>:</a:t>
            </a:r>
            <a:r>
              <a:rPr lang="zh-CN" altLang="en-US"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DAS3H</a:t>
            </a:r>
            <a:endParaRPr lang="zh-CN" altLang="en-US"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63AD3175-E4AC-426B-926F-53F3B0C2CA76}"/>
              </a:ext>
            </a:extLst>
          </p:cNvPr>
          <p:cNvSpPr txBox="1"/>
          <p:nvPr/>
        </p:nvSpPr>
        <p:spPr>
          <a:xfrm>
            <a:off x="1670824" y="1966729"/>
            <a:ext cx="8850351"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以知识点为粒度的习题表征难以刻画习题的精确信息</a:t>
            </a:r>
            <a:r>
              <a:rPr lang="en-US" altLang="zh-CN" sz="2400" dirty="0">
                <a:solidFill>
                  <a:schemeClr val="accent3">
                    <a:lumMod val="40000"/>
                    <a:lumOff val="60000"/>
                  </a:schemeClr>
                </a:solidFill>
                <a:latin typeface="宋体" panose="02010600030101010101" pitchFamily="2" charset="-122"/>
                <a:ea typeface="宋体" panose="02010600030101010101" pitchFamily="2" charset="-122"/>
              </a:rPr>
              <a:t>:</a:t>
            </a: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 </a:t>
            </a:r>
            <a:r>
              <a:rPr lang="en-US" altLang="zh-CN"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AFM,PFA</a:t>
            </a:r>
            <a:endParaRPr lang="zh-CN" alt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E4A24AD6-34D1-4223-B37D-BB712E38ECAF}"/>
              </a:ext>
            </a:extLst>
          </p:cNvPr>
          <p:cNvSpPr txBox="1"/>
          <p:nvPr/>
        </p:nvSpPr>
        <p:spPr>
          <a:xfrm>
            <a:off x="926704" y="3772806"/>
            <a:ext cx="10763326" cy="800219"/>
          </a:xfrm>
          <a:prstGeom prst="rect">
            <a:avLst/>
          </a:prstGeom>
          <a:noFill/>
        </p:spPr>
        <p:txBody>
          <a:bodyPr wrap="square">
            <a:spAutoFit/>
          </a:bodyPr>
          <a:lstStyle/>
          <a:p>
            <a:pPr marL="457200" indent="-457200">
              <a:buFont typeface="Wingdings" panose="05000000000000000000" pitchFamily="2" charset="2"/>
              <a:buChar char="Ø"/>
            </a:pPr>
            <a:r>
              <a:rPr lang="zh-CN" altLang="en-US" sz="2800" b="1" dirty="0">
                <a:latin typeface="宋体" panose="02010600030101010101" pitchFamily="2" charset="-122"/>
                <a:ea typeface="宋体" panose="02010600030101010101" pitchFamily="2" charset="-122"/>
              </a:rPr>
              <a:t>学生能力表征不准确</a:t>
            </a:r>
            <a:r>
              <a:rPr lang="zh-CN" altLang="en-US" sz="2400" b="1" dirty="0">
                <a:latin typeface="宋体" panose="02010600030101010101" pitchFamily="2" charset="-122"/>
                <a:ea typeface="宋体" panose="02010600030101010101" pitchFamily="2" charset="-122"/>
              </a:rPr>
              <a:t>   </a:t>
            </a:r>
            <a:endParaRPr lang="en-US" altLang="zh-CN" sz="2400" b="1"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t> </a:t>
            </a:r>
            <a:endParaRPr lang="en-US" altLang="zh-CN" dirty="0"/>
          </a:p>
        </p:txBody>
      </p:sp>
      <p:sp>
        <p:nvSpPr>
          <p:cNvPr id="16" name="文本框 15">
            <a:extLst>
              <a:ext uri="{FF2B5EF4-FFF2-40B4-BE49-F238E27FC236}">
                <a16:creationId xmlns:a16="http://schemas.microsoft.com/office/drawing/2014/main" id="{BB288B3C-DD19-4259-9BE2-8329E096A52B}"/>
              </a:ext>
            </a:extLst>
          </p:cNvPr>
          <p:cNvSpPr txBox="1"/>
          <p:nvPr/>
        </p:nvSpPr>
        <p:spPr>
          <a:xfrm>
            <a:off x="1592835" y="4462891"/>
            <a:ext cx="9463092"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基于知识点进行学生能力表征，忽略了</a:t>
            </a:r>
            <a:r>
              <a:rPr lang="zh-CN" altLang="en-US" sz="2400" dirty="0">
                <a:solidFill>
                  <a:srgbClr val="FF0000"/>
                </a:solidFill>
                <a:latin typeface="宋体" panose="02010600030101010101" pitchFamily="2" charset="-122"/>
                <a:ea typeface="宋体" panose="02010600030101010101" pitchFamily="2" charset="-122"/>
              </a:rPr>
              <a:t>习题的难度信息</a:t>
            </a:r>
            <a:r>
              <a:rPr lang="zh-CN" altLang="en-US"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AFM,PFA,DAS3H</a:t>
            </a:r>
          </a:p>
        </p:txBody>
      </p:sp>
    </p:spTree>
    <p:extLst>
      <p:ext uri="{BB962C8B-B14F-4D97-AF65-F5344CB8AC3E}">
        <p14:creationId xmlns:p14="http://schemas.microsoft.com/office/powerpoint/2010/main" val="43544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762E1D87-003E-BE4E-B82A-0DC475C29AA9}"/>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2E7A2174-DD16-4145-9BEA-1298D25A2DCB}"/>
              </a:ext>
            </a:extLst>
          </p:cNvPr>
          <p:cNvSpPr>
            <a:spLocks noGrp="1"/>
          </p:cNvSpPr>
          <p:nvPr>
            <p:ph type="sldNum" sz="quarter" idx="12"/>
          </p:nvPr>
        </p:nvSpPr>
        <p:spPr/>
        <p:txBody>
          <a:bodyPr/>
          <a:lstStyle/>
          <a:p>
            <a:fld id="{5DD3DB80-B894-403A-B48E-6FDC1A72010E}" type="slidenum">
              <a:rPr lang="zh-CN" altLang="en-US" smtClean="0"/>
              <a:t>11</a:t>
            </a:fld>
            <a:endParaRPr lang="zh-CN" altLang="en-US"/>
          </a:p>
        </p:txBody>
      </p:sp>
      <p:sp>
        <p:nvSpPr>
          <p:cNvPr id="5" name="Rectangle 14">
            <a:extLst>
              <a:ext uri="{FF2B5EF4-FFF2-40B4-BE49-F238E27FC236}">
                <a16:creationId xmlns:a16="http://schemas.microsoft.com/office/drawing/2014/main" id="{658C0467-18EC-E64D-921D-012807874336}"/>
              </a:ext>
            </a:extLst>
          </p:cNvPr>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学生能力表征改进</a:t>
            </a:r>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28366CEB-FD54-4737-8320-1C668A6BE45F}"/>
                  </a:ext>
                </a:extLst>
              </p:cNvPr>
              <p:cNvSpPr txBox="1"/>
              <p:nvPr/>
            </p:nvSpPr>
            <p:spPr>
              <a:xfrm>
                <a:off x="3695700" y="1777531"/>
                <a:ext cx="7658100" cy="413511"/>
              </a:xfrm>
              <a:prstGeom prst="rect">
                <a:avLst/>
              </a:prstGeom>
              <a:noFill/>
            </p:spPr>
            <p:txBody>
              <a:bodyPr wrap="square">
                <a:spAutoFit/>
              </a:bodyPr>
              <a:lstStyle/>
              <a:p>
                <a14:m>
                  <m:oMath xmlns:m="http://schemas.openxmlformats.org/officeDocument/2006/math">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𝛾</m:t>
                        </m:r>
                      </m:e>
                      <m:sub>
                        <m:r>
                          <a:rPr lang="zh-CN" altLang="en-US" sz="2000" i="1">
                            <a:latin typeface="Cambria Math" panose="02040503050406030204" pitchFamily="18" charset="0"/>
                          </a:rPr>
                          <m:t>𝑘</m:t>
                        </m:r>
                      </m:sub>
                    </m:sSub>
                  </m:oMath>
                </a14:m>
                <a:r>
                  <a:rPr lang="zh-CN" altLang="en-US" sz="2000" dirty="0">
                    <a:latin typeface="宋体" panose="02010600030101010101" pitchFamily="2" charset="-122"/>
                    <a:ea typeface="宋体" panose="02010600030101010101" pitchFamily="2" charset="-122"/>
                  </a:rPr>
                  <a:t>知识点学习率，</a:t>
                </a:r>
                <a:r>
                  <a:rPr lang="zh-CN" altLang="en-US" sz="2000" dirty="0">
                    <a:solidFill>
                      <a:srgbClr val="836967"/>
                    </a:solidFill>
                    <a:latin typeface="宋体" panose="02010600030101010101" pitchFamily="2" charset="-122"/>
                    <a:ea typeface="宋体" panose="02010600030101010101" pitchFamily="2" charset="-122"/>
                  </a:rPr>
                  <a:t> </a:t>
                </a:r>
                <a14:m>
                  <m:oMath xmlns:m="http://schemas.openxmlformats.org/officeDocument/2006/math">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𝑎</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oMath>
                </a14:m>
                <a:r>
                  <a:rPr lang="zh-CN" altLang="en-US" sz="2000" dirty="0">
                    <a:latin typeface="宋体" panose="02010600030101010101" pitchFamily="2" charset="-122"/>
                    <a:ea typeface="宋体" panose="02010600030101010101" pitchFamily="2" charset="-122"/>
                  </a:rPr>
                  <a:t>学生在知识点上的尝试次数</a:t>
                </a:r>
                <a:endParaRPr lang="zh-CN" altLang="en-US" sz="2000" dirty="0"/>
              </a:p>
            </p:txBody>
          </p:sp>
        </mc:Choice>
        <mc:Fallback xmlns="">
          <p:sp>
            <p:nvSpPr>
              <p:cNvPr id="38" name="文本框 37">
                <a:extLst>
                  <a:ext uri="{FF2B5EF4-FFF2-40B4-BE49-F238E27FC236}">
                    <a16:creationId xmlns:a16="http://schemas.microsoft.com/office/drawing/2014/main" id="{28366CEB-FD54-4737-8320-1C668A6BE45F}"/>
                  </a:ext>
                </a:extLst>
              </p:cNvPr>
              <p:cNvSpPr txBox="1">
                <a:spLocks noRot="1" noChangeAspect="1" noMove="1" noResize="1" noEditPoints="1" noAdjustHandles="1" noChangeArrowheads="1" noChangeShapeType="1" noTextEdit="1"/>
              </p:cNvSpPr>
              <p:nvPr/>
            </p:nvSpPr>
            <p:spPr>
              <a:xfrm>
                <a:off x="3695700" y="1777531"/>
                <a:ext cx="7658100" cy="413511"/>
              </a:xfrm>
              <a:prstGeom prst="rect">
                <a:avLst/>
              </a:prstGeom>
              <a:blipFill>
                <a:blip r:embed="rId3"/>
                <a:stretch>
                  <a:fillRect t="-13433" b="-194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2F8237C4-052E-44C6-A250-EE2E6B94019D}"/>
                  </a:ext>
                </a:extLst>
              </p:cNvPr>
              <p:cNvSpPr txBox="1"/>
              <p:nvPr/>
            </p:nvSpPr>
            <p:spPr>
              <a:xfrm>
                <a:off x="234176" y="3181771"/>
                <a:ext cx="7290573" cy="10322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effectLst/>
                          <a:latin typeface="Cambria Math" panose="02040503050406030204" pitchFamily="18" charset="0"/>
                          <a:ea typeface="Cambria Math" panose="02040503050406030204" pitchFamily="18" charset="0"/>
                        </a:rPr>
                        <m:t>   </m:t>
                      </m:r>
                      <m:nary>
                        <m:naryPr>
                          <m:chr m:val="∑"/>
                          <m:limLoc m:val="undOvr"/>
                          <m:supHide m:val="on"/>
                          <m:ctrlPr>
                            <a:rPr lang="zh-CN" altLang="zh-CN" sz="2400" i="1" smtClean="0">
                              <a:effectLst/>
                              <a:latin typeface="Cambria Math" panose="02040503050406030204" pitchFamily="18" charset="0"/>
                              <a:ea typeface="Cambria Math" panose="02040503050406030204" pitchFamily="18" charset="0"/>
                            </a:rPr>
                          </m:ctrlPr>
                        </m:naryPr>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𝐾𝐶</m:t>
                          </m:r>
                          <m:d>
                            <m:dPr>
                              <m:ctrlPr>
                                <a:rPr lang="zh-CN" altLang="zh-CN" sz="2400" i="1">
                                  <a:effectLst/>
                                  <a:latin typeface="Cambria Math" panose="02040503050406030204" pitchFamily="18" charset="0"/>
                                  <a:ea typeface="Cambria Math" panose="02040503050406030204" pitchFamily="18" charset="0"/>
                                </a:rPr>
                              </m:ctrlPr>
                            </m:d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𝑗</m:t>
                              </m:r>
                            </m:e>
                          </m:d>
                        </m:sub>
                        <m:sup/>
                        <m:e>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𝛾</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sub>
                          </m:sSub>
                        </m:e>
                      </m:nary>
                      <m:d>
                        <m:dPr>
                          <m:ctrlPr>
                            <a:rPr lang="zh-CN" altLang="zh-CN" sz="2400" i="1">
                              <a:effectLst/>
                              <a:latin typeface="Cambria Math" panose="02040503050406030204" pitchFamily="18" charset="0"/>
                              <a:ea typeface="Cambria Math" panose="02040503050406030204" pitchFamily="18" charset="0"/>
                            </a:rPr>
                          </m:ctrlPr>
                        </m:dPr>
                        <m:e>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𝑎</m:t>
                              </m:r>
                            </m:sub>
                          </m:sSub>
                        </m:e>
                      </m:d>
                    </m:oMath>
                  </m:oMathPara>
                </a14:m>
                <a:endParaRPr lang="zh-CN" altLang="en-US" sz="2400" dirty="0"/>
              </a:p>
            </p:txBody>
          </p:sp>
        </mc:Choice>
        <mc:Fallback xmlns="">
          <p:sp>
            <p:nvSpPr>
              <p:cNvPr id="39" name="文本框 38">
                <a:extLst>
                  <a:ext uri="{FF2B5EF4-FFF2-40B4-BE49-F238E27FC236}">
                    <a16:creationId xmlns:a16="http://schemas.microsoft.com/office/drawing/2014/main" id="{2F8237C4-052E-44C6-A250-EE2E6B94019D}"/>
                  </a:ext>
                </a:extLst>
              </p:cNvPr>
              <p:cNvSpPr txBox="1">
                <a:spLocks noRot="1" noChangeAspect="1" noMove="1" noResize="1" noEditPoints="1" noAdjustHandles="1" noChangeArrowheads="1" noChangeShapeType="1" noTextEdit="1"/>
              </p:cNvSpPr>
              <p:nvPr/>
            </p:nvSpPr>
            <p:spPr>
              <a:xfrm>
                <a:off x="234176" y="3181771"/>
                <a:ext cx="7290573" cy="1032206"/>
              </a:xfrm>
              <a:prstGeom prst="rect">
                <a:avLst/>
              </a:prstGeom>
              <a:blipFill>
                <a:blip r:embed="rId4"/>
                <a:stretch>
                  <a:fillRect/>
                </a:stretch>
              </a:blipFill>
            </p:spPr>
            <p:txBody>
              <a:bodyPr/>
              <a:lstStyle/>
              <a:p>
                <a:r>
                  <a:rPr lang="zh-CN" altLang="en-US">
                    <a:noFill/>
                  </a:rPr>
                  <a:t> </a:t>
                </a:r>
              </a:p>
            </p:txBody>
          </p:sp>
        </mc:Fallback>
      </mc:AlternateContent>
      <p:cxnSp>
        <p:nvCxnSpPr>
          <p:cNvPr id="40" name="直接箭头连接符 39">
            <a:extLst>
              <a:ext uri="{FF2B5EF4-FFF2-40B4-BE49-F238E27FC236}">
                <a16:creationId xmlns:a16="http://schemas.microsoft.com/office/drawing/2014/main" id="{60CBC7FF-E5AA-47F3-AB74-794CC3A3B62E}"/>
              </a:ext>
            </a:extLst>
          </p:cNvPr>
          <p:cNvCxnSpPr>
            <a:cxnSpLocks/>
          </p:cNvCxnSpPr>
          <p:nvPr/>
        </p:nvCxnSpPr>
        <p:spPr>
          <a:xfrm>
            <a:off x="3117850" y="2353541"/>
            <a:ext cx="0" cy="828230"/>
          </a:xfrm>
          <a:prstGeom prst="straightConnector1">
            <a:avLst/>
          </a:prstGeom>
          <a:ln w="317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58B29CF-DDC3-44A5-A212-6A9DFD654C5E}"/>
                  </a:ext>
                </a:extLst>
              </p:cNvPr>
              <p:cNvSpPr txBox="1"/>
              <p:nvPr/>
            </p:nvSpPr>
            <p:spPr>
              <a:xfrm>
                <a:off x="541609" y="4606088"/>
                <a:ext cx="9061450" cy="10322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zh-CN" altLang="zh-CN" sz="2400" i="1" smtClean="0">
                              <a:effectLst/>
                              <a:latin typeface="Cambria Math" panose="02040503050406030204" pitchFamily="18" charset="0"/>
                              <a:ea typeface="Cambria Math" panose="02040503050406030204" pitchFamily="18" charset="0"/>
                            </a:rPr>
                          </m:ctrlPr>
                        </m:naryPr>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𝐾𝐶</m:t>
                          </m:r>
                          <m:d>
                            <m:dPr>
                              <m:ctrlPr>
                                <a:rPr lang="zh-CN" altLang="zh-CN" sz="2400" i="1">
                                  <a:effectLst/>
                                  <a:latin typeface="Cambria Math" panose="02040503050406030204" pitchFamily="18" charset="0"/>
                                  <a:ea typeface="Cambria Math" panose="02040503050406030204" pitchFamily="18" charset="0"/>
                                </a:rPr>
                              </m:ctrlPr>
                            </m:d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𝑗</m:t>
                              </m:r>
                            </m:e>
                          </m:d>
                        </m:sub>
                        <m:sup/>
                        <m:e>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𝛾</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sub>
                          </m:sSub>
                        </m:e>
                      </m:nary>
                      <m:d>
                        <m:dPr>
                          <m:ctrlPr>
                            <a:rPr lang="zh-CN" altLang="zh-CN" sz="2400" i="1">
                              <a:effectLst/>
                              <a:latin typeface="Cambria Math" panose="02040503050406030204" pitchFamily="18" charset="0"/>
                              <a:ea typeface="Cambria Math" panose="02040503050406030204" pitchFamily="18" charset="0"/>
                            </a:rPr>
                          </m:ctrlPr>
                        </m:dPr>
                        <m:e>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i="1" kern="100">
                              <a:effectLst/>
                              <a:latin typeface="Cambria Math" panose="02040503050406030204" pitchFamily="18" charset="0"/>
                              <a:ea typeface="MS Gothic" panose="020B0609070205080204" pitchFamily="49" charset="-128"/>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𝑑</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𝑑</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𝑑</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𝑎</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𝑑</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𝑎</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sub>
                          </m:sSub>
                        </m:e>
                      </m:d>
                    </m:oMath>
                  </m:oMathPara>
                </a14:m>
                <a:endParaRPr lang="zh-CN" altLang="en-US" sz="2400" dirty="0"/>
              </a:p>
            </p:txBody>
          </p:sp>
        </mc:Choice>
        <mc:Fallback xmlns="">
          <p:sp>
            <p:nvSpPr>
              <p:cNvPr id="41" name="文本框 40">
                <a:extLst>
                  <a:ext uri="{FF2B5EF4-FFF2-40B4-BE49-F238E27FC236}">
                    <a16:creationId xmlns:a16="http://schemas.microsoft.com/office/drawing/2014/main" id="{758B29CF-DDC3-44A5-A212-6A9DFD654C5E}"/>
                  </a:ext>
                </a:extLst>
              </p:cNvPr>
              <p:cNvSpPr txBox="1">
                <a:spLocks noRot="1" noChangeAspect="1" noMove="1" noResize="1" noEditPoints="1" noAdjustHandles="1" noChangeArrowheads="1" noChangeShapeType="1" noTextEdit="1"/>
              </p:cNvSpPr>
              <p:nvPr/>
            </p:nvSpPr>
            <p:spPr>
              <a:xfrm>
                <a:off x="541609" y="4606088"/>
                <a:ext cx="9061450" cy="1032206"/>
              </a:xfrm>
              <a:prstGeom prst="rect">
                <a:avLst/>
              </a:prstGeom>
              <a:blipFill>
                <a:blip r:embed="rId5"/>
                <a:stretch>
                  <a:fillRect/>
                </a:stretch>
              </a:blipFill>
            </p:spPr>
            <p:txBody>
              <a:bodyPr/>
              <a:lstStyle/>
              <a:p>
                <a:r>
                  <a:rPr lang="zh-CN" altLang="en-US">
                    <a:noFill/>
                  </a:rPr>
                  <a:t> </a:t>
                </a:r>
              </a:p>
            </p:txBody>
          </p:sp>
        </mc:Fallback>
      </mc:AlternateContent>
      <p:cxnSp>
        <p:nvCxnSpPr>
          <p:cNvPr id="42" name="直接箭头连接符 41">
            <a:extLst>
              <a:ext uri="{FF2B5EF4-FFF2-40B4-BE49-F238E27FC236}">
                <a16:creationId xmlns:a16="http://schemas.microsoft.com/office/drawing/2014/main" id="{24AFB186-9741-47AD-8526-1291AC5B0678}"/>
              </a:ext>
            </a:extLst>
          </p:cNvPr>
          <p:cNvCxnSpPr>
            <a:cxnSpLocks/>
          </p:cNvCxnSpPr>
          <p:nvPr/>
        </p:nvCxnSpPr>
        <p:spPr>
          <a:xfrm>
            <a:off x="3117850" y="3993257"/>
            <a:ext cx="0" cy="779337"/>
          </a:xfrm>
          <a:prstGeom prst="straightConnector1">
            <a:avLst/>
          </a:prstGeom>
          <a:ln w="317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1671A10-C012-4F8E-8EE9-56FDE6B0F602}"/>
              </a:ext>
            </a:extLst>
          </p:cNvPr>
          <p:cNvSpPr txBox="1"/>
          <p:nvPr/>
        </p:nvSpPr>
        <p:spPr>
          <a:xfrm>
            <a:off x="3117850" y="4089887"/>
            <a:ext cx="1206500" cy="523220"/>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rPr>
              <a:t>改进</a:t>
            </a: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3C0FB66E-8746-4D53-9734-97565E1FE970}"/>
                  </a:ext>
                </a:extLst>
              </p:cNvPr>
              <p:cNvSpPr txBox="1"/>
              <p:nvPr/>
            </p:nvSpPr>
            <p:spPr>
              <a:xfrm>
                <a:off x="1711867" y="1534680"/>
                <a:ext cx="6096000" cy="981744"/>
              </a:xfrm>
              <a:prstGeom prst="rect">
                <a:avLst/>
              </a:prstGeom>
              <a:noFill/>
            </p:spPr>
            <p:txBody>
              <a:bodyPr wrap="square">
                <a:spAutoFit/>
              </a:bodyPr>
              <a:lstStyle/>
              <a:p>
                <a:pPr marL="0" indent="0">
                  <a:buNone/>
                </a:pPr>
                <a:endParaRPr kumimoji="0" lang="en-US" altLang="zh-CN" sz="12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indent="0">
                  <a:buNone/>
                </a:pPr>
                <a14:m>
                  <m:oMathPara xmlns:m="http://schemas.openxmlformats.org/officeDocument/2006/math">
                    <m:oMathParaPr>
                      <m:jc m:val="left"/>
                    </m:oMathParaPr>
                    <m:oMath xmlns:m="http://schemas.openxmlformats.org/officeDocument/2006/math">
                      <m:r>
                        <a:rPr lang="en-US" altLang="zh-CN" sz="1800" b="0" i="1" smtClean="0">
                          <a:latin typeface="Cambria Math" panose="02040503050406030204" pitchFamily="18" charset="0"/>
                          <a:ea typeface="Cambria Math" panose="02040503050406030204" pitchFamily="18" charset="0"/>
                        </a:rPr>
                        <m:t>   </m:t>
                      </m:r>
                      <m:nary>
                        <m:naryPr>
                          <m:chr m:val="∑"/>
                          <m:limLoc m:val="undOvr"/>
                          <m:supHide m:val="on"/>
                          <m:ctrlPr>
                            <a:rPr lang="zh-CN" altLang="zh-CN" sz="1800" i="1">
                              <a:latin typeface="Cambria Math" panose="02040503050406030204" pitchFamily="18" charset="0"/>
                              <a:ea typeface="Cambria Math" panose="02040503050406030204" pitchFamily="18" charset="0"/>
                            </a:rPr>
                          </m:ctrlPr>
                        </m:naryPr>
                        <m: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𝑘</m:t>
                          </m:r>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𝐾𝐶</m:t>
                          </m:r>
                          <m:d>
                            <m:dPr>
                              <m:ctrlPr>
                                <a:rPr lang="zh-CN" altLang="zh-CN" sz="1800" i="1">
                                  <a:latin typeface="Cambria Math" panose="02040503050406030204" pitchFamily="18" charset="0"/>
                                  <a:ea typeface="Cambria Math" panose="02040503050406030204" pitchFamily="18" charset="0"/>
                                </a:rPr>
                              </m:ctrlPr>
                            </m:dPr>
                            <m:e>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𝑗</m:t>
                              </m:r>
                            </m:e>
                          </m:d>
                        </m:sub>
                        <m:sup/>
                        <m:e>
                          <m:sSub>
                            <m:sSubPr>
                              <m:ctrlPr>
                                <a:rPr lang="zh-CN" altLang="zh-CN" sz="1800" i="1">
                                  <a:latin typeface="Cambria Math" panose="02040503050406030204" pitchFamily="18" charset="0"/>
                                  <a:ea typeface="Cambria Math" panose="02040503050406030204" pitchFamily="18" charset="0"/>
                                </a:rPr>
                              </m:ctrlPr>
                            </m:sSubPr>
                            <m:e>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𝛾</m:t>
                              </m:r>
                            </m:e>
                            <m: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𝑘</m:t>
                              </m:r>
                            </m:sub>
                          </m:sSub>
                        </m:e>
                      </m:nary>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𝑎</m:t>
                          </m:r>
                        </m:e>
                        <m:sub>
                          <m:r>
                            <a:rPr lang="zh-CN" altLang="en-US" sz="1800" i="1">
                              <a:latin typeface="Cambria Math" panose="02040503050406030204" pitchFamily="18" charset="0"/>
                            </a:rPr>
                            <m:t>𝑠</m:t>
                          </m:r>
                          <m:r>
                            <a:rPr lang="zh-CN" altLang="en-US" sz="1800">
                              <a:latin typeface="Cambria Math" panose="02040503050406030204" pitchFamily="18" charset="0"/>
                            </a:rPr>
                            <m:t>,</m:t>
                          </m:r>
                          <m:r>
                            <a:rPr lang="zh-CN" altLang="en-US" sz="1800" i="1">
                              <a:latin typeface="Cambria Math" panose="02040503050406030204" pitchFamily="18" charset="0"/>
                            </a:rPr>
                            <m:t>𝑘</m:t>
                          </m:r>
                        </m:sub>
                      </m:sSub>
                    </m:oMath>
                  </m:oMathPara>
                </a14:m>
                <a:endParaRPr lang="zh-CN" altLang="en-US" sz="1800" dirty="0"/>
              </a:p>
            </p:txBody>
          </p:sp>
        </mc:Choice>
        <mc:Fallback xmlns="">
          <p:sp>
            <p:nvSpPr>
              <p:cNvPr id="44" name="文本框 43">
                <a:extLst>
                  <a:ext uri="{FF2B5EF4-FFF2-40B4-BE49-F238E27FC236}">
                    <a16:creationId xmlns:a16="http://schemas.microsoft.com/office/drawing/2014/main" id="{3C0FB66E-8746-4D53-9734-97565E1FE970}"/>
                  </a:ext>
                </a:extLst>
              </p:cNvPr>
              <p:cNvSpPr txBox="1">
                <a:spLocks noRot="1" noChangeAspect="1" noMove="1" noResize="1" noEditPoints="1" noAdjustHandles="1" noChangeArrowheads="1" noChangeShapeType="1" noTextEdit="1"/>
              </p:cNvSpPr>
              <p:nvPr/>
            </p:nvSpPr>
            <p:spPr>
              <a:xfrm>
                <a:off x="1711867" y="1534680"/>
                <a:ext cx="6096000" cy="98174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8DE7FC7-B646-449D-8FEE-C5EF6F84F234}"/>
                  </a:ext>
                </a:extLst>
              </p:cNvPr>
              <p:cNvSpPr txBox="1"/>
              <p:nvPr/>
            </p:nvSpPr>
            <p:spPr>
              <a:xfrm>
                <a:off x="630071" y="1153826"/>
                <a:ext cx="6096000" cy="425501"/>
              </a:xfrm>
              <a:prstGeom prst="rect">
                <a:avLst/>
              </a:prstGeom>
              <a:noFill/>
            </p:spPr>
            <p:txBody>
              <a:bodyPr wrap="square">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AFM-D :</a:t>
                </a:r>
                <a:r>
                  <a:rPr lang="en-US" altLang="zh-CN" dirty="0"/>
                  <a:t>    </a:t>
                </a:r>
                <a14:m>
                  <m:oMath xmlns:m="http://schemas.openxmlformats.org/officeDocument/2006/math">
                    <m:r>
                      <a:rPr lang="zh-CN" altLang="en-US" i="1" smtClean="0">
                        <a:latin typeface="Cambria Math" panose="02040503050406030204" pitchFamily="18" charset="0"/>
                      </a:rPr>
                      <m:t>𝑃</m:t>
                    </m:r>
                    <m:d>
                      <m:dPr>
                        <m:begChr m:val="（"/>
                        <m:endChr m:val="）"/>
                        <m:ctrlPr>
                          <a:rPr lang="zh-CN" altLang="en-US" i="1">
                            <a:solidFill>
                              <a:srgbClr val="836967"/>
                            </a:solidFill>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𝑌</m:t>
                            </m:r>
                          </m:e>
                          <m:sub>
                            <m:r>
                              <a:rPr lang="zh-CN" altLang="en-US" i="1">
                                <a:latin typeface="Cambria Math" panose="02040503050406030204" pitchFamily="18" charset="0"/>
                              </a:rPr>
                              <m:t>𝑠</m:t>
                            </m:r>
                            <m:r>
                              <a:rPr lang="zh-CN" altLang="en-US" i="0">
                                <a:latin typeface="Cambria Math" panose="02040503050406030204" pitchFamily="18" charset="0"/>
                              </a:rPr>
                              <m:t>,</m:t>
                            </m:r>
                            <m:r>
                              <a:rPr lang="zh-CN" altLang="en-US" i="1">
                                <a:latin typeface="Cambria Math" panose="02040503050406030204" pitchFamily="18" charset="0"/>
                              </a:rPr>
                              <m:t>𝑗</m:t>
                            </m:r>
                          </m:sub>
                        </m:sSub>
                        <m:r>
                          <a:rPr lang="zh-CN" altLang="en-US" i="0">
                            <a:latin typeface="Cambria Math" panose="02040503050406030204" pitchFamily="18" charset="0"/>
                          </a:rPr>
                          <m:t>=1</m:t>
                        </m:r>
                      </m:e>
                    </m:d>
                    <m:r>
                      <a:rPr lang="zh-CN" altLang="en-US" i="0">
                        <a:latin typeface="Cambria Math" panose="02040503050406030204" pitchFamily="18" charset="0"/>
                      </a:rPr>
                      <m:t>=</m:t>
                    </m:r>
                    <m:r>
                      <a:rPr lang="zh-CN" altLang="en-US" i="1">
                        <a:latin typeface="Cambria Math" panose="02040503050406030204" pitchFamily="18" charset="0"/>
                      </a:rPr>
                      <m:t>𝜎</m:t>
                    </m:r>
                    <m:d>
                      <m:dPr>
                        <m:ctrlPr>
                          <a:rPr lang="zh-CN" altLang="en-US" i="1">
                            <a:latin typeface="Cambria Math" panose="02040503050406030204" pitchFamily="18" charset="0"/>
                          </a:rPr>
                        </m:ctrlPr>
                      </m:dPr>
                      <m:e>
                        <m:nary>
                          <m:naryPr>
                            <m:chr m:val="∑"/>
                            <m:limLoc m:val="undOvr"/>
                            <m:supHide m:val="on"/>
                            <m:ctrlPr>
                              <a:rPr lang="zh-CN" altLang="en-US" i="1" smtClean="0">
                                <a:solidFill>
                                  <a:schemeClr val="tx1"/>
                                </a:solidFill>
                                <a:latin typeface="Cambria Math" panose="02040503050406030204" pitchFamily="18" charset="0"/>
                              </a:rPr>
                            </m:ctrlPr>
                          </m:naryPr>
                          <m:sub>
                            <m:r>
                              <a:rPr lang="zh-CN" altLang="en-US" i="1">
                                <a:solidFill>
                                  <a:schemeClr val="tx1"/>
                                </a:solidFill>
                                <a:latin typeface="Cambria Math" panose="02040503050406030204" pitchFamily="18" charset="0"/>
                              </a:rPr>
                              <m:t>𝑘</m:t>
                            </m:r>
                            <m:r>
                              <a:rPr lang="zh-CN" altLang="en-US" i="0">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𝐾𝐶</m:t>
                            </m:r>
                            <m:d>
                              <m:dPr>
                                <m:ctrlPr>
                                  <a:rPr lang="zh-CN" altLang="en-US" i="1">
                                    <a:solidFill>
                                      <a:schemeClr val="tx1"/>
                                    </a:solidFill>
                                    <a:latin typeface="Cambria Math" panose="02040503050406030204" pitchFamily="18" charset="0"/>
                                  </a:rPr>
                                </m:ctrlPr>
                              </m:dPr>
                              <m:e>
                                <m:r>
                                  <a:rPr lang="zh-CN" altLang="en-US" i="1">
                                    <a:solidFill>
                                      <a:schemeClr val="tx1"/>
                                    </a:solidFill>
                                    <a:latin typeface="Cambria Math" panose="02040503050406030204" pitchFamily="18" charset="0"/>
                                  </a:rPr>
                                  <m:t>𝑗</m:t>
                                </m:r>
                              </m:e>
                            </m:d>
                          </m:sub>
                          <m:sup/>
                          <m:e>
                            <m:r>
                              <a:rPr lang="zh-CN" altLang="en-US" i="1" kern="100" smtClean="0">
                                <a:solidFill>
                                  <a:schemeClr val="tx1"/>
                                </a:solidFill>
                                <a:latin typeface="Cambria Math" panose="02040503050406030204" pitchFamily="18" charset="0"/>
                                <a:ea typeface="微软雅黑" panose="020B0503020204020204" pitchFamily="34" charset="-122"/>
                                <a:cs typeface="微软雅黑" panose="020B0503020204020204" pitchFamily="34" charset="-122"/>
                              </a:rPr>
                              <m:t>−</m:t>
                            </m:r>
                            <m:sSub>
                              <m:sSubPr>
                                <m:ctrlPr>
                                  <a:rPr lang="zh-CN" altLang="zh-CN" i="1" smtClean="0">
                                    <a:solidFill>
                                      <a:srgbClr val="FF0000"/>
                                    </a:solidFill>
                                    <a:latin typeface="Cambria Math" panose="02040503050406030204" pitchFamily="18" charset="0"/>
                                    <a:ea typeface="Cambria Math" panose="02040503050406030204" pitchFamily="18" charset="0"/>
                                  </a:rPr>
                                </m:ctrlPr>
                              </m:sSubPr>
                              <m:e>
                                <m:r>
                                  <a:rPr lang="en-US" altLang="zh-CN"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i="1" kern="100">
                                <a:solidFill>
                                  <a:srgbClr val="FF0000"/>
                                </a:solidFill>
                                <a:latin typeface="Cambria Math" panose="02040503050406030204" pitchFamily="18" charset="0"/>
                                <a:ea typeface="MS Gothic" panose="020B0609070205080204" pitchFamily="49" charset="-128"/>
                                <a:cs typeface="Times New Roman" panose="02020603050405020304" pitchFamily="18" charset="0"/>
                              </a:rPr>
                              <m:t>∗</m:t>
                            </m:r>
                            <m:sSub>
                              <m:sSubPr>
                                <m:ctrlPr>
                                  <a:rPr lang="zh-CN" altLang="zh-CN" i="1">
                                    <a:solidFill>
                                      <a:srgbClr val="FF0000"/>
                                    </a:solidFill>
                                    <a:latin typeface="Cambria Math" panose="02040503050406030204" pitchFamily="18" charset="0"/>
                                    <a:ea typeface="Cambria Math" panose="02040503050406030204" pitchFamily="18" charset="0"/>
                                  </a:rPr>
                                </m:ctrlPr>
                              </m:sSubPr>
                              <m:e>
                                <m:r>
                                  <a:rPr lang="en-US" altLang="zh-CN"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𝜑</m:t>
                                </m:r>
                              </m:e>
                              <m:sub>
                                <m:r>
                                  <a:rPr lang="en-US" altLang="zh-CN"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𝑗</m:t>
                                </m:r>
                              </m:sub>
                            </m:sSub>
                            <m:r>
                              <a:rPr lang="zh-CN" altLang="en-US" i="0">
                                <a:solidFill>
                                  <a:schemeClr val="tx1"/>
                                </a:solidFill>
                                <a:latin typeface="Cambria Math" panose="02040503050406030204" pitchFamily="18" charset="0"/>
                              </a:rPr>
                              <m:t>+</m:t>
                            </m:r>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𝛾</m:t>
                                </m:r>
                              </m:e>
                              <m:sub>
                                <m:r>
                                  <a:rPr lang="zh-CN" altLang="en-US" i="1">
                                    <a:solidFill>
                                      <a:schemeClr val="tx1"/>
                                    </a:solidFill>
                                    <a:latin typeface="Cambria Math" panose="02040503050406030204" pitchFamily="18" charset="0"/>
                                  </a:rPr>
                                  <m:t>𝑘</m:t>
                                </m:r>
                              </m:sub>
                            </m:sSub>
                          </m:e>
                        </m:nary>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𝑠</m:t>
                            </m:r>
                            <m:r>
                              <a:rPr lang="zh-CN" altLang="en-US" i="0">
                                <a:latin typeface="Cambria Math" panose="02040503050406030204" pitchFamily="18" charset="0"/>
                              </a:rPr>
                              <m:t>,</m:t>
                            </m:r>
                            <m:r>
                              <a:rPr lang="zh-CN" altLang="en-US" i="1">
                                <a:latin typeface="Cambria Math" panose="02040503050406030204" pitchFamily="18" charset="0"/>
                              </a:rPr>
                              <m:t>𝑘</m:t>
                            </m:r>
                          </m:sub>
                        </m:sSub>
                      </m:e>
                    </m:d>
                  </m:oMath>
                </a14:m>
                <a:endParaRPr lang="zh-CN" altLang="en-US" dirty="0"/>
              </a:p>
            </p:txBody>
          </p:sp>
        </mc:Choice>
        <mc:Fallback xmlns="">
          <p:sp>
            <p:nvSpPr>
              <p:cNvPr id="13" name="文本框 12">
                <a:extLst>
                  <a:ext uri="{FF2B5EF4-FFF2-40B4-BE49-F238E27FC236}">
                    <a16:creationId xmlns:a16="http://schemas.microsoft.com/office/drawing/2014/main" id="{28DE7FC7-B646-449D-8FEE-C5EF6F84F234}"/>
                  </a:ext>
                </a:extLst>
              </p:cNvPr>
              <p:cNvSpPr txBox="1">
                <a:spLocks noRot="1" noChangeAspect="1" noMove="1" noResize="1" noEditPoints="1" noAdjustHandles="1" noChangeArrowheads="1" noChangeShapeType="1" noTextEdit="1"/>
              </p:cNvSpPr>
              <p:nvPr/>
            </p:nvSpPr>
            <p:spPr>
              <a:xfrm>
                <a:off x="630071" y="1153826"/>
                <a:ext cx="6096000" cy="425501"/>
              </a:xfrm>
              <a:prstGeom prst="rect">
                <a:avLst/>
              </a:prstGeom>
              <a:blipFill>
                <a:blip r:embed="rId7"/>
                <a:stretch>
                  <a:fillRect l="-600" t="-98571" b="-15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AB88D8-4B4D-4C95-8A27-1BD89F754841}"/>
                  </a:ext>
                </a:extLst>
              </p:cNvPr>
              <p:cNvSpPr txBox="1"/>
              <p:nvPr/>
            </p:nvSpPr>
            <p:spPr>
              <a:xfrm>
                <a:off x="443930" y="5704174"/>
                <a:ext cx="13245944" cy="770467"/>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AFM-D</a:t>
                </a:r>
                <a:r>
                  <a:rPr lang="en-US" altLang="zh-CN" sz="2000" dirty="0">
                    <a:solidFill>
                      <a:srgbClr val="FF0000"/>
                    </a:solidFill>
                    <a:latin typeface="Times New Roman" panose="02020603050405020304" pitchFamily="18" charset="0"/>
                    <a:cs typeface="Times New Roman" panose="02020603050405020304" pitchFamily="18" charset="0"/>
                  </a:rPr>
                  <a:t>W</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zh-CN" altLang="en-US" sz="2000" i="1">
                        <a:latin typeface="Cambria Math" panose="02040503050406030204" pitchFamily="18" charset="0"/>
                      </a:rPr>
                      <m:t>𝑃</m:t>
                    </m:r>
                    <m:d>
                      <m:dPr>
                        <m:begChr m:val="（"/>
                        <m:endChr m:val="）"/>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𝑌</m:t>
                            </m:r>
                          </m:e>
                          <m:sub>
                            <m:r>
                              <a:rPr lang="zh-CN" altLang="en-US" sz="2000" i="1">
                                <a:latin typeface="Cambria Math" panose="02040503050406030204" pitchFamily="18" charset="0"/>
                              </a:rPr>
                              <m:t>𝑠</m:t>
                            </m:r>
                            <m:r>
                              <a:rPr lang="zh-CN" altLang="en-US" sz="2000">
                                <a:latin typeface="Cambria Math" panose="02040503050406030204" pitchFamily="18" charset="0"/>
                              </a:rPr>
                              <m:t>,</m:t>
                            </m:r>
                            <m:r>
                              <a:rPr lang="zh-CN" altLang="en-US" sz="2000" i="1">
                                <a:latin typeface="Cambria Math" panose="02040503050406030204" pitchFamily="18" charset="0"/>
                              </a:rPr>
                              <m:t>𝑗</m:t>
                            </m:r>
                          </m:sub>
                        </m:sSub>
                        <m:r>
                          <a:rPr lang="zh-CN" altLang="en-US" sz="2000">
                            <a:latin typeface="Cambria Math" panose="02040503050406030204" pitchFamily="18" charset="0"/>
                          </a:rPr>
                          <m:t>=1</m:t>
                        </m:r>
                      </m:e>
                    </m:d>
                    <m:r>
                      <a:rPr lang="en-US" altLang="zh-CN" sz="2000" b="0" i="0" smtClean="0">
                        <a:latin typeface="Cambria Math" panose="02040503050406030204" pitchFamily="18" charset="0"/>
                      </a:rPr>
                      <m:t> </m:t>
                    </m:r>
                    <m:r>
                      <a:rPr lang="zh-CN" altLang="en-US" sz="2000">
                        <a:latin typeface="Cambria Math" panose="02040503050406030204" pitchFamily="18" charset="0"/>
                      </a:rPr>
                      <m:t>=</m:t>
                    </m:r>
                    <m:r>
                      <a:rPr lang="zh-CN" altLang="en-US" sz="2000" i="1">
                        <a:latin typeface="Cambria Math" panose="02040503050406030204" pitchFamily="18" charset="0"/>
                      </a:rPr>
                      <m:t>𝜎</m:t>
                    </m:r>
                    <m:r>
                      <a:rPr lang="en-US" altLang="zh-CN" sz="2000" i="1">
                        <a:latin typeface="Cambria Math" panose="02040503050406030204" pitchFamily="18" charset="0"/>
                      </a:rPr>
                      <m:t>(</m:t>
                    </m:r>
                    <m:nary>
                      <m:naryPr>
                        <m:chr m:val="∑"/>
                        <m:limLoc m:val="undOvr"/>
                        <m:supHide m:val="on"/>
                        <m:ctrlPr>
                          <a:rPr lang="zh-CN" altLang="en-US" sz="2000" i="1">
                            <a:latin typeface="Cambria Math" panose="02040503050406030204" pitchFamily="18" charset="0"/>
                          </a:rPr>
                        </m:ctrlPr>
                      </m:naryPr>
                      <m:sub>
                        <m:r>
                          <a:rPr lang="zh-CN" altLang="en-US" sz="2000" i="1">
                            <a:latin typeface="Cambria Math" panose="02040503050406030204" pitchFamily="18" charset="0"/>
                          </a:rPr>
                          <m:t>𝑘</m:t>
                        </m:r>
                        <m:r>
                          <a:rPr lang="zh-CN" altLang="en-US" sz="2000">
                            <a:latin typeface="Cambria Math" panose="02040503050406030204" pitchFamily="18" charset="0"/>
                          </a:rPr>
                          <m:t>∈</m:t>
                        </m:r>
                        <m:r>
                          <a:rPr lang="zh-CN" altLang="en-US" sz="2000" i="1">
                            <a:latin typeface="Cambria Math" panose="02040503050406030204" pitchFamily="18" charset="0"/>
                          </a:rPr>
                          <m:t>𝐾𝐶</m:t>
                        </m:r>
                        <m:d>
                          <m:dPr>
                            <m:ctrlPr>
                              <a:rPr lang="zh-CN" altLang="en-US" sz="2000" i="1">
                                <a:solidFill>
                                  <a:srgbClr val="836967"/>
                                </a:solidFill>
                                <a:latin typeface="Cambria Math" panose="02040503050406030204" pitchFamily="18" charset="0"/>
                              </a:rPr>
                            </m:ctrlPr>
                          </m:dPr>
                          <m:e>
                            <m:r>
                              <a:rPr lang="zh-CN" altLang="en-US" sz="2000" i="1">
                                <a:latin typeface="Cambria Math" panose="02040503050406030204" pitchFamily="18" charset="0"/>
                              </a:rPr>
                              <m:t>𝑗</m:t>
                            </m:r>
                          </m:e>
                        </m:d>
                      </m:sub>
                      <m:sup/>
                      <m:e>
                        <m:r>
                          <a:rPr lang="zh-CN" altLang="en-US" sz="2000" i="1" kern="100">
                            <a:latin typeface="Cambria Math" panose="02040503050406030204" pitchFamily="18" charset="0"/>
                            <a:ea typeface="微软雅黑" panose="020B0503020204020204" pitchFamily="34" charset="-122"/>
                            <a:cs typeface="微软雅黑" panose="020B0503020204020204" pitchFamily="34" charset="-122"/>
                          </a:rPr>
                          <m:t>−</m:t>
                        </m:r>
                        <m:sSub>
                          <m:sSubPr>
                            <m:ctrlPr>
                              <a:rPr lang="zh-CN" altLang="zh-CN" sz="2000" i="1">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2000" i="1" kern="100">
                            <a:latin typeface="Cambria Math" panose="02040503050406030204" pitchFamily="18" charset="0"/>
                            <a:ea typeface="MS Gothic" panose="020B0609070205080204" pitchFamily="49" charset="-128"/>
                            <a:cs typeface="Times New Roman" panose="02020603050405020304" pitchFamily="18" charset="0"/>
                          </a:rPr>
                          <m:t>∗</m:t>
                        </m:r>
                        <m:sSub>
                          <m:sSubPr>
                            <m:ctrlPr>
                              <a:rPr lang="zh-CN" altLang="zh-CN" sz="2000" i="1">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𝜑</m:t>
                            </m:r>
                          </m:e>
                          <m:sub>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𝑗</m:t>
                            </m:r>
                          </m:sub>
                        </m:sSub>
                      </m:e>
                    </m:nary>
                    <m:r>
                      <a:rPr lang="zh-CN" altLang="en-US" sz="200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𝛾</m:t>
                        </m:r>
                      </m:e>
                      <m:sub>
                        <m:r>
                          <a:rPr lang="zh-CN" altLang="en-US" sz="2000" i="1">
                            <a:latin typeface="Cambria Math" panose="02040503050406030204" pitchFamily="18" charset="0"/>
                          </a:rPr>
                          <m:t>𝑘</m:t>
                        </m:r>
                      </m:sub>
                    </m:sSub>
                    <m:d>
                      <m:dPr>
                        <m:ctrlPr>
                          <a:rPr lang="zh-CN" altLang="en-US" sz="2000" i="1" smtClean="0">
                            <a:solidFill>
                              <a:srgbClr val="FF0000"/>
                            </a:solidFill>
                            <a:latin typeface="Cambria Math" panose="02040503050406030204" pitchFamily="18" charset="0"/>
                          </a:rPr>
                        </m:ctrlPr>
                      </m:dPr>
                      <m:e>
                        <m:sSub>
                          <m:sSubPr>
                            <m:ctrlPr>
                              <a:rPr lang="zh-CN" altLang="en-US" sz="2000" i="1">
                                <a:solidFill>
                                  <a:srgbClr val="FF0000"/>
                                </a:solidFill>
                                <a:latin typeface="Cambria Math" panose="02040503050406030204" pitchFamily="18" charset="0"/>
                              </a:rPr>
                            </m:ctrlPr>
                          </m:sSubPr>
                          <m:e>
                            <m:r>
                              <a:rPr lang="zh-CN" altLang="en-US" sz="2000">
                                <a:solidFill>
                                  <a:srgbClr val="FF0000"/>
                                </a:solidFill>
                                <a:latin typeface="Cambria Math" panose="02040503050406030204" pitchFamily="18" charset="0"/>
                              </a:rPr>
                              <m:t>1</m:t>
                            </m:r>
                          </m:e>
                          <m:sub>
                            <m:r>
                              <a:rPr lang="zh-CN" altLang="en-US" sz="2000">
                                <a:solidFill>
                                  <a:srgbClr val="FF0000"/>
                                </a:solidFill>
                                <a:latin typeface="Cambria Math" panose="02040503050406030204" pitchFamily="18" charset="0"/>
                              </a:rPr>
                              <m:t>1</m:t>
                            </m:r>
                          </m:sub>
                        </m:sSub>
                        <m:r>
                          <a:rPr lang="zh-CN" altLang="en-US" sz="2000">
                            <a:solidFill>
                              <a:srgbClr val="FF0000"/>
                            </a:solidFill>
                            <a:latin typeface="Cambria Math" panose="02040503050406030204" pitchFamily="18" charset="0"/>
                          </a:rPr>
                          <m:t>∗</m:t>
                        </m:r>
                        <m:sSub>
                          <m:sSubPr>
                            <m:ctrlPr>
                              <a:rPr lang="zh-CN" altLang="en-US" sz="2000" i="1">
                                <a:solidFill>
                                  <a:srgbClr val="FF0000"/>
                                </a:solidFill>
                                <a:latin typeface="Cambria Math" panose="02040503050406030204" pitchFamily="18" charset="0"/>
                              </a:rPr>
                            </m:ctrlPr>
                          </m:sSubPr>
                          <m:e>
                            <m:r>
                              <a:rPr lang="zh-CN" altLang="en-US" sz="2000" i="1">
                                <a:solidFill>
                                  <a:srgbClr val="FF0000"/>
                                </a:solidFill>
                                <a:latin typeface="Cambria Math" panose="02040503050406030204" pitchFamily="18" charset="0"/>
                              </a:rPr>
                              <m:t>𝑑</m:t>
                            </m:r>
                          </m:e>
                          <m:sub>
                            <m:d>
                              <m:dPr>
                                <m:ctrlPr>
                                  <a:rPr lang="zh-CN" altLang="en-US" sz="2000" i="1">
                                    <a:solidFill>
                                      <a:srgbClr val="FF0000"/>
                                    </a:solidFill>
                                    <a:latin typeface="Cambria Math" panose="02040503050406030204" pitchFamily="18" charset="0"/>
                                  </a:rPr>
                                </m:ctrlPr>
                              </m:dPr>
                              <m:e>
                                <m:r>
                                  <a:rPr lang="zh-CN" altLang="en-US" sz="2000">
                                    <a:solidFill>
                                      <a:srgbClr val="FF0000"/>
                                    </a:solidFill>
                                    <a:latin typeface="Cambria Math" panose="02040503050406030204" pitchFamily="18" charset="0"/>
                                  </a:rPr>
                                  <m:t>1</m:t>
                                </m:r>
                              </m:e>
                            </m:d>
                          </m:sub>
                        </m:sSub>
                        <m:r>
                          <a:rPr lang="zh-CN" altLang="en-US" sz="2000">
                            <a:solidFill>
                              <a:srgbClr val="FF0000"/>
                            </a:solidFill>
                            <a:latin typeface="Cambria Math" panose="02040503050406030204" pitchFamily="18" charset="0"/>
                          </a:rPr>
                          <m:t>+</m:t>
                        </m:r>
                        <m:sSub>
                          <m:sSubPr>
                            <m:ctrlPr>
                              <a:rPr lang="zh-CN" altLang="en-US" sz="2000" i="1">
                                <a:solidFill>
                                  <a:srgbClr val="FF0000"/>
                                </a:solidFill>
                                <a:latin typeface="Cambria Math" panose="02040503050406030204" pitchFamily="18" charset="0"/>
                              </a:rPr>
                            </m:ctrlPr>
                          </m:sSubPr>
                          <m:e>
                            <m:r>
                              <a:rPr lang="zh-CN" altLang="en-US" sz="2000">
                                <a:solidFill>
                                  <a:srgbClr val="FF0000"/>
                                </a:solidFill>
                                <a:latin typeface="Cambria Math" panose="02040503050406030204" pitchFamily="18" charset="0"/>
                              </a:rPr>
                              <m:t>1</m:t>
                            </m:r>
                          </m:e>
                          <m:sub>
                            <m:r>
                              <a:rPr lang="zh-CN" altLang="en-US" sz="2000">
                                <a:solidFill>
                                  <a:srgbClr val="FF0000"/>
                                </a:solidFill>
                                <a:latin typeface="Cambria Math" panose="02040503050406030204" pitchFamily="18" charset="0"/>
                              </a:rPr>
                              <m:t>2</m:t>
                            </m:r>
                          </m:sub>
                        </m:sSub>
                        <m:r>
                          <a:rPr lang="zh-CN" altLang="en-US" sz="2000">
                            <a:solidFill>
                              <a:srgbClr val="FF0000"/>
                            </a:solidFill>
                            <a:latin typeface="Cambria Math" panose="02040503050406030204" pitchFamily="18" charset="0"/>
                          </a:rPr>
                          <m:t>∗</m:t>
                        </m:r>
                        <m:sSub>
                          <m:sSubPr>
                            <m:ctrlPr>
                              <a:rPr lang="zh-CN" altLang="en-US" sz="2000" i="1">
                                <a:solidFill>
                                  <a:srgbClr val="FF0000"/>
                                </a:solidFill>
                                <a:latin typeface="Cambria Math" panose="02040503050406030204" pitchFamily="18" charset="0"/>
                              </a:rPr>
                            </m:ctrlPr>
                          </m:sSubPr>
                          <m:e>
                            <m:r>
                              <a:rPr lang="zh-CN" altLang="en-US" sz="2000" i="1">
                                <a:solidFill>
                                  <a:srgbClr val="FF0000"/>
                                </a:solidFill>
                                <a:latin typeface="Cambria Math" panose="02040503050406030204" pitchFamily="18" charset="0"/>
                              </a:rPr>
                              <m:t>𝑑</m:t>
                            </m:r>
                          </m:e>
                          <m:sub>
                            <m:d>
                              <m:dPr>
                                <m:ctrlPr>
                                  <a:rPr lang="zh-CN" altLang="en-US" sz="2000" i="1">
                                    <a:solidFill>
                                      <a:srgbClr val="FF0000"/>
                                    </a:solidFill>
                                    <a:latin typeface="Cambria Math" panose="02040503050406030204" pitchFamily="18" charset="0"/>
                                  </a:rPr>
                                </m:ctrlPr>
                              </m:dPr>
                              <m:e>
                                <m:r>
                                  <a:rPr lang="zh-CN" altLang="en-US" sz="2000">
                                    <a:solidFill>
                                      <a:srgbClr val="FF0000"/>
                                    </a:solidFill>
                                    <a:latin typeface="Cambria Math" panose="02040503050406030204" pitchFamily="18" charset="0"/>
                                  </a:rPr>
                                  <m:t>2</m:t>
                                </m:r>
                              </m:e>
                            </m:d>
                          </m:sub>
                        </m:sSub>
                        <m:r>
                          <a:rPr lang="zh-CN" altLang="en-US" sz="2000">
                            <a:solidFill>
                              <a:srgbClr val="FF0000"/>
                            </a:solidFill>
                            <a:latin typeface="Cambria Math" panose="02040503050406030204" pitchFamily="18" charset="0"/>
                          </a:rPr>
                          <m:t>+</m:t>
                        </m:r>
                        <m:sSub>
                          <m:sSubPr>
                            <m:ctrlPr>
                              <a:rPr lang="zh-CN" altLang="en-US" sz="2000" i="1">
                                <a:solidFill>
                                  <a:srgbClr val="FF0000"/>
                                </a:solidFill>
                                <a:latin typeface="Cambria Math" panose="02040503050406030204" pitchFamily="18" charset="0"/>
                              </a:rPr>
                            </m:ctrlPr>
                          </m:sSubPr>
                          <m:e>
                            <m:r>
                              <a:rPr lang="zh-CN" altLang="en-US" sz="2000">
                                <a:solidFill>
                                  <a:srgbClr val="FF0000"/>
                                </a:solidFill>
                                <a:latin typeface="Cambria Math" panose="02040503050406030204" pitchFamily="18" charset="0"/>
                              </a:rPr>
                              <m:t>1</m:t>
                            </m:r>
                          </m:e>
                          <m:sub>
                            <m:r>
                              <a:rPr lang="zh-CN" altLang="en-US" sz="2000">
                                <a:solidFill>
                                  <a:srgbClr val="FF0000"/>
                                </a:solidFill>
                                <a:latin typeface="Cambria Math" panose="02040503050406030204" pitchFamily="18" charset="0"/>
                              </a:rPr>
                              <m:t>3</m:t>
                            </m:r>
                          </m:sub>
                        </m:sSub>
                        <m:r>
                          <a:rPr lang="zh-CN" altLang="en-US" sz="2000">
                            <a:solidFill>
                              <a:srgbClr val="FF0000"/>
                            </a:solidFill>
                            <a:latin typeface="Cambria Math" panose="02040503050406030204" pitchFamily="18" charset="0"/>
                          </a:rPr>
                          <m:t>∗</m:t>
                        </m:r>
                        <m:sSub>
                          <m:sSubPr>
                            <m:ctrlPr>
                              <a:rPr lang="zh-CN" altLang="en-US" sz="2000" i="1">
                                <a:solidFill>
                                  <a:srgbClr val="FF0000"/>
                                </a:solidFill>
                                <a:latin typeface="Cambria Math" panose="02040503050406030204" pitchFamily="18" charset="0"/>
                              </a:rPr>
                            </m:ctrlPr>
                          </m:sSubPr>
                          <m:e>
                            <m:r>
                              <a:rPr lang="zh-CN" altLang="en-US" sz="2000" i="1">
                                <a:solidFill>
                                  <a:srgbClr val="FF0000"/>
                                </a:solidFill>
                                <a:latin typeface="Cambria Math" panose="02040503050406030204" pitchFamily="18" charset="0"/>
                              </a:rPr>
                              <m:t>𝑑</m:t>
                            </m:r>
                          </m:e>
                          <m:sub>
                            <m:d>
                              <m:dPr>
                                <m:ctrlPr>
                                  <a:rPr lang="zh-CN" altLang="en-US" sz="2000" i="1">
                                    <a:solidFill>
                                      <a:srgbClr val="FF0000"/>
                                    </a:solidFill>
                                    <a:latin typeface="Cambria Math" panose="02040503050406030204" pitchFamily="18" charset="0"/>
                                  </a:rPr>
                                </m:ctrlPr>
                              </m:dPr>
                              <m:e>
                                <m:r>
                                  <a:rPr lang="zh-CN" altLang="en-US" sz="2000">
                                    <a:solidFill>
                                      <a:srgbClr val="FF0000"/>
                                    </a:solidFill>
                                    <a:latin typeface="Cambria Math" panose="02040503050406030204" pitchFamily="18" charset="0"/>
                                  </a:rPr>
                                  <m:t>3</m:t>
                                </m:r>
                              </m:e>
                            </m:d>
                          </m:sub>
                        </m:sSub>
                        <m:r>
                          <a:rPr lang="zh-CN" altLang="en-US" sz="2000">
                            <a:solidFill>
                              <a:srgbClr val="FF0000"/>
                            </a:solidFill>
                            <a:latin typeface="Cambria Math" panose="02040503050406030204" pitchFamily="18" charset="0"/>
                          </a:rPr>
                          <m:t>+…..+</m:t>
                        </m:r>
                        <m:sSub>
                          <m:sSubPr>
                            <m:ctrlPr>
                              <a:rPr lang="zh-CN" altLang="en-US" sz="2000" i="1">
                                <a:solidFill>
                                  <a:srgbClr val="FF0000"/>
                                </a:solidFill>
                                <a:latin typeface="Cambria Math" panose="02040503050406030204" pitchFamily="18" charset="0"/>
                              </a:rPr>
                            </m:ctrlPr>
                          </m:sSubPr>
                          <m:e>
                            <m:r>
                              <a:rPr lang="zh-CN" altLang="en-US" sz="2000">
                                <a:solidFill>
                                  <a:srgbClr val="FF0000"/>
                                </a:solidFill>
                                <a:latin typeface="Cambria Math" panose="02040503050406030204" pitchFamily="18" charset="0"/>
                              </a:rPr>
                              <m:t>1</m:t>
                            </m:r>
                          </m:e>
                          <m:sub>
                            <m:r>
                              <a:rPr lang="zh-CN" altLang="en-US" sz="2000" i="1">
                                <a:solidFill>
                                  <a:srgbClr val="FF0000"/>
                                </a:solidFill>
                                <a:latin typeface="Cambria Math" panose="02040503050406030204" pitchFamily="18" charset="0"/>
                              </a:rPr>
                              <m:t>𝑎</m:t>
                            </m:r>
                          </m:sub>
                        </m:sSub>
                        <m:r>
                          <a:rPr lang="zh-CN" altLang="en-US" sz="2000">
                            <a:solidFill>
                              <a:srgbClr val="FF0000"/>
                            </a:solidFill>
                            <a:latin typeface="Cambria Math" panose="02040503050406030204" pitchFamily="18" charset="0"/>
                          </a:rPr>
                          <m:t>∗</m:t>
                        </m:r>
                        <m:sSub>
                          <m:sSubPr>
                            <m:ctrlPr>
                              <a:rPr lang="zh-CN" altLang="en-US" sz="2000" i="1">
                                <a:solidFill>
                                  <a:srgbClr val="FF0000"/>
                                </a:solidFill>
                                <a:latin typeface="Cambria Math" panose="02040503050406030204" pitchFamily="18" charset="0"/>
                              </a:rPr>
                            </m:ctrlPr>
                          </m:sSubPr>
                          <m:e>
                            <m:r>
                              <a:rPr lang="zh-CN" altLang="en-US" sz="2000" i="1">
                                <a:solidFill>
                                  <a:srgbClr val="FF0000"/>
                                </a:solidFill>
                                <a:latin typeface="Cambria Math" panose="02040503050406030204" pitchFamily="18" charset="0"/>
                              </a:rPr>
                              <m:t>𝑑</m:t>
                            </m:r>
                          </m:e>
                          <m:sub>
                            <m:d>
                              <m:dPr>
                                <m:ctrlPr>
                                  <a:rPr lang="zh-CN" altLang="en-US" sz="2000" i="1">
                                    <a:solidFill>
                                      <a:srgbClr val="FF0000"/>
                                    </a:solidFill>
                                    <a:latin typeface="Cambria Math" panose="02040503050406030204" pitchFamily="18" charset="0"/>
                                  </a:rPr>
                                </m:ctrlPr>
                              </m:dPr>
                              <m:e>
                                <m:r>
                                  <a:rPr lang="zh-CN" altLang="en-US" sz="2000" i="1">
                                    <a:solidFill>
                                      <a:srgbClr val="FF0000"/>
                                    </a:solidFill>
                                    <a:latin typeface="Cambria Math" panose="02040503050406030204" pitchFamily="18" charset="0"/>
                                  </a:rPr>
                                  <m:t>𝑎</m:t>
                                </m:r>
                              </m:e>
                            </m:d>
                          </m:sub>
                        </m:sSub>
                      </m:e>
                    </m:d>
                    <m:r>
                      <a:rPr lang="en-US" altLang="zh-CN" sz="2000" i="1">
                        <a:solidFill>
                          <a:srgbClr val="FF0000"/>
                        </a:solidFill>
                        <a:latin typeface="Cambria Math" panose="02040503050406030204" pitchFamily="18" charset="0"/>
                      </a:rPr>
                      <m:t>)</m:t>
                    </m:r>
                  </m:oMath>
                </a14:m>
                <a:endParaRPr lang="en-US" altLang="zh-CN" sz="2000" dirty="0"/>
              </a:p>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 </m:t>
                      </m:r>
                    </m:oMath>
                  </m:oMathPara>
                </a14:m>
                <a:endParaRPr lang="zh-CN" altLang="en-US" sz="2000" dirty="0"/>
              </a:p>
            </p:txBody>
          </p:sp>
        </mc:Choice>
        <mc:Fallback xmlns="">
          <p:sp>
            <p:nvSpPr>
              <p:cNvPr id="14" name="文本框 13">
                <a:extLst>
                  <a:ext uri="{FF2B5EF4-FFF2-40B4-BE49-F238E27FC236}">
                    <a16:creationId xmlns:a16="http://schemas.microsoft.com/office/drawing/2014/main" id="{ECAB88D8-4B4D-4C95-8A27-1BD89F754841}"/>
                  </a:ext>
                </a:extLst>
              </p:cNvPr>
              <p:cNvSpPr txBox="1">
                <a:spLocks noRot="1" noChangeAspect="1" noMove="1" noResize="1" noEditPoints="1" noAdjustHandles="1" noChangeArrowheads="1" noChangeShapeType="1" noTextEdit="1"/>
              </p:cNvSpPr>
              <p:nvPr/>
            </p:nvSpPr>
            <p:spPr>
              <a:xfrm>
                <a:off x="443930" y="5704174"/>
                <a:ext cx="13245944" cy="770467"/>
              </a:xfrm>
              <a:prstGeom prst="rect">
                <a:avLst/>
              </a:prstGeom>
              <a:blipFill>
                <a:blip r:embed="rId8"/>
                <a:stretch>
                  <a:fillRect l="-414" t="-61111" b="-50794"/>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411FCDD7-137E-44F7-929A-14E926DAC432}"/>
              </a:ext>
            </a:extLst>
          </p:cNvPr>
          <p:cNvSpPr txBox="1"/>
          <p:nvPr/>
        </p:nvSpPr>
        <p:spPr>
          <a:xfrm>
            <a:off x="234176" y="1901467"/>
            <a:ext cx="156688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学生能力表征：</a:t>
            </a:r>
          </a:p>
        </p:txBody>
      </p:sp>
    </p:spTree>
    <p:extLst>
      <p:ext uri="{BB962C8B-B14F-4D97-AF65-F5344CB8AC3E}">
        <p14:creationId xmlns:p14="http://schemas.microsoft.com/office/powerpoint/2010/main" val="108807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530237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性能评估</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6" name="文本框 5">
            <a:extLst>
              <a:ext uri="{FF2B5EF4-FFF2-40B4-BE49-F238E27FC236}">
                <a16:creationId xmlns:a16="http://schemas.microsoft.com/office/drawing/2014/main" id="{50206966-B2B3-41F7-AD94-0E8A2ABB0CEE}"/>
              </a:ext>
            </a:extLst>
          </p:cNvPr>
          <p:cNvSpPr txBox="1"/>
          <p:nvPr/>
        </p:nvSpPr>
        <p:spPr>
          <a:xfrm>
            <a:off x="423745" y="2174797"/>
            <a:ext cx="10313924" cy="2677656"/>
          </a:xfrm>
          <a:prstGeom prst="rect">
            <a:avLst/>
          </a:prstGeom>
          <a:noFill/>
        </p:spPr>
        <p:txBody>
          <a:bodyPr wrap="square">
            <a:spAutoFit/>
          </a:bodyPr>
          <a:lstStyle/>
          <a:p>
            <a:pPr marL="285750" indent="-285750">
              <a:buFont typeface="Wingdings" panose="05000000000000000000" pitchFamily="2" charset="2"/>
              <a:buChar char="Ø"/>
            </a:pPr>
            <a:r>
              <a:rPr lang="zh-CN" altLang="en-US" sz="2800" kern="100" dirty="0">
                <a:effectLst/>
                <a:latin typeface="Times New Roman" panose="02020603050405020304" pitchFamily="18" charset="0"/>
                <a:ea typeface="宋体" panose="02010600030101010101" pitchFamily="2" charset="-122"/>
              </a:rPr>
              <a:t>几何</a:t>
            </a:r>
            <a:r>
              <a:rPr lang="en-US" altLang="zh-CN" sz="2800" kern="100" dirty="0">
                <a:effectLst/>
                <a:latin typeface="Times New Roman" panose="02020603050405020304" pitchFamily="18" charset="0"/>
                <a:ea typeface="宋体" panose="02010600030101010101" pitchFamily="2" charset="-122"/>
              </a:rPr>
              <a:t>(Geometry)</a:t>
            </a:r>
            <a:r>
              <a:rPr lang="zh-CN" altLang="en-US" sz="2800" kern="100" dirty="0">
                <a:effectLst/>
                <a:latin typeface="Times New Roman" panose="02020603050405020304" pitchFamily="18" charset="0"/>
                <a:ea typeface="宋体" panose="02010600030101010101" pitchFamily="2" charset="-122"/>
              </a:rPr>
              <a:t>数据集</a:t>
            </a:r>
            <a:endParaRPr lang="en-US" altLang="zh-CN" sz="2800" kern="100" dirty="0">
              <a:effectLst/>
              <a:latin typeface="Times New Roman" panose="02020603050405020304" pitchFamily="18" charset="0"/>
              <a:ea typeface="宋体" panose="02010600030101010101" pitchFamily="2" charset="-122"/>
            </a:endParaRPr>
          </a:p>
          <a:p>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effectLst/>
                <a:latin typeface="Times New Roman" panose="02020603050405020304" pitchFamily="18" charset="0"/>
                <a:ea typeface="宋体" panose="02010600030101010101" pitchFamily="2" charset="-122"/>
              </a:rPr>
              <a:t>Pittsburgh Science of Learning Center </a:t>
            </a:r>
            <a:r>
              <a:rPr lang="en-US" altLang="zh-CN" sz="2800" kern="100" dirty="0" err="1">
                <a:effectLst/>
                <a:latin typeface="Times New Roman" panose="02020603050405020304" pitchFamily="18" charset="0"/>
                <a:ea typeface="宋体" panose="02010600030101010101" pitchFamily="2" charset="-122"/>
              </a:rPr>
              <a:t>DataShop</a:t>
            </a:r>
            <a:r>
              <a:rPr lang="zh-CN" altLang="en-US" sz="2800" kern="100" dirty="0">
                <a:effectLst/>
                <a:latin typeface="Times New Roman" panose="02020603050405020304" pitchFamily="18" charset="0"/>
                <a:ea typeface="宋体" panose="02010600030101010101" pitchFamily="2" charset="-122"/>
              </a:rPr>
              <a:t>的</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几何数据集</a:t>
            </a:r>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Ø"/>
            </a:pPr>
            <a:r>
              <a:rPr lang="en-US" altLang="zh-CN" sz="2800" kern="100" dirty="0">
                <a:effectLst/>
                <a:latin typeface="Times New Roman" panose="02020603050405020304" pitchFamily="18" charset="0"/>
                <a:ea typeface="宋体" panose="02010600030101010101" pitchFamily="2" charset="-122"/>
              </a:rPr>
              <a:t>Assistment12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数据集</a:t>
            </a:r>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lvl="1"/>
            <a:r>
              <a:rPr lang="en-US" altLang="zh-CN" sz="2800" kern="100" dirty="0">
                <a:effectLst/>
                <a:latin typeface="Times New Roman" panose="02020603050405020304" pitchFamily="18" charset="0"/>
                <a:ea typeface="宋体" panose="02010600030101010101" pitchFamily="2" charset="-122"/>
              </a:rPr>
              <a:t> </a:t>
            </a:r>
            <a:r>
              <a:rPr lang="en-US" altLang="zh-CN" sz="2800" kern="100" dirty="0" err="1">
                <a:effectLst/>
                <a:latin typeface="Times New Roman" panose="02020603050405020304" pitchFamily="18" charset="0"/>
                <a:ea typeface="宋体" panose="02010600030101010101" pitchFamily="2" charset="-122"/>
              </a:rPr>
              <a:t>ASSISTments</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智能在线教育系统的学生做题记录数据</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800" dirty="0"/>
          </a:p>
        </p:txBody>
      </p:sp>
      <p:sp>
        <p:nvSpPr>
          <p:cNvPr id="7" name="文本框 6">
            <a:extLst>
              <a:ext uri="{FF2B5EF4-FFF2-40B4-BE49-F238E27FC236}">
                <a16:creationId xmlns:a16="http://schemas.microsoft.com/office/drawing/2014/main" id="{D984B587-1B26-48D8-A0BC-A971C34A7EE7}"/>
              </a:ext>
            </a:extLst>
          </p:cNvPr>
          <p:cNvSpPr txBox="1"/>
          <p:nvPr/>
        </p:nvSpPr>
        <p:spPr>
          <a:xfrm>
            <a:off x="490653" y="1343800"/>
            <a:ext cx="8548844" cy="954107"/>
          </a:xfrm>
          <a:prstGeom prst="rect">
            <a:avLst/>
          </a:prstGeom>
          <a:noFill/>
        </p:spPr>
        <p:txBody>
          <a:bodyPr wrap="square" rtlCol="0">
            <a:spAutoFit/>
          </a:bodyPr>
          <a:lstStyle/>
          <a:p>
            <a:r>
              <a:rPr lang="zh-CN" altLang="en-US" sz="3200" dirty="0">
                <a:latin typeface="宋体" panose="02010600030101010101" pitchFamily="2" charset="-122"/>
                <a:ea typeface="宋体" panose="02010600030101010101" pitchFamily="2" charset="-122"/>
              </a:rPr>
              <a:t>传统学生知识追踪所用两个公开数据集</a:t>
            </a:r>
          </a:p>
          <a:p>
            <a:endParaRPr lang="zh-CN" altLang="en-US" sz="2400" dirty="0">
              <a:latin typeface="宋体" panose="02010600030101010101" pitchFamily="2" charset="-122"/>
              <a:ea typeface="宋体" panose="02010600030101010101" pitchFamily="2" charset="-122"/>
            </a:endParaRPr>
          </a:p>
        </p:txBody>
      </p:sp>
      <p:sp>
        <p:nvSpPr>
          <p:cNvPr id="15" name="文本框 14">
            <a:extLst>
              <a:ext uri="{FF2B5EF4-FFF2-40B4-BE49-F238E27FC236}">
                <a16:creationId xmlns:a16="http://schemas.microsoft.com/office/drawing/2014/main" id="{6556264C-5A78-4D80-B77E-704FB3489212}"/>
              </a:ext>
            </a:extLst>
          </p:cNvPr>
          <p:cNvSpPr txBox="1"/>
          <p:nvPr/>
        </p:nvSpPr>
        <p:spPr>
          <a:xfrm>
            <a:off x="783771" y="5084951"/>
            <a:ext cx="11051178" cy="954107"/>
          </a:xfrm>
          <a:prstGeom prst="rect">
            <a:avLst/>
          </a:prstGeom>
          <a:noFill/>
        </p:spPr>
        <p:txBody>
          <a:bodyPr wrap="square">
            <a:spAutoFit/>
          </a:bodyPr>
          <a:lstStyle/>
          <a:p>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包含学生做题数据记录中的</a:t>
            </a:r>
            <a:r>
              <a:rPr lang="zh-CN" altLang="en-US"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知识点，题目序号，学生答题结果</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等一系列特征</a:t>
            </a:r>
            <a:endParaRPr lang="zh-CN" altLang="en-US" sz="2800" dirty="0"/>
          </a:p>
        </p:txBody>
      </p:sp>
    </p:spTree>
    <p:extLst>
      <p:ext uri="{BB962C8B-B14F-4D97-AF65-F5344CB8AC3E}">
        <p14:creationId xmlns:p14="http://schemas.microsoft.com/office/powerpoint/2010/main" val="214113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1C586464-F26A-F249-8393-16D5D879EC43}"/>
              </a:ext>
            </a:extLst>
          </p:cNvPr>
          <p:cNvSpPr>
            <a:spLocks noGrp="1"/>
          </p:cNvSpPr>
          <p:nvPr>
            <p:ph type="ftr" sz="quarter" idx="11"/>
          </p:nvPr>
        </p:nvSpPr>
        <p:spPr>
          <a:xfrm>
            <a:off x="688975" y="6296535"/>
            <a:ext cx="2506980" cy="206375"/>
          </a:xfrm>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ADCFF975-B61B-844A-B86B-1830DEFA11FF}"/>
              </a:ext>
            </a:extLst>
          </p:cNvPr>
          <p:cNvSpPr>
            <a:spLocks noGrp="1"/>
          </p:cNvSpPr>
          <p:nvPr>
            <p:ph type="sldNum" sz="quarter" idx="12"/>
          </p:nvPr>
        </p:nvSpPr>
        <p:spPr/>
        <p:txBody>
          <a:bodyPr/>
          <a:lstStyle/>
          <a:p>
            <a:fld id="{5DD3DB80-B894-403A-B48E-6FDC1A72010E}" type="slidenum">
              <a:rPr lang="zh-CN" altLang="en-US" smtClean="0"/>
              <a:t>13</a:t>
            </a:fld>
            <a:endParaRPr lang="zh-CN" altLang="en-US"/>
          </a:p>
        </p:txBody>
      </p:sp>
      <p:sp>
        <p:nvSpPr>
          <p:cNvPr id="5" name="Rectangle 14">
            <a:extLst>
              <a:ext uri="{FF2B5EF4-FFF2-40B4-BE49-F238E27FC236}">
                <a16:creationId xmlns:a16="http://schemas.microsoft.com/office/drawing/2014/main" id="{C3F4BFF1-536C-7247-BF73-EC87F2D2C817}"/>
              </a:ext>
            </a:extLst>
          </p:cNvPr>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实验结果</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6" name="灯片编号占位符 2">
            <a:extLst>
              <a:ext uri="{FF2B5EF4-FFF2-40B4-BE49-F238E27FC236}">
                <a16:creationId xmlns:a16="http://schemas.microsoft.com/office/drawing/2014/main" id="{D96EF721-D371-484D-BEE7-6C7CDADE88A9}"/>
              </a:ext>
            </a:extLst>
          </p:cNvPr>
          <p:cNvSpPr txBox="1">
            <a:spLocks/>
          </p:cNvSpPr>
          <p:nvPr/>
        </p:nvSpPr>
        <p:spPr>
          <a:xfrm>
            <a:off x="8495126" y="6131968"/>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graphicFrame>
        <p:nvGraphicFramePr>
          <p:cNvPr id="7" name="表格 6">
            <a:extLst>
              <a:ext uri="{FF2B5EF4-FFF2-40B4-BE49-F238E27FC236}">
                <a16:creationId xmlns:a16="http://schemas.microsoft.com/office/drawing/2014/main" id="{E995DEE1-9138-4FA4-A6E6-32F153A9B694}"/>
              </a:ext>
            </a:extLst>
          </p:cNvPr>
          <p:cNvGraphicFramePr>
            <a:graphicFrameLocks noGrp="1"/>
          </p:cNvGraphicFramePr>
          <p:nvPr>
            <p:extLst>
              <p:ext uri="{D42A27DB-BD31-4B8C-83A1-F6EECF244321}">
                <p14:modId xmlns:p14="http://schemas.microsoft.com/office/powerpoint/2010/main" val="3929088314"/>
              </p:ext>
            </p:extLst>
          </p:nvPr>
        </p:nvGraphicFramePr>
        <p:xfrm>
          <a:off x="630071" y="1737413"/>
          <a:ext cx="4724815" cy="3827360"/>
        </p:xfrm>
        <a:graphic>
          <a:graphicData uri="http://schemas.openxmlformats.org/drawingml/2006/table">
            <a:tbl>
              <a:tblPr firstRow="1" firstCol="1" bandRow="1"/>
              <a:tblGrid>
                <a:gridCol w="1712370">
                  <a:extLst>
                    <a:ext uri="{9D8B030D-6E8A-4147-A177-3AD203B41FA5}">
                      <a16:colId xmlns:a16="http://schemas.microsoft.com/office/drawing/2014/main" val="1044340318"/>
                    </a:ext>
                  </a:extLst>
                </a:gridCol>
                <a:gridCol w="1875240">
                  <a:extLst>
                    <a:ext uri="{9D8B030D-6E8A-4147-A177-3AD203B41FA5}">
                      <a16:colId xmlns:a16="http://schemas.microsoft.com/office/drawing/2014/main" val="2432638602"/>
                    </a:ext>
                  </a:extLst>
                </a:gridCol>
                <a:gridCol w="1137205">
                  <a:extLst>
                    <a:ext uri="{9D8B030D-6E8A-4147-A177-3AD203B41FA5}">
                      <a16:colId xmlns:a16="http://schemas.microsoft.com/office/drawing/2014/main" val="2386725625"/>
                    </a:ext>
                  </a:extLst>
                </a:gridCol>
              </a:tblGrid>
              <a:tr h="382736">
                <a:tc>
                  <a:txBody>
                    <a:bodyPr/>
                    <a:lstStyle/>
                    <a:p>
                      <a:pPr indent="127000" algn="just">
                        <a:lnSpc>
                          <a:spcPts val="2000"/>
                        </a:lnSpc>
                      </a:pPr>
                      <a:r>
                        <a:rPr lang="zh-CN" sz="2000" kern="100" dirty="0">
                          <a:effectLst/>
                          <a:latin typeface="Times New Roman" panose="02020603050405020304" pitchFamily="18" charset="0"/>
                          <a:ea typeface="宋体" panose="02010600030101010101" pitchFamily="2" charset="-122"/>
                          <a:cs typeface="Times New Roman" panose="02020603050405020304" pitchFamily="18" charset="0"/>
                        </a:rPr>
                        <a:t>模型</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AUC</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NLL</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017356"/>
                  </a:ext>
                </a:extLst>
              </a:tr>
              <a:tr h="382736">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AFM</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0.652</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just">
                        <a:lnSpc>
                          <a:spcPts val="2000"/>
                        </a:lnSpc>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0.575</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2226846"/>
                  </a:ext>
                </a:extLst>
              </a:tr>
              <a:tr h="382736">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AFM-D</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0.687(3.5%)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0.558</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31736363"/>
                  </a:ext>
                </a:extLst>
              </a:tr>
              <a:tr h="382736">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AFM-DW</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0.693(4.1%)</a:t>
                      </a:r>
                      <a:endParaRPr lang="zh-CN" sz="20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0.556</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53759595"/>
                  </a:ext>
                </a:extLst>
              </a:tr>
              <a:tr h="382736">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PFA</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0.676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0.569</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43844274"/>
                  </a:ext>
                </a:extLst>
              </a:tr>
              <a:tr h="382736">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PFA-D</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0.712(3.6%)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0.552</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48698719"/>
                  </a:ext>
                </a:extLst>
              </a:tr>
              <a:tr h="382736">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PFA-DW</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0.724(4.8%)</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0.544</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96111789"/>
                  </a:ext>
                </a:extLst>
              </a:tr>
              <a:tr h="382736">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DAS3H</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0.751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0.448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88346241"/>
                  </a:ext>
                </a:extLst>
              </a:tr>
              <a:tr h="382736">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DAS3H-D</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0.772(2.1%)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0.438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48852807"/>
                  </a:ext>
                </a:extLst>
              </a:tr>
              <a:tr h="382736">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DAS3H-DW</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0.773(2.2%)</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0.437</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967218"/>
                  </a:ext>
                </a:extLst>
              </a:tr>
            </a:tbl>
          </a:graphicData>
        </a:graphic>
      </p:graphicFrame>
      <p:graphicFrame>
        <p:nvGraphicFramePr>
          <p:cNvPr id="8" name="表格 7">
            <a:extLst>
              <a:ext uri="{FF2B5EF4-FFF2-40B4-BE49-F238E27FC236}">
                <a16:creationId xmlns:a16="http://schemas.microsoft.com/office/drawing/2014/main" id="{C0FE896A-F246-4B9B-AE20-F8CE413A1EDA}"/>
              </a:ext>
            </a:extLst>
          </p:cNvPr>
          <p:cNvGraphicFramePr>
            <a:graphicFrameLocks noGrp="1"/>
          </p:cNvGraphicFramePr>
          <p:nvPr>
            <p:extLst>
              <p:ext uri="{D42A27DB-BD31-4B8C-83A1-F6EECF244321}">
                <p14:modId xmlns:p14="http://schemas.microsoft.com/office/powerpoint/2010/main" val="2440494322"/>
              </p:ext>
            </p:extLst>
          </p:nvPr>
        </p:nvGraphicFramePr>
        <p:xfrm>
          <a:off x="6214531" y="1756118"/>
          <a:ext cx="4724815" cy="3729550"/>
        </p:xfrm>
        <a:graphic>
          <a:graphicData uri="http://schemas.openxmlformats.org/drawingml/2006/table">
            <a:tbl>
              <a:tblPr firstRow="1" firstCol="1" bandRow="1"/>
              <a:tblGrid>
                <a:gridCol w="1663277">
                  <a:extLst>
                    <a:ext uri="{9D8B030D-6E8A-4147-A177-3AD203B41FA5}">
                      <a16:colId xmlns:a16="http://schemas.microsoft.com/office/drawing/2014/main" val="1812318757"/>
                    </a:ext>
                  </a:extLst>
                </a:gridCol>
                <a:gridCol w="1801451">
                  <a:extLst>
                    <a:ext uri="{9D8B030D-6E8A-4147-A177-3AD203B41FA5}">
                      <a16:colId xmlns:a16="http://schemas.microsoft.com/office/drawing/2014/main" val="482523950"/>
                    </a:ext>
                  </a:extLst>
                </a:gridCol>
                <a:gridCol w="1260087">
                  <a:extLst>
                    <a:ext uri="{9D8B030D-6E8A-4147-A177-3AD203B41FA5}">
                      <a16:colId xmlns:a16="http://schemas.microsoft.com/office/drawing/2014/main" val="2605965221"/>
                    </a:ext>
                  </a:extLst>
                </a:gridCol>
              </a:tblGrid>
              <a:tr h="372955">
                <a:tc>
                  <a:txBody>
                    <a:bodyPr/>
                    <a:lstStyle/>
                    <a:p>
                      <a:pPr indent="127000" algn="l">
                        <a:lnSpc>
                          <a:spcPts val="2000"/>
                        </a:lnSpc>
                      </a:pPr>
                      <a:r>
                        <a:rPr lang="zh-CN" sz="2000" kern="100" dirty="0">
                          <a:effectLst/>
                          <a:latin typeface="Times New Roman" panose="02020603050405020304" pitchFamily="18" charset="0"/>
                          <a:ea typeface="宋体" panose="02010600030101010101" pitchFamily="2" charset="-122"/>
                          <a:cs typeface="Times New Roman" panose="02020603050405020304" pitchFamily="18" charset="0"/>
                        </a:rPr>
                        <a:t>模型</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AUC</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NLL</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614509"/>
                  </a:ext>
                </a:extLst>
              </a:tr>
              <a:tr h="372955">
                <a:tc>
                  <a:txBody>
                    <a:bodyPr/>
                    <a:lstStyle/>
                    <a:p>
                      <a:pPr indent="127000" algn="l">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AFM</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304800" algn="just">
                        <a:lnSpc>
                          <a:spcPts val="2000"/>
                        </a:lnSpc>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0.611</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0.604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2820065"/>
                  </a:ext>
                </a:extLst>
              </a:tr>
              <a:tr h="372955">
                <a:tc>
                  <a:txBody>
                    <a:bodyPr/>
                    <a:lstStyle/>
                    <a:p>
                      <a:pPr indent="127000" algn="l">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AFM-D</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0.624(1.3%)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0.601</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13393100"/>
                  </a:ext>
                </a:extLst>
              </a:tr>
              <a:tr h="372955">
                <a:tc>
                  <a:txBody>
                    <a:bodyPr/>
                    <a:lstStyle/>
                    <a:p>
                      <a:pPr indent="127000" algn="l">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AFM-DW</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0.680(6.9%)</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0.584</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60675499"/>
                  </a:ext>
                </a:extLst>
              </a:tr>
              <a:tr h="372955">
                <a:tc>
                  <a:txBody>
                    <a:bodyPr/>
                    <a:lstStyle/>
                    <a:p>
                      <a:pPr indent="127000" algn="l">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PFA</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0.677</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0.583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4689661"/>
                  </a:ext>
                </a:extLst>
              </a:tr>
              <a:tr h="372955">
                <a:tc>
                  <a:txBody>
                    <a:bodyPr/>
                    <a:lstStyle/>
                    <a:p>
                      <a:pPr indent="127000" algn="l">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PFA-D</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0.712(3.5%)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0.570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1311019"/>
                  </a:ext>
                </a:extLst>
              </a:tr>
              <a:tr h="372955">
                <a:tc>
                  <a:txBody>
                    <a:bodyPr/>
                    <a:lstStyle/>
                    <a:p>
                      <a:pPr indent="127000" algn="l">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PFA-DW</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0.744(6.7%)</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0.545</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39408690"/>
                  </a:ext>
                </a:extLst>
              </a:tr>
              <a:tr h="372955">
                <a:tc>
                  <a:txBody>
                    <a:bodyPr/>
                    <a:lstStyle/>
                    <a:p>
                      <a:pPr indent="127000" algn="l">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DAS3H</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0.773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0.51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07344907"/>
                  </a:ext>
                </a:extLst>
              </a:tr>
              <a:tr h="372955">
                <a:tc>
                  <a:txBody>
                    <a:bodyPr/>
                    <a:lstStyle/>
                    <a:p>
                      <a:pPr indent="1270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DAS3H-D</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0.780(0.7%)</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304800" algn="just">
                        <a:lnSpc>
                          <a:spcPts val="2000"/>
                        </a:lnSpc>
                      </a:pPr>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0.495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88404690"/>
                  </a:ext>
                </a:extLst>
              </a:tr>
              <a:tr h="372955">
                <a:tc>
                  <a:txBody>
                    <a:bodyPr/>
                    <a:lstStyle/>
                    <a:p>
                      <a:pPr indent="1270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DAS3H-DW</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3048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0.782(0.9%)</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304800" algn="just">
                        <a:lnSpc>
                          <a:spcPts val="2000"/>
                        </a:lnSpc>
                      </a:pP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0.484</a:t>
                      </a:r>
                      <a:endParaRPr 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338738"/>
                  </a:ext>
                </a:extLst>
              </a:tr>
            </a:tbl>
          </a:graphicData>
        </a:graphic>
      </p:graphicFrame>
      <p:sp>
        <p:nvSpPr>
          <p:cNvPr id="9" name="文本框 8">
            <a:extLst>
              <a:ext uri="{FF2B5EF4-FFF2-40B4-BE49-F238E27FC236}">
                <a16:creationId xmlns:a16="http://schemas.microsoft.com/office/drawing/2014/main" id="{FCE342BF-9203-43CF-8682-071031BF6113}"/>
              </a:ext>
            </a:extLst>
          </p:cNvPr>
          <p:cNvSpPr txBox="1"/>
          <p:nvPr/>
        </p:nvSpPr>
        <p:spPr>
          <a:xfrm>
            <a:off x="922733" y="1206631"/>
            <a:ext cx="6096000" cy="461665"/>
          </a:xfrm>
          <a:prstGeom prst="rect">
            <a:avLst/>
          </a:prstGeom>
          <a:noFill/>
        </p:spPr>
        <p:txBody>
          <a:bodyPr wrap="square">
            <a:spAutoFit/>
          </a:bodyPr>
          <a:lstStyle/>
          <a:p>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几何数据集不同模型评估</a:t>
            </a:r>
            <a:endParaRPr lang="zh-CN" altLang="en-US" sz="2400" dirty="0"/>
          </a:p>
        </p:txBody>
      </p:sp>
      <p:sp>
        <p:nvSpPr>
          <p:cNvPr id="10" name="文本框 9">
            <a:extLst>
              <a:ext uri="{FF2B5EF4-FFF2-40B4-BE49-F238E27FC236}">
                <a16:creationId xmlns:a16="http://schemas.microsoft.com/office/drawing/2014/main" id="{7E62C5A8-65C8-48E1-84AC-386A31FB8CDE}"/>
              </a:ext>
            </a:extLst>
          </p:cNvPr>
          <p:cNvSpPr txBox="1"/>
          <p:nvPr/>
        </p:nvSpPr>
        <p:spPr>
          <a:xfrm>
            <a:off x="688975" y="5485637"/>
            <a:ext cx="9217785" cy="1292662"/>
          </a:xfrm>
          <a:prstGeom prst="rect">
            <a:avLst/>
          </a:prstGeom>
          <a:noFill/>
        </p:spPr>
        <p:txBody>
          <a:bodyPr wrap="square">
            <a:spAutoFit/>
          </a:bodyPr>
          <a:lstStyle/>
          <a:p>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为改进习题表征</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AFM-D</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PFA-D</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是引入习题难度，利用乘性模型</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DAS3H-D</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是利用乘性模型</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BCEC5B28-3FF6-4F9A-9DF8-F1F43B1CCBFD}"/>
              </a:ext>
            </a:extLst>
          </p:cNvPr>
          <p:cNvSpPr txBox="1"/>
          <p:nvPr/>
        </p:nvSpPr>
        <p:spPr>
          <a:xfrm>
            <a:off x="6709301" y="5564075"/>
            <a:ext cx="4830236" cy="369332"/>
          </a:xfrm>
          <a:prstGeom prst="rect">
            <a:avLst/>
          </a:prstGeom>
          <a:noFill/>
        </p:spPr>
        <p:txBody>
          <a:bodyPr wrap="square">
            <a:spAutoFit/>
          </a:bodyPr>
          <a:lstStyle/>
          <a:p>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为改进学生能力表征</a:t>
            </a:r>
          </a:p>
        </p:txBody>
      </p:sp>
      <p:sp>
        <p:nvSpPr>
          <p:cNvPr id="12" name="文本框 11">
            <a:extLst>
              <a:ext uri="{FF2B5EF4-FFF2-40B4-BE49-F238E27FC236}">
                <a16:creationId xmlns:a16="http://schemas.microsoft.com/office/drawing/2014/main" id="{CA4A184B-FBEC-4D09-84B3-11280DC329CD}"/>
              </a:ext>
            </a:extLst>
          </p:cNvPr>
          <p:cNvSpPr txBox="1"/>
          <p:nvPr/>
        </p:nvSpPr>
        <p:spPr>
          <a:xfrm>
            <a:off x="5980526" y="1150693"/>
            <a:ext cx="6617970" cy="461665"/>
          </a:xfrm>
          <a:prstGeom prst="rect">
            <a:avLst/>
          </a:prstGeom>
          <a:noFill/>
        </p:spPr>
        <p:txBody>
          <a:bodyPr wrap="square">
            <a:spAutoFit/>
          </a:bodyPr>
          <a:lstStyle/>
          <a:p>
            <a:r>
              <a:rPr lang="en-US" altLang="zh-CN" sz="2400" kern="100" dirty="0">
                <a:effectLst/>
                <a:latin typeface="Times New Roman" panose="02020603050405020304" pitchFamily="18" charset="0"/>
                <a:ea typeface="宋体" panose="02010600030101010101" pitchFamily="2" charset="-122"/>
              </a:rPr>
              <a:t>Assistment12</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数据集不同模型评估</a:t>
            </a:r>
            <a:endParaRPr lang="zh-CN" altLang="en-US" sz="2400" dirty="0"/>
          </a:p>
        </p:txBody>
      </p:sp>
      <p:sp>
        <p:nvSpPr>
          <p:cNvPr id="4" name="矩形 3">
            <a:extLst>
              <a:ext uri="{FF2B5EF4-FFF2-40B4-BE49-F238E27FC236}">
                <a16:creationId xmlns:a16="http://schemas.microsoft.com/office/drawing/2014/main" id="{3530330C-57F9-41A3-8428-089FF3525E8A}"/>
              </a:ext>
            </a:extLst>
          </p:cNvPr>
          <p:cNvSpPr/>
          <p:nvPr/>
        </p:nvSpPr>
        <p:spPr>
          <a:xfrm>
            <a:off x="292515" y="2400058"/>
            <a:ext cx="4838700" cy="393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B1D4941-E316-4426-962D-DAA55B9280BD}"/>
              </a:ext>
            </a:extLst>
          </p:cNvPr>
          <p:cNvSpPr/>
          <p:nvPr/>
        </p:nvSpPr>
        <p:spPr>
          <a:xfrm>
            <a:off x="275862" y="3551008"/>
            <a:ext cx="4838700" cy="393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5C1E03E0-6142-4929-8234-1C98ED7DCFD8}"/>
              </a:ext>
            </a:extLst>
          </p:cNvPr>
          <p:cNvSpPr/>
          <p:nvPr/>
        </p:nvSpPr>
        <p:spPr>
          <a:xfrm>
            <a:off x="292515" y="4702672"/>
            <a:ext cx="4872005" cy="393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FC5D27E3-47B8-43AF-AECF-FB97484911E8}"/>
              </a:ext>
            </a:extLst>
          </p:cNvPr>
          <p:cNvSpPr/>
          <p:nvPr/>
        </p:nvSpPr>
        <p:spPr>
          <a:xfrm>
            <a:off x="292514" y="5133722"/>
            <a:ext cx="4872005" cy="393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480F0E4E-42A3-4701-BEC4-D6C79A0866B8}"/>
              </a:ext>
            </a:extLst>
          </p:cNvPr>
          <p:cNvSpPr/>
          <p:nvPr/>
        </p:nvSpPr>
        <p:spPr>
          <a:xfrm>
            <a:off x="259210" y="3965989"/>
            <a:ext cx="4872005" cy="393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7BCA310F-F3EE-4668-933D-C06BC256A0A1}"/>
              </a:ext>
            </a:extLst>
          </p:cNvPr>
          <p:cNvSpPr/>
          <p:nvPr/>
        </p:nvSpPr>
        <p:spPr>
          <a:xfrm>
            <a:off x="292514" y="2798256"/>
            <a:ext cx="4838701" cy="393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3568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6FDFB28-7840-4736-93F9-9DDD3CE9723B}"/>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B62B7A45-76C7-42AD-BADB-35A577A543F8}"/>
              </a:ext>
            </a:extLst>
          </p:cNvPr>
          <p:cNvSpPr>
            <a:spLocks noGrp="1"/>
          </p:cNvSpPr>
          <p:nvPr>
            <p:ph type="sldNum" sz="quarter" idx="12"/>
          </p:nvPr>
        </p:nvSpPr>
        <p:spPr/>
        <p:txBody>
          <a:bodyPr/>
          <a:lstStyle/>
          <a:p>
            <a:fld id="{5DD3DB80-B894-403A-B48E-6FDC1A72010E}" type="slidenum">
              <a:rPr lang="zh-CN" altLang="en-US" smtClean="0"/>
              <a:t>14</a:t>
            </a:fld>
            <a:endParaRPr lang="zh-CN" altLang="en-US" dirty="0"/>
          </a:p>
        </p:txBody>
      </p:sp>
      <p:sp>
        <p:nvSpPr>
          <p:cNvPr id="5" name="文本框 4">
            <a:extLst>
              <a:ext uri="{FF2B5EF4-FFF2-40B4-BE49-F238E27FC236}">
                <a16:creationId xmlns:a16="http://schemas.microsoft.com/office/drawing/2014/main" id="{3B40831E-2BBB-4782-82F5-80FB37F6D7E6}"/>
              </a:ext>
            </a:extLst>
          </p:cNvPr>
          <p:cNvSpPr txBox="1"/>
          <p:nvPr/>
        </p:nvSpPr>
        <p:spPr>
          <a:xfrm>
            <a:off x="959006" y="1641242"/>
            <a:ext cx="11232994" cy="4154984"/>
          </a:xfrm>
          <a:prstGeom prst="rect">
            <a:avLst/>
          </a:prstGeom>
          <a:noFill/>
        </p:spPr>
        <p:txBody>
          <a:bodyPr wrap="square">
            <a:spAutoFit/>
          </a:bodyPr>
          <a:lstStyle/>
          <a:p>
            <a:endParaRPr lang="en-US" altLang="zh-CN" dirty="0"/>
          </a:p>
          <a:p>
            <a:pPr marL="285750"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针对传统模型，测量与分析了学生做题数据</a:t>
            </a:r>
            <a:endParaRPr lang="en-US" altLang="zh-CN" sz="2400" dirty="0">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改进习题表征</a:t>
            </a:r>
            <a:endParaRPr lang="en-US" altLang="zh-CN" sz="2400" dirty="0">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改进学生能力表征</a:t>
            </a:r>
            <a:endParaRPr lang="en-US" altLang="zh-CN" sz="2400"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en-US" altLang="zh-CN" dirty="0"/>
          </a:p>
          <a:p>
            <a:pPr marL="285750" indent="-285750">
              <a:buFont typeface="Wingdings" panose="05000000000000000000" pitchFamily="2" charset="2"/>
              <a:buChar char="Ø"/>
            </a:pPr>
            <a:r>
              <a:rPr lang="zh-CN" altLang="en-US" sz="2400" dirty="0">
                <a:solidFill>
                  <a:srgbClr val="FF0000"/>
                </a:solidFill>
                <a:latin typeface="宋体" panose="02010600030101010101" pitchFamily="2" charset="-122"/>
                <a:ea typeface="宋体" panose="02010600030101010101" pitchFamily="2" charset="-122"/>
              </a:rPr>
              <a:t>深度模型，为了得到更准确的学生能力表征，引入学生学习能力对学生进行分类</a:t>
            </a:r>
            <a:endParaRPr lang="en-US" altLang="zh-CN" sz="2400" dirty="0">
              <a:solidFill>
                <a:srgbClr val="FF0000"/>
              </a:solidFill>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改进学生分类，取得更个性化的学生知识追踪</a:t>
            </a:r>
            <a:endParaRPr lang="en-US" altLang="zh-CN" sz="24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时间单元选取方法</a:t>
            </a:r>
            <a:endParaRPr lang="en-US" altLang="zh-CN" sz="24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基于习题难度</a:t>
            </a:r>
            <a:endParaRPr lang="en-US" altLang="zh-CN" sz="24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基于班级类型</a:t>
            </a:r>
          </a:p>
        </p:txBody>
      </p:sp>
      <p:sp>
        <p:nvSpPr>
          <p:cNvPr id="6" name="Rectangle 14">
            <a:extLst>
              <a:ext uri="{FF2B5EF4-FFF2-40B4-BE49-F238E27FC236}">
                <a16:creationId xmlns:a16="http://schemas.microsoft.com/office/drawing/2014/main" id="{B9765F1E-257C-4311-A06B-918F58B1A21F}"/>
              </a:ext>
            </a:extLst>
          </p:cNvPr>
          <p:cNvSpPr>
            <a:spLocks noChangeArrowheads="1"/>
          </p:cNvSpPr>
          <p:nvPr/>
        </p:nvSpPr>
        <p:spPr bwMode="auto">
          <a:xfrm>
            <a:off x="630071" y="506759"/>
            <a:ext cx="530237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深度学生知识追踪</a:t>
            </a:r>
          </a:p>
        </p:txBody>
      </p:sp>
    </p:spTree>
    <p:extLst>
      <p:ext uri="{BB962C8B-B14F-4D97-AF65-F5344CB8AC3E}">
        <p14:creationId xmlns:p14="http://schemas.microsoft.com/office/powerpoint/2010/main" val="20319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50682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个性化深度学生知识追踪模型</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9" name="矩形 18">
            <a:extLst>
              <a:ext uri="{FF2B5EF4-FFF2-40B4-BE49-F238E27FC236}">
                <a16:creationId xmlns:a16="http://schemas.microsoft.com/office/drawing/2014/main" id="{E00F20A0-7C88-4D9C-9FDE-01871E9D376C}"/>
              </a:ext>
            </a:extLst>
          </p:cNvPr>
          <p:cNvSpPr/>
          <p:nvPr/>
        </p:nvSpPr>
        <p:spPr>
          <a:xfrm>
            <a:off x="2815391" y="1763534"/>
            <a:ext cx="1527609" cy="923330"/>
          </a:xfrm>
          <a:prstGeom prst="rect">
            <a:avLst/>
          </a:prstGeom>
          <a:noFill/>
          <a:ln>
            <a:solidFill>
              <a:schemeClr val="tx1"/>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000" dirty="0">
                <a:solidFill>
                  <a:schemeClr val="tx1"/>
                </a:solidFill>
                <a:latin typeface="宋体" panose="02010600030101010101" pitchFamily="2" charset="-122"/>
                <a:ea typeface="宋体" panose="02010600030101010101" pitchFamily="2" charset="-122"/>
              </a:rPr>
              <a:t>学生此刻的知识状态</a:t>
            </a:r>
          </a:p>
        </p:txBody>
      </p:sp>
      <p:sp>
        <p:nvSpPr>
          <p:cNvPr id="20" name="矩形 19">
            <a:extLst>
              <a:ext uri="{FF2B5EF4-FFF2-40B4-BE49-F238E27FC236}">
                <a16:creationId xmlns:a16="http://schemas.microsoft.com/office/drawing/2014/main" id="{803B4359-BDD0-4961-AA34-63F4C5B95D2E}"/>
              </a:ext>
            </a:extLst>
          </p:cNvPr>
          <p:cNvSpPr/>
          <p:nvPr/>
        </p:nvSpPr>
        <p:spPr>
          <a:xfrm>
            <a:off x="2815391" y="3344707"/>
            <a:ext cx="1516180" cy="1010747"/>
          </a:xfrm>
          <a:prstGeom prst="rect">
            <a:avLst/>
          </a:prstGeom>
          <a:no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2000" dirty="0">
                <a:solidFill>
                  <a:srgbClr val="FF0000"/>
                </a:solidFill>
                <a:latin typeface="宋体" panose="02010600030101010101" pitchFamily="2" charset="-122"/>
                <a:ea typeface="宋体" panose="02010600030101010101" pitchFamily="2" charset="-122"/>
              </a:rPr>
              <a:t>此刻的学生学习能力</a:t>
            </a:r>
          </a:p>
        </p:txBody>
      </p:sp>
      <p:sp>
        <p:nvSpPr>
          <p:cNvPr id="21" name="矩形 20">
            <a:extLst>
              <a:ext uri="{FF2B5EF4-FFF2-40B4-BE49-F238E27FC236}">
                <a16:creationId xmlns:a16="http://schemas.microsoft.com/office/drawing/2014/main" id="{8C0C9303-C4F8-4B9F-81E5-2938CB8DF052}"/>
              </a:ext>
            </a:extLst>
          </p:cNvPr>
          <p:cNvSpPr/>
          <p:nvPr/>
        </p:nvSpPr>
        <p:spPr>
          <a:xfrm>
            <a:off x="5790800" y="2686864"/>
            <a:ext cx="1226344" cy="923330"/>
          </a:xfrm>
          <a:prstGeom prst="rect">
            <a:avLst/>
          </a:prstGeom>
          <a:noFill/>
          <a:ln>
            <a:solidFill>
              <a:schemeClr val="tx1"/>
            </a:solid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dirty="0">
                <a:solidFill>
                  <a:schemeClr val="tx1"/>
                </a:solidFill>
                <a:latin typeface="宋体" panose="02010600030101010101" pitchFamily="2" charset="-122"/>
                <a:ea typeface="宋体" panose="02010600030101010101" pitchFamily="2" charset="-122"/>
              </a:rPr>
              <a:t>学生下一时刻的知识状态</a:t>
            </a:r>
          </a:p>
        </p:txBody>
      </p:sp>
      <p:sp>
        <p:nvSpPr>
          <p:cNvPr id="22" name="文本框 21">
            <a:extLst>
              <a:ext uri="{FF2B5EF4-FFF2-40B4-BE49-F238E27FC236}">
                <a16:creationId xmlns:a16="http://schemas.microsoft.com/office/drawing/2014/main" id="{03098DB3-9649-49AC-97EB-2CBE23E6186D}"/>
              </a:ext>
            </a:extLst>
          </p:cNvPr>
          <p:cNvSpPr txBox="1"/>
          <p:nvPr/>
        </p:nvSpPr>
        <p:spPr>
          <a:xfrm>
            <a:off x="5811101" y="1114189"/>
            <a:ext cx="1276350" cy="369332"/>
          </a:xfrm>
          <a:prstGeom prst="rect">
            <a:avLst/>
          </a:prstGeom>
          <a:noFill/>
        </p:spPr>
        <p:txBody>
          <a:bodyPr wrap="square" rtlCol="0">
            <a:spAutoFit/>
          </a:bodyPr>
          <a:lstStyle/>
          <a:p>
            <a:endParaRPr lang="zh-CN" altLang="en-US" dirty="0"/>
          </a:p>
        </p:txBody>
      </p:sp>
      <p:cxnSp>
        <p:nvCxnSpPr>
          <p:cNvPr id="23" name="直接连接符 22">
            <a:extLst>
              <a:ext uri="{FF2B5EF4-FFF2-40B4-BE49-F238E27FC236}">
                <a16:creationId xmlns:a16="http://schemas.microsoft.com/office/drawing/2014/main" id="{B52AA1DC-7E74-49EA-9165-0BBC2491F6F9}"/>
              </a:ext>
            </a:extLst>
          </p:cNvPr>
          <p:cNvCxnSpPr>
            <a:cxnSpLocks/>
          </p:cNvCxnSpPr>
          <p:nvPr/>
        </p:nvCxnSpPr>
        <p:spPr>
          <a:xfrm>
            <a:off x="4362050" y="2258834"/>
            <a:ext cx="361950" cy="0"/>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39C58A88-2669-418A-9718-B6BF50A8ED07}"/>
              </a:ext>
            </a:extLst>
          </p:cNvPr>
          <p:cNvCxnSpPr>
            <a:cxnSpLocks/>
          </p:cNvCxnSpPr>
          <p:nvPr/>
        </p:nvCxnSpPr>
        <p:spPr>
          <a:xfrm>
            <a:off x="4343000" y="3887609"/>
            <a:ext cx="361950" cy="0"/>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1512FB65-8A41-4988-8DAA-17EF4445EE63}"/>
              </a:ext>
            </a:extLst>
          </p:cNvPr>
          <p:cNvCxnSpPr>
            <a:cxnSpLocks/>
          </p:cNvCxnSpPr>
          <p:nvPr/>
        </p:nvCxnSpPr>
        <p:spPr>
          <a:xfrm flipH="1">
            <a:off x="4704950" y="2258834"/>
            <a:ext cx="9525" cy="1628775"/>
          </a:xfrm>
          <a:prstGeom prst="line">
            <a:avLst/>
          </a:prstGeom>
        </p:spPr>
        <p:style>
          <a:lnRef idx="1">
            <a:schemeClr val="dk1"/>
          </a:lnRef>
          <a:fillRef idx="0">
            <a:schemeClr val="dk1"/>
          </a:fillRef>
          <a:effectRef idx="0">
            <a:schemeClr val="dk1"/>
          </a:effectRef>
          <a:fontRef idx="minor">
            <a:schemeClr val="tx1"/>
          </a:fontRef>
        </p:style>
      </p:cxnSp>
      <p:cxnSp>
        <p:nvCxnSpPr>
          <p:cNvPr id="26" name="直接箭头连接符 25">
            <a:extLst>
              <a:ext uri="{FF2B5EF4-FFF2-40B4-BE49-F238E27FC236}">
                <a16:creationId xmlns:a16="http://schemas.microsoft.com/office/drawing/2014/main" id="{0633DB80-EC47-4F97-898D-7D1496A2BADE}"/>
              </a:ext>
            </a:extLst>
          </p:cNvPr>
          <p:cNvCxnSpPr>
            <a:cxnSpLocks/>
            <a:endCxn id="21" idx="1"/>
          </p:cNvCxnSpPr>
          <p:nvPr/>
        </p:nvCxnSpPr>
        <p:spPr>
          <a:xfrm flipV="1">
            <a:off x="4695425" y="3148529"/>
            <a:ext cx="1095375"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23937226-5CBF-4758-AC16-E3E533F6A5BF}"/>
              </a:ext>
            </a:extLst>
          </p:cNvPr>
          <p:cNvSpPr txBox="1"/>
          <p:nvPr/>
        </p:nvSpPr>
        <p:spPr>
          <a:xfrm>
            <a:off x="4890687" y="2270859"/>
            <a:ext cx="1038225" cy="92333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做完一道题目之后</a:t>
            </a:r>
          </a:p>
        </p:txBody>
      </p:sp>
      <p:cxnSp>
        <p:nvCxnSpPr>
          <p:cNvPr id="28" name="直接箭头连接符 27">
            <a:extLst>
              <a:ext uri="{FF2B5EF4-FFF2-40B4-BE49-F238E27FC236}">
                <a16:creationId xmlns:a16="http://schemas.microsoft.com/office/drawing/2014/main" id="{0E39A2BC-A685-4A1C-A535-0CF5AEAE3CC5}"/>
              </a:ext>
            </a:extLst>
          </p:cNvPr>
          <p:cNvCxnSpPr>
            <a:cxnSpLocks/>
          </p:cNvCxnSpPr>
          <p:nvPr/>
        </p:nvCxnSpPr>
        <p:spPr>
          <a:xfrm>
            <a:off x="7017144" y="3148529"/>
            <a:ext cx="13096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991F14C8-D625-49F7-A5AD-6D788313F858}"/>
              </a:ext>
            </a:extLst>
          </p:cNvPr>
          <p:cNvSpPr txBox="1"/>
          <p:nvPr/>
        </p:nvSpPr>
        <p:spPr>
          <a:xfrm>
            <a:off x="8244541" y="2654776"/>
            <a:ext cx="1573411" cy="1015663"/>
          </a:xfrm>
          <a:prstGeom prst="rect">
            <a:avLst/>
          </a:prstGeom>
          <a:noFill/>
        </p:spPr>
        <p:txBody>
          <a:bodyPr wrap="square">
            <a:spAutoFit/>
          </a:bodyPr>
          <a:lstStyle/>
          <a:p>
            <a:r>
              <a:rPr lang="zh-CN" altLang="en-US" sz="2000" dirty="0">
                <a:latin typeface="宋体" panose="02010600030101010101" pitchFamily="2" charset="-122"/>
                <a:ea typeface="宋体" panose="02010600030101010101" pitchFamily="2" charset="-122"/>
              </a:rPr>
              <a:t>预测下一时刻的题目答对概率</a:t>
            </a:r>
          </a:p>
        </p:txBody>
      </p:sp>
      <p:sp>
        <p:nvSpPr>
          <p:cNvPr id="30" name="文本框 29">
            <a:extLst>
              <a:ext uri="{FF2B5EF4-FFF2-40B4-BE49-F238E27FC236}">
                <a16:creationId xmlns:a16="http://schemas.microsoft.com/office/drawing/2014/main" id="{B2B40087-3707-418A-B755-DC5A66813238}"/>
              </a:ext>
            </a:extLst>
          </p:cNvPr>
          <p:cNvSpPr txBox="1"/>
          <p:nvPr/>
        </p:nvSpPr>
        <p:spPr>
          <a:xfrm>
            <a:off x="321760" y="4536842"/>
            <a:ext cx="11870240" cy="1631216"/>
          </a:xfrm>
          <a:prstGeom prst="rect">
            <a:avLst/>
          </a:prstGeom>
          <a:noFill/>
        </p:spPr>
        <p:txBody>
          <a:bodyPr wrap="square">
            <a:spAutoFit/>
          </a:bodyPr>
          <a:lstStyle/>
          <a:p>
            <a:r>
              <a:rPr lang="zh-CN" altLang="en-US" sz="2800" dirty="0">
                <a:latin typeface="宋体" panose="02010600030101010101" pitchFamily="2" charset="-122"/>
                <a:ea typeface="宋体" panose="02010600030101010101" pitchFamily="2" charset="-122"/>
              </a:rPr>
              <a:t>现有的个性化的学生知识追踪模型在</a:t>
            </a:r>
            <a:r>
              <a:rPr lang="zh-CN" altLang="en-US" sz="2800" b="1" dirty="0">
                <a:latin typeface="宋体" panose="02010600030101010101" pitchFamily="2" charset="-122"/>
                <a:ea typeface="宋体" panose="02010600030101010101" pitchFamily="2" charset="-122"/>
              </a:rPr>
              <a:t>度量学生学习能力</a:t>
            </a:r>
            <a:r>
              <a:rPr lang="zh-CN" altLang="en-US" sz="2800" dirty="0">
                <a:latin typeface="宋体" panose="02010600030101010101" pitchFamily="2" charset="-122"/>
                <a:ea typeface="宋体" panose="02010600030101010101" pitchFamily="2" charset="-122"/>
              </a:rPr>
              <a:t>方面存在如下问题</a:t>
            </a:r>
            <a:r>
              <a:rPr lang="zh-CN" altLang="en-US" sz="1800" b="1" dirty="0">
                <a:latin typeface="宋体" panose="02010600030101010101" pitchFamily="2" charset="-122"/>
                <a:ea typeface="宋体" panose="02010600030101010101" pitchFamily="2" charset="-122"/>
              </a:rPr>
              <a:t>：</a:t>
            </a:r>
            <a:endParaRPr lang="en-US" altLang="zh-CN" sz="1800" b="1" dirty="0">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通过</a:t>
            </a:r>
            <a:r>
              <a:rPr lang="zh-CN" altLang="en-US" sz="2400" dirty="0">
                <a:solidFill>
                  <a:srgbClr val="FF0000"/>
                </a:solidFill>
                <a:latin typeface="宋体" panose="02010600030101010101" pitchFamily="2" charset="-122"/>
                <a:ea typeface="宋体" panose="02010600030101010101" pitchFamily="2" charset="-122"/>
              </a:rPr>
              <a:t>累积学生记录</a:t>
            </a:r>
            <a:r>
              <a:rPr lang="zh-CN" altLang="en-US" sz="2400" dirty="0">
                <a:latin typeface="宋体" panose="02010600030101010101" pitchFamily="2" charset="-122"/>
                <a:ea typeface="宋体" panose="02010600030101010101" pitchFamily="2" charset="-122"/>
              </a:rPr>
              <a:t>进行学习能力分类无法准确捕捉学生即时的能力变化；</a:t>
            </a:r>
            <a:endParaRPr lang="en-US" altLang="zh-CN" sz="2400" dirty="0">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没有考虑</a:t>
            </a:r>
            <a:r>
              <a:rPr lang="zh-CN" altLang="en-US" sz="2400" dirty="0">
                <a:solidFill>
                  <a:srgbClr val="FF0000"/>
                </a:solidFill>
                <a:latin typeface="宋体" panose="02010600030101010101" pitchFamily="2" charset="-122"/>
                <a:ea typeface="宋体" panose="02010600030101010101" pitchFamily="2" charset="-122"/>
              </a:rPr>
              <a:t>习题难度；</a:t>
            </a:r>
            <a:endParaRPr lang="en-US" altLang="zh-CN" sz="2400" dirty="0">
              <a:solidFill>
                <a:srgbClr val="FF0000"/>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没有考虑</a:t>
            </a:r>
            <a:r>
              <a:rPr lang="zh-CN" altLang="en-US" sz="2400" dirty="0">
                <a:solidFill>
                  <a:srgbClr val="FF0000"/>
                </a:solidFill>
                <a:latin typeface="宋体" panose="02010600030101010101" pitchFamily="2" charset="-122"/>
                <a:ea typeface="宋体" panose="02010600030101010101" pitchFamily="2" charset="-122"/>
              </a:rPr>
              <a:t>学生的班级特征</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p:txBody>
      </p:sp>
      <p:sp>
        <p:nvSpPr>
          <p:cNvPr id="16" name="灯片编号占位符 3">
            <a:extLst>
              <a:ext uri="{FF2B5EF4-FFF2-40B4-BE49-F238E27FC236}">
                <a16:creationId xmlns:a16="http://schemas.microsoft.com/office/drawing/2014/main" id="{004B3F06-AD9F-440C-BC7A-ED2E1E82ACFE}"/>
              </a:ext>
            </a:extLst>
          </p:cNvPr>
          <p:cNvSpPr>
            <a:spLocks noGrp="1"/>
          </p:cNvSpPr>
          <p:nvPr>
            <p:ph type="sldNum" sz="quarter" idx="12"/>
          </p:nvPr>
        </p:nvSpPr>
        <p:spPr>
          <a:xfrm>
            <a:off x="8759825" y="6198031"/>
            <a:ext cx="2743200" cy="365125"/>
          </a:xfrm>
        </p:spPr>
        <p:txBody>
          <a:bodyPr/>
          <a:lstStyle/>
          <a:p>
            <a:fld id="{9EADF04C-F54D-494E-A290-9C7FE9B83CEA}" type="slidenum">
              <a:rPr lang="zh-CN" altLang="en-US" smtClean="0"/>
              <a:t>15</a:t>
            </a:fld>
            <a:endParaRPr lang="zh-CN" altLang="en-US" dirty="0"/>
          </a:p>
        </p:txBody>
      </p:sp>
    </p:spTree>
    <p:extLst>
      <p:ext uri="{BB962C8B-B14F-4D97-AF65-F5344CB8AC3E}">
        <p14:creationId xmlns:p14="http://schemas.microsoft.com/office/powerpoint/2010/main" val="340203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095A5C75-1114-114E-A35D-2529BEA87543}"/>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724C9C9B-0B94-D84A-903E-0D209235E61F}"/>
              </a:ext>
            </a:extLst>
          </p:cNvPr>
          <p:cNvSpPr>
            <a:spLocks noGrp="1"/>
          </p:cNvSpPr>
          <p:nvPr>
            <p:ph type="sldNum" sz="quarter" idx="12"/>
          </p:nvPr>
        </p:nvSpPr>
        <p:spPr/>
        <p:txBody>
          <a:bodyPr/>
          <a:lstStyle/>
          <a:p>
            <a:fld id="{5DD3DB80-B894-403A-B48E-6FDC1A72010E}" type="slidenum">
              <a:rPr lang="zh-CN" altLang="en-US" smtClean="0"/>
              <a:t>16</a:t>
            </a:fld>
            <a:endParaRPr lang="zh-CN" altLang="en-US"/>
          </a:p>
        </p:txBody>
      </p:sp>
      <p:sp>
        <p:nvSpPr>
          <p:cNvPr id="5" name="Rectangle 14">
            <a:extLst>
              <a:ext uri="{FF2B5EF4-FFF2-40B4-BE49-F238E27FC236}">
                <a16:creationId xmlns:a16="http://schemas.microsoft.com/office/drawing/2014/main" id="{066F526E-0F07-E74B-97B0-DB4D8CA0BC3F}"/>
              </a:ext>
            </a:extLst>
          </p:cNvPr>
          <p:cNvSpPr>
            <a:spLocks noChangeArrowheads="1"/>
          </p:cNvSpPr>
          <p:nvPr/>
        </p:nvSpPr>
        <p:spPr bwMode="auto">
          <a:xfrm>
            <a:off x="630070" y="506759"/>
            <a:ext cx="546593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学生学习能力度量方法</a:t>
            </a:r>
            <a:r>
              <a:rPr lang="en-US" altLang="zh-CN" sz="2800" b="1" dirty="0">
                <a:solidFill>
                  <a:srgbClr val="01479B"/>
                </a:solidFill>
                <a:latin typeface="微软雅黑" panose="020B0503020204020204" charset="-122"/>
                <a:ea typeface="微软雅黑" panose="020B0503020204020204" charset="-122"/>
                <a:sym typeface="+mn-ea"/>
              </a:rPr>
              <a:t>-</a:t>
            </a:r>
            <a:r>
              <a:rPr lang="zh-CN" altLang="en-US" sz="2800" b="1" dirty="0">
                <a:solidFill>
                  <a:srgbClr val="01479B"/>
                </a:solidFill>
                <a:latin typeface="微软雅黑" panose="020B0503020204020204" charset="-122"/>
                <a:ea typeface="微软雅黑" panose="020B0503020204020204" charset="-122"/>
                <a:sym typeface="+mn-ea"/>
              </a:rPr>
              <a:t>时间单元</a:t>
            </a:r>
          </a:p>
        </p:txBody>
      </p:sp>
      <p:pic>
        <p:nvPicPr>
          <p:cNvPr id="6" name="图片 5">
            <a:extLst>
              <a:ext uri="{FF2B5EF4-FFF2-40B4-BE49-F238E27FC236}">
                <a16:creationId xmlns:a16="http://schemas.microsoft.com/office/drawing/2014/main" id="{729450D5-C851-404B-8338-638FD0AA48BD}"/>
              </a:ext>
            </a:extLst>
          </p:cNvPr>
          <p:cNvPicPr/>
          <p:nvPr/>
        </p:nvPicPr>
        <p:blipFill>
          <a:blip r:embed="rId3">
            <a:extLst>
              <a:ext uri="{28A0092B-C50C-407E-A947-70E740481C1C}">
                <a14:useLocalDpi xmlns:a14="http://schemas.microsoft.com/office/drawing/2010/main" val="0"/>
              </a:ext>
            </a:extLst>
          </a:blip>
          <a:stretch>
            <a:fillRect/>
          </a:stretch>
        </p:blipFill>
        <p:spPr>
          <a:xfrm>
            <a:off x="185098" y="1718981"/>
            <a:ext cx="6714875" cy="1262516"/>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536E47A-4591-4C80-A7E3-FE238AC17775}"/>
                  </a:ext>
                </a:extLst>
              </p:cNvPr>
              <p:cNvSpPr txBox="1"/>
              <p:nvPr/>
            </p:nvSpPr>
            <p:spPr>
              <a:xfrm>
                <a:off x="6960202" y="1671518"/>
                <a:ext cx="6096000" cy="846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𝐶𝑜𝑟𝑟𝑒𝑐𝑡</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r>
                        <a:rPr lang="zh-CN" altLang="en-US" i="0">
                          <a:latin typeface="Cambria Math" panose="02040503050406030204" pitchFamily="18" charset="0"/>
                        </a:rPr>
                        <m:t>=</m:t>
                      </m:r>
                      <m:nary>
                        <m:naryPr>
                          <m:chr m:val="∑"/>
                          <m:limLoc m:val="undOvr"/>
                          <m:ctrlPr>
                            <a:rPr lang="zh-CN" altLang="en-US" i="1">
                              <a:latin typeface="Cambria Math" panose="02040503050406030204" pitchFamily="18" charset="0"/>
                            </a:rPr>
                          </m:ctrlPr>
                        </m:naryPr>
                        <m:sub>
                          <m:r>
                            <a:rPr lang="zh-CN" altLang="en-US" i="1">
                              <a:latin typeface="Cambria Math" panose="02040503050406030204" pitchFamily="18" charset="0"/>
                            </a:rPr>
                            <m:t>𝑡</m:t>
                          </m:r>
                          <m:r>
                            <a:rPr lang="zh-CN" altLang="en-US" i="0">
                              <a:latin typeface="Cambria Math" panose="02040503050406030204" pitchFamily="18" charset="0"/>
                            </a:rPr>
                            <m:t>=1</m:t>
                          </m:r>
                        </m:sub>
                        <m:sup>
                          <m:r>
                            <a:rPr lang="zh-CN" altLang="en-US" i="1">
                              <a:latin typeface="Cambria Math" panose="02040503050406030204" pitchFamily="18" charset="0"/>
                            </a:rPr>
                            <m:t>𝑧</m:t>
                          </m:r>
                        </m:sup>
                        <m:e>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en-US" altLang="zh-CN" i="1">
                                      <a:latin typeface="Cambria Math" panose="02040503050406030204" pitchFamily="18" charset="0"/>
                                    </a:rPr>
                                    <m:t>𝑐𝑜𝑢𝑛𝑡</m:t>
                                  </m:r>
                                  <m:d>
                                    <m:dPr>
                                      <m:endChr m:val=""/>
                                      <m:ctrlPr>
                                        <a:rPr lang="zh-CN" altLang="en-US" i="1">
                                          <a:latin typeface="Cambria Math" panose="02040503050406030204" pitchFamily="18" charset="0"/>
                                        </a:rPr>
                                      </m:ctrlPr>
                                    </m:dPr>
                                    <m:e>
                                      <m:r>
                                        <a:rPr lang="zh-CN" altLang="en-US" i="1">
                                          <a:latin typeface="Cambria Math" panose="02040503050406030204" pitchFamily="18" charset="0"/>
                                        </a:rPr>
                                        <m:t>𝑥</m:t>
                                      </m:r>
                                    </m:e>
                                  </m:d>
                                </m:e>
                                <m:sub>
                                  <m:r>
                                    <a:rPr lang="zh-CN" altLang="en-US" i="1">
                                      <a:latin typeface="Cambria Math" panose="02040503050406030204" pitchFamily="18" charset="0"/>
                                    </a:rPr>
                                    <m:t>𝑗𝑡</m:t>
                                  </m:r>
                                </m:sub>
                              </m:sSub>
                              <m:r>
                                <a:rPr lang="zh-CN" altLang="en-US">
                                  <a:latin typeface="Cambria Math" panose="02040503050406030204" pitchFamily="18" charset="0"/>
                                </a:rPr>
                                <m:t>==</m:t>
                              </m:r>
                              <m:r>
                                <a:rPr lang="en-US" altLang="zh-CN" b="0" i="1" smtClean="0">
                                  <a:latin typeface="Cambria Math" panose="02040503050406030204" pitchFamily="18" charset="0"/>
                                </a:rPr>
                                <m:t>1)</m:t>
                              </m:r>
                            </m:num>
                            <m:den>
                              <m:d>
                                <m:dPr>
                                  <m:begChr m:val="|"/>
                                  <m:endChr m:val="|"/>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𝑁</m:t>
                                      </m:r>
                                    </m:e>
                                    <m:sub>
                                      <m:r>
                                        <a:rPr lang="zh-CN" altLang="en-US" i="1">
                                          <a:latin typeface="Cambria Math" panose="02040503050406030204" pitchFamily="18" charset="0"/>
                                        </a:rPr>
                                        <m:t>𝑗𝑡</m:t>
                                      </m:r>
                                    </m:sub>
                                  </m:sSub>
                                </m:e>
                              </m:d>
                            </m:den>
                          </m:f>
                        </m:e>
                      </m:nary>
                    </m:oMath>
                  </m:oMathPara>
                </a14:m>
                <a:endParaRPr lang="zh-CN" altLang="en-US" dirty="0"/>
              </a:p>
            </p:txBody>
          </p:sp>
        </mc:Choice>
        <mc:Fallback xmlns="">
          <p:sp>
            <p:nvSpPr>
              <p:cNvPr id="7" name="文本框 6">
                <a:extLst>
                  <a:ext uri="{FF2B5EF4-FFF2-40B4-BE49-F238E27FC236}">
                    <a16:creationId xmlns:a16="http://schemas.microsoft.com/office/drawing/2014/main" id="{4536E47A-4591-4C80-A7E3-FE238AC17775}"/>
                  </a:ext>
                </a:extLst>
              </p:cNvPr>
              <p:cNvSpPr txBox="1">
                <a:spLocks noRot="1" noChangeAspect="1" noMove="1" noResize="1" noEditPoints="1" noAdjustHandles="1" noChangeArrowheads="1" noChangeShapeType="1" noTextEdit="1"/>
              </p:cNvSpPr>
              <p:nvPr/>
            </p:nvSpPr>
            <p:spPr>
              <a:xfrm>
                <a:off x="6960202" y="1671518"/>
                <a:ext cx="6096000" cy="84677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D42444D-B7BC-46DE-BEF7-8695DC512800}"/>
                  </a:ext>
                </a:extLst>
              </p:cNvPr>
              <p:cNvSpPr txBox="1"/>
              <p:nvPr/>
            </p:nvSpPr>
            <p:spPr>
              <a:xfrm>
                <a:off x="7036593" y="2707229"/>
                <a:ext cx="6096000" cy="846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𝐼𝑛𝑐𝑜𝑟𝑟𝑒𝑐𝑡</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r>
                        <a:rPr lang="zh-CN" altLang="en-US" i="0">
                          <a:latin typeface="Cambria Math" panose="02040503050406030204" pitchFamily="18" charset="0"/>
                        </a:rPr>
                        <m:t>=</m:t>
                      </m:r>
                      <m:nary>
                        <m:naryPr>
                          <m:chr m:val="∑"/>
                          <m:limLoc m:val="undOvr"/>
                          <m:ctrlPr>
                            <a:rPr lang="zh-CN" altLang="en-US" i="1">
                              <a:latin typeface="Cambria Math" panose="02040503050406030204" pitchFamily="18" charset="0"/>
                            </a:rPr>
                          </m:ctrlPr>
                        </m:naryPr>
                        <m:sub>
                          <m:r>
                            <a:rPr lang="zh-CN" altLang="en-US" i="1">
                              <a:latin typeface="Cambria Math" panose="02040503050406030204" pitchFamily="18" charset="0"/>
                            </a:rPr>
                            <m:t>𝑡</m:t>
                          </m:r>
                          <m:r>
                            <a:rPr lang="zh-CN" altLang="en-US" i="0">
                              <a:latin typeface="Cambria Math" panose="02040503050406030204" pitchFamily="18" charset="0"/>
                            </a:rPr>
                            <m:t>=1</m:t>
                          </m:r>
                        </m:sub>
                        <m:sup>
                          <m:r>
                            <a:rPr lang="zh-CN" altLang="en-US" i="1">
                              <a:latin typeface="Cambria Math" panose="02040503050406030204" pitchFamily="18" charset="0"/>
                            </a:rPr>
                            <m:t>𝑧</m:t>
                          </m:r>
                        </m:sup>
                        <m:e>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en-US" altLang="zh-CN" i="1">
                                      <a:latin typeface="Cambria Math" panose="02040503050406030204" pitchFamily="18" charset="0"/>
                                    </a:rPr>
                                    <m:t>𝑐𝑜𝑢𝑛𝑡</m:t>
                                  </m:r>
                                  <m:d>
                                    <m:dPr>
                                      <m:endChr m:val=""/>
                                      <m:ctrlPr>
                                        <a:rPr lang="zh-CN" altLang="en-US" i="1">
                                          <a:latin typeface="Cambria Math" panose="02040503050406030204" pitchFamily="18" charset="0"/>
                                        </a:rPr>
                                      </m:ctrlPr>
                                    </m:dPr>
                                    <m:e>
                                      <m:r>
                                        <a:rPr lang="zh-CN" altLang="en-US" i="1">
                                          <a:latin typeface="Cambria Math" panose="02040503050406030204" pitchFamily="18" charset="0"/>
                                        </a:rPr>
                                        <m:t>𝑥</m:t>
                                      </m:r>
                                    </m:e>
                                  </m:d>
                                </m:e>
                                <m:sub>
                                  <m:r>
                                    <a:rPr lang="zh-CN" altLang="en-US" i="1">
                                      <a:latin typeface="Cambria Math" panose="02040503050406030204" pitchFamily="18" charset="0"/>
                                    </a:rPr>
                                    <m:t>𝑗𝑡</m:t>
                                  </m:r>
                                </m:sub>
                              </m:sSub>
                              <m:r>
                                <a:rPr lang="zh-CN" altLang="en-US">
                                  <a:latin typeface="Cambria Math" panose="02040503050406030204" pitchFamily="18" charset="0"/>
                                </a:rPr>
                                <m:t>==</m:t>
                              </m:r>
                              <m:r>
                                <a:rPr lang="en-US" altLang="zh-CN" b="0" i="1" smtClean="0">
                                  <a:latin typeface="Cambria Math" panose="02040503050406030204" pitchFamily="18" charset="0"/>
                                </a:rPr>
                                <m:t>0)</m:t>
                              </m:r>
                            </m:num>
                            <m:den>
                              <m:d>
                                <m:dPr>
                                  <m:begChr m:val="|"/>
                                  <m:endChr m:val="|"/>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𝑁</m:t>
                                      </m:r>
                                    </m:e>
                                    <m:sub>
                                      <m:r>
                                        <a:rPr lang="zh-CN" altLang="en-US" i="1">
                                          <a:latin typeface="Cambria Math" panose="02040503050406030204" pitchFamily="18" charset="0"/>
                                        </a:rPr>
                                        <m:t>𝑗𝑡</m:t>
                                      </m:r>
                                    </m:sub>
                                  </m:sSub>
                                </m:e>
                              </m:d>
                            </m:den>
                          </m:f>
                        </m:e>
                      </m:nary>
                    </m:oMath>
                  </m:oMathPara>
                </a14:m>
                <a:endParaRPr lang="zh-CN" altLang="en-US" dirty="0"/>
              </a:p>
            </p:txBody>
          </p:sp>
        </mc:Choice>
        <mc:Fallback xmlns="">
          <p:sp>
            <p:nvSpPr>
              <p:cNvPr id="8" name="文本框 7">
                <a:extLst>
                  <a:ext uri="{FF2B5EF4-FFF2-40B4-BE49-F238E27FC236}">
                    <a16:creationId xmlns:a16="http://schemas.microsoft.com/office/drawing/2014/main" id="{9D42444D-B7BC-46DE-BEF7-8695DC512800}"/>
                  </a:ext>
                </a:extLst>
              </p:cNvPr>
              <p:cNvSpPr txBox="1">
                <a:spLocks noRot="1" noChangeAspect="1" noMove="1" noResize="1" noEditPoints="1" noAdjustHandles="1" noChangeArrowheads="1" noChangeShapeType="1" noTextEdit="1"/>
              </p:cNvSpPr>
              <p:nvPr/>
            </p:nvSpPr>
            <p:spPr>
              <a:xfrm>
                <a:off x="7036593" y="2707229"/>
                <a:ext cx="6096000" cy="84677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40325F8-3CFA-477F-B078-9D507FBAF8A5}"/>
                  </a:ext>
                </a:extLst>
              </p:cNvPr>
              <p:cNvSpPr txBox="1"/>
              <p:nvPr/>
            </p:nvSpPr>
            <p:spPr>
              <a:xfrm>
                <a:off x="6960202" y="4733749"/>
                <a:ext cx="6096000" cy="3837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a:latin typeface="Cambria Math" panose="02040503050406030204" pitchFamily="18" charset="0"/>
                            </a:rPr>
                            <m:t>𝑅</m:t>
                          </m:r>
                        </m:e>
                        <m:sub>
                          <m:r>
                            <a:rPr lang="zh-CN" altLang="en-US" i="0">
                              <a:latin typeface="Cambria Math" panose="02040503050406030204" pitchFamily="18" charset="0"/>
                            </a:rPr>
                            <m:t>1:</m:t>
                          </m:r>
                          <m:r>
                            <a:rPr lang="zh-CN" altLang="en-US" i="1">
                              <a:latin typeface="Cambria Math" panose="02040503050406030204" pitchFamily="18" charset="0"/>
                            </a:rPr>
                            <m:t>𝑧</m:t>
                          </m:r>
                        </m:sub>
                        <m:sup>
                          <m:r>
                            <a:rPr lang="zh-CN" altLang="en-US" i="1">
                              <a:latin typeface="Cambria Math" panose="02040503050406030204" pitchFamily="18" charset="0"/>
                            </a:rPr>
                            <m:t>𝑖</m:t>
                          </m:r>
                        </m:sup>
                      </m:sSubSup>
                      <m:r>
                        <a:rPr lang="zh-CN" altLang="en-US" i="0">
                          <a:latin typeface="Cambria Math" panose="02040503050406030204" pitchFamily="18" charset="0"/>
                        </a:rPr>
                        <m:t>=</m:t>
                      </m:r>
                      <m:d>
                        <m:dPr>
                          <m:sepChr m:val=","/>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𝑅</m:t>
                              </m:r>
                              <m:d>
                                <m:dPr>
                                  <m:ctrlPr>
                                    <a:rPr lang="zh-CN" altLang="en-US" i="1">
                                      <a:solidFill>
                                        <a:srgbClr val="836967"/>
                                      </a:solidFill>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𝑅</m:t>
                              </m:r>
                              <m:d>
                                <m:dPr>
                                  <m:ctrlPr>
                                    <a:rPr lang="zh-CN" altLang="en-US" i="1">
                                      <a:solidFill>
                                        <a:srgbClr val="836967"/>
                                      </a:solidFill>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e>
                        <m:e>
                          <m:r>
                            <a:rPr lang="zh-CN" altLang="en-US" i="0">
                              <a:latin typeface="Cambria Math" panose="02040503050406030204" pitchFamily="18" charset="0"/>
                            </a:rPr>
                            <m:t>…</m:t>
                          </m:r>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𝑅</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𝑛</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e>
                      </m:d>
                    </m:oMath>
                  </m:oMathPara>
                </a14:m>
                <a:endParaRPr lang="zh-CN" altLang="en-US" dirty="0"/>
              </a:p>
            </p:txBody>
          </p:sp>
        </mc:Choice>
        <mc:Fallback xmlns="">
          <p:sp>
            <p:nvSpPr>
              <p:cNvPr id="9" name="文本框 8">
                <a:extLst>
                  <a:ext uri="{FF2B5EF4-FFF2-40B4-BE49-F238E27FC236}">
                    <a16:creationId xmlns:a16="http://schemas.microsoft.com/office/drawing/2014/main" id="{640325F8-3CFA-477F-B078-9D507FBAF8A5}"/>
                  </a:ext>
                </a:extLst>
              </p:cNvPr>
              <p:cNvSpPr txBox="1">
                <a:spLocks noRot="1" noChangeAspect="1" noMove="1" noResize="1" noEditPoints="1" noAdjustHandles="1" noChangeArrowheads="1" noChangeShapeType="1" noTextEdit="1"/>
              </p:cNvSpPr>
              <p:nvPr/>
            </p:nvSpPr>
            <p:spPr>
              <a:xfrm>
                <a:off x="6960202" y="4733749"/>
                <a:ext cx="6096000" cy="383759"/>
              </a:xfrm>
              <a:prstGeom prst="rect">
                <a:avLst/>
              </a:prstGeom>
              <a:blipFill>
                <a:blip r:embed="rId6"/>
                <a:stretch>
                  <a:fillRect b="-48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F1AF079-50ED-43A4-97CD-B4D6A19D1382}"/>
                  </a:ext>
                </a:extLst>
              </p:cNvPr>
              <p:cNvSpPr txBox="1"/>
              <p:nvPr/>
            </p:nvSpPr>
            <p:spPr>
              <a:xfrm>
                <a:off x="6934200" y="3930817"/>
                <a:ext cx="6096000" cy="4474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𝑅</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𝐶𝑜𝑟𝑟𝑒𝑐𝑡</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𝐼𝑛𝑐𝑜𝑟𝑟𝑒𝑐𝑡</m:t>
                          </m:r>
                          <m:d>
                            <m:dPr>
                              <m:ctrlPr>
                                <a:rPr lang="zh-CN" altLang="en-US" i="1">
                                  <a:solidFill>
                                    <a:srgbClr val="836967"/>
                                  </a:solidFill>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𝑗</m:t>
                                  </m:r>
                                </m:sub>
                              </m:sSub>
                            </m:e>
                          </m:d>
                        </m:e>
                        <m:sub>
                          <m:r>
                            <a:rPr lang="zh-CN" altLang="en-US" i="0">
                              <a:latin typeface="Cambria Math" panose="02040503050406030204" pitchFamily="18" charset="0"/>
                            </a:rPr>
                            <m:t>1:</m:t>
                          </m:r>
                          <m:r>
                            <a:rPr lang="zh-CN" altLang="en-US" i="1">
                              <a:latin typeface="Cambria Math" panose="02040503050406030204" pitchFamily="18" charset="0"/>
                            </a:rPr>
                            <m:t>𝑧</m:t>
                          </m:r>
                        </m:sub>
                      </m:sSub>
                    </m:oMath>
                  </m:oMathPara>
                </a14:m>
                <a:endParaRPr lang="zh-CN" altLang="en-US" dirty="0"/>
              </a:p>
            </p:txBody>
          </p:sp>
        </mc:Choice>
        <mc:Fallback xmlns="">
          <p:sp>
            <p:nvSpPr>
              <p:cNvPr id="10" name="文本框 9">
                <a:extLst>
                  <a:ext uri="{FF2B5EF4-FFF2-40B4-BE49-F238E27FC236}">
                    <a16:creationId xmlns:a16="http://schemas.microsoft.com/office/drawing/2014/main" id="{EF1AF079-50ED-43A4-97CD-B4D6A19D1382}"/>
                  </a:ext>
                </a:extLst>
              </p:cNvPr>
              <p:cNvSpPr txBox="1">
                <a:spLocks noRot="1" noChangeAspect="1" noMove="1" noResize="1" noEditPoints="1" noAdjustHandles="1" noChangeArrowheads="1" noChangeShapeType="1" noTextEdit="1"/>
              </p:cNvSpPr>
              <p:nvPr/>
            </p:nvSpPr>
            <p:spPr>
              <a:xfrm>
                <a:off x="6934200" y="3930817"/>
                <a:ext cx="6096000" cy="447495"/>
              </a:xfrm>
              <a:prstGeom prst="rect">
                <a:avLst/>
              </a:prstGeom>
              <a:blipFill>
                <a:blip r:embed="rId7"/>
                <a:stretch>
                  <a:fillRect b="-2740"/>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F14D02F6-840F-4899-8B19-412F626C97D5}"/>
              </a:ext>
            </a:extLst>
          </p:cNvPr>
          <p:cNvSpPr txBox="1"/>
          <p:nvPr/>
        </p:nvSpPr>
        <p:spPr>
          <a:xfrm>
            <a:off x="2575932" y="3320084"/>
            <a:ext cx="6632778" cy="369332"/>
          </a:xfrm>
          <a:prstGeom prst="rect">
            <a:avLst/>
          </a:prstGeom>
          <a:noFill/>
        </p:spPr>
        <p:txBody>
          <a:bodyPr wrap="square">
            <a:spAutoFit/>
          </a:bodyPr>
          <a:lstStyle/>
          <a:p>
            <a:r>
              <a:rPr lang="zh-CN" altLang="en-US" dirty="0">
                <a:latin typeface="宋体" panose="02010600030101010101" pitchFamily="2" charset="-122"/>
                <a:ea typeface="宋体" panose="02010600030101010101" pitchFamily="2" charset="-122"/>
              </a:rPr>
              <a:t>累积单元记录进行编码</a:t>
            </a:r>
            <a:endParaRPr lang="en-US" altLang="zh-CN" dirty="0">
              <a:latin typeface="宋体" panose="02010600030101010101" pitchFamily="2" charset="-122"/>
              <a:ea typeface="宋体" panose="02010600030101010101" pitchFamily="2" charset="-122"/>
            </a:endParaRPr>
          </a:p>
        </p:txBody>
      </p:sp>
      <p:sp>
        <p:nvSpPr>
          <p:cNvPr id="12" name="文本框 11">
            <a:extLst>
              <a:ext uri="{FF2B5EF4-FFF2-40B4-BE49-F238E27FC236}">
                <a16:creationId xmlns:a16="http://schemas.microsoft.com/office/drawing/2014/main" id="{C830FBEF-E772-4573-80D8-279A4B58EB25}"/>
              </a:ext>
            </a:extLst>
          </p:cNvPr>
          <p:cNvSpPr txBox="1"/>
          <p:nvPr/>
        </p:nvSpPr>
        <p:spPr>
          <a:xfrm>
            <a:off x="1660194" y="2905886"/>
            <a:ext cx="147196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时间单元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0D6B037F-D277-4D3D-9319-BDD92E8B4CAF}"/>
              </a:ext>
            </a:extLst>
          </p:cNvPr>
          <p:cNvSpPr txBox="1"/>
          <p:nvPr/>
        </p:nvSpPr>
        <p:spPr>
          <a:xfrm>
            <a:off x="3493639" y="2905886"/>
            <a:ext cx="147196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时间单元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8B81EA7A-1F94-4972-B23E-EFF6FB3F0512}"/>
              </a:ext>
            </a:extLst>
          </p:cNvPr>
          <p:cNvSpPr txBox="1"/>
          <p:nvPr/>
        </p:nvSpPr>
        <p:spPr>
          <a:xfrm>
            <a:off x="5327084" y="2905886"/>
            <a:ext cx="147196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时间单元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0CBA1F5C-4960-426C-89B3-0B9CEFE48B5F}"/>
              </a:ext>
            </a:extLst>
          </p:cNvPr>
          <p:cNvSpPr txBox="1"/>
          <p:nvPr/>
        </p:nvSpPr>
        <p:spPr>
          <a:xfrm>
            <a:off x="7092678" y="5287807"/>
            <a:ext cx="5310682"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每一个知识点上的学习能力：答错率减去答对率</a:t>
            </a:r>
          </a:p>
        </p:txBody>
      </p:sp>
      <p:pic>
        <p:nvPicPr>
          <p:cNvPr id="17" name="图片 16">
            <a:extLst>
              <a:ext uri="{FF2B5EF4-FFF2-40B4-BE49-F238E27FC236}">
                <a16:creationId xmlns:a16="http://schemas.microsoft.com/office/drawing/2014/main" id="{AB74B50F-4E37-4F32-B7E5-600DF6B64F0A}"/>
              </a:ext>
            </a:extLst>
          </p:cNvPr>
          <p:cNvPicPr/>
          <p:nvPr/>
        </p:nvPicPr>
        <p:blipFill>
          <a:blip r:embed="rId8">
            <a:extLst>
              <a:ext uri="{28A0092B-C50C-407E-A947-70E740481C1C}">
                <a14:useLocalDpi xmlns:a14="http://schemas.microsoft.com/office/drawing/2010/main" val="0"/>
              </a:ext>
            </a:extLst>
          </a:blip>
          <a:stretch>
            <a:fillRect/>
          </a:stretch>
        </p:blipFill>
        <p:spPr>
          <a:xfrm>
            <a:off x="232302" y="3904200"/>
            <a:ext cx="6865649" cy="1357660"/>
          </a:xfrm>
          <a:prstGeom prst="rect">
            <a:avLst/>
          </a:prstGeom>
        </p:spPr>
      </p:pic>
      <p:sp>
        <p:nvSpPr>
          <p:cNvPr id="18" name="文本框 17">
            <a:extLst>
              <a:ext uri="{FF2B5EF4-FFF2-40B4-BE49-F238E27FC236}">
                <a16:creationId xmlns:a16="http://schemas.microsoft.com/office/drawing/2014/main" id="{7097489F-BFD4-4E8E-BA28-33CF7BA5D3DF}"/>
              </a:ext>
            </a:extLst>
          </p:cNvPr>
          <p:cNvSpPr txBox="1"/>
          <p:nvPr/>
        </p:nvSpPr>
        <p:spPr>
          <a:xfrm>
            <a:off x="1177324" y="4892528"/>
            <a:ext cx="147196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时间单元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id="{380ABDEA-4269-40E0-A175-0D87D978262F}"/>
              </a:ext>
            </a:extLst>
          </p:cNvPr>
          <p:cNvSpPr txBox="1"/>
          <p:nvPr/>
        </p:nvSpPr>
        <p:spPr>
          <a:xfrm>
            <a:off x="3392888" y="4854656"/>
            <a:ext cx="147196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时间单元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文本框 19">
            <a:extLst>
              <a:ext uri="{FF2B5EF4-FFF2-40B4-BE49-F238E27FC236}">
                <a16:creationId xmlns:a16="http://schemas.microsoft.com/office/drawing/2014/main" id="{F2F943AD-72AC-46C5-8B64-7CD74203747D}"/>
              </a:ext>
            </a:extLst>
          </p:cNvPr>
          <p:cNvSpPr txBox="1"/>
          <p:nvPr/>
        </p:nvSpPr>
        <p:spPr>
          <a:xfrm>
            <a:off x="5261811" y="4854656"/>
            <a:ext cx="147196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时间单元</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a:extLst>
              <a:ext uri="{FF2B5EF4-FFF2-40B4-BE49-F238E27FC236}">
                <a16:creationId xmlns:a16="http://schemas.microsoft.com/office/drawing/2014/main" id="{77146191-716D-42E5-9C75-F083D8F1CC93}"/>
              </a:ext>
            </a:extLst>
          </p:cNvPr>
          <p:cNvSpPr txBox="1"/>
          <p:nvPr/>
        </p:nvSpPr>
        <p:spPr>
          <a:xfrm>
            <a:off x="2571227" y="5334309"/>
            <a:ext cx="6632778" cy="369332"/>
          </a:xfrm>
          <a:prstGeom prst="rect">
            <a:avLst/>
          </a:prstGeom>
          <a:noFill/>
        </p:spPr>
        <p:txBody>
          <a:bodyPr wrap="square">
            <a:spAutoFit/>
          </a:bodyPr>
          <a:lstStyle/>
          <a:p>
            <a:r>
              <a:rPr lang="zh-CN" altLang="en-US" dirty="0">
                <a:latin typeface="宋体" panose="02010600030101010101" pitchFamily="2" charset="-122"/>
                <a:ea typeface="宋体" panose="02010600030101010101" pitchFamily="2" charset="-122"/>
              </a:rPr>
              <a:t>分段单元记录进行编码</a:t>
            </a:r>
            <a:endParaRPr lang="en-US" altLang="zh-CN" dirty="0">
              <a:latin typeface="宋体" panose="02010600030101010101" pitchFamily="2" charset="-122"/>
              <a:ea typeface="宋体" panose="02010600030101010101" pitchFamily="2" charset="-122"/>
            </a:endParaRPr>
          </a:p>
        </p:txBody>
      </p:sp>
      <p:sp>
        <p:nvSpPr>
          <p:cNvPr id="22" name="文本框 21">
            <a:extLst>
              <a:ext uri="{FF2B5EF4-FFF2-40B4-BE49-F238E27FC236}">
                <a16:creationId xmlns:a16="http://schemas.microsoft.com/office/drawing/2014/main" id="{105A6942-D7B9-4F5E-88FB-8DDB2D2B17AD}"/>
              </a:ext>
            </a:extLst>
          </p:cNvPr>
          <p:cNvSpPr txBox="1"/>
          <p:nvPr/>
        </p:nvSpPr>
        <p:spPr>
          <a:xfrm>
            <a:off x="273082" y="1108279"/>
            <a:ext cx="11733819" cy="523220"/>
          </a:xfrm>
          <a:prstGeom prst="rect">
            <a:avLst/>
          </a:prstGeom>
          <a:noFill/>
        </p:spPr>
        <p:txBody>
          <a:bodyPr wrap="square">
            <a:spAutoFit/>
          </a:bodyPr>
          <a:lstStyle/>
          <a:p>
            <a:pPr marL="342900" indent="-34290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通过</a:t>
            </a:r>
            <a:r>
              <a:rPr lang="zh-CN" altLang="en-US" sz="2800" dirty="0">
                <a:solidFill>
                  <a:srgbClr val="FF0000"/>
                </a:solidFill>
                <a:latin typeface="宋体" panose="02010600030101010101" pitchFamily="2" charset="-122"/>
                <a:ea typeface="宋体" panose="02010600030101010101" pitchFamily="2" charset="-122"/>
              </a:rPr>
              <a:t>累积学生记录</a:t>
            </a:r>
            <a:r>
              <a:rPr lang="zh-CN" altLang="en-US" sz="2800" dirty="0">
                <a:latin typeface="宋体" panose="02010600030101010101" pitchFamily="2" charset="-122"/>
                <a:ea typeface="宋体" panose="02010600030101010101" pitchFamily="2" charset="-122"/>
              </a:rPr>
              <a:t>进行学习能力分类无法准确捕捉学生即时的能力变化</a:t>
            </a:r>
            <a:endParaRPr lang="en-US" altLang="zh-CN" sz="2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926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0" y="506759"/>
            <a:ext cx="611036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学生学习能力向量改进</a:t>
            </a:r>
            <a:r>
              <a:rPr lang="en-US" altLang="zh-CN" sz="2800" b="1" dirty="0">
                <a:solidFill>
                  <a:srgbClr val="01479B"/>
                </a:solidFill>
                <a:latin typeface="微软雅黑" panose="020B0503020204020204" charset="-122"/>
                <a:ea typeface="微软雅黑" panose="020B0503020204020204" charset="-122"/>
                <a:sym typeface="+mn-ea"/>
              </a:rPr>
              <a:t>-</a:t>
            </a:r>
            <a:r>
              <a:rPr lang="zh-CN" altLang="en-US" sz="2800" b="1" dirty="0">
                <a:solidFill>
                  <a:srgbClr val="01479B"/>
                </a:solidFill>
                <a:latin typeface="微软雅黑" panose="020B0503020204020204" charset="-122"/>
                <a:ea typeface="微软雅黑" panose="020B0503020204020204" charset="-122"/>
                <a:sym typeface="+mn-ea"/>
              </a:rPr>
              <a:t>考虑习题难度</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9" name="文本框 8">
            <a:extLst>
              <a:ext uri="{FF2B5EF4-FFF2-40B4-BE49-F238E27FC236}">
                <a16:creationId xmlns:a16="http://schemas.microsoft.com/office/drawing/2014/main" id="{4BA6A595-41D4-4E73-BC03-3CE94B2518AA}"/>
              </a:ext>
            </a:extLst>
          </p:cNvPr>
          <p:cNvSpPr txBox="1"/>
          <p:nvPr/>
        </p:nvSpPr>
        <p:spPr>
          <a:xfrm>
            <a:off x="546410" y="1450862"/>
            <a:ext cx="6946487" cy="461665"/>
          </a:xfrm>
          <a:prstGeom prst="rect">
            <a:avLst/>
          </a:prstGeom>
          <a:noFill/>
        </p:spPr>
        <p:txBody>
          <a:bodyPr wrap="square">
            <a:spAutoFit/>
          </a:bodyPr>
          <a:lstStyle/>
          <a:p>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添加</a:t>
            </a:r>
            <a:r>
              <a:rPr lang="zh-CN" altLang="en-US" sz="2400" kern="100" dirty="0">
                <a:solidFill>
                  <a:srgbClr val="00B0F0"/>
                </a:solidFill>
                <a:latin typeface="宋体" panose="02010600030101010101" pitchFamily="2" charset="-122"/>
                <a:ea typeface="宋体" panose="02010600030101010101" pitchFamily="2" charset="-122"/>
                <a:cs typeface="Times New Roman" panose="02020603050405020304" pitchFamily="18" charset="0"/>
              </a:rPr>
              <a:t>习题难度特征</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对学生学习能力向量改进</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3648240-F3EC-4B93-A712-9273BE747660}"/>
                  </a:ext>
                </a:extLst>
              </p:cNvPr>
              <p:cNvSpPr txBox="1"/>
              <p:nvPr/>
            </p:nvSpPr>
            <p:spPr>
              <a:xfrm>
                <a:off x="2875156" y="1989185"/>
                <a:ext cx="8285356" cy="9529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𝐶𝑜𝑟𝑟𝑒𝑐𝑡</m:t>
                          </m:r>
                          <m:r>
                            <m:rPr>
                              <m:lit/>
                            </m:rPr>
                            <a:rPr lang="zh-CN" altLang="en-US" sz="2000" i="0">
                              <a:latin typeface="Cambria Math" panose="02040503050406030204" pitchFamily="18" charset="0"/>
                            </a:rPr>
                            <m:t>_</m:t>
                          </m:r>
                          <m:r>
                            <a:rPr lang="zh-CN" altLang="en-US" sz="2000" i="1">
                              <a:latin typeface="Cambria Math" panose="02040503050406030204" pitchFamily="18" charset="0"/>
                            </a:rPr>
                            <m:t>𝑑</m:t>
                          </m:r>
                          <m:d>
                            <m:dPr>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1">
                                      <a:latin typeface="Cambria Math" panose="02040503050406030204" pitchFamily="18" charset="0"/>
                                    </a:rPr>
                                    <m:t>𝑗</m:t>
                                  </m:r>
                                </m:sub>
                              </m:sSub>
                            </m:e>
                          </m:d>
                        </m:e>
                        <m:sub>
                          <m:r>
                            <a:rPr lang="zh-CN" altLang="en-US" sz="2000" i="1">
                              <a:latin typeface="Cambria Math" panose="02040503050406030204" pitchFamily="18" charset="0"/>
                            </a:rPr>
                            <m:t>𝑧</m:t>
                          </m:r>
                        </m:sub>
                      </m:sSub>
                      <m:r>
                        <a:rPr lang="zh-CN" altLang="en-US" sz="2000" i="0">
                          <a:latin typeface="Cambria Math" panose="02040503050406030204" pitchFamily="18" charset="0"/>
                        </a:rPr>
                        <m:t>=</m:t>
                      </m:r>
                      <m:f>
                        <m:fPr>
                          <m:ctrlPr>
                            <a:rPr lang="zh-CN" altLang="en-US" sz="2000" i="1">
                              <a:solidFill>
                                <a:srgbClr val="836967"/>
                              </a:solidFill>
                              <a:latin typeface="Cambria Math" panose="02040503050406030204" pitchFamily="18" charset="0"/>
                            </a:rPr>
                          </m:ctrlPr>
                        </m:fPr>
                        <m:num>
                          <m:d>
                            <m:dPr>
                              <m:begChr m:val=""/>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nary>
                                    <m:naryPr>
                                      <m:chr m:val="∑"/>
                                      <m:limLoc m:val="subSup"/>
                                      <m:ctrlPr>
                                        <a:rPr lang="zh-CN" altLang="en-US" sz="2000" i="1">
                                          <a:latin typeface="Cambria Math" panose="02040503050406030204" pitchFamily="18" charset="0"/>
                                        </a:rPr>
                                      </m:ctrlPr>
                                    </m:naryPr>
                                    <m:sub>
                                      <m:r>
                                        <a:rPr lang="zh-CN" altLang="en-US" sz="2000" i="1">
                                          <a:latin typeface="Cambria Math" panose="02040503050406030204" pitchFamily="18" charset="0"/>
                                        </a:rPr>
                                        <m:t>𝑑</m:t>
                                      </m:r>
                                      <m:r>
                                        <a:rPr lang="zh-CN" altLang="en-US" sz="2000">
                                          <a:latin typeface="Cambria Math" panose="02040503050406030204" pitchFamily="18" charset="0"/>
                                        </a:rPr>
                                        <m:t>=1</m:t>
                                      </m:r>
                                    </m:sub>
                                    <m:sup>
                                      <m:r>
                                        <a:rPr lang="zh-CN" altLang="en-US" sz="2000" i="1">
                                          <a:latin typeface="Cambria Math" panose="02040503050406030204" pitchFamily="18" charset="0"/>
                                        </a:rPr>
                                        <m:t>𝑚</m:t>
                                      </m:r>
                                    </m:sup>
                                    <m:e>
                                      <m:r>
                                        <a:rPr lang="zh-CN" altLang="en-US" sz="2000" b="1" i="1">
                                          <a:solidFill>
                                            <a:srgbClr val="FF0000"/>
                                          </a:solidFill>
                                          <a:latin typeface="Cambria Math" panose="02040503050406030204" pitchFamily="18" charset="0"/>
                                        </a:rPr>
                                        <m:t>𝒅</m:t>
                                      </m:r>
                                      <m:r>
                                        <a:rPr lang="zh-CN" altLang="en-US" sz="2000">
                                          <a:latin typeface="Cambria Math" panose="02040503050406030204" pitchFamily="18" charset="0"/>
                                        </a:rPr>
                                        <m:t>∗</m:t>
                                      </m:r>
                                    </m:e>
                                  </m:nary>
                                  <m:d>
                                    <m:dPr>
                                      <m:endChr m:val=""/>
                                      <m:ctrlPr>
                                        <a:rPr lang="zh-CN" altLang="en-US" sz="2000" i="1">
                                          <a:latin typeface="Cambria Math" panose="02040503050406030204" pitchFamily="18" charset="0"/>
                                        </a:rPr>
                                      </m:ctrlPr>
                                    </m:dPr>
                                    <m:e>
                                      <m:r>
                                        <a:rPr lang="zh-CN" altLang="en-US" sz="2000" i="1">
                                          <a:latin typeface="Cambria Math" panose="02040503050406030204" pitchFamily="18" charset="0"/>
                                        </a:rPr>
                                        <m:t>𝑥</m:t>
                                      </m:r>
                                    </m:e>
                                  </m:d>
                                </m:e>
                                <m:sub>
                                  <m:r>
                                    <a:rPr lang="zh-CN" altLang="en-US" sz="2000" i="1">
                                      <a:latin typeface="Cambria Math" panose="02040503050406030204" pitchFamily="18" charset="0"/>
                                    </a:rPr>
                                    <m:t>𝑗</m:t>
                                  </m:r>
                                  <m:r>
                                    <a:rPr lang="zh-CN" altLang="en-US" sz="2000">
                                      <a:latin typeface="Cambria Math" panose="02040503050406030204" pitchFamily="18" charset="0"/>
                                    </a:rPr>
                                    <m:t>,</m:t>
                                  </m:r>
                                  <m:r>
                                    <a:rPr lang="zh-CN" altLang="en-US" sz="2000" i="1">
                                      <a:latin typeface="Cambria Math" panose="02040503050406030204" pitchFamily="18" charset="0"/>
                                    </a:rPr>
                                    <m:t>𝑑</m:t>
                                  </m:r>
                                  <m:r>
                                    <a:rPr lang="zh-CN" altLang="en-US" sz="2000">
                                      <a:latin typeface="Cambria Math" panose="02040503050406030204" pitchFamily="18" charset="0"/>
                                    </a:rPr>
                                    <m:t>,</m:t>
                                  </m:r>
                                  <m:r>
                                    <a:rPr lang="zh-CN" altLang="en-US" sz="2000" i="1" smtClean="0">
                                      <a:latin typeface="Cambria Math" panose="02040503050406030204" pitchFamily="18" charset="0"/>
                                    </a:rPr>
                                    <m:t>𝑡</m:t>
                                  </m:r>
                                </m:sub>
                              </m:sSub>
                              <m:r>
                                <a:rPr lang="zh-CN" altLang="en-US" sz="2000">
                                  <a:latin typeface="Cambria Math" panose="02040503050406030204" pitchFamily="18" charset="0"/>
                                </a:rPr>
                                <m:t>==1</m:t>
                              </m:r>
                            </m:e>
                          </m:d>
                        </m:num>
                        <m:den>
                          <m:d>
                            <m:dPr>
                              <m:begChr m:val="|"/>
                              <m:endChr m:val="|"/>
                              <m:ctrlPr>
                                <a:rPr lang="zh-CN" altLang="en-US" sz="2000" i="1">
                                  <a:latin typeface="Cambria Math" panose="02040503050406030204" pitchFamily="18" charset="0"/>
                                </a:rPr>
                              </m:ctrlPr>
                            </m:dPr>
                            <m:e>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𝑁</m:t>
                                  </m:r>
                                </m:e>
                                <m:sub>
                                  <m:r>
                                    <a:rPr lang="zh-CN" altLang="en-US" sz="2000" i="1">
                                      <a:latin typeface="Cambria Math" panose="02040503050406030204" pitchFamily="18" charset="0"/>
                                    </a:rPr>
                                    <m:t>𝑗</m:t>
                                  </m:r>
                                  <m:r>
                                    <a:rPr lang="zh-CN" altLang="en-US" sz="2000">
                                      <a:latin typeface="Cambria Math" panose="02040503050406030204" pitchFamily="18" charset="0"/>
                                    </a:rPr>
                                    <m:t>,</m:t>
                                  </m:r>
                                  <m:r>
                                    <a:rPr lang="zh-CN" altLang="en-US" sz="2000" i="1" smtClean="0">
                                      <a:latin typeface="Cambria Math" panose="02040503050406030204" pitchFamily="18" charset="0"/>
                                    </a:rPr>
                                    <m:t>𝑡</m:t>
                                  </m:r>
                                </m:sub>
                              </m:sSub>
                            </m:e>
                          </m:d>
                        </m:den>
                      </m:f>
                    </m:oMath>
                  </m:oMathPara>
                </a14:m>
                <a:endParaRPr lang="zh-CN" altLang="en-US" sz="2000" dirty="0"/>
              </a:p>
            </p:txBody>
          </p:sp>
        </mc:Choice>
        <mc:Fallback xmlns="">
          <p:sp>
            <p:nvSpPr>
              <p:cNvPr id="10" name="文本框 9">
                <a:extLst>
                  <a:ext uri="{FF2B5EF4-FFF2-40B4-BE49-F238E27FC236}">
                    <a16:creationId xmlns:a16="http://schemas.microsoft.com/office/drawing/2014/main" id="{03648240-F3EC-4B93-A712-9273BE747660}"/>
                  </a:ext>
                </a:extLst>
              </p:cNvPr>
              <p:cNvSpPr txBox="1">
                <a:spLocks noRot="1" noChangeAspect="1" noMove="1" noResize="1" noEditPoints="1" noAdjustHandles="1" noChangeArrowheads="1" noChangeShapeType="1" noTextEdit="1"/>
              </p:cNvSpPr>
              <p:nvPr/>
            </p:nvSpPr>
            <p:spPr>
              <a:xfrm>
                <a:off x="2875156" y="1989185"/>
                <a:ext cx="8285356" cy="95295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8C81094-5085-4958-8AF2-7650B09C796B}"/>
                  </a:ext>
                </a:extLst>
              </p:cNvPr>
              <p:cNvSpPr txBox="1"/>
              <p:nvPr/>
            </p:nvSpPr>
            <p:spPr>
              <a:xfrm>
                <a:off x="3419709" y="3167470"/>
                <a:ext cx="7196250" cy="9529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𝐼𝑛𝑐𝑜𝑟𝑟𝑒𝑐𝑡</m:t>
                          </m:r>
                          <m:r>
                            <m:rPr>
                              <m:lit/>
                            </m:rPr>
                            <a:rPr lang="zh-CN" altLang="en-US" sz="2000" i="0">
                              <a:latin typeface="Cambria Math" panose="02040503050406030204" pitchFamily="18" charset="0"/>
                            </a:rPr>
                            <m:t>_</m:t>
                          </m:r>
                          <m:r>
                            <a:rPr lang="zh-CN" altLang="en-US" sz="2000" i="1">
                              <a:latin typeface="Cambria Math" panose="02040503050406030204" pitchFamily="18" charset="0"/>
                            </a:rPr>
                            <m:t>𝑑</m:t>
                          </m:r>
                          <m:d>
                            <m:dPr>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1">
                                      <a:latin typeface="Cambria Math" panose="02040503050406030204" pitchFamily="18" charset="0"/>
                                    </a:rPr>
                                    <m:t>𝑗</m:t>
                                  </m:r>
                                </m:sub>
                              </m:sSub>
                            </m:e>
                          </m:d>
                        </m:e>
                        <m:sub>
                          <m:r>
                            <a:rPr lang="zh-CN" altLang="en-US" sz="2000" i="1">
                              <a:latin typeface="Cambria Math" panose="02040503050406030204" pitchFamily="18" charset="0"/>
                            </a:rPr>
                            <m:t>𝑧</m:t>
                          </m:r>
                        </m:sub>
                      </m:sSub>
                      <m:r>
                        <a:rPr lang="zh-CN" altLang="en-US" sz="2000" i="0">
                          <a:latin typeface="Cambria Math" panose="02040503050406030204" pitchFamily="18" charset="0"/>
                        </a:rPr>
                        <m:t>=</m:t>
                      </m:r>
                      <m:f>
                        <m:fPr>
                          <m:ctrlPr>
                            <a:rPr lang="zh-CN" altLang="en-US" sz="2000" i="1">
                              <a:solidFill>
                                <a:srgbClr val="836967"/>
                              </a:solidFill>
                              <a:latin typeface="Cambria Math" panose="02040503050406030204" pitchFamily="18" charset="0"/>
                            </a:rPr>
                          </m:ctrlPr>
                        </m:fPr>
                        <m:num>
                          <m:d>
                            <m:dPr>
                              <m:begChr m:val=""/>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nary>
                                    <m:naryPr>
                                      <m:chr m:val="∑"/>
                                      <m:limLoc m:val="subSup"/>
                                      <m:ctrlPr>
                                        <a:rPr lang="zh-CN" altLang="en-US" sz="2000" i="1">
                                          <a:latin typeface="Cambria Math" panose="02040503050406030204" pitchFamily="18" charset="0"/>
                                        </a:rPr>
                                      </m:ctrlPr>
                                    </m:naryPr>
                                    <m:sub>
                                      <m:r>
                                        <a:rPr lang="zh-CN" altLang="en-US" sz="2000" i="1">
                                          <a:latin typeface="Cambria Math" panose="02040503050406030204" pitchFamily="18" charset="0"/>
                                        </a:rPr>
                                        <m:t>𝑑</m:t>
                                      </m:r>
                                      <m:r>
                                        <a:rPr lang="zh-CN" altLang="en-US" sz="2000">
                                          <a:latin typeface="Cambria Math" panose="02040503050406030204" pitchFamily="18" charset="0"/>
                                        </a:rPr>
                                        <m:t>=1</m:t>
                                      </m:r>
                                    </m:sub>
                                    <m:sup>
                                      <m:r>
                                        <a:rPr lang="zh-CN" altLang="en-US" sz="2000" i="1">
                                          <a:latin typeface="Cambria Math" panose="02040503050406030204" pitchFamily="18" charset="0"/>
                                        </a:rPr>
                                        <m:t>𝑚</m:t>
                                      </m:r>
                                    </m:sup>
                                    <m:e>
                                      <m:r>
                                        <a:rPr lang="zh-CN" altLang="en-US" sz="2000" b="1" i="1">
                                          <a:solidFill>
                                            <a:srgbClr val="FF0000"/>
                                          </a:solidFill>
                                          <a:latin typeface="Cambria Math" panose="02040503050406030204" pitchFamily="18" charset="0"/>
                                        </a:rPr>
                                        <m:t>𝒅</m:t>
                                      </m:r>
                                      <m:r>
                                        <a:rPr lang="zh-CN" altLang="en-US" sz="2000">
                                          <a:latin typeface="Cambria Math" panose="02040503050406030204" pitchFamily="18" charset="0"/>
                                        </a:rPr>
                                        <m:t>∗</m:t>
                                      </m:r>
                                    </m:e>
                                  </m:nary>
                                  <m:d>
                                    <m:dPr>
                                      <m:endChr m:val=""/>
                                      <m:ctrlPr>
                                        <a:rPr lang="zh-CN" altLang="en-US" sz="2000" i="1">
                                          <a:latin typeface="Cambria Math" panose="02040503050406030204" pitchFamily="18" charset="0"/>
                                        </a:rPr>
                                      </m:ctrlPr>
                                    </m:dPr>
                                    <m:e>
                                      <m:r>
                                        <a:rPr lang="zh-CN" altLang="en-US" sz="2000" i="1">
                                          <a:latin typeface="Cambria Math" panose="02040503050406030204" pitchFamily="18" charset="0"/>
                                        </a:rPr>
                                        <m:t>𝑥</m:t>
                                      </m:r>
                                    </m:e>
                                  </m:d>
                                </m:e>
                                <m:sub>
                                  <m:r>
                                    <a:rPr lang="zh-CN" altLang="en-US" sz="2000" i="1">
                                      <a:latin typeface="Cambria Math" panose="02040503050406030204" pitchFamily="18" charset="0"/>
                                    </a:rPr>
                                    <m:t>𝑗</m:t>
                                  </m:r>
                                  <m:r>
                                    <a:rPr lang="zh-CN" altLang="en-US" sz="2000">
                                      <a:latin typeface="Cambria Math" panose="02040503050406030204" pitchFamily="18" charset="0"/>
                                    </a:rPr>
                                    <m:t>,</m:t>
                                  </m:r>
                                  <m:r>
                                    <a:rPr lang="zh-CN" altLang="en-US" sz="2000" i="1">
                                      <a:latin typeface="Cambria Math" panose="02040503050406030204" pitchFamily="18" charset="0"/>
                                    </a:rPr>
                                    <m:t>𝑑</m:t>
                                  </m:r>
                                  <m:r>
                                    <a:rPr lang="zh-CN" altLang="en-US" sz="2000">
                                      <a:latin typeface="Cambria Math" panose="02040503050406030204" pitchFamily="18" charset="0"/>
                                    </a:rPr>
                                    <m:t>,</m:t>
                                  </m:r>
                                  <m:r>
                                    <a:rPr lang="en-US" altLang="zh-CN" sz="2000" b="0" i="1" smtClean="0">
                                      <a:latin typeface="Cambria Math" panose="02040503050406030204" pitchFamily="18" charset="0"/>
                                    </a:rPr>
                                    <m:t>𝑧</m:t>
                                  </m:r>
                                </m:sub>
                              </m:sSub>
                              <m:r>
                                <a:rPr lang="zh-CN" altLang="en-US" sz="2000">
                                  <a:latin typeface="Cambria Math" panose="02040503050406030204" pitchFamily="18" charset="0"/>
                                </a:rPr>
                                <m:t>==0</m:t>
                              </m:r>
                            </m:e>
                          </m:d>
                        </m:num>
                        <m:den>
                          <m:d>
                            <m:dPr>
                              <m:begChr m:val="|"/>
                              <m:endChr m:val="|"/>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𝑁</m:t>
                                  </m:r>
                                </m:e>
                                <m:sub>
                                  <m:r>
                                    <a:rPr lang="zh-CN" altLang="en-US" sz="2000" i="1">
                                      <a:latin typeface="Cambria Math" panose="02040503050406030204" pitchFamily="18" charset="0"/>
                                    </a:rPr>
                                    <m:t>𝑗</m:t>
                                  </m:r>
                                  <m:r>
                                    <a:rPr lang="zh-CN" altLang="en-US" sz="2000">
                                      <a:latin typeface="Cambria Math" panose="02040503050406030204" pitchFamily="18" charset="0"/>
                                    </a:rPr>
                                    <m:t>,</m:t>
                                  </m:r>
                                  <m:r>
                                    <a:rPr lang="en-US" altLang="zh-CN" sz="2000" b="0" i="1" smtClean="0">
                                      <a:latin typeface="Cambria Math" panose="02040503050406030204" pitchFamily="18" charset="0"/>
                                    </a:rPr>
                                    <m:t>𝑧</m:t>
                                  </m:r>
                                </m:sub>
                              </m:sSub>
                            </m:e>
                          </m:d>
                        </m:den>
                      </m:f>
                    </m:oMath>
                  </m:oMathPara>
                </a14:m>
                <a:endParaRPr lang="zh-CN" altLang="en-US" sz="2000" dirty="0"/>
              </a:p>
            </p:txBody>
          </p:sp>
        </mc:Choice>
        <mc:Fallback xmlns="">
          <p:sp>
            <p:nvSpPr>
              <p:cNvPr id="11" name="文本框 10">
                <a:extLst>
                  <a:ext uri="{FF2B5EF4-FFF2-40B4-BE49-F238E27FC236}">
                    <a16:creationId xmlns:a16="http://schemas.microsoft.com/office/drawing/2014/main" id="{98C81094-5085-4958-8AF2-7650B09C796B}"/>
                  </a:ext>
                </a:extLst>
              </p:cNvPr>
              <p:cNvSpPr txBox="1">
                <a:spLocks noRot="1" noChangeAspect="1" noMove="1" noResize="1" noEditPoints="1" noAdjustHandles="1" noChangeArrowheads="1" noChangeShapeType="1" noTextEdit="1"/>
              </p:cNvSpPr>
              <p:nvPr/>
            </p:nvSpPr>
            <p:spPr>
              <a:xfrm>
                <a:off x="3419709" y="3167470"/>
                <a:ext cx="7196250" cy="95295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4EBDB69-108B-4A1F-9F7F-52ED0CCC972E}"/>
                  </a:ext>
                </a:extLst>
              </p:cNvPr>
              <p:cNvSpPr txBox="1"/>
              <p:nvPr/>
            </p:nvSpPr>
            <p:spPr>
              <a:xfrm>
                <a:off x="4135244" y="4311103"/>
                <a:ext cx="6096000" cy="486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𝑅</m:t>
                          </m:r>
                          <m:d>
                            <m:dPr>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1">
                                      <a:latin typeface="Cambria Math" panose="02040503050406030204" pitchFamily="18" charset="0"/>
                                    </a:rPr>
                                    <m:t>𝑗</m:t>
                                  </m:r>
                                </m:sub>
                              </m:sSub>
                            </m:e>
                          </m:d>
                        </m:e>
                        <m:sub>
                          <m:r>
                            <a:rPr lang="zh-CN" altLang="en-US" sz="2000" i="1">
                              <a:latin typeface="Cambria Math" panose="02040503050406030204" pitchFamily="18" charset="0"/>
                            </a:rPr>
                            <m:t>𝑧</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𝐶𝑜𝑟𝑟𝑒𝑐𝑡</m:t>
                          </m:r>
                          <m:d>
                            <m:dPr>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1">
                                      <a:latin typeface="Cambria Math" panose="02040503050406030204" pitchFamily="18" charset="0"/>
                                    </a:rPr>
                                    <m:t>𝑗</m:t>
                                  </m:r>
                                </m:sub>
                              </m:sSub>
                            </m:e>
                          </m:d>
                        </m:e>
                        <m:sub>
                          <m:r>
                            <a:rPr lang="zh-CN" altLang="en-US" sz="2000" i="1">
                              <a:latin typeface="Cambria Math" panose="02040503050406030204" pitchFamily="18" charset="0"/>
                            </a:rPr>
                            <m:t>𝑧</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𝐼𝑛𝑐𝑜𝑟𝑟𝑒𝑐𝑡</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1">
                                      <a:latin typeface="Cambria Math" panose="02040503050406030204" pitchFamily="18" charset="0"/>
                                    </a:rPr>
                                    <m:t>𝑗</m:t>
                                  </m:r>
                                </m:sub>
                              </m:sSub>
                            </m:e>
                          </m:d>
                        </m:e>
                        <m:sub>
                          <m:r>
                            <a:rPr lang="zh-CN" altLang="en-US" sz="2000" i="1">
                              <a:latin typeface="Cambria Math" panose="02040503050406030204" pitchFamily="18" charset="0"/>
                            </a:rPr>
                            <m:t>𝑧</m:t>
                          </m:r>
                        </m:sub>
                      </m:sSub>
                    </m:oMath>
                  </m:oMathPara>
                </a14:m>
                <a:endParaRPr lang="zh-CN" altLang="en-US" sz="2000" dirty="0"/>
              </a:p>
            </p:txBody>
          </p:sp>
        </mc:Choice>
        <mc:Fallback xmlns="">
          <p:sp>
            <p:nvSpPr>
              <p:cNvPr id="13" name="文本框 12">
                <a:extLst>
                  <a:ext uri="{FF2B5EF4-FFF2-40B4-BE49-F238E27FC236}">
                    <a16:creationId xmlns:a16="http://schemas.microsoft.com/office/drawing/2014/main" id="{54EBDB69-108B-4A1F-9F7F-52ED0CCC972E}"/>
                  </a:ext>
                </a:extLst>
              </p:cNvPr>
              <p:cNvSpPr txBox="1">
                <a:spLocks noRot="1" noChangeAspect="1" noMove="1" noResize="1" noEditPoints="1" noAdjustHandles="1" noChangeArrowheads="1" noChangeShapeType="1" noTextEdit="1"/>
              </p:cNvSpPr>
              <p:nvPr/>
            </p:nvSpPr>
            <p:spPr>
              <a:xfrm>
                <a:off x="4135244" y="4311103"/>
                <a:ext cx="6096000" cy="486993"/>
              </a:xfrm>
              <a:prstGeom prst="rect">
                <a:avLst/>
              </a:prstGeom>
              <a:blipFill>
                <a:blip r:embed="rId5"/>
                <a:stretch>
                  <a:fillRect b="-1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BFCB6AF-F44D-4244-9D21-EADDF88EAA2D}"/>
                  </a:ext>
                </a:extLst>
              </p:cNvPr>
              <p:cNvSpPr txBox="1"/>
              <p:nvPr/>
            </p:nvSpPr>
            <p:spPr>
              <a:xfrm>
                <a:off x="3969834" y="5176676"/>
                <a:ext cx="6096000" cy="4161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smtClean="0">
                              <a:solidFill>
                                <a:srgbClr val="836967"/>
                              </a:solidFill>
                              <a:latin typeface="Cambria Math" panose="02040503050406030204" pitchFamily="18" charset="0"/>
                            </a:rPr>
                          </m:ctrlPr>
                        </m:sSubSupPr>
                        <m:e>
                          <m:r>
                            <a:rPr lang="zh-CN" altLang="en-US" sz="2000" i="1">
                              <a:latin typeface="Cambria Math" panose="02040503050406030204" pitchFamily="18" charset="0"/>
                            </a:rPr>
                            <m:t>𝑅</m:t>
                          </m:r>
                        </m:e>
                        <m:sub>
                          <m:r>
                            <a:rPr lang="zh-CN" altLang="en-US" sz="2000" i="1">
                              <a:latin typeface="Cambria Math" panose="02040503050406030204" pitchFamily="18" charset="0"/>
                            </a:rPr>
                            <m:t>𝑧</m:t>
                          </m:r>
                        </m:sub>
                        <m:sup>
                          <m:r>
                            <a:rPr lang="zh-CN" altLang="en-US" sz="2000" i="1">
                              <a:latin typeface="Cambria Math" panose="02040503050406030204" pitchFamily="18" charset="0"/>
                            </a:rPr>
                            <m:t>𝑖</m:t>
                          </m:r>
                        </m:sup>
                      </m:sSubSup>
                      <m:r>
                        <a:rPr lang="zh-CN" altLang="en-US" sz="2000" i="0">
                          <a:latin typeface="Cambria Math" panose="02040503050406030204" pitchFamily="18" charset="0"/>
                        </a:rPr>
                        <m:t>=</m:t>
                      </m:r>
                      <m:d>
                        <m:dPr>
                          <m:sepChr m:val=","/>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𝑅</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0">
                                          <a:latin typeface="Cambria Math" panose="02040503050406030204" pitchFamily="18" charset="0"/>
                                        </a:rPr>
                                        <m:t>1</m:t>
                                      </m:r>
                                    </m:sub>
                                  </m:sSub>
                                </m:e>
                              </m:d>
                            </m:e>
                            <m:sub>
                              <m:r>
                                <a:rPr lang="zh-CN" altLang="en-US" sz="2000" i="1">
                                  <a:latin typeface="Cambria Math" panose="02040503050406030204" pitchFamily="18" charset="0"/>
                                </a:rPr>
                                <m:t>𝑧</m:t>
                              </m:r>
                            </m:sub>
                          </m:sSub>
                        </m:e>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𝑅</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0">
                                          <a:latin typeface="Cambria Math" panose="02040503050406030204" pitchFamily="18" charset="0"/>
                                        </a:rPr>
                                        <m:t>2</m:t>
                                      </m:r>
                                    </m:sub>
                                  </m:sSub>
                                </m:e>
                              </m:d>
                            </m:e>
                            <m:sub>
                              <m:r>
                                <a:rPr lang="zh-CN" altLang="en-US" sz="2000" i="1">
                                  <a:latin typeface="Cambria Math" panose="02040503050406030204" pitchFamily="18" charset="0"/>
                                </a:rPr>
                                <m:t>𝑧</m:t>
                              </m:r>
                            </m:sub>
                          </m:sSub>
                        </m:e>
                        <m:e>
                          <m:r>
                            <a:rPr lang="zh-CN" altLang="en-US" sz="2000" i="0">
                              <a:latin typeface="Cambria Math" panose="02040503050406030204" pitchFamily="18" charset="0"/>
                            </a:rPr>
                            <m:t>…</m:t>
                          </m:r>
                        </m:e>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𝑅</m:t>
                              </m:r>
                              <m:d>
                                <m:dPr>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1">
                                          <a:latin typeface="Cambria Math" panose="02040503050406030204" pitchFamily="18" charset="0"/>
                                        </a:rPr>
                                        <m:t>𝑛</m:t>
                                      </m:r>
                                    </m:sub>
                                  </m:sSub>
                                </m:e>
                              </m:d>
                            </m:e>
                            <m:sub>
                              <m:r>
                                <a:rPr lang="zh-CN" altLang="en-US" sz="2000" i="1">
                                  <a:latin typeface="Cambria Math" panose="02040503050406030204" pitchFamily="18" charset="0"/>
                                </a:rPr>
                                <m:t>𝑧</m:t>
                              </m:r>
                            </m:sub>
                          </m:sSub>
                        </m:e>
                      </m:d>
                    </m:oMath>
                  </m:oMathPara>
                </a14:m>
                <a:endParaRPr lang="zh-CN" altLang="en-US" sz="2000" dirty="0"/>
              </a:p>
            </p:txBody>
          </p:sp>
        </mc:Choice>
        <mc:Fallback xmlns="">
          <p:sp>
            <p:nvSpPr>
              <p:cNvPr id="14" name="文本框 13">
                <a:extLst>
                  <a:ext uri="{FF2B5EF4-FFF2-40B4-BE49-F238E27FC236}">
                    <a16:creationId xmlns:a16="http://schemas.microsoft.com/office/drawing/2014/main" id="{EBFCB6AF-F44D-4244-9D21-EADDF88EAA2D}"/>
                  </a:ext>
                </a:extLst>
              </p:cNvPr>
              <p:cNvSpPr txBox="1">
                <a:spLocks noRot="1" noChangeAspect="1" noMove="1" noResize="1" noEditPoints="1" noAdjustHandles="1" noChangeArrowheads="1" noChangeShapeType="1" noTextEdit="1"/>
              </p:cNvSpPr>
              <p:nvPr/>
            </p:nvSpPr>
            <p:spPr>
              <a:xfrm>
                <a:off x="3969834" y="5176676"/>
                <a:ext cx="6096000" cy="416140"/>
              </a:xfrm>
              <a:prstGeom prst="rect">
                <a:avLst/>
              </a:prstGeom>
              <a:blipFill>
                <a:blip r:embed="rId6"/>
                <a:stretch>
                  <a:fillRect b="-1471"/>
                </a:stretch>
              </a:blipFill>
            </p:spPr>
            <p:txBody>
              <a:bodyPr/>
              <a:lstStyle/>
              <a:p>
                <a:r>
                  <a:rPr lang="zh-CN" altLang="en-US">
                    <a:noFill/>
                  </a:rPr>
                  <a:t> </a:t>
                </a:r>
              </a:p>
            </p:txBody>
          </p:sp>
        </mc:Fallback>
      </mc:AlternateContent>
      <p:sp>
        <p:nvSpPr>
          <p:cNvPr id="15" name="灯片编号占位符 3">
            <a:extLst>
              <a:ext uri="{FF2B5EF4-FFF2-40B4-BE49-F238E27FC236}">
                <a16:creationId xmlns:a16="http://schemas.microsoft.com/office/drawing/2014/main" id="{E6DE7FFD-BD13-4B19-B3CE-7C6211AC6F4D}"/>
              </a:ext>
            </a:extLst>
          </p:cNvPr>
          <p:cNvSpPr>
            <a:spLocks noGrp="1"/>
          </p:cNvSpPr>
          <p:nvPr>
            <p:ph type="sldNum" sz="quarter" idx="12"/>
          </p:nvPr>
        </p:nvSpPr>
        <p:spPr>
          <a:xfrm>
            <a:off x="8759825" y="6198031"/>
            <a:ext cx="2743200" cy="365125"/>
          </a:xfrm>
        </p:spPr>
        <p:txBody>
          <a:bodyPr/>
          <a:lstStyle/>
          <a:p>
            <a:fld id="{9EADF04C-F54D-494E-A290-9C7FE9B83CEA}" type="slidenum">
              <a:rPr lang="zh-CN" altLang="en-US" smtClean="0"/>
              <a:t>17</a:t>
            </a:fld>
            <a:endParaRPr lang="zh-CN" altLang="en-US" dirty="0"/>
          </a:p>
        </p:txBody>
      </p:sp>
      <p:sp>
        <p:nvSpPr>
          <p:cNvPr id="16" name="文本框 15">
            <a:extLst>
              <a:ext uri="{FF2B5EF4-FFF2-40B4-BE49-F238E27FC236}">
                <a16:creationId xmlns:a16="http://schemas.microsoft.com/office/drawing/2014/main" id="{438BB67C-1F42-408C-84EB-DC136A60810D}"/>
              </a:ext>
            </a:extLst>
          </p:cNvPr>
          <p:cNvSpPr txBox="1"/>
          <p:nvPr/>
        </p:nvSpPr>
        <p:spPr>
          <a:xfrm>
            <a:off x="239389" y="3467525"/>
            <a:ext cx="3780264" cy="1200329"/>
          </a:xfrm>
          <a:prstGeom prst="rect">
            <a:avLst/>
          </a:prstGeom>
          <a:noFill/>
        </p:spPr>
        <p:txBody>
          <a:bodyPr wrap="square">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为习题难度水平（</a:t>
            </a:r>
            <a:r>
              <a:rPr lang="en-US" altLang="zh-CN" dirty="0">
                <a:latin typeface="Times New Roman" panose="02020603050405020304" pitchFamily="18" charset="0"/>
                <a:ea typeface="宋体" panose="02010600030101010101" pitchFamily="2" charset="-122"/>
                <a:cs typeface="Times New Roman" panose="02020603050405020304" pitchFamily="18" charset="0"/>
              </a:rPr>
              <a:t>1-6</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在计算答对率和答错率时基于</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习题难度特征进行了加权</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2531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526059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基于班级类型的长期能力特征</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pic>
        <p:nvPicPr>
          <p:cNvPr id="6" name="图片 5">
            <a:extLst>
              <a:ext uri="{FF2B5EF4-FFF2-40B4-BE49-F238E27FC236}">
                <a16:creationId xmlns:a16="http://schemas.microsoft.com/office/drawing/2014/main" id="{2EB532ED-EFB5-4ACA-807A-B3A26689C8D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50728" y="2088875"/>
            <a:ext cx="6010974" cy="3519723"/>
          </a:xfrm>
          <a:prstGeom prst="rect">
            <a:avLst/>
          </a:prstGeom>
        </p:spPr>
      </p:pic>
      <p:sp>
        <p:nvSpPr>
          <p:cNvPr id="8" name="文本框 7">
            <a:extLst>
              <a:ext uri="{FF2B5EF4-FFF2-40B4-BE49-F238E27FC236}">
                <a16:creationId xmlns:a16="http://schemas.microsoft.com/office/drawing/2014/main" id="{41F6D3D4-01E8-4A8E-9425-8660C2385DAC}"/>
              </a:ext>
            </a:extLst>
          </p:cNvPr>
          <p:cNvSpPr txBox="1"/>
          <p:nvPr/>
        </p:nvSpPr>
        <p:spPr>
          <a:xfrm>
            <a:off x="345133" y="1412266"/>
            <a:ext cx="6094140" cy="461665"/>
          </a:xfrm>
          <a:prstGeom prst="rect">
            <a:avLst/>
          </a:prstGeom>
          <a:noFill/>
        </p:spPr>
        <p:txBody>
          <a:bodyPr wrap="square">
            <a:spAutoFit/>
          </a:bodyPr>
          <a:lstStyle/>
          <a:p>
            <a:r>
              <a:rPr lang="zh-CN" altLang="en-US" sz="2400" dirty="0">
                <a:latin typeface="宋体" panose="02010600030101010101" pitchFamily="2" charset="-122"/>
                <a:ea typeface="宋体" panose="02010600030101010101" pitchFamily="2" charset="-122"/>
              </a:rPr>
              <a:t>长期特征对学生进行区分</a:t>
            </a:r>
          </a:p>
        </p:txBody>
      </p:sp>
      <p:sp>
        <p:nvSpPr>
          <p:cNvPr id="7" name="灯片编号占位符 3">
            <a:extLst>
              <a:ext uri="{FF2B5EF4-FFF2-40B4-BE49-F238E27FC236}">
                <a16:creationId xmlns:a16="http://schemas.microsoft.com/office/drawing/2014/main" id="{5D11FD7B-06F8-4B7B-B0B5-BFE3779F9EF3}"/>
              </a:ext>
            </a:extLst>
          </p:cNvPr>
          <p:cNvSpPr>
            <a:spLocks noGrp="1"/>
          </p:cNvSpPr>
          <p:nvPr>
            <p:ph type="sldNum" sz="quarter" idx="12"/>
          </p:nvPr>
        </p:nvSpPr>
        <p:spPr>
          <a:xfrm>
            <a:off x="8759825" y="6198031"/>
            <a:ext cx="2743200" cy="365125"/>
          </a:xfrm>
        </p:spPr>
        <p:txBody>
          <a:bodyPr/>
          <a:lstStyle/>
          <a:p>
            <a:fld id="{9EADF04C-F54D-494E-A290-9C7FE9B83CEA}" type="slidenum">
              <a:rPr lang="zh-CN" altLang="en-US" smtClean="0"/>
              <a:t>18</a:t>
            </a:fld>
            <a:endParaRPr lang="zh-CN" altLang="en-US" dirty="0"/>
          </a:p>
        </p:txBody>
      </p:sp>
      <p:sp>
        <p:nvSpPr>
          <p:cNvPr id="9" name="文本框 8">
            <a:extLst>
              <a:ext uri="{FF2B5EF4-FFF2-40B4-BE49-F238E27FC236}">
                <a16:creationId xmlns:a16="http://schemas.microsoft.com/office/drawing/2014/main" id="{0C30FE2E-B48E-4DD6-B089-DE1C8FC213F5}"/>
              </a:ext>
            </a:extLst>
          </p:cNvPr>
          <p:cNvSpPr txBox="1"/>
          <p:nvPr/>
        </p:nvSpPr>
        <p:spPr>
          <a:xfrm>
            <a:off x="7339250" y="2490281"/>
            <a:ext cx="4471639" cy="1877437"/>
          </a:xfrm>
          <a:prstGeom prst="rect">
            <a:avLst/>
          </a:prstGeom>
          <a:noFill/>
        </p:spPr>
        <p:txBody>
          <a:bodyPr wrap="square">
            <a:spAutoFit/>
          </a:bodyPr>
          <a:lstStyle/>
          <a:p>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启航班，提高班</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创新班，尖子班，超常班等</a:t>
            </a:r>
            <a:r>
              <a:rPr lang="en-US" altLang="zh-CN" sz="2800" kern="100" dirty="0">
                <a:effectLst/>
                <a:latin typeface="Times New Roman" panose="02020603050405020304" pitchFamily="18" charset="0"/>
                <a:ea typeface="宋体" panose="02010600030101010101" pitchFamily="2" charset="-122"/>
              </a:rPr>
              <a:t>10</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个班级类型</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solidFill>
                  <a:srgbClr val="FF0000"/>
                </a:solidFill>
                <a:latin typeface="宋体" panose="02010600030101010101" pitchFamily="2" charset="-122"/>
                <a:ea typeface="宋体" panose="02010600030101010101" pitchFamily="2" charset="-122"/>
              </a:rPr>
              <a:t>答对率差别很大</a:t>
            </a:r>
          </a:p>
          <a:p>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5E8CD7B6-347C-4922-A457-8AFE36C40770}"/>
              </a:ext>
            </a:extLst>
          </p:cNvPr>
          <p:cNvSpPr txBox="1"/>
          <p:nvPr/>
        </p:nvSpPr>
        <p:spPr>
          <a:xfrm>
            <a:off x="1819003" y="5423932"/>
            <a:ext cx="6093822" cy="369332"/>
          </a:xfrm>
          <a:prstGeom prst="rect">
            <a:avLst/>
          </a:prstGeom>
          <a:noFill/>
        </p:spPr>
        <p:txBody>
          <a:bodyPr wrap="square">
            <a:spAutoFit/>
          </a:bodyPr>
          <a:lstStyle/>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启航班</a:t>
            </a:r>
            <a:endParaRPr lang="zh-CN" altLang="en-US" dirty="0"/>
          </a:p>
        </p:txBody>
      </p:sp>
      <p:sp>
        <p:nvSpPr>
          <p:cNvPr id="11" name="文本框 10">
            <a:extLst>
              <a:ext uri="{FF2B5EF4-FFF2-40B4-BE49-F238E27FC236}">
                <a16:creationId xmlns:a16="http://schemas.microsoft.com/office/drawing/2014/main" id="{AC0D925F-D402-499E-A868-A7E3C2AABE4A}"/>
              </a:ext>
            </a:extLst>
          </p:cNvPr>
          <p:cNvSpPr txBox="1"/>
          <p:nvPr/>
        </p:nvSpPr>
        <p:spPr>
          <a:xfrm>
            <a:off x="6312627" y="5370691"/>
            <a:ext cx="6093822" cy="369332"/>
          </a:xfrm>
          <a:prstGeom prst="rect">
            <a:avLst/>
          </a:prstGeom>
          <a:noFill/>
        </p:spPr>
        <p:txBody>
          <a:bodyPr wrap="square">
            <a:spAutoFit/>
          </a:bodyPr>
          <a:lstStyle/>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超常班</a:t>
            </a:r>
            <a:endParaRPr lang="zh-CN" altLang="en-US" dirty="0"/>
          </a:p>
        </p:txBody>
      </p:sp>
    </p:spTree>
    <p:extLst>
      <p:ext uri="{BB962C8B-B14F-4D97-AF65-F5344CB8AC3E}">
        <p14:creationId xmlns:p14="http://schemas.microsoft.com/office/powerpoint/2010/main" val="210799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21D8695C-3C16-46B8-89DE-2E3AA757A935}"/>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69ECD25A-5C6E-4660-8C82-0FE0AA68B2A5}"/>
              </a:ext>
            </a:extLst>
          </p:cNvPr>
          <p:cNvSpPr>
            <a:spLocks noGrp="1"/>
          </p:cNvSpPr>
          <p:nvPr>
            <p:ph type="sldNum" sz="quarter" idx="12"/>
          </p:nvPr>
        </p:nvSpPr>
        <p:spPr/>
        <p:txBody>
          <a:bodyPr/>
          <a:lstStyle/>
          <a:p>
            <a:fld id="{5DD3DB80-B894-403A-B48E-6FDC1A72010E}" type="slidenum">
              <a:rPr lang="zh-CN" altLang="en-US" smtClean="0"/>
              <a:t>19</a:t>
            </a:fld>
            <a:endParaRPr lang="zh-CN" altLang="en-US"/>
          </a:p>
        </p:txBody>
      </p:sp>
      <p:pic>
        <p:nvPicPr>
          <p:cNvPr id="4" name="图片 3">
            <a:extLst>
              <a:ext uri="{FF2B5EF4-FFF2-40B4-BE49-F238E27FC236}">
                <a16:creationId xmlns:a16="http://schemas.microsoft.com/office/drawing/2014/main" id="{E7EEEFB3-CF2E-4F5E-B294-A65C4C0BE590}"/>
              </a:ext>
            </a:extLst>
          </p:cNvPr>
          <p:cNvPicPr>
            <a:picLocks noChangeAspect="1"/>
          </p:cNvPicPr>
          <p:nvPr/>
        </p:nvPicPr>
        <p:blipFill>
          <a:blip r:embed="rId3"/>
          <a:stretch>
            <a:fillRect/>
          </a:stretch>
        </p:blipFill>
        <p:spPr>
          <a:xfrm>
            <a:off x="3195954" y="1116010"/>
            <a:ext cx="5675533" cy="5363800"/>
          </a:xfrm>
          <a:prstGeom prst="rect">
            <a:avLst/>
          </a:prstGeom>
        </p:spPr>
      </p:pic>
      <p:sp>
        <p:nvSpPr>
          <p:cNvPr id="5" name="矩形 4">
            <a:extLst>
              <a:ext uri="{FF2B5EF4-FFF2-40B4-BE49-F238E27FC236}">
                <a16:creationId xmlns:a16="http://schemas.microsoft.com/office/drawing/2014/main" id="{19305A3A-BC45-45A4-87DB-396687711704}"/>
              </a:ext>
            </a:extLst>
          </p:cNvPr>
          <p:cNvSpPr/>
          <p:nvPr/>
        </p:nvSpPr>
        <p:spPr>
          <a:xfrm>
            <a:off x="1045010" y="5087472"/>
            <a:ext cx="1116531" cy="6545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时间单元</a:t>
            </a:r>
            <a:endParaRPr lang="en-US" altLang="zh-CN" dirty="0">
              <a:latin typeface="宋体" panose="02010600030101010101" pitchFamily="2" charset="-122"/>
              <a:ea typeface="宋体" panose="02010600030101010101" pitchFamily="2" charset="-122"/>
            </a:endParaRPr>
          </a:p>
          <a:p>
            <a:pPr algn="ctr"/>
            <a:r>
              <a:rPr lang="zh-CN" altLang="en-US" dirty="0">
                <a:latin typeface="宋体" panose="02010600030101010101" pitchFamily="2" charset="-122"/>
                <a:ea typeface="宋体" panose="02010600030101010101" pitchFamily="2" charset="-122"/>
              </a:rPr>
              <a:t>习题难度</a:t>
            </a:r>
            <a:endParaRPr lang="en-US" altLang="zh-CN" dirty="0">
              <a:latin typeface="宋体" panose="02010600030101010101" pitchFamily="2" charset="-122"/>
              <a:ea typeface="宋体" panose="02010600030101010101" pitchFamily="2" charset="-122"/>
            </a:endParaRPr>
          </a:p>
        </p:txBody>
      </p:sp>
      <p:cxnSp>
        <p:nvCxnSpPr>
          <p:cNvPr id="6" name="直接箭头连接符 5">
            <a:extLst>
              <a:ext uri="{FF2B5EF4-FFF2-40B4-BE49-F238E27FC236}">
                <a16:creationId xmlns:a16="http://schemas.microsoft.com/office/drawing/2014/main" id="{894BCE73-C100-4AB9-B6BB-243339CCC87B}"/>
              </a:ext>
            </a:extLst>
          </p:cNvPr>
          <p:cNvCxnSpPr>
            <a:cxnSpLocks/>
          </p:cNvCxnSpPr>
          <p:nvPr/>
        </p:nvCxnSpPr>
        <p:spPr>
          <a:xfrm>
            <a:off x="2300171" y="5416082"/>
            <a:ext cx="1519989"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06180656-FD54-4F70-9104-9C0405AAB28F}"/>
              </a:ext>
            </a:extLst>
          </p:cNvPr>
          <p:cNvSpPr txBox="1"/>
          <p:nvPr/>
        </p:nvSpPr>
        <p:spPr>
          <a:xfrm>
            <a:off x="2609716" y="4979188"/>
            <a:ext cx="710799" cy="369332"/>
          </a:xfrm>
          <a:prstGeom prst="rect">
            <a:avLst/>
          </a:prstGeom>
          <a:noFill/>
        </p:spPr>
        <p:txBody>
          <a:bodyPr wrap="square" rtlCol="0">
            <a:spAutoFit/>
          </a:bodyPr>
          <a:lstStyle/>
          <a:p>
            <a:r>
              <a:rPr lang="zh-CN" altLang="en-US" dirty="0"/>
              <a:t>改进</a:t>
            </a:r>
          </a:p>
        </p:txBody>
      </p:sp>
      <p:sp>
        <p:nvSpPr>
          <p:cNvPr id="9" name="Rectangle 14">
            <a:extLst>
              <a:ext uri="{FF2B5EF4-FFF2-40B4-BE49-F238E27FC236}">
                <a16:creationId xmlns:a16="http://schemas.microsoft.com/office/drawing/2014/main" id="{1FBBEED5-ACCB-4F36-ACC4-7487B8CB3490}"/>
              </a:ext>
            </a:extLst>
          </p:cNvPr>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模型结构</a:t>
            </a:r>
          </a:p>
        </p:txBody>
      </p:sp>
      <p:sp>
        <p:nvSpPr>
          <p:cNvPr id="10" name="矩形 9">
            <a:extLst>
              <a:ext uri="{FF2B5EF4-FFF2-40B4-BE49-F238E27FC236}">
                <a16:creationId xmlns:a16="http://schemas.microsoft.com/office/drawing/2014/main" id="{1F928185-330C-4727-964F-C3667C57ACFB}"/>
              </a:ext>
            </a:extLst>
          </p:cNvPr>
          <p:cNvSpPr/>
          <p:nvPr/>
        </p:nvSpPr>
        <p:spPr>
          <a:xfrm>
            <a:off x="7682556" y="4223045"/>
            <a:ext cx="1188932" cy="5331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7785F13F-E859-4E3F-A16C-B2635331FCAC}"/>
              </a:ext>
            </a:extLst>
          </p:cNvPr>
          <p:cNvSpPr txBox="1"/>
          <p:nvPr/>
        </p:nvSpPr>
        <p:spPr>
          <a:xfrm>
            <a:off x="7757052" y="4299926"/>
            <a:ext cx="1149406" cy="338554"/>
          </a:xfrm>
          <a:prstGeom prst="rect">
            <a:avLst/>
          </a:prstGeom>
          <a:noFill/>
        </p:spPr>
        <p:txBody>
          <a:bodyPr wrap="square" rtlCol="0">
            <a:spAutoFit/>
          </a:bodyPr>
          <a:lstStyle/>
          <a:p>
            <a:r>
              <a:rPr lang="zh-CN" altLang="en-US" sz="1600" dirty="0">
                <a:latin typeface="+mj-ea"/>
                <a:ea typeface="+mj-ea"/>
              </a:rPr>
              <a:t>班级类型</a:t>
            </a:r>
          </a:p>
        </p:txBody>
      </p:sp>
      <p:cxnSp>
        <p:nvCxnSpPr>
          <p:cNvPr id="12" name="直接连接符 11">
            <a:extLst>
              <a:ext uri="{FF2B5EF4-FFF2-40B4-BE49-F238E27FC236}">
                <a16:creationId xmlns:a16="http://schemas.microsoft.com/office/drawing/2014/main" id="{134CCE46-86E6-446B-8DFD-0A2F641347EF}"/>
              </a:ext>
            </a:extLst>
          </p:cNvPr>
          <p:cNvCxnSpPr>
            <a:cxnSpLocks/>
          </p:cNvCxnSpPr>
          <p:nvPr/>
        </p:nvCxnSpPr>
        <p:spPr>
          <a:xfrm flipV="1">
            <a:off x="8255317" y="3676650"/>
            <a:ext cx="0" cy="546395"/>
          </a:xfrm>
          <a:prstGeom prst="line">
            <a:avLst/>
          </a:prstGeom>
          <a:ln w="19050"/>
        </p:spPr>
        <p:style>
          <a:lnRef idx="1">
            <a:schemeClr val="dk1"/>
          </a:lnRef>
          <a:fillRef idx="0">
            <a:schemeClr val="dk1"/>
          </a:fillRef>
          <a:effectRef idx="0">
            <a:schemeClr val="dk1"/>
          </a:effectRef>
          <a:fontRef idx="minor">
            <a:schemeClr val="tx1"/>
          </a:fontRef>
        </p:style>
      </p:cxnSp>
      <p:sp>
        <p:nvSpPr>
          <p:cNvPr id="13" name="矩形 12">
            <a:extLst>
              <a:ext uri="{FF2B5EF4-FFF2-40B4-BE49-F238E27FC236}">
                <a16:creationId xmlns:a16="http://schemas.microsoft.com/office/drawing/2014/main" id="{348DCBFB-8141-4FEC-AA0F-D622C42BDC0A}"/>
              </a:ext>
            </a:extLst>
          </p:cNvPr>
          <p:cNvSpPr/>
          <p:nvPr/>
        </p:nvSpPr>
        <p:spPr>
          <a:xfrm>
            <a:off x="7604176" y="4171514"/>
            <a:ext cx="1388230" cy="636242"/>
          </a:xfrm>
          <a:prstGeom prst="rect">
            <a:avLst/>
          </a:prstGeom>
          <a:noFill/>
          <a:ln w="19050">
            <a:solidFill>
              <a:srgbClr val="0070C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D49FF25D-DBB7-4187-B7D4-E8A1CC42F3F5}"/>
              </a:ext>
            </a:extLst>
          </p:cNvPr>
          <p:cNvSpPr txBox="1"/>
          <p:nvPr/>
        </p:nvSpPr>
        <p:spPr>
          <a:xfrm>
            <a:off x="7201404" y="2130128"/>
            <a:ext cx="805543" cy="369332"/>
          </a:xfrm>
          <a:prstGeom prst="rect">
            <a:avLst/>
          </a:prstGeom>
          <a:noFill/>
        </p:spPr>
        <p:txBody>
          <a:bodyPr wrap="square" rtlCol="0">
            <a:spAutoFit/>
          </a:bodyPr>
          <a:lstStyle/>
          <a:p>
            <a:r>
              <a:rPr lang="en-US" altLang="zh-CN" dirty="0"/>
              <a:t>…</a:t>
            </a:r>
            <a:endParaRPr lang="zh-CN" altLang="en-US" dirty="0"/>
          </a:p>
        </p:txBody>
      </p:sp>
    </p:spTree>
    <p:extLst>
      <p:ext uri="{BB962C8B-B14F-4D97-AF65-F5344CB8AC3E}">
        <p14:creationId xmlns:p14="http://schemas.microsoft.com/office/powerpoint/2010/main" val="21231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研究背景和意义</a:t>
            </a: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5" name="灯片编号占位符 4">
            <a:extLst>
              <a:ext uri="{FF2B5EF4-FFF2-40B4-BE49-F238E27FC236}">
                <a16:creationId xmlns:a16="http://schemas.microsoft.com/office/drawing/2014/main" id="{2EDDA23A-5D9D-4FEE-A2E2-6B0745B0784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DF04C-F54D-494E-A290-9C7FE9B83CE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tint val="75000"/>
                </a:prstClr>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3F12F7F7-F18C-4697-96F4-9F2A36955E16}"/>
              </a:ext>
            </a:extLst>
          </p:cNvPr>
          <p:cNvPicPr>
            <a:picLocks noChangeAspect="1"/>
          </p:cNvPicPr>
          <p:nvPr/>
        </p:nvPicPr>
        <p:blipFill>
          <a:blip r:embed="rId4"/>
          <a:stretch>
            <a:fillRect/>
          </a:stretch>
        </p:blipFill>
        <p:spPr>
          <a:xfrm>
            <a:off x="6943725" y="2130175"/>
            <a:ext cx="4053891" cy="3400653"/>
          </a:xfrm>
          <a:prstGeom prst="rect">
            <a:avLst/>
          </a:prstGeom>
        </p:spPr>
      </p:pic>
      <p:graphicFrame>
        <p:nvGraphicFramePr>
          <p:cNvPr id="10" name="表格 8">
            <a:extLst>
              <a:ext uri="{FF2B5EF4-FFF2-40B4-BE49-F238E27FC236}">
                <a16:creationId xmlns:a16="http://schemas.microsoft.com/office/drawing/2014/main" id="{F4F51020-70D2-4F2E-B11F-CEB1E6BEE614}"/>
              </a:ext>
            </a:extLst>
          </p:cNvPr>
          <p:cNvGraphicFramePr>
            <a:graphicFrameLocks noGrp="1"/>
          </p:cNvGraphicFramePr>
          <p:nvPr>
            <p:extLst>
              <p:ext uri="{D42A27DB-BD31-4B8C-83A1-F6EECF244321}">
                <p14:modId xmlns:p14="http://schemas.microsoft.com/office/powerpoint/2010/main" val="778099872"/>
              </p:ext>
            </p:extLst>
          </p:nvPr>
        </p:nvGraphicFramePr>
        <p:xfrm>
          <a:off x="890681" y="3886785"/>
          <a:ext cx="2371688" cy="457200"/>
        </p:xfrm>
        <a:graphic>
          <a:graphicData uri="http://schemas.openxmlformats.org/drawingml/2006/table">
            <a:tbl>
              <a:tblPr firstRow="1" bandRow="1">
                <a:tableStyleId>{5C22544A-7EE6-4342-B048-85BDC9FD1C3A}</a:tableStyleId>
              </a:tblPr>
              <a:tblGrid>
                <a:gridCol w="2371688">
                  <a:extLst>
                    <a:ext uri="{9D8B030D-6E8A-4147-A177-3AD203B41FA5}">
                      <a16:colId xmlns:a16="http://schemas.microsoft.com/office/drawing/2014/main" val="2633815206"/>
                    </a:ext>
                  </a:extLst>
                </a:gridCol>
              </a:tblGrid>
              <a:tr h="374065">
                <a:tc>
                  <a:txBody>
                    <a:bodyPr/>
                    <a:lstStyle/>
                    <a:p>
                      <a:endParaRPr lang="zh-CN" altLang="en-US" sz="2400" dirty="0">
                        <a:solidFill>
                          <a:schemeClr val="tx1"/>
                        </a:solidFill>
                      </a:endParaRPr>
                    </a:p>
                  </a:txBody>
                  <a:tcPr>
                    <a:noFill/>
                  </a:tcPr>
                </a:tc>
                <a:extLst>
                  <a:ext uri="{0D108BD9-81ED-4DB2-BD59-A6C34878D82A}">
                    <a16:rowId xmlns:a16="http://schemas.microsoft.com/office/drawing/2014/main" val="1721375179"/>
                  </a:ext>
                </a:extLst>
              </a:tr>
            </a:tbl>
          </a:graphicData>
        </a:graphic>
      </p:graphicFrame>
      <p:graphicFrame>
        <p:nvGraphicFramePr>
          <p:cNvPr id="11" name="表格 8">
            <a:extLst>
              <a:ext uri="{FF2B5EF4-FFF2-40B4-BE49-F238E27FC236}">
                <a16:creationId xmlns:a16="http://schemas.microsoft.com/office/drawing/2014/main" id="{064B984A-BD6F-474F-B541-56E9D7E87ABE}"/>
              </a:ext>
            </a:extLst>
          </p:cNvPr>
          <p:cNvGraphicFramePr>
            <a:graphicFrameLocks noGrp="1"/>
          </p:cNvGraphicFramePr>
          <p:nvPr>
            <p:extLst>
              <p:ext uri="{D42A27DB-BD31-4B8C-83A1-F6EECF244321}">
                <p14:modId xmlns:p14="http://schemas.microsoft.com/office/powerpoint/2010/main" val="941195010"/>
              </p:ext>
            </p:extLst>
          </p:nvPr>
        </p:nvGraphicFramePr>
        <p:xfrm>
          <a:off x="7599070" y="1491396"/>
          <a:ext cx="2743200" cy="63877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3815206"/>
                    </a:ext>
                  </a:extLst>
                </a:gridCol>
              </a:tblGrid>
              <a:tr h="638779">
                <a:tc>
                  <a:txBody>
                    <a:bodyPr/>
                    <a:lstStyle/>
                    <a:p>
                      <a:r>
                        <a:rPr lang="zh-CN" altLang="en-US" sz="2400" dirty="0">
                          <a:solidFill>
                            <a:schemeClr val="tx1"/>
                          </a:solidFill>
                        </a:rPr>
                        <a:t>智适应学习</a:t>
                      </a:r>
                    </a:p>
                  </a:txBody>
                  <a:tcPr>
                    <a:noFill/>
                  </a:tcPr>
                </a:tc>
                <a:extLst>
                  <a:ext uri="{0D108BD9-81ED-4DB2-BD59-A6C34878D82A}">
                    <a16:rowId xmlns:a16="http://schemas.microsoft.com/office/drawing/2014/main" val="1721375179"/>
                  </a:ext>
                </a:extLst>
              </a:tr>
            </a:tbl>
          </a:graphicData>
        </a:graphic>
      </p:graphicFrame>
      <p:sp>
        <p:nvSpPr>
          <p:cNvPr id="3" name="文本框 2">
            <a:extLst>
              <a:ext uri="{FF2B5EF4-FFF2-40B4-BE49-F238E27FC236}">
                <a16:creationId xmlns:a16="http://schemas.microsoft.com/office/drawing/2014/main" id="{AD30587F-7AE8-4AA7-BA86-6717DCC6AE24}"/>
              </a:ext>
            </a:extLst>
          </p:cNvPr>
          <p:cNvSpPr txBox="1"/>
          <p:nvPr/>
        </p:nvSpPr>
        <p:spPr>
          <a:xfrm>
            <a:off x="630071" y="3780140"/>
            <a:ext cx="5635975" cy="1446550"/>
          </a:xfrm>
          <a:prstGeom prst="rect">
            <a:avLst/>
          </a:prstGeom>
          <a:noFill/>
        </p:spPr>
        <p:txBody>
          <a:bodyPr wrap="square" rtlCol="0">
            <a:spAutoFit/>
          </a:bodyPr>
          <a:lstStyle/>
          <a:p>
            <a:r>
              <a:rPr lang="zh-CN" altLang="en-US" sz="4000" b="1" dirty="0">
                <a:solidFill>
                  <a:srgbClr val="0070C0"/>
                </a:solidFill>
                <a:latin typeface="宋体" panose="02010600030101010101" pitchFamily="2" charset="-122"/>
                <a:ea typeface="宋体" panose="02010600030101010101" pitchFamily="2" charset="-122"/>
              </a:rPr>
              <a:t>基本任务：知识追踪</a:t>
            </a:r>
            <a:endParaRPr lang="en-US" altLang="zh-CN" sz="4000" b="1" dirty="0">
              <a:solidFill>
                <a:srgbClr val="0070C0"/>
              </a:solidFill>
              <a:latin typeface="宋体" panose="02010600030101010101" pitchFamily="2" charset="-122"/>
              <a:ea typeface="宋体" panose="02010600030101010101" pitchFamily="2" charset="-122"/>
            </a:endParaRPr>
          </a:p>
          <a:p>
            <a:endParaRPr lang="en-US" altLang="zh-CN" b="1" dirty="0">
              <a:solidFill>
                <a:srgbClr val="0070C0"/>
              </a:solidFill>
              <a:latin typeface="宋体" panose="02010600030101010101" pitchFamily="2" charset="-122"/>
              <a:ea typeface="宋体" panose="02010600030101010101" pitchFamily="2" charset="-122"/>
            </a:endParaRPr>
          </a:p>
          <a:p>
            <a:r>
              <a:rPr lang="zh-CN" altLang="en-US" sz="3000" kern="1200" dirty="0">
                <a:solidFill>
                  <a:schemeClr val="tx1"/>
                </a:solidFill>
                <a:effectLst/>
                <a:latin typeface="宋体" panose="02010600030101010101" pitchFamily="2" charset="-122"/>
                <a:ea typeface="宋体" panose="02010600030101010101" pitchFamily="2" charset="-122"/>
              </a:rPr>
              <a:t>  追踪学生所处的实时知识状态</a:t>
            </a:r>
            <a:endParaRPr lang="zh-CN" altLang="en-US" sz="3000" b="1" dirty="0">
              <a:solidFill>
                <a:srgbClr val="0070C0"/>
              </a:solidFill>
              <a:latin typeface="宋体" panose="02010600030101010101" pitchFamily="2" charset="-122"/>
              <a:ea typeface="宋体" panose="02010600030101010101" pitchFamily="2" charset="-122"/>
            </a:endParaRPr>
          </a:p>
        </p:txBody>
      </p:sp>
      <p:sp>
        <p:nvSpPr>
          <p:cNvPr id="13" name="文本框 12">
            <a:extLst>
              <a:ext uri="{FF2B5EF4-FFF2-40B4-BE49-F238E27FC236}">
                <a16:creationId xmlns:a16="http://schemas.microsoft.com/office/drawing/2014/main" id="{FE0A70B6-3043-4C94-874A-8BD47D59DDED}"/>
              </a:ext>
            </a:extLst>
          </p:cNvPr>
          <p:cNvSpPr txBox="1"/>
          <p:nvPr/>
        </p:nvSpPr>
        <p:spPr>
          <a:xfrm>
            <a:off x="541610" y="1342410"/>
            <a:ext cx="6254750" cy="1077218"/>
          </a:xfrm>
          <a:prstGeom prst="rect">
            <a:avLst/>
          </a:prstGeom>
          <a:noFill/>
        </p:spPr>
        <p:txBody>
          <a:bodyPr wrap="square">
            <a:spAutoFit/>
          </a:bodyPr>
          <a:lstStyle/>
          <a:p>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智能教育成为教育发展的迫切需求</a:t>
            </a:r>
            <a:endParaRPr lang="zh-CN" altLang="en-US" sz="3200" b="1" dirty="0"/>
          </a:p>
        </p:txBody>
      </p:sp>
      <p:sp>
        <p:nvSpPr>
          <p:cNvPr id="14" name="文本框 13">
            <a:extLst>
              <a:ext uri="{FF2B5EF4-FFF2-40B4-BE49-F238E27FC236}">
                <a16:creationId xmlns:a16="http://schemas.microsoft.com/office/drawing/2014/main" id="{FDC382B2-4954-431C-87B0-18B3AD4D890E}"/>
              </a:ext>
            </a:extLst>
          </p:cNvPr>
          <p:cNvSpPr txBox="1"/>
          <p:nvPr/>
        </p:nvSpPr>
        <p:spPr>
          <a:xfrm>
            <a:off x="972625" y="2389604"/>
            <a:ext cx="5976681" cy="523220"/>
          </a:xfrm>
          <a:prstGeom prst="rect">
            <a:avLst/>
          </a:prstGeom>
          <a:noFill/>
        </p:spPr>
        <p:txBody>
          <a:bodyPr wrap="square">
            <a:spAutoFit/>
          </a:bodyPr>
          <a:lstStyle/>
          <a:p>
            <a:r>
              <a:rPr lang="zh-CN" altLang="en-US" sz="2800" kern="1200" dirty="0">
                <a:solidFill>
                  <a:schemeClr val="tx1"/>
                </a:solidFill>
                <a:effectLst/>
                <a:latin typeface="宋体" panose="02010600030101010101" pitchFamily="2" charset="-122"/>
                <a:ea typeface="宋体" panose="02010600030101010101" pitchFamily="2" charset="-122"/>
              </a:rPr>
              <a:t>克服了辅导教师资源稀缺</a:t>
            </a:r>
            <a:endParaRPr lang="zh-CN" altLang="en-US" sz="2800" dirty="0">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530237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性能评估</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8" name="文本框 7">
            <a:extLst>
              <a:ext uri="{FF2B5EF4-FFF2-40B4-BE49-F238E27FC236}">
                <a16:creationId xmlns:a16="http://schemas.microsoft.com/office/drawing/2014/main" id="{061F2890-8561-4E43-B483-0B117415D623}"/>
              </a:ext>
            </a:extLst>
          </p:cNvPr>
          <p:cNvSpPr txBox="1"/>
          <p:nvPr/>
        </p:nvSpPr>
        <p:spPr>
          <a:xfrm>
            <a:off x="1737360" y="1523215"/>
            <a:ext cx="8098971" cy="584775"/>
          </a:xfrm>
          <a:prstGeom prst="rect">
            <a:avLst/>
          </a:prstGeom>
          <a:noFill/>
        </p:spPr>
        <p:txBody>
          <a:bodyPr wrap="square">
            <a:spAutoFit/>
          </a:bodyPr>
          <a:lstStyle/>
          <a:p>
            <a:pPr marL="285750" indent="-285750">
              <a:buFont typeface="Wingdings" panose="05000000000000000000" pitchFamily="2" charset="2"/>
              <a:buChar char="Ø"/>
            </a:pPr>
            <a:r>
              <a:rPr lang="zh-CN" altLang="en-US" sz="3200" kern="100" dirty="0">
                <a:effectLst/>
                <a:latin typeface="Times New Roman" panose="02020603050405020304" pitchFamily="18" charset="0"/>
                <a:ea typeface="宋体" panose="02010600030101010101" pitchFamily="2" charset="-122"/>
                <a:cs typeface="Times New Roman" panose="02020603050405020304" pitchFamily="18" charset="0"/>
              </a:rPr>
              <a:t>实际</a:t>
            </a:r>
            <a:r>
              <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智能在线教育系统</a:t>
            </a:r>
            <a:r>
              <a:rPr lang="zh-CN" altLang="en-US" sz="3200" kern="100" dirty="0">
                <a:effectLst/>
                <a:latin typeface="Times New Roman" panose="02020603050405020304" pitchFamily="18" charset="0"/>
                <a:ea typeface="宋体" panose="02010600030101010101" pitchFamily="2" charset="-122"/>
              </a:rPr>
              <a:t>学生做题数据集</a:t>
            </a:r>
            <a:endParaRPr lang="en-US" altLang="zh-CN" sz="3200" kern="100" dirty="0">
              <a:effectLst/>
              <a:latin typeface="Times New Roman" panose="02020603050405020304" pitchFamily="18" charset="0"/>
              <a:ea typeface="宋体" panose="02010600030101010101" pitchFamily="2" charset="-122"/>
            </a:endParaRPr>
          </a:p>
        </p:txBody>
      </p:sp>
      <p:sp>
        <p:nvSpPr>
          <p:cNvPr id="13" name="文本框 12">
            <a:extLst>
              <a:ext uri="{FF2B5EF4-FFF2-40B4-BE49-F238E27FC236}">
                <a16:creationId xmlns:a16="http://schemas.microsoft.com/office/drawing/2014/main" id="{AD594E47-D5EB-4906-9B8B-C8B512D65AB0}"/>
              </a:ext>
            </a:extLst>
          </p:cNvPr>
          <p:cNvSpPr txBox="1"/>
          <p:nvPr/>
        </p:nvSpPr>
        <p:spPr>
          <a:xfrm>
            <a:off x="2319382" y="2334055"/>
            <a:ext cx="9418319" cy="1384995"/>
          </a:xfrm>
          <a:prstGeom prst="rect">
            <a:avLst/>
          </a:prstGeom>
          <a:noFill/>
        </p:spPr>
        <p:txBody>
          <a:bodyPr wrap="square">
            <a:spAutoFit/>
          </a:bodyPr>
          <a:lstStyle/>
          <a:p>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小学五年级数学</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交互数据</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包含习题文本，</a:t>
            </a:r>
            <a:r>
              <a:rPr lang="zh-CN"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习题难度（</a:t>
            </a:r>
            <a:r>
              <a:rPr lang="en-US" altLang="zh-CN" sz="2800" kern="100" dirty="0">
                <a:solidFill>
                  <a:srgbClr val="FF0000"/>
                </a:solidFill>
                <a:effectLst/>
                <a:latin typeface="Times New Roman" panose="02020603050405020304" pitchFamily="18" charset="0"/>
                <a:ea typeface="宋体" panose="02010600030101010101" pitchFamily="2" charset="-122"/>
              </a:rPr>
              <a:t>1-6</a:t>
            </a:r>
            <a:r>
              <a:rPr lang="zh-CN"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一共</a:t>
            </a:r>
            <a:r>
              <a:rPr lang="en-US" altLang="zh-CN" sz="2800" kern="100" dirty="0">
                <a:solidFill>
                  <a:srgbClr val="FF0000"/>
                </a:solidFill>
                <a:effectLst/>
                <a:latin typeface="Times New Roman" panose="02020603050405020304" pitchFamily="18" charset="0"/>
                <a:ea typeface="宋体" panose="02010600030101010101" pitchFamily="2" charset="-122"/>
              </a:rPr>
              <a:t>6</a:t>
            </a:r>
            <a:r>
              <a:rPr lang="zh-CN"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个等级），</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习题</a:t>
            </a:r>
            <a:r>
              <a:rPr lang="en-US" altLang="zh-CN" sz="2800" kern="100" dirty="0">
                <a:effectLst/>
                <a:latin typeface="Times New Roman" panose="02020603050405020304" pitchFamily="18" charset="0"/>
                <a:ea typeface="宋体" panose="02010600030101010101" pitchFamily="2" charset="-122"/>
              </a:rPr>
              <a:t>ID</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，学生答题对错（</a:t>
            </a:r>
            <a:r>
              <a:rPr lang="en-US" altLang="zh-CN" sz="2800" kern="100" dirty="0">
                <a:effectLst/>
                <a:latin typeface="Times New Roman" panose="02020603050405020304" pitchFamily="18" charset="0"/>
                <a:ea typeface="宋体" panose="02010600030101010101" pitchFamily="2" charset="-122"/>
              </a:rPr>
              <a:t>0, 1</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学生班级类型</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，学生所在区域，学期</a:t>
            </a:r>
            <a:r>
              <a:rPr lang="en-US" altLang="zh-CN" sz="2800" kern="100" dirty="0">
                <a:effectLst/>
                <a:latin typeface="Times New Roman" panose="02020603050405020304" pitchFamily="18" charset="0"/>
                <a:ea typeface="宋体" panose="02010600030101010101" pitchFamily="2" charset="-122"/>
              </a:rPr>
              <a:t>ID</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，科目等字段。</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172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762E1D87-003E-BE4E-B82A-0DC475C29AA9}"/>
              </a:ext>
            </a:extLst>
          </p:cNvPr>
          <p:cNvSpPr>
            <a:spLocks noGrp="1"/>
          </p:cNvSpPr>
          <p:nvPr>
            <p:ph type="ftr" sz="quarter" idx="11"/>
          </p:nvPr>
        </p:nvSpPr>
        <p:spPr>
          <a:xfrm>
            <a:off x="694338" y="6310434"/>
            <a:ext cx="2506980" cy="206375"/>
          </a:xfrm>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2E7A2174-DD16-4145-9BEA-1298D25A2DCB}"/>
              </a:ext>
            </a:extLst>
          </p:cNvPr>
          <p:cNvSpPr>
            <a:spLocks noGrp="1"/>
          </p:cNvSpPr>
          <p:nvPr>
            <p:ph type="sldNum" sz="quarter" idx="12"/>
          </p:nvPr>
        </p:nvSpPr>
        <p:spPr/>
        <p:txBody>
          <a:bodyPr/>
          <a:lstStyle/>
          <a:p>
            <a:fld id="{5DD3DB80-B894-403A-B48E-6FDC1A72010E}" type="slidenum">
              <a:rPr lang="zh-CN" altLang="en-US" smtClean="0"/>
              <a:t>21</a:t>
            </a:fld>
            <a:endParaRPr lang="zh-CN" altLang="en-US" dirty="0"/>
          </a:p>
        </p:txBody>
      </p:sp>
      <p:sp>
        <p:nvSpPr>
          <p:cNvPr id="5" name="Rectangle 14">
            <a:extLst>
              <a:ext uri="{FF2B5EF4-FFF2-40B4-BE49-F238E27FC236}">
                <a16:creationId xmlns:a16="http://schemas.microsoft.com/office/drawing/2014/main" id="{658C0467-18EC-E64D-921D-012807874336}"/>
              </a:ext>
            </a:extLst>
          </p:cNvPr>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结果分析</a:t>
            </a:r>
          </a:p>
        </p:txBody>
      </p:sp>
      <p:graphicFrame>
        <p:nvGraphicFramePr>
          <p:cNvPr id="7" name="表格 6">
            <a:extLst>
              <a:ext uri="{FF2B5EF4-FFF2-40B4-BE49-F238E27FC236}">
                <a16:creationId xmlns:a16="http://schemas.microsoft.com/office/drawing/2014/main" id="{28AB98AE-66AC-4A12-9974-EBB55E4E1F3D}"/>
              </a:ext>
            </a:extLst>
          </p:cNvPr>
          <p:cNvGraphicFramePr>
            <a:graphicFrameLocks noGrp="1"/>
          </p:cNvGraphicFramePr>
          <p:nvPr>
            <p:extLst>
              <p:ext uri="{D42A27DB-BD31-4B8C-83A1-F6EECF244321}">
                <p14:modId xmlns:p14="http://schemas.microsoft.com/office/powerpoint/2010/main" val="147608674"/>
              </p:ext>
            </p:extLst>
          </p:nvPr>
        </p:nvGraphicFramePr>
        <p:xfrm>
          <a:off x="1872128" y="2048175"/>
          <a:ext cx="6682384" cy="3362866"/>
        </p:xfrm>
        <a:graphic>
          <a:graphicData uri="http://schemas.openxmlformats.org/drawingml/2006/table">
            <a:tbl>
              <a:tblPr firstRow="1" firstCol="1" bandRow="1"/>
              <a:tblGrid>
                <a:gridCol w="3341978">
                  <a:extLst>
                    <a:ext uri="{9D8B030D-6E8A-4147-A177-3AD203B41FA5}">
                      <a16:colId xmlns:a16="http://schemas.microsoft.com/office/drawing/2014/main" val="2573440332"/>
                    </a:ext>
                  </a:extLst>
                </a:gridCol>
                <a:gridCol w="3340406">
                  <a:extLst>
                    <a:ext uri="{9D8B030D-6E8A-4147-A177-3AD203B41FA5}">
                      <a16:colId xmlns:a16="http://schemas.microsoft.com/office/drawing/2014/main" val="2613882825"/>
                    </a:ext>
                  </a:extLst>
                </a:gridCol>
              </a:tblGrid>
              <a:tr h="625809">
                <a:tc>
                  <a:txBody>
                    <a:bodyPr/>
                    <a:lstStyle/>
                    <a:p>
                      <a:pPr indent="127000" algn="ctr">
                        <a:lnSpc>
                          <a:spcPts val="2000"/>
                        </a:lnSpc>
                      </a:pPr>
                      <a:endPar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27000" algn="ctr">
                        <a:lnSpc>
                          <a:spcPts val="2000"/>
                        </a:lnSpc>
                      </a:pPr>
                      <a:r>
                        <a:rPr lang="zh-CN" sz="2800" kern="100" dirty="0">
                          <a:effectLst/>
                          <a:latin typeface="Calibri" panose="020F0502020204030204" pitchFamily="34" charset="0"/>
                          <a:ea typeface="宋体" panose="02010600030101010101" pitchFamily="2" charset="-122"/>
                          <a:cs typeface="Times New Roman" panose="02020603050405020304" pitchFamily="18" charset="0"/>
                        </a:rPr>
                        <a:t>模型</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00" algn="ctr">
                        <a:lnSpc>
                          <a:spcPts val="2000"/>
                        </a:lnSpc>
                      </a:pPr>
                      <a:endParaRPr lang="en-US" sz="20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AUC</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4630851"/>
                  </a:ext>
                </a:extLst>
              </a:tr>
              <a:tr h="625809">
                <a:tc>
                  <a:txBody>
                    <a:bodyPr/>
                    <a:lstStyle/>
                    <a:p>
                      <a:pPr indent="127000" algn="ctr">
                        <a:lnSpc>
                          <a:spcPts val="2000"/>
                        </a:lnSpc>
                      </a:pPr>
                      <a:endParaRPr lang="en-US"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DKT</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7000" algn="ctr">
                        <a:lnSpc>
                          <a:spcPts val="2000"/>
                        </a:lnSpc>
                      </a:pPr>
                      <a:endParaRPr lang="en-US"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0.843</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300161"/>
                  </a:ext>
                </a:extLst>
              </a:tr>
              <a:tr h="483991">
                <a:tc>
                  <a:txBody>
                    <a:bodyPr/>
                    <a:lstStyle/>
                    <a:p>
                      <a:pPr indent="127000" algn="ctr">
                        <a:lnSpc>
                          <a:spcPts val="2000"/>
                        </a:lnSpc>
                      </a:pPr>
                      <a:endParaRPr lang="en-US"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IDKT</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7000" algn="ctr">
                        <a:lnSpc>
                          <a:spcPts val="2000"/>
                        </a:lnSpc>
                      </a:pPr>
                      <a:endParaRPr lang="en-US"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0.847</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194241"/>
                  </a:ext>
                </a:extLst>
              </a:tr>
              <a:tr h="483991">
                <a:tc>
                  <a:txBody>
                    <a:bodyPr/>
                    <a:lstStyle/>
                    <a:p>
                      <a:pPr indent="127000" algn="ctr">
                        <a:lnSpc>
                          <a:spcPts val="2000"/>
                        </a:lnSpc>
                      </a:pPr>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IDKT-seg</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7000" algn="ctr">
                        <a:lnSpc>
                          <a:spcPts val="2000"/>
                        </a:lnSpc>
                      </a:pPr>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0.849</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261550"/>
                  </a:ext>
                </a:extLst>
              </a:tr>
              <a:tr h="483991">
                <a:tc>
                  <a:txBody>
                    <a:bodyPr/>
                    <a:lstStyle/>
                    <a:p>
                      <a:pPr indent="127000" algn="ctr">
                        <a:lnSpc>
                          <a:spcPts val="2000"/>
                        </a:lnSpc>
                      </a:pP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DIDKT-seg</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27000" algn="ctr">
                        <a:lnSpc>
                          <a:spcPts val="2000"/>
                        </a:lnSpc>
                      </a:pP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0.850</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812806"/>
                  </a:ext>
                </a:extLst>
              </a:tr>
              <a:tr h="483991">
                <a:tc>
                  <a:txBody>
                    <a:bodyPr/>
                    <a:lstStyle/>
                    <a:p>
                      <a:pPr indent="127000" algn="ctr">
                        <a:lnSpc>
                          <a:spcPts val="2000"/>
                        </a:lnSpc>
                      </a:pP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DIDKT-CL</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27000" algn="ctr">
                        <a:lnSpc>
                          <a:spcPts val="2000"/>
                        </a:lnSpc>
                      </a:pP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7000" algn="ctr">
                        <a:lnSpc>
                          <a:spcPts val="2000"/>
                        </a:lnSpc>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0.854</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490443"/>
                  </a:ext>
                </a:extLst>
              </a:tr>
            </a:tbl>
          </a:graphicData>
        </a:graphic>
      </p:graphicFrame>
      <p:sp>
        <p:nvSpPr>
          <p:cNvPr id="8" name="文本框 7">
            <a:extLst>
              <a:ext uri="{FF2B5EF4-FFF2-40B4-BE49-F238E27FC236}">
                <a16:creationId xmlns:a16="http://schemas.microsoft.com/office/drawing/2014/main" id="{65B7C669-95DD-4CD3-828E-A0D3CED31E5F}"/>
              </a:ext>
            </a:extLst>
          </p:cNvPr>
          <p:cNvSpPr txBox="1"/>
          <p:nvPr/>
        </p:nvSpPr>
        <p:spPr>
          <a:xfrm>
            <a:off x="2347055" y="1406551"/>
            <a:ext cx="6682384" cy="523220"/>
          </a:xfrm>
          <a:prstGeom prst="rect">
            <a:avLst/>
          </a:prstGeom>
          <a:noFill/>
        </p:spPr>
        <p:txBody>
          <a:bodyPr wrap="square">
            <a:spAutoFit/>
          </a:bodyPr>
          <a:lstStyle/>
          <a:p>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真实智能教育习题</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数据集不同模型评估</a:t>
            </a:r>
            <a:endParaRPr lang="zh-CN" altLang="en-US" sz="2800" dirty="0"/>
          </a:p>
        </p:txBody>
      </p:sp>
      <p:sp>
        <p:nvSpPr>
          <p:cNvPr id="20" name="文本框 19">
            <a:extLst>
              <a:ext uri="{FF2B5EF4-FFF2-40B4-BE49-F238E27FC236}">
                <a16:creationId xmlns:a16="http://schemas.microsoft.com/office/drawing/2014/main" id="{90E50DFE-3876-4D51-842A-DA6CBD8F2BB4}"/>
              </a:ext>
            </a:extLst>
          </p:cNvPr>
          <p:cNvSpPr txBox="1"/>
          <p:nvPr/>
        </p:nvSpPr>
        <p:spPr>
          <a:xfrm>
            <a:off x="128424" y="4487732"/>
            <a:ext cx="1615282" cy="461665"/>
          </a:xfrm>
          <a:prstGeom prst="rect">
            <a:avLst/>
          </a:prstGeom>
          <a:noFill/>
        </p:spPr>
        <p:txBody>
          <a:bodyPr wrap="square">
            <a:spAutoFit/>
          </a:bodyPr>
          <a:lstStyle/>
          <a:p>
            <a:r>
              <a:rPr lang="zh-CN" altLang="en-US" sz="2400" dirty="0">
                <a:latin typeface="宋体" panose="02010600030101010101" pitchFamily="2" charset="-122"/>
                <a:ea typeface="宋体" panose="02010600030101010101" pitchFamily="2" charset="-122"/>
              </a:rPr>
              <a:t>习题难度</a:t>
            </a:r>
            <a:endParaRPr lang="zh-CN" altLang="en-US" dirty="0"/>
          </a:p>
        </p:txBody>
      </p:sp>
      <p:sp>
        <p:nvSpPr>
          <p:cNvPr id="24" name="文本框 23">
            <a:extLst>
              <a:ext uri="{FF2B5EF4-FFF2-40B4-BE49-F238E27FC236}">
                <a16:creationId xmlns:a16="http://schemas.microsoft.com/office/drawing/2014/main" id="{46F93E52-482A-486E-94D7-5CD5B115E5F4}"/>
              </a:ext>
            </a:extLst>
          </p:cNvPr>
          <p:cNvSpPr txBox="1"/>
          <p:nvPr/>
        </p:nvSpPr>
        <p:spPr>
          <a:xfrm>
            <a:off x="1" y="4976552"/>
            <a:ext cx="2175308" cy="461665"/>
          </a:xfrm>
          <a:prstGeom prst="rect">
            <a:avLst/>
          </a:prstGeom>
          <a:noFill/>
        </p:spPr>
        <p:txBody>
          <a:bodyPr wrap="square">
            <a:spAutoFit/>
          </a:bodyPr>
          <a:lstStyle/>
          <a:p>
            <a:r>
              <a:rPr lang="zh-CN" altLang="en-US" sz="2400" dirty="0">
                <a:latin typeface="宋体" panose="02010600030101010101" pitchFamily="2" charset="-122"/>
                <a:ea typeface="宋体" panose="02010600030101010101" pitchFamily="2" charset="-122"/>
              </a:rPr>
              <a:t>班级类型改进</a:t>
            </a:r>
          </a:p>
        </p:txBody>
      </p:sp>
      <p:sp>
        <p:nvSpPr>
          <p:cNvPr id="25" name="文本框 24">
            <a:extLst>
              <a:ext uri="{FF2B5EF4-FFF2-40B4-BE49-F238E27FC236}">
                <a16:creationId xmlns:a16="http://schemas.microsoft.com/office/drawing/2014/main" id="{72576DF3-1F98-4EFC-8F6C-AB4F2A6C63F6}"/>
              </a:ext>
            </a:extLst>
          </p:cNvPr>
          <p:cNvSpPr txBox="1"/>
          <p:nvPr/>
        </p:nvSpPr>
        <p:spPr>
          <a:xfrm>
            <a:off x="202621" y="3998891"/>
            <a:ext cx="1669507" cy="461665"/>
          </a:xfrm>
          <a:prstGeom prst="rect">
            <a:avLst/>
          </a:prstGeom>
          <a:noFill/>
        </p:spPr>
        <p:txBody>
          <a:bodyPr wrap="square">
            <a:spAutoFit/>
          </a:bodyPr>
          <a:lstStyle/>
          <a:p>
            <a:r>
              <a:rPr lang="zh-CN" altLang="en-US" sz="2400" dirty="0">
                <a:latin typeface="宋体" panose="02010600030101010101" pitchFamily="2" charset="-122"/>
                <a:ea typeface="宋体" panose="02010600030101010101" pitchFamily="2" charset="-122"/>
              </a:rPr>
              <a:t>时间单元</a:t>
            </a:r>
            <a:endParaRPr lang="zh-CN" altLang="en-US" dirty="0"/>
          </a:p>
        </p:txBody>
      </p:sp>
    </p:spTree>
    <p:extLst>
      <p:ext uri="{BB962C8B-B14F-4D97-AF65-F5344CB8AC3E}">
        <p14:creationId xmlns:p14="http://schemas.microsoft.com/office/powerpoint/2010/main" val="45099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6FDFB28-7840-4736-93F9-9DDD3CE9723B}"/>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B62B7A45-76C7-42AD-BADB-35A577A543F8}"/>
              </a:ext>
            </a:extLst>
          </p:cNvPr>
          <p:cNvSpPr>
            <a:spLocks noGrp="1"/>
          </p:cNvSpPr>
          <p:nvPr>
            <p:ph type="sldNum" sz="quarter" idx="12"/>
          </p:nvPr>
        </p:nvSpPr>
        <p:spPr/>
        <p:txBody>
          <a:bodyPr/>
          <a:lstStyle/>
          <a:p>
            <a:fld id="{5DD3DB80-B894-403A-B48E-6FDC1A72010E}" type="slidenum">
              <a:rPr lang="zh-CN" altLang="en-US" smtClean="0"/>
              <a:t>22</a:t>
            </a:fld>
            <a:endParaRPr lang="zh-CN" altLang="en-US" dirty="0"/>
          </a:p>
        </p:txBody>
      </p:sp>
      <p:sp>
        <p:nvSpPr>
          <p:cNvPr id="5" name="文本框 4">
            <a:extLst>
              <a:ext uri="{FF2B5EF4-FFF2-40B4-BE49-F238E27FC236}">
                <a16:creationId xmlns:a16="http://schemas.microsoft.com/office/drawing/2014/main" id="{3B40831E-2BBB-4782-82F5-80FB37F6D7E6}"/>
              </a:ext>
            </a:extLst>
          </p:cNvPr>
          <p:cNvSpPr txBox="1"/>
          <p:nvPr/>
        </p:nvSpPr>
        <p:spPr>
          <a:xfrm>
            <a:off x="467414" y="1259175"/>
            <a:ext cx="12024360" cy="4339650"/>
          </a:xfrm>
          <a:prstGeom prst="rect">
            <a:avLst/>
          </a:prstGeom>
          <a:noFill/>
        </p:spPr>
        <p:txBody>
          <a:bodyPr wrap="square">
            <a:spAutoFit/>
          </a:bodyPr>
          <a:lstStyle/>
          <a:p>
            <a:endParaRPr lang="en-US" altLang="zh-CN" dirty="0"/>
          </a:p>
          <a:p>
            <a:pPr marL="285750"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针对传统模型，测量与分析了学生做题数据</a:t>
            </a:r>
            <a:endParaRPr lang="en-US" altLang="zh-CN" sz="2400" dirty="0">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改进习题表征</a:t>
            </a:r>
            <a:endParaRPr lang="en-US" altLang="zh-CN" sz="2400" dirty="0">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改进学生能力表征</a:t>
            </a:r>
            <a:endParaRPr lang="en-US" altLang="zh-CN" sz="2400" dirty="0">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最多改进</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6.9%</a:t>
            </a:r>
          </a:p>
          <a:p>
            <a:endParaRPr lang="en-US" altLang="zh-CN" dirty="0"/>
          </a:p>
          <a:p>
            <a:pPr marL="285750"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深度模型，为了得到更准确的学生能力表征，引入学生学习能力对学生进行分类</a:t>
            </a:r>
            <a:endParaRPr lang="en-US" altLang="zh-CN" sz="2400" dirty="0">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改进学生分类，取得更个性化的学生知识追踪</a:t>
            </a:r>
            <a:endParaRPr lang="en-US" altLang="zh-CN" sz="24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时间单元选取方法</a:t>
            </a:r>
            <a:endParaRPr lang="en-US" altLang="zh-CN" sz="24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基于习题难度</a:t>
            </a:r>
            <a:endParaRPr lang="en-US" altLang="zh-CN" sz="24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基于班级类型</a:t>
            </a:r>
            <a:endParaRPr lang="en-US" altLang="zh-CN" sz="2400" dirty="0">
              <a:latin typeface="宋体" panose="02010600030101010101" pitchFamily="2" charset="-122"/>
              <a:ea typeface="宋体" panose="02010600030101010101" pitchFamily="2" charset="-122"/>
            </a:endParaRPr>
          </a:p>
          <a:p>
            <a:pPr marL="800100" lvl="1" indent="-342900">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相比于没添加学生分类最多改进</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1.1%</a:t>
            </a:r>
            <a:r>
              <a:rPr lang="zh-CN" altLang="en-US" sz="2400" dirty="0">
                <a:latin typeface="宋体" panose="02010600030101010101" pitchFamily="2" charset="-122"/>
                <a:ea typeface="宋体" panose="02010600030101010101" pitchFamily="2" charset="-122"/>
              </a:rPr>
              <a:t>，相比于添加现有学生分类，最多改进</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0.7%</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Rectangle 14">
            <a:extLst>
              <a:ext uri="{FF2B5EF4-FFF2-40B4-BE49-F238E27FC236}">
                <a16:creationId xmlns:a16="http://schemas.microsoft.com/office/drawing/2014/main" id="{B9765F1E-257C-4311-A06B-918F58B1A21F}"/>
              </a:ext>
            </a:extLst>
          </p:cNvPr>
          <p:cNvSpPr>
            <a:spLocks noChangeArrowheads="1"/>
          </p:cNvSpPr>
          <p:nvPr/>
        </p:nvSpPr>
        <p:spPr bwMode="auto">
          <a:xfrm>
            <a:off x="630071" y="506759"/>
            <a:ext cx="530237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总结</a:t>
            </a:r>
          </a:p>
        </p:txBody>
      </p:sp>
    </p:spTree>
    <p:extLst>
      <p:ext uri="{BB962C8B-B14F-4D97-AF65-F5344CB8AC3E}">
        <p14:creationId xmlns:p14="http://schemas.microsoft.com/office/powerpoint/2010/main" val="318034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14247" y="2890927"/>
            <a:ext cx="7578291" cy="707886"/>
          </a:xfrm>
          <a:prstGeom prst="rect">
            <a:avLst/>
          </a:prstGeom>
          <a:noFill/>
        </p:spPr>
        <p:txBody>
          <a:bodyPr wrap="square" rtlCol="0" anchor="t">
            <a:spAutoFit/>
          </a:bodyPr>
          <a:lstStyle/>
          <a:p>
            <a:pPr algn="ctr"/>
            <a:r>
              <a:rPr lang="zh-CN" altLang="en-US" sz="4000" b="1" dirty="0">
                <a:latin typeface="微软雅黑" panose="020B0503020204020204" pitchFamily="34" charset="-122"/>
                <a:ea typeface="微软雅黑" panose="020B0503020204020204" pitchFamily="34" charset="-122"/>
              </a:rPr>
              <a:t>汇报完毕 恳请各位老师批评指正</a:t>
            </a:r>
            <a:endParaRPr lang="en-US" altLang="zh-CN" sz="4000" b="1" dirty="0">
              <a:latin typeface="微软雅黑" panose="020B0503020204020204" pitchFamily="34" charset="-122"/>
              <a:ea typeface="微软雅黑" panose="020B0503020204020204" pitchFamily="34" charset="-122"/>
            </a:endParaRPr>
          </a:p>
        </p:txBody>
      </p:sp>
      <p:pic>
        <p:nvPicPr>
          <p:cNvPr id="9" name="图片 8" descr="fengmain_画板 1 副本 13"/>
          <p:cNvPicPr>
            <a:picLocks noChangeAspect="1"/>
          </p:cNvPicPr>
          <p:nvPr userDrawn="1"/>
        </p:nvPicPr>
        <p:blipFill>
          <a:blip r:embed="rId4"/>
          <a:srcRect l="82617" b="72833"/>
          <a:stretch>
            <a:fillRect/>
          </a:stretch>
        </p:blipFill>
        <p:spPr>
          <a:xfrm>
            <a:off x="10073005" y="0"/>
            <a:ext cx="2118995" cy="18630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3" name="Rectangle 14">
            <a:extLst>
              <a:ext uri="{FF2B5EF4-FFF2-40B4-BE49-F238E27FC236}">
                <a16:creationId xmlns:a16="http://schemas.microsoft.com/office/drawing/2014/main" id="{A61D944A-586A-4491-AE46-90906D80E4EE}"/>
              </a:ext>
            </a:extLst>
          </p:cNvPr>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聚类</a:t>
            </a:r>
          </a:p>
        </p:txBody>
      </p:sp>
      <p:pic>
        <p:nvPicPr>
          <p:cNvPr id="5" name="图片 4">
            <a:extLst>
              <a:ext uri="{FF2B5EF4-FFF2-40B4-BE49-F238E27FC236}">
                <a16:creationId xmlns:a16="http://schemas.microsoft.com/office/drawing/2014/main" id="{9E173761-557F-4017-9C39-E0D005D30A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2992" y="2002574"/>
            <a:ext cx="5949821" cy="3615869"/>
          </a:xfrm>
          <a:prstGeom prst="rect">
            <a:avLst/>
          </a:prstGeom>
        </p:spPr>
      </p:pic>
      <p:sp>
        <p:nvSpPr>
          <p:cNvPr id="7" name="文本框 6">
            <a:extLst>
              <a:ext uri="{FF2B5EF4-FFF2-40B4-BE49-F238E27FC236}">
                <a16:creationId xmlns:a16="http://schemas.microsoft.com/office/drawing/2014/main" id="{1C369640-5E35-4B02-BE1D-FDD936BB3876}"/>
              </a:ext>
            </a:extLst>
          </p:cNvPr>
          <p:cNvSpPr txBox="1"/>
          <p:nvPr/>
        </p:nvSpPr>
        <p:spPr>
          <a:xfrm>
            <a:off x="2275234" y="5618443"/>
            <a:ext cx="6094140" cy="369332"/>
          </a:xfrm>
          <a:prstGeom prst="rect">
            <a:avLst/>
          </a:prstGeom>
          <a:noFill/>
        </p:spPr>
        <p:txBody>
          <a:bodyPr wrap="square">
            <a:spAutoFit/>
          </a:bodyPr>
          <a:lstStyle/>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七类学生的学习能力向量</a:t>
            </a:r>
            <a:endParaRPr lang="zh-CN" altLang="en-US" dirty="0"/>
          </a:p>
        </p:txBody>
      </p:sp>
      <p:sp>
        <p:nvSpPr>
          <p:cNvPr id="11" name="文本框 10">
            <a:extLst>
              <a:ext uri="{FF2B5EF4-FFF2-40B4-BE49-F238E27FC236}">
                <a16:creationId xmlns:a16="http://schemas.microsoft.com/office/drawing/2014/main" id="{19710ED1-5988-457C-B1F6-8B724F4156DF}"/>
              </a:ext>
            </a:extLst>
          </p:cNvPr>
          <p:cNvSpPr txBox="1"/>
          <p:nvPr/>
        </p:nvSpPr>
        <p:spPr>
          <a:xfrm>
            <a:off x="546410" y="1450862"/>
            <a:ext cx="11046669" cy="461665"/>
          </a:xfrm>
          <a:prstGeom prst="rect">
            <a:avLst/>
          </a:prstGeom>
          <a:noFill/>
        </p:spPr>
        <p:txBody>
          <a:bodyPr wrap="square">
            <a:spAutoFit/>
          </a:bodyPr>
          <a:lstStyle/>
          <a:p>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基于学生学习向量通过</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方法进行聚类，</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gap-statistic</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找出最优聚类数量为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7</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D9EB66B3-BF53-4EAD-983E-BD1FF8EA9741}"/>
              </a:ext>
            </a:extLst>
          </p:cNvPr>
          <p:cNvSpPr txBox="1"/>
          <p:nvPr/>
        </p:nvSpPr>
        <p:spPr>
          <a:xfrm>
            <a:off x="7003630" y="2723910"/>
            <a:ext cx="4787317" cy="2635145"/>
          </a:xfrm>
          <a:prstGeom prst="rect">
            <a:avLst/>
          </a:prstGeom>
          <a:noFill/>
        </p:spPr>
        <p:txBody>
          <a:bodyPr wrap="square">
            <a:spAutoFit/>
          </a:bodyPr>
          <a:lstStyle/>
          <a:p>
            <a:pPr marL="342900" lvl="0" indent="-342900" algn="just">
              <a:lnSpc>
                <a:spcPts val="2000"/>
              </a:lnSpc>
              <a:buFont typeface="+mj-lt"/>
              <a:buAutoNum type="arabicParenBoth"/>
            </a:pPr>
            <a:r>
              <a:rPr lang="zh-CN" altLang="zh-CN" sz="1800" kern="100" dirty="0">
                <a:effectLst/>
                <a:latin typeface="Times New Roman" panose="02020603050405020304" pitchFamily="18" charset="0"/>
                <a:ea typeface="宋体" panose="02010600030101010101" pitchFamily="2" charset="-122"/>
              </a:rPr>
              <a:t>通过学生</a:t>
            </a:r>
            <a:r>
              <a:rPr lang="zh-CN" altLang="en-US" sz="1800" kern="100" dirty="0">
                <a:effectLst/>
                <a:latin typeface="Times New Roman" panose="02020603050405020304" pitchFamily="18" charset="0"/>
                <a:ea typeface="宋体" panose="02010600030101010101" pitchFamily="2" charset="-122"/>
              </a:rPr>
              <a:t>学习</a:t>
            </a:r>
            <a:r>
              <a:rPr lang="zh-CN" altLang="zh-CN" sz="1800" kern="100" dirty="0">
                <a:effectLst/>
                <a:latin typeface="Times New Roman" panose="02020603050405020304" pitchFamily="18" charset="0"/>
                <a:ea typeface="宋体" panose="02010600030101010101" pitchFamily="2" charset="-122"/>
              </a:rPr>
              <a:t>能力聚类，能分辨出不同的学习能力的学生。</a:t>
            </a:r>
            <a:endParaRPr lang="en-US" altLang="zh-CN" sz="1800" kern="100" dirty="0">
              <a:effectLst/>
              <a:latin typeface="Times New Roman" panose="02020603050405020304" pitchFamily="18" charset="0"/>
              <a:ea typeface="宋体" panose="02010600030101010101" pitchFamily="2" charset="-122"/>
            </a:endParaRPr>
          </a:p>
          <a:p>
            <a:pPr marL="342900" lvl="0" indent="-342900" algn="just">
              <a:lnSpc>
                <a:spcPts val="2000"/>
              </a:lnSpc>
              <a:buFont typeface="+mj-lt"/>
              <a:buAutoNum type="arabicParenBoth"/>
            </a:pPr>
            <a:endParaRPr lang="en-US" altLang="zh-CN" sz="1800" kern="100" dirty="0">
              <a:effectLst/>
              <a:latin typeface="Times New Roman" panose="02020603050405020304" pitchFamily="18" charset="0"/>
              <a:ea typeface="宋体" panose="02010600030101010101" pitchFamily="2" charset="-122"/>
            </a:endParaRPr>
          </a:p>
          <a:p>
            <a:pPr marL="342900" indent="-342900" algn="just">
              <a:lnSpc>
                <a:spcPts val="2000"/>
              </a:lnSpc>
              <a:buFont typeface="+mj-lt"/>
              <a:buAutoNum type="arabicParenBoth"/>
            </a:pPr>
            <a:r>
              <a:rPr lang="zh-CN" altLang="en-US" sz="1800" kern="100" dirty="0">
                <a:effectLst/>
                <a:latin typeface="Times New Roman" panose="02020603050405020304" pitchFamily="18" charset="0"/>
                <a:ea typeface="宋体" panose="02010600030101010101" pitchFamily="2" charset="-122"/>
              </a:rPr>
              <a:t>因此</a:t>
            </a:r>
            <a:r>
              <a:rPr lang="zh-CN" altLang="zh-CN" sz="1800" kern="100" dirty="0">
                <a:effectLst/>
                <a:latin typeface="Times New Roman" panose="02020603050405020304" pitchFamily="18" charset="0"/>
                <a:ea typeface="宋体" panose="02010600030101010101" pitchFamily="2" charset="-122"/>
              </a:rPr>
              <a:t>学生学习能力的准确定义非常重要，而目前存在的学生学习能力编码方法存在如下不足：</a:t>
            </a:r>
            <a:r>
              <a:rPr lang="en-US" altLang="zh-CN" sz="1800" kern="100" dirty="0">
                <a:effectLst/>
                <a:latin typeface="Times New Roman" panose="02020603050405020304" pitchFamily="18" charset="0"/>
                <a:ea typeface="宋体" panose="02010600030101010101" pitchFamily="2" charset="-122"/>
              </a:rPr>
              <a:t>1</a:t>
            </a:r>
            <a:r>
              <a:rPr lang="zh-CN" altLang="en-US" sz="1800" kern="100" dirty="0">
                <a:effectLst/>
                <a:latin typeface="Times New Roman" panose="02020603050405020304" pitchFamily="18" charset="0"/>
                <a:ea typeface="宋体" panose="02010600030101010101" pitchFamily="2" charset="-122"/>
              </a:rPr>
              <a:t>）没考虑习题难度</a:t>
            </a:r>
            <a:r>
              <a:rPr lang="en-US" altLang="zh-CN" sz="1800" kern="100" dirty="0">
                <a:effectLst/>
                <a:latin typeface="Times New Roman" panose="02020603050405020304" pitchFamily="18" charset="0"/>
                <a:ea typeface="宋体" panose="02010600030101010101" pitchFamily="2" charset="-122"/>
              </a:rPr>
              <a:t>; </a:t>
            </a:r>
            <a:r>
              <a:rPr lang="zh-CN" altLang="en-US" sz="1800" kern="100" dirty="0">
                <a:effectLst/>
                <a:latin typeface="Times New Roman" panose="02020603050405020304" pitchFamily="18" charset="0"/>
                <a:ea typeface="宋体" panose="02010600030101010101" pitchFamily="2" charset="-122"/>
              </a:rPr>
              <a:t> </a:t>
            </a:r>
            <a:r>
              <a:rPr lang="en-US" altLang="zh-CN" sz="1800" kern="100" dirty="0">
                <a:effectLst/>
                <a:latin typeface="Times New Roman" panose="02020603050405020304" pitchFamily="18" charset="0"/>
                <a:ea typeface="宋体" panose="02010600030101010101" pitchFamily="2" charset="-122"/>
              </a:rPr>
              <a:t>2</a:t>
            </a:r>
            <a:r>
              <a:rPr lang="zh-CN" altLang="en-US" sz="1800" kern="100" dirty="0">
                <a:effectLst/>
                <a:latin typeface="Times New Roman" panose="02020603050405020304" pitchFamily="18" charset="0"/>
                <a:ea typeface="宋体" panose="02010600030101010101" pitchFamily="2" charset="-122"/>
              </a:rPr>
              <a:t>）累积型学生学习能力编码在实际中存在重大问题。</a:t>
            </a:r>
            <a:endParaRPr lang="en-US" altLang="zh-CN" sz="1800" kern="100" dirty="0">
              <a:effectLst/>
              <a:latin typeface="Times New Roman" panose="02020603050405020304" pitchFamily="18" charset="0"/>
              <a:ea typeface="宋体" panose="02010600030101010101" pitchFamily="2" charset="-122"/>
            </a:endParaRPr>
          </a:p>
          <a:p>
            <a:pPr marL="342900" indent="-342900" algn="just">
              <a:lnSpc>
                <a:spcPts val="2000"/>
              </a:lnSpc>
              <a:buFont typeface="+mj-lt"/>
              <a:buAutoNum type="arabicParenBoth"/>
            </a:pPr>
            <a:endParaRPr lang="zh-CN" altLang="zh-CN" sz="1800" kern="100" dirty="0">
              <a:effectLst/>
              <a:latin typeface="Times New Roman" panose="02020603050405020304" pitchFamily="18" charset="0"/>
              <a:ea typeface="宋体" panose="02010600030101010101" pitchFamily="2" charset="-122"/>
            </a:endParaRPr>
          </a:p>
          <a:p>
            <a:pPr marL="342900" lvl="0" indent="-342900" algn="just">
              <a:lnSpc>
                <a:spcPts val="2000"/>
              </a:lnSpc>
              <a:buFont typeface="+mj-lt"/>
              <a:buAutoNum type="arabicParenBoth"/>
            </a:pPr>
            <a:endParaRPr lang="zh-CN" altLang="zh-CN" sz="1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124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6E3C3DBC-D6CC-F049-A56D-DBBF33A29121}"/>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4238B4BE-1C95-D740-A9C5-89A31426E06B}"/>
              </a:ext>
            </a:extLst>
          </p:cNvPr>
          <p:cNvSpPr>
            <a:spLocks noGrp="1"/>
          </p:cNvSpPr>
          <p:nvPr>
            <p:ph type="sldNum" sz="quarter" idx="12"/>
          </p:nvPr>
        </p:nvSpPr>
        <p:spPr/>
        <p:txBody>
          <a:bodyPr/>
          <a:lstStyle/>
          <a:p>
            <a:fld id="{5DD3DB80-B894-403A-B48E-6FDC1A72010E}" type="slidenum">
              <a:rPr lang="zh-CN" altLang="en-US" smtClean="0"/>
              <a:t>25</a:t>
            </a:fld>
            <a:endParaRPr lang="zh-CN" altLang="en-US"/>
          </a:p>
        </p:txBody>
      </p:sp>
      <p:sp>
        <p:nvSpPr>
          <p:cNvPr id="9" name="Rectangle 14">
            <a:extLst>
              <a:ext uri="{FF2B5EF4-FFF2-40B4-BE49-F238E27FC236}">
                <a16:creationId xmlns:a16="http://schemas.microsoft.com/office/drawing/2014/main" id="{7D2D709E-3725-064A-BD96-5F92E22A559B}"/>
              </a:ext>
            </a:extLst>
          </p:cNvPr>
          <p:cNvSpPr>
            <a:spLocks noChangeArrowheads="1"/>
          </p:cNvSpPr>
          <p:nvPr/>
        </p:nvSpPr>
        <p:spPr bwMode="auto">
          <a:xfrm>
            <a:off x="561782" y="410845"/>
            <a:ext cx="597241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学生能力表征</a:t>
            </a:r>
            <a:r>
              <a:rPr lang="en-US" altLang="zh-CN" sz="2800" b="1" dirty="0">
                <a:solidFill>
                  <a:srgbClr val="01479B"/>
                </a:solidFill>
                <a:latin typeface="微软雅黑" panose="020B0503020204020204" charset="-122"/>
                <a:ea typeface="微软雅黑" panose="020B0503020204020204" charset="-122"/>
                <a:sym typeface="+mn-ea"/>
              </a:rPr>
              <a:t>-</a:t>
            </a:r>
            <a:r>
              <a:rPr lang="zh-CN" altLang="en-US" sz="2800" b="1" dirty="0">
                <a:solidFill>
                  <a:srgbClr val="01479B"/>
                </a:solidFill>
                <a:latin typeface="微软雅黑" panose="020B0503020204020204" charset="-122"/>
                <a:ea typeface="微软雅黑" panose="020B0503020204020204" charset="-122"/>
                <a:sym typeface="+mn-ea"/>
              </a:rPr>
              <a:t>应该考虑习题难度</a:t>
            </a:r>
          </a:p>
        </p:txBody>
      </p:sp>
      <p:sp>
        <p:nvSpPr>
          <p:cNvPr id="10" name="文本框 9">
            <a:extLst>
              <a:ext uri="{FF2B5EF4-FFF2-40B4-BE49-F238E27FC236}">
                <a16:creationId xmlns:a16="http://schemas.microsoft.com/office/drawing/2014/main" id="{86465108-E384-4E4E-BE5F-9F43723911A6}"/>
              </a:ext>
            </a:extLst>
          </p:cNvPr>
          <p:cNvSpPr txBox="1"/>
          <p:nvPr/>
        </p:nvSpPr>
        <p:spPr>
          <a:xfrm>
            <a:off x="5029060" y="3596109"/>
            <a:ext cx="6096000" cy="400110"/>
          </a:xfrm>
          <a:prstGeom prst="rect">
            <a:avLst/>
          </a:prstGeom>
          <a:noFill/>
        </p:spPr>
        <p:txBody>
          <a:bodyPr wrap="square">
            <a:spAutoFit/>
          </a:bodyPr>
          <a:lstStyle/>
          <a:p>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一号学生的学习过程</a:t>
            </a:r>
            <a:endParaRPr lang="zh-CN" altLang="en-US" sz="2000" dirty="0"/>
          </a:p>
        </p:txBody>
      </p:sp>
      <p:pic>
        <p:nvPicPr>
          <p:cNvPr id="11" name="图片 10">
            <a:extLst>
              <a:ext uri="{FF2B5EF4-FFF2-40B4-BE49-F238E27FC236}">
                <a16:creationId xmlns:a16="http://schemas.microsoft.com/office/drawing/2014/main" id="{D07C3122-B3AF-4C68-A614-8AE3D95CAD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37106" y="1884660"/>
            <a:ext cx="5058941" cy="1644543"/>
          </a:xfrm>
          <a:prstGeom prst="rect">
            <a:avLst/>
          </a:prstGeom>
        </p:spPr>
      </p:pic>
      <p:pic>
        <p:nvPicPr>
          <p:cNvPr id="12" name="图片 11">
            <a:extLst>
              <a:ext uri="{FF2B5EF4-FFF2-40B4-BE49-F238E27FC236}">
                <a16:creationId xmlns:a16="http://schemas.microsoft.com/office/drawing/2014/main" id="{CED08E38-A9A6-476D-880D-1257B85E30A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50853" y="3996219"/>
            <a:ext cx="5150258" cy="1525590"/>
          </a:xfrm>
          <a:prstGeom prst="rect">
            <a:avLst/>
          </a:prstGeom>
        </p:spPr>
      </p:pic>
      <p:sp>
        <p:nvSpPr>
          <p:cNvPr id="13" name="矩形: 圆角 12">
            <a:extLst>
              <a:ext uri="{FF2B5EF4-FFF2-40B4-BE49-F238E27FC236}">
                <a16:creationId xmlns:a16="http://schemas.microsoft.com/office/drawing/2014/main" id="{7335E896-F6C3-4D37-AEAF-126A1DADD599}"/>
              </a:ext>
            </a:extLst>
          </p:cNvPr>
          <p:cNvSpPr/>
          <p:nvPr/>
        </p:nvSpPr>
        <p:spPr>
          <a:xfrm>
            <a:off x="561782" y="2167188"/>
            <a:ext cx="2315093" cy="126291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答题状态</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，表示答错和答对。</a:t>
            </a:r>
          </a:p>
        </p:txBody>
      </p:sp>
      <p:sp>
        <p:nvSpPr>
          <p:cNvPr id="14" name="矩形: 圆角 13">
            <a:extLst>
              <a:ext uri="{FF2B5EF4-FFF2-40B4-BE49-F238E27FC236}">
                <a16:creationId xmlns:a16="http://schemas.microsoft.com/office/drawing/2014/main" id="{1B877CFA-7BC4-4C7C-9F86-D8F8DB97093F}"/>
              </a:ext>
            </a:extLst>
          </p:cNvPr>
          <p:cNvSpPr/>
          <p:nvPr/>
        </p:nvSpPr>
        <p:spPr>
          <a:xfrm>
            <a:off x="561782" y="3919437"/>
            <a:ext cx="2488678" cy="126291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习题难度</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范围从</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到</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，表示由易到难</a:t>
            </a:r>
          </a:p>
        </p:txBody>
      </p:sp>
      <p:sp>
        <p:nvSpPr>
          <p:cNvPr id="17" name="文本框 16">
            <a:extLst>
              <a:ext uri="{FF2B5EF4-FFF2-40B4-BE49-F238E27FC236}">
                <a16:creationId xmlns:a16="http://schemas.microsoft.com/office/drawing/2014/main" id="{D514F7CB-813E-45A3-AFC8-E776BC84CFBC}"/>
              </a:ext>
            </a:extLst>
          </p:cNvPr>
          <p:cNvSpPr txBox="1"/>
          <p:nvPr/>
        </p:nvSpPr>
        <p:spPr>
          <a:xfrm>
            <a:off x="5044726" y="5538608"/>
            <a:ext cx="6096000" cy="400110"/>
          </a:xfrm>
          <a:prstGeom prst="rect">
            <a:avLst/>
          </a:prstGeom>
          <a:noFill/>
        </p:spPr>
        <p:txBody>
          <a:bodyPr wrap="square">
            <a:spAutoFit/>
          </a:bodyPr>
          <a:lstStyle/>
          <a:p>
            <a:r>
              <a:rPr lang="zh-CN" altLang="en-US" sz="2000" kern="100" dirty="0">
                <a:latin typeface="Times New Roman" panose="02020603050405020304" pitchFamily="18" charset="0"/>
                <a:ea typeface="宋体" panose="02010600030101010101" pitchFamily="2" charset="-122"/>
                <a:cs typeface="Times New Roman" panose="02020603050405020304" pitchFamily="18" charset="0"/>
              </a:rPr>
              <a:t>二</a:t>
            </a:r>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号学生的学习过程</a:t>
            </a:r>
            <a:endParaRPr lang="zh-CN" altLang="en-US" sz="2000" dirty="0"/>
          </a:p>
        </p:txBody>
      </p:sp>
      <p:sp>
        <p:nvSpPr>
          <p:cNvPr id="4" name="文本框 3">
            <a:extLst>
              <a:ext uri="{FF2B5EF4-FFF2-40B4-BE49-F238E27FC236}">
                <a16:creationId xmlns:a16="http://schemas.microsoft.com/office/drawing/2014/main" id="{619FAAAF-B7BE-40C4-8286-08462AA4061B}"/>
              </a:ext>
            </a:extLst>
          </p:cNvPr>
          <p:cNvSpPr txBox="1"/>
          <p:nvPr/>
        </p:nvSpPr>
        <p:spPr>
          <a:xfrm>
            <a:off x="9400478" y="2283264"/>
            <a:ext cx="1684927" cy="369332"/>
          </a:xfrm>
          <a:prstGeom prst="rect">
            <a:avLst/>
          </a:prstGeom>
          <a:solidFill>
            <a:srgbClr val="FFC100"/>
          </a:solidFill>
        </p:spPr>
        <p:txBody>
          <a:bodyPr wrap="square" rtlCol="0">
            <a:spAutoFit/>
          </a:bodyPr>
          <a:lstStyle/>
          <a:p>
            <a:r>
              <a:rPr lang="zh-CN" altLang="en-US" dirty="0"/>
              <a:t>跳跃式学习</a:t>
            </a:r>
          </a:p>
        </p:txBody>
      </p:sp>
      <p:sp>
        <p:nvSpPr>
          <p:cNvPr id="15" name="文本框 14">
            <a:extLst>
              <a:ext uri="{FF2B5EF4-FFF2-40B4-BE49-F238E27FC236}">
                <a16:creationId xmlns:a16="http://schemas.microsoft.com/office/drawing/2014/main" id="{C3D116B0-5D18-4045-BD97-D5BC816380E6}"/>
              </a:ext>
            </a:extLst>
          </p:cNvPr>
          <p:cNvSpPr txBox="1"/>
          <p:nvPr/>
        </p:nvSpPr>
        <p:spPr>
          <a:xfrm>
            <a:off x="9400478" y="4441620"/>
            <a:ext cx="1865691" cy="369332"/>
          </a:xfrm>
          <a:prstGeom prst="rect">
            <a:avLst/>
          </a:prstGeom>
          <a:solidFill>
            <a:srgbClr val="FFC100"/>
          </a:solidFill>
        </p:spPr>
        <p:txBody>
          <a:bodyPr wrap="square" rtlCol="0">
            <a:spAutoFit/>
          </a:bodyPr>
          <a:lstStyle/>
          <a:p>
            <a:r>
              <a:rPr lang="zh-CN" altLang="en-US" dirty="0"/>
              <a:t>循序渐进式学习</a:t>
            </a:r>
          </a:p>
        </p:txBody>
      </p:sp>
      <p:sp>
        <p:nvSpPr>
          <p:cNvPr id="5" name="文本框 4">
            <a:extLst>
              <a:ext uri="{FF2B5EF4-FFF2-40B4-BE49-F238E27FC236}">
                <a16:creationId xmlns:a16="http://schemas.microsoft.com/office/drawing/2014/main" id="{974E9280-DE4D-4950-80F7-0A89107CDA28}"/>
              </a:ext>
            </a:extLst>
          </p:cNvPr>
          <p:cNvSpPr txBox="1"/>
          <p:nvPr/>
        </p:nvSpPr>
        <p:spPr>
          <a:xfrm>
            <a:off x="413886" y="1327697"/>
            <a:ext cx="11824192" cy="461665"/>
          </a:xfrm>
          <a:prstGeom prst="rect">
            <a:avLst/>
          </a:prstGeom>
          <a:noFill/>
        </p:spPr>
        <p:txBody>
          <a:bodyPr wrap="square" rtlCol="0">
            <a:spAutoFit/>
          </a:bodyPr>
          <a:lstStyle/>
          <a:p>
            <a:r>
              <a:rPr lang="zh-CN" altLang="en-US" sz="2400" dirty="0"/>
              <a:t>相同知识点的题，难度不同，可以导致学生学习效果不同</a:t>
            </a:r>
          </a:p>
        </p:txBody>
      </p:sp>
      <p:sp>
        <p:nvSpPr>
          <p:cNvPr id="18" name="文本框 17">
            <a:extLst>
              <a:ext uri="{FF2B5EF4-FFF2-40B4-BE49-F238E27FC236}">
                <a16:creationId xmlns:a16="http://schemas.microsoft.com/office/drawing/2014/main" id="{BECBEEEF-A9DA-4680-AF07-DA26452A67B2}"/>
              </a:ext>
            </a:extLst>
          </p:cNvPr>
          <p:cNvSpPr txBox="1"/>
          <p:nvPr/>
        </p:nvSpPr>
        <p:spPr>
          <a:xfrm>
            <a:off x="4694663" y="5917180"/>
            <a:ext cx="6060309" cy="584775"/>
          </a:xfrm>
          <a:prstGeom prst="rect">
            <a:avLst/>
          </a:prstGeom>
          <a:noFill/>
        </p:spPr>
        <p:txBody>
          <a:bodyPr wrap="square">
            <a:spAutoFit/>
          </a:bodyPr>
          <a:lstStyle/>
          <a:p>
            <a:r>
              <a:rPr lang="zh-CN" altLang="en-US" sz="3200" dirty="0">
                <a:solidFill>
                  <a:srgbClr val="0070C0"/>
                </a:solidFill>
              </a:rPr>
              <a:t>学生能力表征应该考虑习题难度</a:t>
            </a:r>
          </a:p>
        </p:txBody>
      </p:sp>
    </p:spTree>
    <p:extLst>
      <p:ext uri="{BB962C8B-B14F-4D97-AF65-F5344CB8AC3E}">
        <p14:creationId xmlns:p14="http://schemas.microsoft.com/office/powerpoint/2010/main" val="240544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9778ED6F-F303-4E9E-B59E-5DB325075DD8}"/>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B061D5EF-BDDA-47E9-AA58-75685816A7A2}"/>
              </a:ext>
            </a:extLst>
          </p:cNvPr>
          <p:cNvSpPr>
            <a:spLocks noGrp="1"/>
          </p:cNvSpPr>
          <p:nvPr>
            <p:ph type="sldNum" sz="quarter" idx="12"/>
          </p:nvPr>
        </p:nvSpPr>
        <p:spPr>
          <a:xfrm>
            <a:off x="8593137" y="6240774"/>
            <a:ext cx="2909888" cy="206381"/>
          </a:xfrm>
        </p:spPr>
        <p:txBody>
          <a:bodyPr/>
          <a:lstStyle/>
          <a:p>
            <a:fld id="{5DD3DB80-B894-403A-B48E-6FDC1A72010E}" type="slidenum">
              <a:rPr lang="zh-CN" altLang="en-US" smtClean="0"/>
              <a:t>26</a:t>
            </a:fld>
            <a:endParaRPr lang="zh-CN" altLang="en-US"/>
          </a:p>
        </p:txBody>
      </p:sp>
      <p:sp>
        <p:nvSpPr>
          <p:cNvPr id="4" name="Rectangle 14">
            <a:extLst>
              <a:ext uri="{FF2B5EF4-FFF2-40B4-BE49-F238E27FC236}">
                <a16:creationId xmlns:a16="http://schemas.microsoft.com/office/drawing/2014/main" id="{2F439DFB-9E64-4A97-9505-E24BBDEB24D4}"/>
              </a:ext>
            </a:extLst>
          </p:cNvPr>
          <p:cNvSpPr>
            <a:spLocks noChangeArrowheads="1"/>
          </p:cNvSpPr>
          <p:nvPr/>
        </p:nvSpPr>
        <p:spPr bwMode="auto">
          <a:xfrm>
            <a:off x="561782" y="512445"/>
            <a:ext cx="597241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模型</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92CE228A-E76A-4F87-B683-FFAF7EBCC0B7}"/>
                  </a:ext>
                </a:extLst>
              </p:cNvPr>
              <p:cNvSpPr txBox="1"/>
              <p:nvPr/>
            </p:nvSpPr>
            <p:spPr>
              <a:xfrm>
                <a:off x="1024985" y="1597293"/>
                <a:ext cx="6096000" cy="462691"/>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zh-CN" altLang="en-US" sz="2000" i="1" smtClean="0">
                        <a:latin typeface="Cambria Math" panose="02040503050406030204" pitchFamily="18" charset="0"/>
                      </a:rPr>
                      <m:t>𝑃</m:t>
                    </m:r>
                    <m:d>
                      <m:dPr>
                        <m:begChr m:val="（"/>
                        <m:endChr m:val="）"/>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𝑌</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𝑗</m:t>
                            </m:r>
                          </m:sub>
                        </m:sSub>
                        <m:r>
                          <a:rPr lang="zh-CN" altLang="en-US" sz="2000" i="0">
                            <a:latin typeface="Cambria Math" panose="02040503050406030204" pitchFamily="18" charset="0"/>
                          </a:rPr>
                          <m:t>=1</m:t>
                        </m:r>
                      </m:e>
                    </m:d>
                    <m:r>
                      <a:rPr lang="zh-CN" altLang="en-US" sz="2000" i="0">
                        <a:latin typeface="Cambria Math" panose="02040503050406030204" pitchFamily="18" charset="0"/>
                      </a:rPr>
                      <m:t>=</m:t>
                    </m:r>
                    <m:r>
                      <a:rPr lang="zh-CN" altLang="en-US" sz="2000" i="1">
                        <a:latin typeface="Cambria Math" panose="02040503050406030204" pitchFamily="18" charset="0"/>
                      </a:rPr>
                      <m:t>𝜎</m:t>
                    </m:r>
                    <m:d>
                      <m:dPr>
                        <m:ctrlPr>
                          <a:rPr lang="zh-CN" altLang="en-US" sz="2000" i="1">
                            <a:latin typeface="Cambria Math" panose="02040503050406030204" pitchFamily="18" charset="0"/>
                          </a:rPr>
                        </m:ctrlPr>
                      </m:dPr>
                      <m:e>
                        <m:nary>
                          <m:naryPr>
                            <m:chr m:val="∑"/>
                            <m:limLoc m:val="undOvr"/>
                            <m:supHide m:val="on"/>
                            <m:ctrlPr>
                              <a:rPr lang="zh-CN" altLang="en-US" sz="2000" i="1">
                                <a:latin typeface="Cambria Math" panose="02040503050406030204" pitchFamily="18" charset="0"/>
                              </a:rPr>
                            </m:ctrlPr>
                          </m:naryPr>
                          <m:sub>
                            <m:r>
                              <a:rPr lang="zh-CN" altLang="en-US" sz="2000" i="1">
                                <a:latin typeface="Cambria Math" panose="02040503050406030204" pitchFamily="18" charset="0"/>
                              </a:rPr>
                              <m:t>𝑘</m:t>
                            </m:r>
                            <m:r>
                              <a:rPr lang="zh-CN" altLang="en-US" sz="2000" i="0">
                                <a:latin typeface="Cambria Math" panose="02040503050406030204" pitchFamily="18" charset="0"/>
                              </a:rPr>
                              <m:t>∈</m:t>
                            </m:r>
                            <m:r>
                              <a:rPr lang="zh-CN" altLang="en-US" sz="2000" i="1">
                                <a:latin typeface="Cambria Math" panose="02040503050406030204" pitchFamily="18" charset="0"/>
                              </a:rPr>
                              <m:t>𝐾𝐶</m:t>
                            </m:r>
                            <m:d>
                              <m:dPr>
                                <m:ctrlPr>
                                  <a:rPr lang="zh-CN" altLang="en-US" sz="2000" i="1">
                                    <a:latin typeface="Cambria Math" panose="02040503050406030204" pitchFamily="18" charset="0"/>
                                  </a:rPr>
                                </m:ctrlPr>
                              </m:dPr>
                              <m:e>
                                <m:r>
                                  <a:rPr lang="zh-CN" altLang="en-US" sz="2000" i="1">
                                    <a:latin typeface="Cambria Math" panose="02040503050406030204" pitchFamily="18" charset="0"/>
                                  </a:rPr>
                                  <m:t>𝑗</m:t>
                                </m:r>
                              </m:e>
                            </m:d>
                          </m:sub>
                          <m:sup/>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𝛽</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𝛾</m:t>
                                </m:r>
                              </m:e>
                              <m:sub>
                                <m:r>
                                  <a:rPr lang="zh-CN" altLang="en-US" sz="2000" i="1">
                                    <a:latin typeface="Cambria Math" panose="02040503050406030204" pitchFamily="18" charset="0"/>
                                  </a:rPr>
                                  <m:t>𝑘</m:t>
                                </m:r>
                              </m:sub>
                            </m:sSub>
                          </m:e>
                        </m:nary>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𝑎</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e>
                    </m:d>
                  </m:oMath>
                </a14:m>
                <a:endParaRPr lang="zh-CN" altLang="en-US" dirty="0"/>
              </a:p>
            </p:txBody>
          </p:sp>
        </mc:Choice>
        <mc:Fallback xmlns="">
          <p:sp>
            <p:nvSpPr>
              <p:cNvPr id="5" name="文本框 4">
                <a:extLst>
                  <a:ext uri="{FF2B5EF4-FFF2-40B4-BE49-F238E27FC236}">
                    <a16:creationId xmlns:a16="http://schemas.microsoft.com/office/drawing/2014/main" id="{92CE228A-E76A-4F87-B683-FFAF7EBCC0B7}"/>
                  </a:ext>
                </a:extLst>
              </p:cNvPr>
              <p:cNvSpPr txBox="1">
                <a:spLocks noRot="1" noChangeAspect="1" noMove="1" noResize="1" noEditPoints="1" noAdjustHandles="1" noChangeArrowheads="1" noChangeShapeType="1" noTextEdit="1"/>
              </p:cNvSpPr>
              <p:nvPr/>
            </p:nvSpPr>
            <p:spPr>
              <a:xfrm>
                <a:off x="1024985" y="1597293"/>
                <a:ext cx="6096000" cy="462691"/>
              </a:xfrm>
              <a:prstGeom prst="rect">
                <a:avLst/>
              </a:prstGeom>
              <a:blipFill>
                <a:blip r:embed="rId3"/>
                <a:stretch>
                  <a:fillRect l="-900" t="-101316" b="-1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9A1F165-50D2-46A6-AE06-FAA52F0BEF2D}"/>
                  </a:ext>
                </a:extLst>
              </p:cNvPr>
              <p:cNvSpPr txBox="1"/>
              <p:nvPr/>
            </p:nvSpPr>
            <p:spPr>
              <a:xfrm>
                <a:off x="1024985" y="3532586"/>
                <a:ext cx="6681785" cy="462691"/>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zh-CN" altLang="en-US" sz="2000" i="1" smtClean="0">
                        <a:latin typeface="Cambria Math" panose="02040503050406030204" pitchFamily="18" charset="0"/>
                      </a:rPr>
                      <m:t>𝑃</m:t>
                    </m:r>
                    <m:d>
                      <m:dPr>
                        <m:begChr m:val="（"/>
                        <m:endChr m:val="）"/>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𝑌</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𝑗</m:t>
                            </m:r>
                          </m:sub>
                        </m:sSub>
                        <m:r>
                          <a:rPr lang="zh-CN" altLang="en-US" sz="2000" i="0">
                            <a:latin typeface="Cambria Math" panose="02040503050406030204" pitchFamily="18" charset="0"/>
                          </a:rPr>
                          <m:t>=1</m:t>
                        </m:r>
                      </m:e>
                    </m:d>
                    <m:r>
                      <a:rPr lang="zh-CN" altLang="en-US" sz="2000" i="0">
                        <a:latin typeface="Cambria Math" panose="02040503050406030204" pitchFamily="18" charset="0"/>
                      </a:rPr>
                      <m:t>=</m:t>
                    </m:r>
                    <m:r>
                      <a:rPr lang="zh-CN" altLang="en-US" sz="2000" i="1">
                        <a:latin typeface="Cambria Math" panose="02040503050406030204" pitchFamily="18" charset="0"/>
                      </a:rPr>
                      <m:t>𝜎</m:t>
                    </m:r>
                    <m:d>
                      <m:dPr>
                        <m:ctrlPr>
                          <a:rPr lang="zh-CN" altLang="en-US" sz="2000" i="1">
                            <a:latin typeface="Cambria Math" panose="02040503050406030204" pitchFamily="18" charset="0"/>
                          </a:rPr>
                        </m:ctrlPr>
                      </m:dPr>
                      <m:e>
                        <m:nary>
                          <m:naryPr>
                            <m:chr m:val="∑"/>
                            <m:limLoc m:val="undOvr"/>
                            <m:supHide m:val="on"/>
                            <m:ctrlPr>
                              <a:rPr lang="zh-CN" altLang="en-US" sz="2000" i="1">
                                <a:latin typeface="Cambria Math" panose="02040503050406030204" pitchFamily="18" charset="0"/>
                              </a:rPr>
                            </m:ctrlPr>
                          </m:naryPr>
                          <m:sub>
                            <m:r>
                              <a:rPr lang="zh-CN" altLang="en-US" sz="2000" i="1">
                                <a:latin typeface="Cambria Math" panose="02040503050406030204" pitchFamily="18" charset="0"/>
                              </a:rPr>
                              <m:t>𝑘</m:t>
                            </m:r>
                            <m:r>
                              <a:rPr lang="zh-CN" altLang="en-US" sz="2000" i="0">
                                <a:latin typeface="Cambria Math" panose="02040503050406030204" pitchFamily="18" charset="0"/>
                              </a:rPr>
                              <m:t>∈</m:t>
                            </m:r>
                            <m:r>
                              <a:rPr lang="zh-CN" altLang="en-US" sz="2000" i="1">
                                <a:latin typeface="Cambria Math" panose="02040503050406030204" pitchFamily="18" charset="0"/>
                              </a:rPr>
                              <m:t>𝐾𝐶</m:t>
                            </m:r>
                            <m:d>
                              <m:dPr>
                                <m:ctrlPr>
                                  <a:rPr lang="zh-CN" altLang="en-US" sz="2000" i="1">
                                    <a:solidFill>
                                      <a:srgbClr val="836967"/>
                                    </a:solidFill>
                                    <a:latin typeface="Cambria Math" panose="02040503050406030204" pitchFamily="18" charset="0"/>
                                  </a:rPr>
                                </m:ctrlPr>
                              </m:dPr>
                              <m:e>
                                <m:r>
                                  <a:rPr lang="zh-CN" altLang="en-US" sz="2000" i="1">
                                    <a:latin typeface="Cambria Math" panose="02040503050406030204" pitchFamily="18" charset="0"/>
                                  </a:rPr>
                                  <m:t>𝑗</m:t>
                                </m:r>
                              </m:e>
                            </m:d>
                          </m:sub>
                          <m:sup/>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𝛽</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𝛾</m:t>
                                </m:r>
                              </m:e>
                              <m:sub>
                                <m:r>
                                  <a:rPr lang="zh-CN" altLang="en-US" sz="2000" i="1">
                                    <a:latin typeface="Cambria Math" panose="02040503050406030204" pitchFamily="18" charset="0"/>
                                  </a:rPr>
                                  <m:t>𝑘</m:t>
                                </m:r>
                              </m:sub>
                            </m:sSub>
                          </m:e>
                        </m:nary>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𝜌</m:t>
                            </m:r>
                          </m:e>
                          <m:sub>
                            <m:r>
                              <a:rPr lang="zh-CN" altLang="en-US" sz="2000" i="1">
                                <a:latin typeface="Cambria Math" panose="02040503050406030204" pitchFamily="18" charset="0"/>
                              </a:rPr>
                              <m:t>𝑘</m:t>
                            </m:r>
                          </m:sub>
                        </m:sSub>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𝑓</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e>
                    </m:d>
                  </m:oMath>
                </a14:m>
                <a:endParaRPr lang="zh-CN" altLang="en-US" sz="2000" dirty="0"/>
              </a:p>
            </p:txBody>
          </p:sp>
        </mc:Choice>
        <mc:Fallback xmlns="">
          <p:sp>
            <p:nvSpPr>
              <p:cNvPr id="6" name="文本框 5">
                <a:extLst>
                  <a:ext uri="{FF2B5EF4-FFF2-40B4-BE49-F238E27FC236}">
                    <a16:creationId xmlns:a16="http://schemas.microsoft.com/office/drawing/2014/main" id="{F9A1F165-50D2-46A6-AE06-FAA52F0BEF2D}"/>
                  </a:ext>
                </a:extLst>
              </p:cNvPr>
              <p:cNvSpPr txBox="1">
                <a:spLocks noRot="1" noChangeAspect="1" noMove="1" noResize="1" noEditPoints="1" noAdjustHandles="1" noChangeArrowheads="1" noChangeShapeType="1" noTextEdit="1"/>
              </p:cNvSpPr>
              <p:nvPr/>
            </p:nvSpPr>
            <p:spPr>
              <a:xfrm>
                <a:off x="1024985" y="3532586"/>
                <a:ext cx="6681785" cy="462691"/>
              </a:xfrm>
              <a:prstGeom prst="rect">
                <a:avLst/>
              </a:prstGeom>
              <a:blipFill>
                <a:blip r:embed="rId4"/>
                <a:stretch>
                  <a:fillRect l="-821" t="-101316" b="-1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0EBF372-BB4E-4E94-8A48-630525F60FF4}"/>
                  </a:ext>
                </a:extLst>
              </p:cNvPr>
              <p:cNvSpPr txBox="1"/>
              <p:nvPr/>
            </p:nvSpPr>
            <p:spPr>
              <a:xfrm>
                <a:off x="1663746" y="2369534"/>
                <a:ext cx="9740900" cy="1118255"/>
              </a:xfrm>
              <a:prstGeom prst="rect">
                <a:avLst/>
              </a:prstGeom>
              <a:noFill/>
            </p:spPr>
            <p:txBody>
              <a:bodyPr wrap="square">
                <a:spAutoFit/>
              </a:bodyPr>
              <a:lstStyle/>
              <a:p>
                <a:pPr marL="285750" lvl="0" indent="-285750" algn="just">
                  <a:lnSpc>
                    <a:spcPts val="2000"/>
                  </a:lnSpc>
                  <a:buFont typeface="Wingdings" panose="05000000000000000000" pitchFamily="2" charset="2"/>
                  <a:buChar char="Ø"/>
                </a:pPr>
                <a:r>
                  <a:rPr lang="zh-CN" altLang="zh-CN" sz="2000" kern="100" dirty="0">
                    <a:effectLst/>
                    <a:latin typeface="Times New Roman" panose="02020603050405020304" pitchFamily="18" charset="0"/>
                    <a:ea typeface="宋体" panose="02010600030101010101" pitchFamily="2" charset="-122"/>
                  </a:rPr>
                  <a:t>习题表征为：</a:t>
                </a:r>
                <a14:m>
                  <m:oMath xmlns:m="http://schemas.openxmlformats.org/officeDocument/2006/math">
                    <m:nary>
                      <m:naryPr>
                        <m:chr m:val="∑"/>
                        <m:limLoc m:val="undOvr"/>
                        <m:supHide m:val="on"/>
                        <m:ctrlPr>
                          <a:rPr lang="zh-CN" altLang="zh-CN" sz="2000" i="1" kern="100">
                            <a:effectLst/>
                            <a:latin typeface="Cambria Math" panose="02040503050406030204" pitchFamily="18" charset="0"/>
                            <a:ea typeface="Cambria Math" panose="02040503050406030204" pitchFamily="18" charset="0"/>
                          </a:rPr>
                        </m:ctrlPr>
                      </m:naryPr>
                      <m:sub>
                        <m:r>
                          <a:rPr lang="en-US" altLang="zh-CN" sz="2000" i="1" kern="100">
                            <a:effectLst/>
                            <a:latin typeface="Cambria Math" panose="02040503050406030204" pitchFamily="18" charset="0"/>
                            <a:ea typeface="宋体" panose="02010600030101010101" pitchFamily="2" charset="-122"/>
                          </a:rPr>
                          <m:t>𝑘</m:t>
                        </m:r>
                        <m:r>
                          <a:rPr lang="en-US" altLang="zh-CN" sz="2000" i="1" kern="100">
                            <a:effectLst/>
                            <a:latin typeface="Cambria Math" panose="02040503050406030204" pitchFamily="18" charset="0"/>
                            <a:ea typeface="宋体" panose="02010600030101010101" pitchFamily="2" charset="-122"/>
                          </a:rPr>
                          <m:t>∈</m:t>
                        </m:r>
                        <m:r>
                          <a:rPr lang="en-US" altLang="zh-CN" sz="2000" i="1" kern="100">
                            <a:effectLst/>
                            <a:latin typeface="Cambria Math" panose="02040503050406030204" pitchFamily="18" charset="0"/>
                            <a:ea typeface="宋体" panose="02010600030101010101" pitchFamily="2" charset="-122"/>
                          </a:rPr>
                          <m:t>𝐾𝐶</m:t>
                        </m:r>
                        <m:r>
                          <a:rPr lang="en-US" altLang="zh-CN" sz="2000" i="1" kern="100">
                            <a:effectLst/>
                            <a:latin typeface="Cambria Math" panose="02040503050406030204" pitchFamily="18" charset="0"/>
                            <a:ea typeface="宋体" panose="02010600030101010101" pitchFamily="2" charset="-122"/>
                          </a:rPr>
                          <m:t>(</m:t>
                        </m:r>
                        <m:r>
                          <a:rPr lang="en-US" altLang="zh-CN" sz="2000" i="1" kern="100">
                            <a:effectLst/>
                            <a:latin typeface="Cambria Math" panose="02040503050406030204" pitchFamily="18" charset="0"/>
                            <a:ea typeface="宋体" panose="02010600030101010101" pitchFamily="2" charset="-122"/>
                          </a:rPr>
                          <m:t>𝑗</m:t>
                        </m:r>
                        <m:r>
                          <a:rPr lang="en-US" altLang="zh-CN" sz="2000" i="1" kern="100">
                            <a:effectLst/>
                            <a:latin typeface="Cambria Math" panose="02040503050406030204" pitchFamily="18" charset="0"/>
                            <a:ea typeface="宋体" panose="02010600030101010101" pitchFamily="2" charset="-122"/>
                          </a:rPr>
                          <m:t>)</m:t>
                        </m:r>
                      </m:sub>
                      <m:sup/>
                      <m:e>
                        <m:sSub>
                          <m:sSubPr>
                            <m:ctrlPr>
                              <a:rPr lang="zh-CN" altLang="zh-CN" sz="2000" i="1" kern="100">
                                <a:effectLst/>
                                <a:latin typeface="Cambria Math" panose="02040503050406030204" pitchFamily="18" charset="0"/>
                                <a:ea typeface="Cambria Math" panose="02040503050406030204" pitchFamily="18" charset="0"/>
                              </a:rPr>
                            </m:ctrlPr>
                          </m:sSubPr>
                          <m:e>
                            <m:r>
                              <a:rPr lang="en-US" altLang="zh-CN" sz="2000" i="1" kern="100">
                                <a:effectLst/>
                                <a:latin typeface="Cambria Math" panose="02040503050406030204" pitchFamily="18" charset="0"/>
                                <a:ea typeface="宋体" panose="02010600030101010101" pitchFamily="2" charset="-122"/>
                              </a:rPr>
                              <m:t>𝛽</m:t>
                            </m:r>
                          </m:e>
                          <m:sub>
                            <m:r>
                              <a:rPr lang="en-US" altLang="zh-CN" sz="2000" i="1" kern="100">
                                <a:effectLst/>
                                <a:latin typeface="Cambria Math" panose="02040503050406030204" pitchFamily="18" charset="0"/>
                                <a:ea typeface="宋体" panose="02010600030101010101" pitchFamily="2" charset="-122"/>
                              </a:rPr>
                              <m:t>𝑘</m:t>
                            </m:r>
                          </m:sub>
                        </m:sSub>
                      </m:e>
                    </m:nary>
                  </m:oMath>
                </a14:m>
                <a:r>
                  <a:rPr lang="zh-CN" altLang="en-US" sz="2000" kern="100" dirty="0">
                    <a:effectLst/>
                    <a:latin typeface="Times New Roman" panose="02020603050405020304" pitchFamily="18" charset="0"/>
                    <a:ea typeface="宋体" panose="02010600030101010101" pitchFamily="2" charset="-122"/>
                  </a:rPr>
                  <a:t>，表示知识点容易度</a:t>
                </a:r>
                <a:r>
                  <a:rPr lang="en-US" altLang="zh-CN" sz="2000" kern="100" dirty="0">
                    <a:latin typeface="Times New Roman" panose="02020603050405020304" pitchFamily="18" charset="0"/>
                    <a:ea typeface="宋体" panose="02010600030101010101" pitchFamily="2" charset="-122"/>
                  </a:rPr>
                  <a:t>  </a:t>
                </a:r>
              </a:p>
              <a:p>
                <a:pPr marL="285750" lvl="0" indent="-285750" algn="just">
                  <a:lnSpc>
                    <a:spcPts val="2000"/>
                  </a:lnSpc>
                  <a:buFont typeface="Wingdings" panose="05000000000000000000" pitchFamily="2" charset="2"/>
                  <a:buChar char="Ø"/>
                </a:pPr>
                <a:endParaRPr lang="en-US" altLang="zh-CN" sz="2800" kern="100" dirty="0">
                  <a:latin typeface="Times New Roman" panose="02020603050405020304" pitchFamily="18" charset="0"/>
                  <a:ea typeface="宋体" panose="02010600030101010101" pitchFamily="2" charset="-122"/>
                </a:endParaRPr>
              </a:p>
              <a:p>
                <a:pPr marL="285750" lvl="0" indent="-285750" algn="just">
                  <a:lnSpc>
                    <a:spcPts val="2000"/>
                  </a:lnSpc>
                  <a:buFont typeface="Wingdings" panose="05000000000000000000" pitchFamily="2" charset="2"/>
                  <a:buChar char="Ø"/>
                </a:pPr>
                <a:r>
                  <a:rPr lang="zh-CN" altLang="zh-CN" sz="2000" kern="100" dirty="0">
                    <a:effectLst/>
                    <a:latin typeface="Times New Roman" panose="02020603050405020304" pitchFamily="18" charset="0"/>
                    <a:ea typeface="宋体" panose="02010600030101010101" pitchFamily="2" charset="-122"/>
                  </a:rPr>
                  <a:t>动态学生能力表征为：</a:t>
                </a:r>
                <a14:m>
                  <m:oMath xmlns:m="http://schemas.openxmlformats.org/officeDocument/2006/math">
                    <m:nary>
                      <m:naryPr>
                        <m:chr m:val="∑"/>
                        <m:limLoc m:val="undOvr"/>
                        <m:supHide m:val="on"/>
                        <m:ctrlPr>
                          <a:rPr lang="zh-CN" altLang="zh-CN" sz="2000" i="1" kern="100">
                            <a:effectLst/>
                            <a:latin typeface="Cambria Math" panose="02040503050406030204" pitchFamily="18" charset="0"/>
                            <a:ea typeface="Cambria Math" panose="02040503050406030204" pitchFamily="18" charset="0"/>
                          </a:rPr>
                        </m:ctrlPr>
                      </m:naryPr>
                      <m:sub>
                        <m:r>
                          <a:rPr lang="en-US" altLang="zh-CN" sz="2000" i="1" kern="100">
                            <a:effectLst/>
                            <a:latin typeface="Cambria Math" panose="02040503050406030204" pitchFamily="18" charset="0"/>
                            <a:ea typeface="宋体" panose="02010600030101010101" pitchFamily="2" charset="-122"/>
                          </a:rPr>
                          <m:t>𝑘</m:t>
                        </m:r>
                        <m:r>
                          <a:rPr lang="en-US" altLang="zh-CN" sz="2000" i="1" kern="100">
                            <a:effectLst/>
                            <a:latin typeface="Cambria Math" panose="02040503050406030204" pitchFamily="18" charset="0"/>
                            <a:ea typeface="宋体" panose="02010600030101010101" pitchFamily="2" charset="-122"/>
                          </a:rPr>
                          <m:t>∈</m:t>
                        </m:r>
                        <m:r>
                          <a:rPr lang="en-US" altLang="zh-CN" sz="2000" i="1" kern="100">
                            <a:effectLst/>
                            <a:latin typeface="Cambria Math" panose="02040503050406030204" pitchFamily="18" charset="0"/>
                            <a:ea typeface="宋体" panose="02010600030101010101" pitchFamily="2" charset="-122"/>
                          </a:rPr>
                          <m:t>𝐾𝐶</m:t>
                        </m:r>
                        <m:r>
                          <a:rPr lang="en-US" altLang="zh-CN" sz="2000" i="1" kern="100">
                            <a:effectLst/>
                            <a:latin typeface="Cambria Math" panose="02040503050406030204" pitchFamily="18" charset="0"/>
                            <a:ea typeface="宋体" panose="02010600030101010101" pitchFamily="2" charset="-122"/>
                          </a:rPr>
                          <m:t>(</m:t>
                        </m:r>
                        <m:r>
                          <a:rPr lang="en-US" altLang="zh-CN" sz="2000" i="1" kern="100">
                            <a:effectLst/>
                            <a:latin typeface="Cambria Math" panose="02040503050406030204" pitchFamily="18" charset="0"/>
                            <a:ea typeface="宋体" panose="02010600030101010101" pitchFamily="2" charset="-122"/>
                          </a:rPr>
                          <m:t>𝑗</m:t>
                        </m:r>
                        <m:r>
                          <a:rPr lang="en-US" altLang="zh-CN" sz="2000" i="1" kern="100">
                            <a:effectLst/>
                            <a:latin typeface="Cambria Math" panose="02040503050406030204" pitchFamily="18" charset="0"/>
                            <a:ea typeface="宋体" panose="02010600030101010101" pitchFamily="2" charset="-122"/>
                          </a:rPr>
                          <m:t>)</m:t>
                        </m:r>
                      </m:sub>
                      <m:sup/>
                      <m:e>
                        <m:sSub>
                          <m:sSubPr>
                            <m:ctrlPr>
                              <a:rPr lang="zh-CN" altLang="zh-CN" sz="2000" i="1" kern="100">
                                <a:effectLst/>
                                <a:latin typeface="Cambria Math" panose="02040503050406030204" pitchFamily="18" charset="0"/>
                                <a:ea typeface="Cambria Math" panose="02040503050406030204" pitchFamily="18" charset="0"/>
                              </a:rPr>
                            </m:ctrlPr>
                          </m:sSubPr>
                          <m:e>
                            <m:r>
                              <a:rPr lang="en-US" altLang="zh-CN" sz="2000" i="1" kern="100">
                                <a:effectLst/>
                                <a:latin typeface="Cambria Math" panose="02040503050406030204" pitchFamily="18" charset="0"/>
                                <a:ea typeface="宋体" panose="02010600030101010101" pitchFamily="2" charset="-122"/>
                              </a:rPr>
                              <m:t>𝛾</m:t>
                            </m:r>
                          </m:e>
                          <m:sub>
                            <m:r>
                              <a:rPr lang="en-US" altLang="zh-CN" sz="2000" i="1" kern="100">
                                <a:effectLst/>
                                <a:latin typeface="Cambria Math" panose="02040503050406030204" pitchFamily="18" charset="0"/>
                                <a:ea typeface="宋体" panose="02010600030101010101" pitchFamily="2" charset="-122"/>
                              </a:rPr>
                              <m:t>𝑘</m:t>
                            </m:r>
                          </m:sub>
                        </m:sSub>
                      </m:e>
                    </m:nary>
                    <m:sSub>
                      <m:sSubPr>
                        <m:ctrlPr>
                          <a:rPr lang="zh-CN" altLang="zh-CN" sz="2000" i="1" kern="100">
                            <a:effectLst/>
                            <a:latin typeface="Cambria Math" panose="02040503050406030204" pitchFamily="18" charset="0"/>
                            <a:ea typeface="Cambria Math" panose="02040503050406030204" pitchFamily="18" charset="0"/>
                          </a:rPr>
                        </m:ctrlPr>
                      </m:sSubPr>
                      <m:e>
                        <m:r>
                          <a:rPr lang="en-US" altLang="zh-CN" sz="2000" i="1" kern="100">
                            <a:effectLst/>
                            <a:latin typeface="Cambria Math" panose="02040503050406030204" pitchFamily="18" charset="0"/>
                            <a:ea typeface="宋体" panose="02010600030101010101" pitchFamily="2" charset="-122"/>
                          </a:rPr>
                          <m:t>𝑎</m:t>
                        </m:r>
                      </m:e>
                      <m:sub>
                        <m:r>
                          <a:rPr lang="en-US" altLang="zh-CN" sz="2000" i="1" kern="100">
                            <a:effectLst/>
                            <a:latin typeface="Cambria Math" panose="02040503050406030204" pitchFamily="18" charset="0"/>
                            <a:ea typeface="宋体" panose="02010600030101010101" pitchFamily="2" charset="-122"/>
                          </a:rPr>
                          <m:t>𝑠</m:t>
                        </m:r>
                        <m:r>
                          <a:rPr lang="en-US" altLang="zh-CN" sz="2000" i="1" kern="100">
                            <a:effectLst/>
                            <a:latin typeface="Cambria Math" panose="02040503050406030204" pitchFamily="18" charset="0"/>
                            <a:ea typeface="宋体" panose="02010600030101010101" pitchFamily="2" charset="-122"/>
                          </a:rPr>
                          <m:t>,</m:t>
                        </m:r>
                        <m:r>
                          <a:rPr lang="en-US" altLang="zh-CN" sz="2000" i="1" kern="100">
                            <a:effectLst/>
                            <a:latin typeface="Cambria Math" panose="02040503050406030204" pitchFamily="18" charset="0"/>
                            <a:ea typeface="宋体" panose="02010600030101010101" pitchFamily="2" charset="-122"/>
                          </a:rPr>
                          <m:t>𝑘</m:t>
                        </m:r>
                      </m:sub>
                    </m:sSub>
                    <m:r>
                      <a:rPr lang="zh-CN" altLang="en-US" sz="2000" i="1" kern="100">
                        <a:latin typeface="Cambria Math" panose="02040503050406030204" pitchFamily="18" charset="0"/>
                        <a:ea typeface="宋体" panose="02010600030101010101" pitchFamily="2" charset="-122"/>
                      </a:rPr>
                      <m:t>，</m:t>
                    </m:r>
                  </m:oMath>
                </a14:m>
                <a:r>
                  <a:rPr lang="zh-CN" altLang="en-US" sz="2000" dirty="0">
                    <a:solidFill>
                      <a:srgbClr val="836967"/>
                    </a:solidFill>
                  </a:rPr>
                  <a:t> </a:t>
                </a:r>
                <a14:m>
                  <m:oMath xmlns:m="http://schemas.openxmlformats.org/officeDocument/2006/math">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𝛾</m:t>
                        </m:r>
                      </m:e>
                      <m:sub>
                        <m:r>
                          <a:rPr lang="zh-CN" altLang="en-US" sz="2000" i="1">
                            <a:latin typeface="Cambria Math" panose="02040503050406030204" pitchFamily="18" charset="0"/>
                          </a:rPr>
                          <m:t>𝑘</m:t>
                        </m:r>
                      </m:sub>
                    </m:sSub>
                  </m:oMath>
                </a14:m>
                <a:r>
                  <a:rPr lang="zh-CN" altLang="en-US" sz="2000" dirty="0">
                    <a:latin typeface="宋体" panose="02010600030101010101" pitchFamily="2" charset="-122"/>
                    <a:ea typeface="宋体" panose="02010600030101010101" pitchFamily="2" charset="-122"/>
                  </a:rPr>
                  <a:t>知识点学习率，</a:t>
                </a:r>
                <a:r>
                  <a:rPr lang="zh-CN" altLang="en-US" sz="2000" dirty="0">
                    <a:solidFill>
                      <a:srgbClr val="836967"/>
                    </a:solidFill>
                    <a:latin typeface="宋体" panose="02010600030101010101" pitchFamily="2" charset="-122"/>
                    <a:ea typeface="宋体" panose="02010600030101010101" pitchFamily="2" charset="-122"/>
                  </a:rPr>
                  <a:t> </a:t>
                </a:r>
                <a14:m>
                  <m:oMath xmlns:m="http://schemas.openxmlformats.org/officeDocument/2006/math">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𝑎</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oMath>
                </a14:m>
                <a:r>
                  <a:rPr lang="zh-CN" altLang="en-US" sz="2000" dirty="0">
                    <a:latin typeface="宋体" panose="02010600030101010101" pitchFamily="2" charset="-122"/>
                    <a:ea typeface="宋体" panose="02010600030101010101" pitchFamily="2" charset="-122"/>
                  </a:rPr>
                  <a:t>学生在知识点上的尝试次数</a:t>
                </a:r>
                <a:endParaRPr lang="zh-CN" altLang="zh-CN" sz="2000" kern="100" dirty="0">
                  <a:effectLst/>
                  <a:latin typeface="宋体" panose="02010600030101010101" pitchFamily="2" charset="-122"/>
                  <a:ea typeface="宋体" panose="02010600030101010101" pitchFamily="2" charset="-122"/>
                </a:endParaRPr>
              </a:p>
            </p:txBody>
          </p:sp>
        </mc:Choice>
        <mc:Fallback xmlns="">
          <p:sp>
            <p:nvSpPr>
              <p:cNvPr id="14" name="文本框 13">
                <a:extLst>
                  <a:ext uri="{FF2B5EF4-FFF2-40B4-BE49-F238E27FC236}">
                    <a16:creationId xmlns:a16="http://schemas.microsoft.com/office/drawing/2014/main" id="{40EBF372-BB4E-4E94-8A48-630525F60FF4}"/>
                  </a:ext>
                </a:extLst>
              </p:cNvPr>
              <p:cNvSpPr txBox="1">
                <a:spLocks noRot="1" noChangeAspect="1" noMove="1" noResize="1" noEditPoints="1" noAdjustHandles="1" noChangeArrowheads="1" noChangeShapeType="1" noTextEdit="1"/>
              </p:cNvSpPr>
              <p:nvPr/>
            </p:nvSpPr>
            <p:spPr>
              <a:xfrm>
                <a:off x="1663746" y="2369534"/>
                <a:ext cx="9740900" cy="1118255"/>
              </a:xfrm>
              <a:prstGeom prst="rect">
                <a:avLst/>
              </a:prstGeom>
              <a:blipFill>
                <a:blip r:embed="rId5"/>
                <a:stretch>
                  <a:fillRect l="-563" t="-49727" r="-626" b="-42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09C14FF-86BF-4BF9-B7F8-112682FE9031}"/>
                  </a:ext>
                </a:extLst>
              </p:cNvPr>
              <p:cNvSpPr txBox="1"/>
              <p:nvPr/>
            </p:nvSpPr>
            <p:spPr>
              <a:xfrm>
                <a:off x="1651000" y="4311973"/>
                <a:ext cx="8698228" cy="1203856"/>
              </a:xfrm>
              <a:prstGeom prst="rect">
                <a:avLst/>
              </a:prstGeom>
              <a:noFill/>
            </p:spPr>
            <p:txBody>
              <a:bodyPr wrap="square">
                <a:spAutoFit/>
              </a:bodyPr>
              <a:lstStyle/>
              <a:p>
                <a:pPr marL="342900" indent="-342900" algn="just">
                  <a:lnSpc>
                    <a:spcPts val="2000"/>
                  </a:lnSpc>
                  <a:buFont typeface="Wingdings" panose="05000000000000000000" pitchFamily="2" charset="2"/>
                  <a:buChar char="Ø"/>
                </a:pPr>
                <a:r>
                  <a:rPr lang="zh-CN" altLang="zh-CN" sz="2000" kern="100" dirty="0">
                    <a:effectLst/>
                    <a:latin typeface="Times New Roman" panose="02020603050405020304" pitchFamily="18" charset="0"/>
                    <a:ea typeface="宋体" panose="02010600030101010101" pitchFamily="2" charset="-122"/>
                  </a:rPr>
                  <a:t>习题表征</a:t>
                </a:r>
                <a:r>
                  <a:rPr lang="zh-CN" altLang="en-US" sz="2000" kern="100" dirty="0">
                    <a:effectLst/>
                    <a:latin typeface="Times New Roman" panose="02020603050405020304" pitchFamily="18" charset="0"/>
                    <a:ea typeface="宋体" panose="02010600030101010101" pitchFamily="2" charset="-122"/>
                  </a:rPr>
                  <a:t>：</a:t>
                </a:r>
                <a:r>
                  <a:rPr lang="zh-CN" altLang="zh-CN" sz="2000" kern="100" dirty="0">
                    <a:effectLst/>
                    <a:ea typeface="Cambria Math" panose="02040503050406030204" pitchFamily="18" charset="0"/>
                  </a:rPr>
                  <a:t> </a:t>
                </a:r>
                <a14:m>
                  <m:oMath xmlns:m="http://schemas.openxmlformats.org/officeDocument/2006/math">
                    <m:nary>
                      <m:naryPr>
                        <m:chr m:val="∑"/>
                        <m:limLoc m:val="undOvr"/>
                        <m:supHide m:val="on"/>
                        <m:ctrlPr>
                          <a:rPr lang="zh-CN" altLang="zh-CN" sz="2000" i="1" kern="100">
                            <a:effectLst/>
                            <a:latin typeface="Cambria Math" panose="02040503050406030204" pitchFamily="18" charset="0"/>
                            <a:ea typeface="Cambria Math" panose="02040503050406030204" pitchFamily="18" charset="0"/>
                          </a:rPr>
                        </m:ctrlPr>
                      </m:naryPr>
                      <m:sub>
                        <m:r>
                          <a:rPr lang="en-US" altLang="zh-CN" sz="2000" i="1" kern="100">
                            <a:effectLst/>
                            <a:latin typeface="Cambria Math" panose="02040503050406030204" pitchFamily="18" charset="0"/>
                            <a:ea typeface="宋体" panose="02010600030101010101" pitchFamily="2" charset="-122"/>
                          </a:rPr>
                          <m:t>𝑘</m:t>
                        </m:r>
                        <m:r>
                          <a:rPr lang="en-US" altLang="zh-CN" sz="2000" i="1" kern="100">
                            <a:effectLst/>
                            <a:latin typeface="Cambria Math" panose="02040503050406030204" pitchFamily="18" charset="0"/>
                            <a:ea typeface="宋体" panose="02010600030101010101" pitchFamily="2" charset="-122"/>
                          </a:rPr>
                          <m:t>∈</m:t>
                        </m:r>
                        <m:r>
                          <a:rPr lang="en-US" altLang="zh-CN" sz="2000" i="1" kern="100">
                            <a:effectLst/>
                            <a:latin typeface="Cambria Math" panose="02040503050406030204" pitchFamily="18" charset="0"/>
                            <a:ea typeface="宋体" panose="02010600030101010101" pitchFamily="2" charset="-122"/>
                          </a:rPr>
                          <m:t>𝐾𝐶</m:t>
                        </m:r>
                        <m:r>
                          <a:rPr lang="en-US" altLang="zh-CN" sz="2000" i="1" kern="100">
                            <a:effectLst/>
                            <a:latin typeface="Cambria Math" panose="02040503050406030204" pitchFamily="18" charset="0"/>
                            <a:ea typeface="宋体" panose="02010600030101010101" pitchFamily="2" charset="-122"/>
                          </a:rPr>
                          <m:t>(</m:t>
                        </m:r>
                        <m:r>
                          <a:rPr lang="en-US" altLang="zh-CN" sz="2000" i="1" kern="100">
                            <a:effectLst/>
                            <a:latin typeface="Cambria Math" panose="02040503050406030204" pitchFamily="18" charset="0"/>
                            <a:ea typeface="宋体" panose="02010600030101010101" pitchFamily="2" charset="-122"/>
                          </a:rPr>
                          <m:t>𝑗</m:t>
                        </m:r>
                        <m:r>
                          <a:rPr lang="en-US" altLang="zh-CN" sz="2000" i="1" kern="100">
                            <a:effectLst/>
                            <a:latin typeface="Cambria Math" panose="02040503050406030204" pitchFamily="18" charset="0"/>
                            <a:ea typeface="宋体" panose="02010600030101010101" pitchFamily="2" charset="-122"/>
                          </a:rPr>
                          <m:t>)</m:t>
                        </m:r>
                      </m:sub>
                      <m:sup/>
                      <m:e>
                        <m:sSub>
                          <m:sSubPr>
                            <m:ctrlPr>
                              <a:rPr lang="zh-CN" altLang="zh-CN" sz="2000" i="1" kern="100">
                                <a:effectLst/>
                                <a:latin typeface="Cambria Math" panose="02040503050406030204" pitchFamily="18" charset="0"/>
                                <a:ea typeface="Cambria Math" panose="02040503050406030204" pitchFamily="18" charset="0"/>
                              </a:rPr>
                            </m:ctrlPr>
                          </m:sSubPr>
                          <m:e>
                            <m:r>
                              <a:rPr lang="en-US" altLang="zh-CN" sz="2000" i="1" kern="100">
                                <a:effectLst/>
                                <a:latin typeface="Cambria Math" panose="02040503050406030204" pitchFamily="18" charset="0"/>
                                <a:ea typeface="宋体" panose="02010600030101010101" pitchFamily="2" charset="-122"/>
                              </a:rPr>
                              <m:t>𝛽</m:t>
                            </m:r>
                          </m:e>
                          <m:sub>
                            <m:r>
                              <a:rPr lang="en-US" altLang="zh-CN" sz="2000" i="1" kern="100">
                                <a:effectLst/>
                                <a:latin typeface="Cambria Math" panose="02040503050406030204" pitchFamily="18" charset="0"/>
                                <a:ea typeface="宋体" panose="02010600030101010101" pitchFamily="2" charset="-122"/>
                              </a:rPr>
                              <m:t>𝑘</m:t>
                            </m:r>
                          </m:sub>
                        </m:sSub>
                      </m:e>
                    </m:nary>
                  </m:oMath>
                </a14:m>
                <a:r>
                  <a:rPr lang="zh-CN" altLang="en-US" sz="2000" kern="100" dirty="0">
                    <a:effectLst/>
                    <a:latin typeface="宋体" panose="02010600030101010101" pitchFamily="2" charset="-122"/>
                    <a:ea typeface="宋体" panose="02010600030101010101" pitchFamily="2" charset="-122"/>
                  </a:rPr>
                  <a:t>，</a:t>
                </a:r>
                <a:r>
                  <a:rPr lang="zh-CN" altLang="en-US" sz="2000" kern="100" dirty="0">
                    <a:latin typeface="Times New Roman" panose="02020603050405020304" pitchFamily="18" charset="0"/>
                    <a:ea typeface="宋体" panose="02010600030101010101" pitchFamily="2" charset="-122"/>
                  </a:rPr>
                  <a:t>表示知识点容易度</a:t>
                </a:r>
                <a:endParaRPr lang="en-US" altLang="zh-CN" sz="2000" kern="100" dirty="0">
                  <a:effectLst/>
                  <a:latin typeface="宋体" panose="02010600030101010101" pitchFamily="2" charset="-122"/>
                  <a:ea typeface="宋体" panose="02010600030101010101" pitchFamily="2" charset="-122"/>
                </a:endParaRPr>
              </a:p>
              <a:p>
                <a:pPr marL="342900" lvl="0" indent="-342900" algn="just">
                  <a:lnSpc>
                    <a:spcPts val="2000"/>
                  </a:lnSpc>
                  <a:buFont typeface="Wingdings" panose="05000000000000000000" pitchFamily="2" charset="2"/>
                  <a:buChar char="Ø"/>
                </a:pPr>
                <a:endParaRPr lang="en-US" altLang="zh-CN" sz="1800" kern="100" dirty="0">
                  <a:effectLst/>
                  <a:latin typeface="Times New Roman" panose="02020603050405020304" pitchFamily="18" charset="0"/>
                  <a:ea typeface="宋体" panose="02010600030101010101" pitchFamily="2" charset="-122"/>
                </a:endParaRPr>
              </a:p>
              <a:p>
                <a:pPr marL="342900" indent="-342000" algn="just">
                  <a:lnSpc>
                    <a:spcPts val="2000"/>
                  </a:lnSpc>
                  <a:buFont typeface="Wingdings" panose="05000000000000000000" pitchFamily="2" charset="2"/>
                  <a:buChar char="Ø"/>
                </a:pPr>
                <a:r>
                  <a:rPr lang="zh-CN" altLang="zh-CN" sz="2000" kern="100" dirty="0">
                    <a:latin typeface="Times New Roman" panose="02020603050405020304" pitchFamily="18" charset="0"/>
                    <a:ea typeface="宋体" panose="02010600030101010101" pitchFamily="2" charset="-122"/>
                  </a:rPr>
                  <a:t>动态学生能力表征：</a:t>
                </a:r>
                <a14:m>
                  <m:oMath xmlns:m="http://schemas.openxmlformats.org/officeDocument/2006/math">
                    <m:nary>
                      <m:naryPr>
                        <m:chr m:val="∑"/>
                        <m:limLoc m:val="undOvr"/>
                        <m:supHide m:val="on"/>
                        <m:ctrlPr>
                          <a:rPr lang="zh-CN" altLang="zh-CN" sz="2000" i="1" kern="100">
                            <a:latin typeface="Cambria Math" panose="02040503050406030204" pitchFamily="18" charset="0"/>
                            <a:ea typeface="Cambria Math" panose="02040503050406030204" pitchFamily="18" charset="0"/>
                          </a:rPr>
                        </m:ctrlPr>
                      </m:naryPr>
                      <m:sub>
                        <m:r>
                          <a:rPr lang="en-US" altLang="zh-CN" sz="2000" i="1" kern="100">
                            <a:latin typeface="Cambria Math" panose="02040503050406030204" pitchFamily="18" charset="0"/>
                            <a:ea typeface="宋体" panose="02010600030101010101" pitchFamily="2" charset="-122"/>
                          </a:rPr>
                          <m:t>𝑘</m:t>
                        </m:r>
                        <m:r>
                          <a:rPr lang="en-US" altLang="zh-CN" sz="2000" i="1" kern="100">
                            <a:latin typeface="Cambria Math" panose="02040503050406030204" pitchFamily="18" charset="0"/>
                            <a:ea typeface="宋体" panose="02010600030101010101" pitchFamily="2" charset="-122"/>
                          </a:rPr>
                          <m:t>∈</m:t>
                        </m:r>
                        <m:r>
                          <a:rPr lang="en-US" altLang="zh-CN" sz="2000" i="1" kern="100">
                            <a:latin typeface="Cambria Math" panose="02040503050406030204" pitchFamily="18" charset="0"/>
                            <a:ea typeface="宋体" panose="02010600030101010101" pitchFamily="2" charset="-122"/>
                          </a:rPr>
                          <m:t>𝐾𝐶</m:t>
                        </m:r>
                        <m:d>
                          <m:dPr>
                            <m:ctrlPr>
                              <a:rPr lang="zh-CN" altLang="zh-CN" sz="2000" i="1" kern="100">
                                <a:latin typeface="Cambria Math" panose="02040503050406030204" pitchFamily="18" charset="0"/>
                                <a:ea typeface="Cambria Math" panose="02040503050406030204" pitchFamily="18" charset="0"/>
                              </a:rPr>
                            </m:ctrlPr>
                          </m:dPr>
                          <m:e>
                            <m:r>
                              <a:rPr lang="en-US" altLang="zh-CN" sz="2000" i="1" kern="100">
                                <a:latin typeface="Cambria Math" panose="02040503050406030204" pitchFamily="18" charset="0"/>
                                <a:ea typeface="宋体" panose="02010600030101010101" pitchFamily="2" charset="-122"/>
                              </a:rPr>
                              <m:t>𝑗</m:t>
                            </m:r>
                          </m:e>
                        </m:d>
                      </m:sub>
                      <m:sup/>
                      <m:e>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𝛾</m:t>
                            </m:r>
                          </m:e>
                          <m:sub>
                            <m:r>
                              <a:rPr lang="en-US" altLang="zh-CN" sz="2000" i="1" kern="100">
                                <a:latin typeface="Cambria Math" panose="02040503050406030204" pitchFamily="18" charset="0"/>
                                <a:ea typeface="宋体" panose="02010600030101010101" pitchFamily="2" charset="-122"/>
                              </a:rPr>
                              <m:t>𝑘</m:t>
                            </m:r>
                          </m:sub>
                        </m:sSub>
                      </m:e>
                    </m:nary>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𝑐</m:t>
                        </m:r>
                      </m:e>
                      <m:sub>
                        <m:r>
                          <a:rPr lang="en-US" altLang="zh-CN" sz="2000" i="1" kern="100">
                            <a:latin typeface="Cambria Math" panose="02040503050406030204" pitchFamily="18" charset="0"/>
                            <a:ea typeface="宋体" panose="02010600030101010101" pitchFamily="2" charset="-122"/>
                          </a:rPr>
                          <m:t>𝑠</m:t>
                        </m:r>
                        <m:r>
                          <a:rPr lang="en-US" altLang="zh-CN" sz="2000" i="1" kern="100">
                            <a:latin typeface="Cambria Math" panose="02040503050406030204" pitchFamily="18" charset="0"/>
                            <a:ea typeface="宋体" panose="02010600030101010101" pitchFamily="2" charset="-122"/>
                          </a:rPr>
                          <m:t>,</m:t>
                        </m:r>
                        <m:r>
                          <a:rPr lang="en-US" altLang="zh-CN" sz="2000" i="1" kern="100">
                            <a:latin typeface="Cambria Math" panose="02040503050406030204" pitchFamily="18" charset="0"/>
                            <a:ea typeface="宋体" panose="02010600030101010101" pitchFamily="2" charset="-122"/>
                          </a:rPr>
                          <m:t>𝑘</m:t>
                        </m:r>
                      </m:sub>
                    </m:sSub>
                    <m:r>
                      <a:rPr lang="en-US" altLang="zh-CN" sz="2000" i="1" kern="100">
                        <a:latin typeface="Cambria Math" panose="02040503050406030204" pitchFamily="18" charset="0"/>
                        <a:ea typeface="宋体" panose="02010600030101010101" pitchFamily="2" charset="-122"/>
                      </a:rPr>
                      <m:t>+</m:t>
                    </m:r>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𝜌</m:t>
                        </m:r>
                      </m:e>
                      <m:sub>
                        <m:r>
                          <a:rPr lang="en-US" altLang="zh-CN" sz="2000" i="1" kern="100">
                            <a:latin typeface="Cambria Math" panose="02040503050406030204" pitchFamily="18" charset="0"/>
                            <a:ea typeface="宋体" panose="02010600030101010101" pitchFamily="2" charset="-122"/>
                          </a:rPr>
                          <m:t>𝑘</m:t>
                        </m:r>
                      </m:sub>
                    </m:sSub>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𝑓</m:t>
                        </m:r>
                      </m:e>
                      <m:sub>
                        <m:r>
                          <a:rPr lang="en-US" altLang="zh-CN" sz="2000" i="1" kern="100">
                            <a:latin typeface="Cambria Math" panose="02040503050406030204" pitchFamily="18" charset="0"/>
                            <a:ea typeface="宋体" panose="02010600030101010101" pitchFamily="2" charset="-122"/>
                          </a:rPr>
                          <m:t>𝑠</m:t>
                        </m:r>
                        <m:r>
                          <a:rPr lang="en-US" altLang="zh-CN" sz="2000" i="1" kern="100">
                            <a:latin typeface="Cambria Math" panose="02040503050406030204" pitchFamily="18" charset="0"/>
                            <a:ea typeface="宋体" panose="02010600030101010101" pitchFamily="2" charset="-122"/>
                          </a:rPr>
                          <m:t>,</m:t>
                        </m:r>
                        <m:r>
                          <a:rPr lang="en-US" altLang="zh-CN" sz="2000" i="1" kern="100">
                            <a:latin typeface="Cambria Math" panose="02040503050406030204" pitchFamily="18" charset="0"/>
                            <a:ea typeface="宋体" panose="02010600030101010101" pitchFamily="2" charset="-122"/>
                          </a:rPr>
                          <m:t>𝑘</m:t>
                        </m:r>
                      </m:sub>
                    </m:sSub>
                    <m:r>
                      <a:rPr lang="zh-CN" altLang="en-US" sz="2000" i="1" kern="100">
                        <a:latin typeface="Cambria Math" panose="02040503050406030204" pitchFamily="18" charset="0"/>
                        <a:ea typeface="宋体" panose="02010600030101010101" pitchFamily="2" charset="-122"/>
                      </a:rPr>
                      <m:t>，</m:t>
                    </m:r>
                  </m:oMath>
                </a14:m>
                <a:r>
                  <a:rPr lang="zh-CN" altLang="zh-CN" sz="2000" dirty="0">
                    <a:latin typeface="宋体" panose="02010600030101010101" pitchFamily="2" charset="-122"/>
                    <a:ea typeface="宋体" panose="02010600030101010101" pitchFamily="2" charset="-122"/>
                  </a:rPr>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𝑠</m:t>
                        </m:r>
                        <m:r>
                          <a:rPr lang="en-US" altLang="zh-CN" sz="2000" i="1">
                            <a:latin typeface="Cambria Math" panose="02040503050406030204" pitchFamily="18" charset="0"/>
                          </a:rPr>
                          <m:t>,</m:t>
                        </m:r>
                        <m:r>
                          <a:rPr lang="en-US" altLang="zh-CN" sz="2000" i="1">
                            <a:latin typeface="Cambria Math" panose="02040503050406030204" pitchFamily="18" charset="0"/>
                          </a:rPr>
                          <m:t>𝑘</m:t>
                        </m:r>
                      </m:sub>
                    </m:sSub>
                  </m:oMath>
                </a14:m>
                <a:r>
                  <a:rPr lang="zh-CN" altLang="zh-CN" sz="2000" dirty="0">
                    <a:latin typeface="宋体" panose="02010600030101010101" pitchFamily="2" charset="-122"/>
                    <a:ea typeface="宋体" panose="02010600030101010101" pitchFamily="2" charset="-122"/>
                  </a:rPr>
                  <a:t>为学生</a:t>
                </a:r>
                <a14:m>
                  <m:oMath xmlns:m="http://schemas.openxmlformats.org/officeDocument/2006/math">
                    <m:r>
                      <a:rPr lang="en-US" altLang="zh-CN" sz="2000" i="1">
                        <a:latin typeface="Cambria Math" panose="02040503050406030204" pitchFamily="18" charset="0"/>
                      </a:rPr>
                      <m:t>𝑠</m:t>
                    </m:r>
                  </m:oMath>
                </a14:m>
                <a:r>
                  <a:rPr lang="zh-CN" altLang="zh-CN" sz="2000" dirty="0">
                    <a:latin typeface="宋体" panose="02010600030101010101" pitchFamily="2" charset="-122"/>
                    <a:ea typeface="宋体" panose="02010600030101010101" pitchFamily="2" charset="-122"/>
                  </a:rPr>
                  <a:t>知识点</a:t>
                </a:r>
                <a14:m>
                  <m:oMath xmlns:m="http://schemas.openxmlformats.org/officeDocument/2006/math">
                    <m:r>
                      <a:rPr lang="en-US" altLang="zh-CN" sz="2000" i="1">
                        <a:latin typeface="Cambria Math" panose="02040503050406030204" pitchFamily="18" charset="0"/>
                      </a:rPr>
                      <m:t>𝑘</m:t>
                    </m:r>
                  </m:oMath>
                </a14:m>
                <a:r>
                  <a:rPr lang="zh-CN" altLang="zh-CN" sz="2000" dirty="0">
                    <a:latin typeface="宋体" panose="02010600030101010101" pitchFamily="2" charset="-122"/>
                    <a:ea typeface="宋体" panose="02010600030101010101" pitchFamily="2" charset="-122"/>
                  </a:rPr>
                  <a:t>尝试的</a:t>
                </a:r>
                <a:endParaRPr lang="en-US" altLang="zh-CN" sz="2000" dirty="0">
                  <a:latin typeface="宋体" panose="02010600030101010101" pitchFamily="2" charset="-122"/>
                  <a:ea typeface="宋体" panose="02010600030101010101" pitchFamily="2" charset="-122"/>
                </a:endParaRPr>
              </a:p>
              <a:p>
                <a:pPr indent="-342000" algn="just">
                  <a:lnSpc>
                    <a:spcPts val="2000"/>
                  </a:lnSpc>
                  <a:spcBef>
                    <a:spcPts val="600"/>
                  </a:spcBef>
                </a:pPr>
                <a:r>
                  <a:rPr lang="en-US" altLang="zh-CN" sz="2000" dirty="0">
                    <a:latin typeface="宋体" panose="02010600030101010101" pitchFamily="2" charset="-122"/>
                    <a:ea typeface="宋体" panose="02010600030101010101" pitchFamily="2" charset="-122"/>
                  </a:rPr>
                  <a:t>   </a:t>
                </a:r>
                <a:r>
                  <a:rPr lang="zh-CN" altLang="zh-CN" sz="2000" dirty="0">
                    <a:latin typeface="宋体" panose="02010600030101010101" pitchFamily="2" charset="-122"/>
                    <a:ea typeface="宋体" panose="02010600030101010101" pitchFamily="2" charset="-122"/>
                  </a:rPr>
                  <a:t>正确的次数，</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𝑠</m:t>
                        </m:r>
                        <m:r>
                          <a:rPr lang="en-US" altLang="zh-CN" sz="2000" i="1">
                            <a:latin typeface="Cambria Math" panose="02040503050406030204" pitchFamily="18" charset="0"/>
                          </a:rPr>
                          <m:t>,</m:t>
                        </m:r>
                        <m:r>
                          <a:rPr lang="en-US" altLang="zh-CN" sz="2000" i="1">
                            <a:latin typeface="Cambria Math" panose="02040503050406030204" pitchFamily="18" charset="0"/>
                          </a:rPr>
                          <m:t>𝑘</m:t>
                        </m:r>
                      </m:sub>
                    </m:sSub>
                  </m:oMath>
                </a14:m>
                <a:r>
                  <a:rPr lang="zh-CN" altLang="zh-CN" sz="2000" dirty="0">
                    <a:latin typeface="宋体" panose="02010600030101010101" pitchFamily="2" charset="-122"/>
                    <a:ea typeface="宋体" panose="02010600030101010101" pitchFamily="2" charset="-122"/>
                  </a:rPr>
                  <a:t>为学生在知识点</a:t>
                </a:r>
                <a14:m>
                  <m:oMath xmlns:m="http://schemas.openxmlformats.org/officeDocument/2006/math">
                    <m:r>
                      <a:rPr lang="en-US" altLang="zh-CN" sz="2000" i="1">
                        <a:latin typeface="Cambria Math" panose="02040503050406030204" pitchFamily="18" charset="0"/>
                      </a:rPr>
                      <m:t>𝑘</m:t>
                    </m:r>
                  </m:oMath>
                </a14:m>
                <a:r>
                  <a:rPr lang="zh-CN" altLang="zh-CN" sz="2000" dirty="0">
                    <a:latin typeface="宋体" panose="02010600030101010101" pitchFamily="2" charset="-122"/>
                    <a:ea typeface="宋体" panose="02010600030101010101" pitchFamily="2" charset="-122"/>
                  </a:rPr>
                  <a:t>尝试的错误的次数</a:t>
                </a:r>
                <a:endParaRPr lang="zh-CN" altLang="zh-CN" sz="2000" kern="100" dirty="0">
                  <a:effectLst/>
                  <a:latin typeface="宋体" panose="02010600030101010101" pitchFamily="2" charset="-122"/>
                  <a:ea typeface="宋体" panose="02010600030101010101" pitchFamily="2" charset="-122"/>
                </a:endParaRPr>
              </a:p>
            </p:txBody>
          </p:sp>
        </mc:Choice>
        <mc:Fallback xmlns="">
          <p:sp>
            <p:nvSpPr>
              <p:cNvPr id="17" name="文本框 16">
                <a:extLst>
                  <a:ext uri="{FF2B5EF4-FFF2-40B4-BE49-F238E27FC236}">
                    <a16:creationId xmlns:a16="http://schemas.microsoft.com/office/drawing/2014/main" id="{909C14FF-86BF-4BF9-B7F8-112682FE9031}"/>
                  </a:ext>
                </a:extLst>
              </p:cNvPr>
              <p:cNvSpPr txBox="1">
                <a:spLocks noRot="1" noChangeAspect="1" noMove="1" noResize="1" noEditPoints="1" noAdjustHandles="1" noChangeArrowheads="1" noChangeShapeType="1" noTextEdit="1"/>
              </p:cNvSpPr>
              <p:nvPr/>
            </p:nvSpPr>
            <p:spPr>
              <a:xfrm>
                <a:off x="1651000" y="4311973"/>
                <a:ext cx="8698228" cy="1203856"/>
              </a:xfrm>
              <a:prstGeom prst="rect">
                <a:avLst/>
              </a:prstGeom>
              <a:blipFill>
                <a:blip r:embed="rId6"/>
                <a:stretch>
                  <a:fillRect l="-631" t="-45960" r="-631" b="-313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051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9778ED6F-F303-4E9E-B59E-5DB325075DD8}"/>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B061D5EF-BDDA-47E9-AA58-75685816A7A2}"/>
              </a:ext>
            </a:extLst>
          </p:cNvPr>
          <p:cNvSpPr>
            <a:spLocks noGrp="1"/>
          </p:cNvSpPr>
          <p:nvPr>
            <p:ph type="sldNum" sz="quarter" idx="12"/>
          </p:nvPr>
        </p:nvSpPr>
        <p:spPr/>
        <p:txBody>
          <a:bodyPr/>
          <a:lstStyle/>
          <a:p>
            <a:fld id="{5DD3DB80-B894-403A-B48E-6FDC1A72010E}" type="slidenum">
              <a:rPr lang="zh-CN" altLang="en-US" smtClean="0"/>
              <a:t>27</a:t>
            </a:fld>
            <a:endParaRPr lang="zh-CN" altLang="en-US"/>
          </a:p>
        </p:txBody>
      </p:sp>
      <p:sp>
        <p:nvSpPr>
          <p:cNvPr id="4" name="Rectangle 14">
            <a:extLst>
              <a:ext uri="{FF2B5EF4-FFF2-40B4-BE49-F238E27FC236}">
                <a16:creationId xmlns:a16="http://schemas.microsoft.com/office/drawing/2014/main" id="{2F439DFB-9E64-4A97-9505-E24BBDEB24D4}"/>
              </a:ext>
            </a:extLst>
          </p:cNvPr>
          <p:cNvSpPr>
            <a:spLocks noChangeArrowheads="1"/>
          </p:cNvSpPr>
          <p:nvPr/>
        </p:nvSpPr>
        <p:spPr bwMode="auto">
          <a:xfrm>
            <a:off x="561782" y="512445"/>
            <a:ext cx="597241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模型</a:t>
            </a:r>
          </a:p>
        </p:txBody>
      </p:sp>
      <p:graphicFrame>
        <p:nvGraphicFramePr>
          <p:cNvPr id="10" name="对象 9">
            <a:extLst>
              <a:ext uri="{FF2B5EF4-FFF2-40B4-BE49-F238E27FC236}">
                <a16:creationId xmlns:a16="http://schemas.microsoft.com/office/drawing/2014/main" id="{DE6AFB19-BD84-4485-A488-69C5B3DE35B5}"/>
              </a:ext>
            </a:extLst>
          </p:cNvPr>
          <p:cNvGraphicFramePr>
            <a:graphicFrameLocks noChangeAspect="1"/>
          </p:cNvGraphicFramePr>
          <p:nvPr>
            <p:extLst>
              <p:ext uri="{D42A27DB-BD31-4B8C-83A1-F6EECF244321}">
                <p14:modId xmlns:p14="http://schemas.microsoft.com/office/powerpoint/2010/main" val="3160693666"/>
              </p:ext>
            </p:extLst>
          </p:nvPr>
        </p:nvGraphicFramePr>
        <p:xfrm>
          <a:off x="1155699" y="1763565"/>
          <a:ext cx="6778407" cy="559568"/>
        </p:xfrm>
        <a:graphic>
          <a:graphicData uri="http://schemas.openxmlformats.org/presentationml/2006/ole">
            <mc:AlternateContent xmlns:mc="http://schemas.openxmlformats.org/markup-compatibility/2006">
              <mc:Choice xmlns:v="urn:schemas-microsoft-com:vml" Requires="v">
                <p:oleObj name="Equation" r:id="rId3" imgW="3390900" imgH="279400" progId="Equation.DSMT4">
                  <p:embed/>
                </p:oleObj>
              </mc:Choice>
              <mc:Fallback>
                <p:oleObj name="Equation" r:id="rId3" imgW="3390900" imgH="279400" progId="Equation.DSMT4">
                  <p:embed/>
                  <p:pic>
                    <p:nvPicPr>
                      <p:cNvPr id="10" name="对象 9">
                        <a:extLst>
                          <a:ext uri="{FF2B5EF4-FFF2-40B4-BE49-F238E27FC236}">
                            <a16:creationId xmlns:a16="http://schemas.microsoft.com/office/drawing/2014/main" id="{DE6AFB19-BD84-4485-A488-69C5B3DE3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699" y="1763565"/>
                        <a:ext cx="6778407" cy="559568"/>
                      </a:xfrm>
                      <a:prstGeom prst="rect">
                        <a:avLst/>
                      </a:prstGeom>
                      <a:noFill/>
                    </p:spPr>
                  </p:pic>
                </p:oleObj>
              </mc:Fallback>
            </mc:AlternateContent>
          </a:graphicData>
        </a:graphic>
      </p:graphicFrame>
      <p:graphicFrame>
        <p:nvGraphicFramePr>
          <p:cNvPr id="12" name="对象 11">
            <a:extLst>
              <a:ext uri="{FF2B5EF4-FFF2-40B4-BE49-F238E27FC236}">
                <a16:creationId xmlns:a16="http://schemas.microsoft.com/office/drawing/2014/main" id="{3EB57180-242A-485E-AF00-4CC8B173272A}"/>
              </a:ext>
            </a:extLst>
          </p:cNvPr>
          <p:cNvGraphicFramePr>
            <a:graphicFrameLocks noChangeAspect="1"/>
          </p:cNvGraphicFramePr>
          <p:nvPr>
            <p:extLst>
              <p:ext uri="{D42A27DB-BD31-4B8C-83A1-F6EECF244321}">
                <p14:modId xmlns:p14="http://schemas.microsoft.com/office/powerpoint/2010/main" val="1496639209"/>
              </p:ext>
            </p:extLst>
          </p:nvPr>
        </p:nvGraphicFramePr>
        <p:xfrm>
          <a:off x="1155699" y="2415380"/>
          <a:ext cx="9411006" cy="823120"/>
        </p:xfrm>
        <a:graphic>
          <a:graphicData uri="http://schemas.openxmlformats.org/presentationml/2006/ole">
            <mc:AlternateContent xmlns:mc="http://schemas.openxmlformats.org/markup-compatibility/2006">
              <mc:Choice xmlns:v="urn:schemas-microsoft-com:vml" Requires="v">
                <p:oleObj name="Equation" r:id="rId5" imgW="4356100" imgH="381000" progId="Equation.DSMT4">
                  <p:embed/>
                </p:oleObj>
              </mc:Choice>
              <mc:Fallback>
                <p:oleObj name="Equation" r:id="rId5" imgW="4356100" imgH="381000" progId="Equation.DSMT4">
                  <p:embed/>
                  <p:pic>
                    <p:nvPicPr>
                      <p:cNvPr id="12" name="对象 11">
                        <a:extLst>
                          <a:ext uri="{FF2B5EF4-FFF2-40B4-BE49-F238E27FC236}">
                            <a16:creationId xmlns:a16="http://schemas.microsoft.com/office/drawing/2014/main" id="{3EB57180-242A-485E-AF00-4CC8B1732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699" y="2415380"/>
                        <a:ext cx="9411006" cy="82312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3667337-9073-42AF-8C88-54EDE946D378}"/>
                  </a:ext>
                </a:extLst>
              </p:cNvPr>
              <p:cNvSpPr txBox="1"/>
              <p:nvPr/>
            </p:nvSpPr>
            <p:spPr>
              <a:xfrm>
                <a:off x="1193494" y="3619501"/>
                <a:ext cx="9394533" cy="879664"/>
              </a:xfrm>
              <a:prstGeom prst="rect">
                <a:avLst/>
              </a:prstGeom>
              <a:noFill/>
            </p:spPr>
            <p:txBody>
              <a:bodyPr wrap="square">
                <a:spAutoFit/>
              </a:bodyPr>
              <a:lstStyle/>
              <a:p>
                <a:pPr marL="285750" indent="-285750">
                  <a:buFont typeface="Wingdings" panose="05000000000000000000" pitchFamily="2" charset="2"/>
                  <a:buChar char="Ø"/>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习题表征：</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sz="2400" i="1" kern="100">
                        <a:effectLst/>
                        <a:latin typeface="Cambria Math" panose="02040503050406030204" pitchFamily="18" charset="0"/>
                        <a:ea typeface="微软雅黑" panose="020B0503020204020204" pitchFamily="34" charset="-122"/>
                        <a:cs typeface="Times New Roman" panose="02020603050405020304" pitchFamily="18" charset="0"/>
                      </a:rPr>
                      <m:t>−</m:t>
                    </m:r>
                    <m:nary>
                      <m:naryPr>
                        <m:chr m:val="∑"/>
                        <m:limLoc m:val="undOvr"/>
                        <m:supHide m:val="on"/>
                        <m:ctrlPr>
                          <a:rPr lang="zh-CN" altLang="zh-CN" sz="2400" i="1">
                            <a:effectLst/>
                            <a:latin typeface="Cambria Math" panose="02040503050406030204" pitchFamily="18" charset="0"/>
                            <a:ea typeface="Cambria Math" panose="02040503050406030204" pitchFamily="18" charset="0"/>
                          </a:rPr>
                        </m:ctrlPr>
                      </m:naryPr>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𝐾𝐶</m:t>
                        </m:r>
                        <m:d>
                          <m:dPr>
                            <m:ctrlPr>
                              <a:rPr lang="zh-CN" altLang="zh-CN" sz="2400" i="1">
                                <a:effectLst/>
                                <a:latin typeface="Cambria Math" panose="02040503050406030204" pitchFamily="18" charset="0"/>
                                <a:ea typeface="Cambria Math" panose="02040503050406030204" pitchFamily="18" charset="0"/>
                              </a:rPr>
                            </m:ctrlPr>
                          </m:d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𝑗</m:t>
                            </m:r>
                          </m:e>
                        </m:d>
                      </m:sub>
                      <m:sup/>
                      <m:e>
                        <m:sSub>
                          <m:sSubPr>
                            <m:ctrlPr>
                              <a:rPr lang="zh-CN" altLang="zh-CN" sz="2400" i="1" smtClean="0">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𝛽</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b="0" i="1" kern="100" smtClean="0">
                                <a:effectLst/>
                                <a:latin typeface="Cambria Math" panose="02040503050406030204" pitchFamily="18" charset="0"/>
                                <a:ea typeface="宋体" panose="02010600030101010101" pitchFamily="2" charset="-122"/>
                                <a:cs typeface="Times New Roman" panose="02020603050405020304" pitchFamily="18" charset="0"/>
                              </a:rPr>
                              <m:t> </m:t>
                            </m:r>
                          </m:sub>
                        </m:sSub>
                      </m:e>
                    </m:nary>
                  </m:oMath>
                </a14:m>
                <a:r>
                  <a:rPr lang="zh-CN" altLang="en-US" sz="2400" dirty="0"/>
                  <a:t>，</a:t>
                </a:r>
                <a:r>
                  <a:rPr lang="zh-CN" altLang="en-US" sz="2400" dirty="0">
                    <a:latin typeface="宋体" panose="02010600030101010101" pitchFamily="2" charset="-122"/>
                    <a:ea typeface="宋体" panose="02010600030101010101" pitchFamily="2" charset="-122"/>
                  </a:rPr>
                  <a:t>习题难度减去知识点容易度，加性模型表示习题表征</a:t>
                </a:r>
              </a:p>
            </p:txBody>
          </p:sp>
        </mc:Choice>
        <mc:Fallback xmlns="">
          <p:sp>
            <p:nvSpPr>
              <p:cNvPr id="11" name="文本框 10">
                <a:extLst>
                  <a:ext uri="{FF2B5EF4-FFF2-40B4-BE49-F238E27FC236}">
                    <a16:creationId xmlns:a16="http://schemas.microsoft.com/office/drawing/2014/main" id="{F3667337-9073-42AF-8C88-54EDE946D378}"/>
                  </a:ext>
                </a:extLst>
              </p:cNvPr>
              <p:cNvSpPr txBox="1">
                <a:spLocks noRot="1" noChangeAspect="1" noMove="1" noResize="1" noEditPoints="1" noAdjustHandles="1" noChangeArrowheads="1" noChangeShapeType="1" noTextEdit="1"/>
              </p:cNvSpPr>
              <p:nvPr/>
            </p:nvSpPr>
            <p:spPr>
              <a:xfrm>
                <a:off x="1193494" y="3619501"/>
                <a:ext cx="9394533" cy="879664"/>
              </a:xfrm>
              <a:prstGeom prst="rect">
                <a:avLst/>
              </a:prstGeom>
              <a:blipFill>
                <a:blip r:embed="rId7"/>
                <a:stretch>
                  <a:fillRect l="-909" t="-67361" r="-65" b="-569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8F99F52-2D44-4176-9FCE-1BD8C9450E71}"/>
                  </a:ext>
                </a:extLst>
              </p:cNvPr>
              <p:cNvSpPr txBox="1"/>
              <p:nvPr/>
            </p:nvSpPr>
            <p:spPr>
              <a:xfrm>
                <a:off x="1155699" y="4581014"/>
                <a:ext cx="9394534" cy="1700915"/>
              </a:xfrm>
              <a:prstGeom prst="rect">
                <a:avLst/>
              </a:prstGeom>
              <a:noFill/>
            </p:spPr>
            <p:txBody>
              <a:bodyPr wrap="square">
                <a:spAutoFit/>
              </a:bodyPr>
              <a:lstStyle/>
              <a:p>
                <a:pPr marL="285750" indent="-285750">
                  <a:buFont typeface="Wingdings" panose="05000000000000000000" pitchFamily="2" charset="2"/>
                  <a:buChar char="Ø"/>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动态学生能力表征：</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supHide m:val="on"/>
                        <m:ctrlPr>
                          <a:rPr lang="zh-CN" altLang="zh-CN" sz="2400" i="1">
                            <a:effectLst/>
                            <a:latin typeface="Cambria Math" panose="02040503050406030204" pitchFamily="18" charset="0"/>
                            <a:ea typeface="Cambria Math" panose="02040503050406030204" pitchFamily="18" charset="0"/>
                          </a:rPr>
                        </m:ctrlPr>
                      </m:naryPr>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𝐾𝐶</m:t>
                        </m:r>
                        <m:d>
                          <m:dPr>
                            <m:ctrlPr>
                              <a:rPr lang="zh-CN" altLang="zh-CN" sz="2400" i="1">
                                <a:effectLst/>
                                <a:latin typeface="Cambria Math" panose="02040503050406030204" pitchFamily="18" charset="0"/>
                                <a:ea typeface="Cambria Math" panose="02040503050406030204" pitchFamily="18" charset="0"/>
                              </a:rPr>
                            </m:ctrlPr>
                          </m:d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𝑗</m:t>
                            </m:r>
                          </m:e>
                        </m:d>
                      </m:sub>
                      <m:sup/>
                      <m:e>
                        <m:nary>
                          <m:naryPr>
                            <m:chr m:val="∑"/>
                            <m:limLoc m:val="undOvr"/>
                            <m:ctrlPr>
                              <a:rPr lang="zh-CN" altLang="zh-CN" sz="2400" i="1">
                                <a:effectLst/>
                                <a:latin typeface="Cambria Math" panose="02040503050406030204" pitchFamily="18" charset="0"/>
                                <a:ea typeface="Cambria Math" panose="02040503050406030204" pitchFamily="18" charset="0"/>
                              </a:rPr>
                            </m:ctrlPr>
                          </m:naryPr>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𝑊</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sup>
                          <m:e>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sub>
                            </m:sSub>
                            <m:func>
                              <m:funcPr>
                                <m:ctrlPr>
                                  <a:rPr lang="zh-CN" altLang="zh-CN" sz="2400" i="1">
                                    <a:effectLst/>
                                    <a:latin typeface="Cambria Math" panose="02040503050406030204" pitchFamily="18" charset="0"/>
                                    <a:ea typeface="Cambria Math" panose="02040503050406030204" pitchFamily="18" charset="0"/>
                                  </a:rPr>
                                </m:ctrlPr>
                              </m:funcPr>
                              <m:fName>
                                <m:r>
                                  <m:rPr>
                                    <m:sty m:val="p"/>
                                  </m:rPr>
                                  <a:rPr lang="en-US" altLang="zh-CN" sz="2400" kern="100">
                                    <a:effectLst/>
                                    <a:latin typeface="Cambria Math" panose="02040503050406030204" pitchFamily="18" charset="0"/>
                                    <a:ea typeface="宋体" panose="02010600030101010101" pitchFamily="2" charset="-122"/>
                                    <a:cs typeface="Times New Roman" panose="02020603050405020304" pitchFamily="18" charset="0"/>
                                  </a:rPr>
                                  <m:t>log</m:t>
                                </m:r>
                              </m:fName>
                              <m:e>
                                <m:d>
                                  <m:dPr>
                                    <m:ctrlPr>
                                      <a:rPr lang="zh-CN" altLang="zh-CN" sz="2400" i="1">
                                        <a:effectLst/>
                                        <a:latin typeface="Cambria Math" panose="02040503050406030204" pitchFamily="18" charset="0"/>
                                        <a:ea typeface="Cambria Math" panose="02040503050406030204" pitchFamily="18" charset="0"/>
                                      </a:rPr>
                                    </m:ctrlPr>
                                  </m:d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𝑠</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𝑗</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𝑤</m:t>
                                        </m:r>
                                      </m:sub>
                                    </m:sSub>
                                  </m:e>
                                </m:d>
                              </m:e>
                            </m:func>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e>
                        </m:nary>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+2</m:t>
                            </m:r>
                          </m:sub>
                        </m:sSub>
                        <m:r>
                          <m:rPr>
                            <m:sty m:val="p"/>
                          </m:rPr>
                          <a:rPr lang="en-US" altLang="zh-CN" sz="2400" kern="100">
                            <a:effectLst/>
                            <a:latin typeface="Cambria Math" panose="02040503050406030204" pitchFamily="18" charset="0"/>
                            <a:ea typeface="宋体" panose="02010600030101010101" pitchFamily="2" charset="-122"/>
                            <a:cs typeface="Times New Roman" panose="02020603050405020304" pitchFamily="18" charset="0"/>
                          </a:rPr>
                          <m:t>log</m:t>
                        </m:r>
                        <m:r>
                          <a:rPr lang="en-US" altLang="zh-CN" sz="2400"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(1+</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𝑠</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𝑗</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宋体" panose="02010600030101010101" pitchFamily="2" charset="-122"/>
                                <a:cs typeface="Times New Roman" panose="02020603050405020304" pitchFamily="18" charset="0"/>
                              </a:rPr>
                              <m:t>𝑤</m:t>
                            </m:r>
                          </m:sub>
                        </m:sSub>
                      </m:e>
                    </m:nary>
                    <m:r>
                      <a:rPr lang="en-US" altLang="zh-CN" sz="2400" i="1" kern="100" smtClean="0">
                        <a:effectLst/>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忽略了</a:t>
                </a:r>
                <a:r>
                  <a:rPr lang="zh-CN" altLang="zh-CN" sz="24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同一知识点下不同难度习题对学生能力提升不同</a:t>
                </a:r>
                <a:endParaRPr lang="en-US" altLang="zh-CN" sz="2400" dirty="0"/>
              </a:p>
              <a:p>
                <a:pPr marL="285750" indent="-285750">
                  <a:buFont typeface="Wingdings" panose="05000000000000000000" pitchFamily="2" charset="2"/>
                  <a:buChar char="Ø"/>
                </a:pP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B8F99F52-2D44-4176-9FCE-1BD8C9450E71}"/>
                  </a:ext>
                </a:extLst>
              </p:cNvPr>
              <p:cNvSpPr txBox="1">
                <a:spLocks noRot="1" noChangeAspect="1" noMove="1" noResize="1" noEditPoints="1" noAdjustHandles="1" noChangeArrowheads="1" noChangeShapeType="1" noTextEdit="1"/>
              </p:cNvSpPr>
              <p:nvPr/>
            </p:nvSpPr>
            <p:spPr>
              <a:xfrm>
                <a:off x="1155699" y="4581014"/>
                <a:ext cx="9394534" cy="1700915"/>
              </a:xfrm>
              <a:prstGeom prst="rect">
                <a:avLst/>
              </a:prstGeom>
              <a:blipFill>
                <a:blip r:embed="rId8"/>
                <a:stretch>
                  <a:fillRect t="-22857" r="-130" b="-27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4010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A18720E5-6974-4662-997B-FF0683D75FCF}"/>
              </a:ext>
            </a:extLst>
          </p:cNvPr>
          <p:cNvSpPr>
            <a:spLocks noGrp="1"/>
          </p:cNvSpPr>
          <p:nvPr>
            <p:ph type="ftr" sz="quarter" idx="11"/>
          </p:nvPr>
        </p:nvSpPr>
        <p:spPr/>
        <p:txBody>
          <a:bodyPr/>
          <a:lstStyle/>
          <a:p>
            <a:r>
              <a:rPr lang="zh-CN" altLang="en-US" dirty="0"/>
              <a:t>知行合一 饮水思源</a:t>
            </a:r>
          </a:p>
        </p:txBody>
      </p:sp>
      <p:sp>
        <p:nvSpPr>
          <p:cNvPr id="3" name="灯片编号占位符 2">
            <a:extLst>
              <a:ext uri="{FF2B5EF4-FFF2-40B4-BE49-F238E27FC236}">
                <a16:creationId xmlns:a16="http://schemas.microsoft.com/office/drawing/2014/main" id="{BD4BAF6D-D016-4AED-95D4-C363677C7776}"/>
              </a:ext>
            </a:extLst>
          </p:cNvPr>
          <p:cNvSpPr>
            <a:spLocks noGrp="1"/>
          </p:cNvSpPr>
          <p:nvPr>
            <p:ph type="sldNum" sz="quarter" idx="12"/>
          </p:nvPr>
        </p:nvSpPr>
        <p:spPr/>
        <p:txBody>
          <a:bodyPr/>
          <a:lstStyle/>
          <a:p>
            <a:fld id="{5DD3DB80-B894-403A-B48E-6FDC1A72010E}" type="slidenum">
              <a:rPr lang="zh-CN" altLang="en-US" smtClean="0"/>
              <a:t>28</a:t>
            </a:fld>
            <a:endParaRPr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D382277-CE4D-473B-AC96-3CBFA7AF499F}"/>
                  </a:ext>
                </a:extLst>
              </p:cNvPr>
              <p:cNvSpPr txBox="1"/>
              <p:nvPr/>
            </p:nvSpPr>
            <p:spPr>
              <a:xfrm>
                <a:off x="3005455" y="2352487"/>
                <a:ext cx="5433694" cy="10765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zh-CN" altLang="en-US" sz="3200" i="1" smtClean="0">
                              <a:latin typeface="Cambria Math" panose="02040503050406030204" pitchFamily="18" charset="0"/>
                            </a:rPr>
                          </m:ctrlPr>
                        </m:naryPr>
                        <m:sub>
                          <m:r>
                            <m:rPr>
                              <m:brk m:alnAt="9"/>
                            </m:rPr>
                            <a:rPr lang="en-US" altLang="zh-CN" sz="3200" b="0" i="1" smtClean="0">
                              <a:latin typeface="Cambria Math" panose="02040503050406030204" pitchFamily="18" charset="0"/>
                            </a:rPr>
                            <m:t>𝑘</m:t>
                          </m:r>
                          <m:r>
                            <a:rPr lang="en-US" altLang="zh-CN" sz="3200" b="0" i="1" smtClean="0">
                              <a:latin typeface="Cambria Math" panose="02040503050406030204" pitchFamily="18" charset="0"/>
                              <a:ea typeface="Cambria Math" panose="02040503050406030204" pitchFamily="18" charset="0"/>
                            </a:rPr>
                            <m:t>∈</m:t>
                          </m:r>
                          <m:r>
                            <a:rPr lang="en-US" altLang="zh-CN" sz="3200" b="0" i="1" smtClean="0">
                              <a:latin typeface="Cambria Math" panose="02040503050406030204" pitchFamily="18" charset="0"/>
                              <a:ea typeface="Cambria Math" panose="02040503050406030204" pitchFamily="18" charset="0"/>
                            </a:rPr>
                            <m:t>𝐾𝐶</m:t>
                          </m:r>
                          <m:r>
                            <a:rPr lang="en-US" altLang="zh-CN" sz="3200" b="0" i="1" smtClean="0">
                              <a:latin typeface="Cambria Math" panose="02040503050406030204" pitchFamily="18" charset="0"/>
                              <a:ea typeface="Cambria Math" panose="02040503050406030204" pitchFamily="18" charset="0"/>
                            </a:rPr>
                            <m:t>(</m:t>
                          </m:r>
                          <m:r>
                            <a:rPr lang="en-US" altLang="zh-CN" sz="3200" b="0" i="1" smtClean="0">
                              <a:latin typeface="Cambria Math" panose="02040503050406030204" pitchFamily="18" charset="0"/>
                              <a:ea typeface="Cambria Math" panose="02040503050406030204" pitchFamily="18" charset="0"/>
                            </a:rPr>
                            <m:t>𝑗</m:t>
                          </m:r>
                          <m:r>
                            <a:rPr lang="en-US" altLang="zh-CN" sz="3200" b="0" i="1" smtClean="0">
                              <a:latin typeface="Cambria Math" panose="02040503050406030204" pitchFamily="18" charset="0"/>
                              <a:ea typeface="Cambria Math" panose="02040503050406030204" pitchFamily="18" charset="0"/>
                            </a:rPr>
                            <m:t>)</m:t>
                          </m:r>
                        </m:sub>
                        <m:sup/>
                        <m:e>
                          <m:f>
                            <m:fPr>
                              <m:ctrlPr>
                                <a:rPr lang="en-US" altLang="zh-CN" sz="3200" i="1" smtClean="0">
                                  <a:latin typeface="Cambria Math" panose="02040503050406030204" pitchFamily="18" charset="0"/>
                                </a:rPr>
                              </m:ctrlPr>
                            </m:fPr>
                            <m:num>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𝑑</m:t>
                                  </m:r>
                                </m:e>
                                <m:sub>
                                  <m:r>
                                    <a:rPr lang="en-US" altLang="zh-CN" sz="3200" b="0" i="1" smtClean="0">
                                      <a:latin typeface="Cambria Math" panose="02040503050406030204" pitchFamily="18" charset="0"/>
                                    </a:rPr>
                                    <m:t>𝑗</m:t>
                                  </m:r>
                                </m:sub>
                              </m:sSub>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𝑛</m:t>
                              </m:r>
                            </m:num>
                            <m:den>
                              <m:sSub>
                                <m:sSubPr>
                                  <m:ctrlPr>
                                    <a:rPr lang="en-US" altLang="zh-CN" sz="3200" i="1" smtClean="0">
                                      <a:latin typeface="Cambria Math" panose="02040503050406030204" pitchFamily="18" charset="0"/>
                                    </a:rPr>
                                  </m:ctrlPr>
                                </m:sSubPr>
                                <m:e>
                                  <m:r>
                                    <a:rPr lang="zh-CN" altLang="en-US" sz="3200" i="1" smtClean="0">
                                      <a:latin typeface="Cambria Math" panose="02040503050406030204" pitchFamily="18" charset="0"/>
                                    </a:rPr>
                                    <m:t>𝛼</m:t>
                                  </m:r>
                                </m:e>
                                <m:sub>
                                  <m:r>
                                    <a:rPr lang="en-US" altLang="zh-CN" sz="3200" b="0" i="1" smtClean="0">
                                      <a:latin typeface="Cambria Math" panose="02040503050406030204" pitchFamily="18" charset="0"/>
                                    </a:rPr>
                                    <m:t>𝑘</m:t>
                                  </m:r>
                                </m:sub>
                              </m:sSub>
                            </m:den>
                          </m:f>
                        </m:e>
                      </m:nary>
                    </m:oMath>
                  </m:oMathPara>
                </a14:m>
                <a:endParaRPr lang="zh-CN" altLang="en-US" dirty="0"/>
              </a:p>
            </p:txBody>
          </p:sp>
        </mc:Choice>
        <mc:Fallback xmlns="">
          <p:sp>
            <p:nvSpPr>
              <p:cNvPr id="6" name="文本框 5">
                <a:extLst>
                  <a:ext uri="{FF2B5EF4-FFF2-40B4-BE49-F238E27FC236}">
                    <a16:creationId xmlns:a16="http://schemas.microsoft.com/office/drawing/2014/main" id="{ED382277-CE4D-473B-AC96-3CBFA7AF499F}"/>
                  </a:ext>
                </a:extLst>
              </p:cNvPr>
              <p:cNvSpPr txBox="1">
                <a:spLocks noRot="1" noChangeAspect="1" noMove="1" noResize="1" noEditPoints="1" noAdjustHandles="1" noChangeArrowheads="1" noChangeShapeType="1" noTextEdit="1"/>
              </p:cNvSpPr>
              <p:nvPr/>
            </p:nvSpPr>
            <p:spPr>
              <a:xfrm>
                <a:off x="3005455" y="2352487"/>
                <a:ext cx="5433694" cy="1076513"/>
              </a:xfrm>
              <a:prstGeom prst="rect">
                <a:avLst/>
              </a:prstGeom>
              <a:blipFill>
                <a:blip r:embed="rId3"/>
                <a:stretch>
                  <a:fillRect/>
                </a:stretch>
              </a:blipFill>
            </p:spPr>
            <p:txBody>
              <a:bodyPr/>
              <a:lstStyle/>
              <a:p>
                <a:r>
                  <a:rPr lang="zh-CN" altLang="en-US">
                    <a:noFill/>
                  </a:rPr>
                  <a:t> </a:t>
                </a:r>
              </a:p>
            </p:txBody>
          </p:sp>
        </mc:Fallback>
      </mc:AlternateContent>
      <p:sp>
        <p:nvSpPr>
          <p:cNvPr id="7" name="Rectangle 14">
            <a:extLst>
              <a:ext uri="{FF2B5EF4-FFF2-40B4-BE49-F238E27FC236}">
                <a16:creationId xmlns:a16="http://schemas.microsoft.com/office/drawing/2014/main" id="{6FB610B7-EF9D-44DA-9589-6C2105E3FF08}"/>
              </a:ext>
            </a:extLst>
          </p:cNvPr>
          <p:cNvSpPr>
            <a:spLocks noChangeArrowheads="1"/>
          </p:cNvSpPr>
          <p:nvPr/>
        </p:nvSpPr>
        <p:spPr bwMode="auto">
          <a:xfrm>
            <a:off x="561782" y="512445"/>
            <a:ext cx="597241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习题难度特征定义</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08561B7-519E-4CA0-A48E-9688A3CD8C90}"/>
                  </a:ext>
                </a:extLst>
              </p:cNvPr>
              <p:cNvSpPr txBox="1"/>
              <p:nvPr/>
            </p:nvSpPr>
            <p:spPr>
              <a:xfrm>
                <a:off x="1625600" y="3921085"/>
                <a:ext cx="673100"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𝑑</m:t>
                          </m:r>
                        </m:e>
                        <m:sub>
                          <m:r>
                            <a:rPr lang="en-US" altLang="zh-CN" sz="2800" b="0" i="1" smtClean="0">
                              <a:latin typeface="Cambria Math" panose="02040503050406030204" pitchFamily="18" charset="0"/>
                            </a:rPr>
                            <m:t>𝑗</m:t>
                          </m:r>
                        </m:sub>
                      </m:sSub>
                    </m:oMath>
                  </m:oMathPara>
                </a14:m>
                <a:endParaRPr lang="zh-CN" altLang="en-US" sz="2800" dirty="0"/>
              </a:p>
            </p:txBody>
          </p:sp>
        </mc:Choice>
        <mc:Fallback xmlns="">
          <p:sp>
            <p:nvSpPr>
              <p:cNvPr id="9" name="文本框 8">
                <a:extLst>
                  <a:ext uri="{FF2B5EF4-FFF2-40B4-BE49-F238E27FC236}">
                    <a16:creationId xmlns:a16="http://schemas.microsoft.com/office/drawing/2014/main" id="{B08561B7-519E-4CA0-A48E-9688A3CD8C90}"/>
                  </a:ext>
                </a:extLst>
              </p:cNvPr>
              <p:cNvSpPr txBox="1">
                <a:spLocks noRot="1" noChangeAspect="1" noMove="1" noResize="1" noEditPoints="1" noAdjustHandles="1" noChangeArrowheads="1" noChangeShapeType="1" noTextEdit="1"/>
              </p:cNvSpPr>
              <p:nvPr/>
            </p:nvSpPr>
            <p:spPr>
              <a:xfrm>
                <a:off x="1625600" y="3921085"/>
                <a:ext cx="673100" cy="557910"/>
              </a:xfrm>
              <a:prstGeom prst="rect">
                <a:avLst/>
              </a:prstGeom>
              <a:blipFill>
                <a:blip r:embed="rId4"/>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70EE00DF-C9DB-43C4-8540-D6D79C046FCF}"/>
              </a:ext>
            </a:extLst>
          </p:cNvPr>
          <p:cNvSpPr txBox="1"/>
          <p:nvPr/>
        </p:nvSpPr>
        <p:spPr>
          <a:xfrm>
            <a:off x="2298700" y="4015903"/>
            <a:ext cx="4699000" cy="461665"/>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习题</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j</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的习题</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j</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的答错率</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76FF75E-5A95-410A-B8EA-7774C310B21E}"/>
                  </a:ext>
                </a:extLst>
              </p:cNvPr>
              <p:cNvSpPr txBox="1"/>
              <p:nvPr/>
            </p:nvSpPr>
            <p:spPr>
              <a:xfrm>
                <a:off x="1625600" y="4572386"/>
                <a:ext cx="7302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zh-CN" altLang="en-US" sz="2800" i="1" smtClean="0">
                              <a:latin typeface="Cambria Math" panose="02040503050406030204" pitchFamily="18" charset="0"/>
                            </a:rPr>
                            <m:t>𝛼</m:t>
                          </m:r>
                        </m:e>
                        <m:sub>
                          <m:r>
                            <a:rPr lang="en-US" altLang="zh-CN" sz="2800" b="0" i="1" smtClean="0">
                              <a:latin typeface="Cambria Math" panose="02040503050406030204" pitchFamily="18" charset="0"/>
                            </a:rPr>
                            <m:t>𝑘</m:t>
                          </m:r>
                        </m:sub>
                      </m:sSub>
                    </m:oMath>
                  </m:oMathPara>
                </a14:m>
                <a:endParaRPr lang="zh-CN" altLang="en-US" sz="2800" dirty="0"/>
              </a:p>
            </p:txBody>
          </p:sp>
        </mc:Choice>
        <mc:Fallback xmlns="">
          <p:sp>
            <p:nvSpPr>
              <p:cNvPr id="12" name="文本框 11">
                <a:extLst>
                  <a:ext uri="{FF2B5EF4-FFF2-40B4-BE49-F238E27FC236}">
                    <a16:creationId xmlns:a16="http://schemas.microsoft.com/office/drawing/2014/main" id="{476FF75E-5A95-410A-B8EA-7774C310B21E}"/>
                  </a:ext>
                </a:extLst>
              </p:cNvPr>
              <p:cNvSpPr txBox="1">
                <a:spLocks noRot="1" noChangeAspect="1" noMove="1" noResize="1" noEditPoints="1" noAdjustHandles="1" noChangeArrowheads="1" noChangeShapeType="1" noTextEdit="1"/>
              </p:cNvSpPr>
              <p:nvPr/>
            </p:nvSpPr>
            <p:spPr>
              <a:xfrm>
                <a:off x="1625600" y="4572386"/>
                <a:ext cx="730250" cy="523220"/>
              </a:xfrm>
              <a:prstGeom prst="rect">
                <a:avLst/>
              </a:prstGeom>
              <a:blipFill>
                <a:blip r:embed="rId5"/>
                <a:stretch>
                  <a:fillRect/>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9ADEF97D-35AB-4CD9-BAB9-2309B46A53F2}"/>
              </a:ext>
            </a:extLst>
          </p:cNvPr>
          <p:cNvSpPr txBox="1"/>
          <p:nvPr/>
        </p:nvSpPr>
        <p:spPr>
          <a:xfrm>
            <a:off x="2355850" y="4668098"/>
            <a:ext cx="4699000" cy="461665"/>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知识点</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的答错率</a:t>
            </a: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5C4FA0D-583F-4675-A1A2-A3E5BFFAD26A}"/>
                  </a:ext>
                </a:extLst>
              </p:cNvPr>
              <p:cNvSpPr txBox="1"/>
              <p:nvPr/>
            </p:nvSpPr>
            <p:spPr>
              <a:xfrm>
                <a:off x="1850231" y="5163920"/>
                <a:ext cx="22383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𝑛</m:t>
                      </m:r>
                    </m:oMath>
                  </m:oMathPara>
                </a14:m>
                <a:endParaRPr lang="zh-CN" altLang="en-US" sz="3200" dirty="0"/>
              </a:p>
            </p:txBody>
          </p:sp>
        </mc:Choice>
        <mc:Fallback xmlns="">
          <p:sp>
            <p:nvSpPr>
              <p:cNvPr id="15" name="文本框 14">
                <a:extLst>
                  <a:ext uri="{FF2B5EF4-FFF2-40B4-BE49-F238E27FC236}">
                    <a16:creationId xmlns:a16="http://schemas.microsoft.com/office/drawing/2014/main" id="{85C4FA0D-583F-4675-A1A2-A3E5BFFAD26A}"/>
                  </a:ext>
                </a:extLst>
              </p:cNvPr>
              <p:cNvSpPr txBox="1">
                <a:spLocks noRot="1" noChangeAspect="1" noMove="1" noResize="1" noEditPoints="1" noAdjustHandles="1" noChangeArrowheads="1" noChangeShapeType="1" noTextEdit="1"/>
              </p:cNvSpPr>
              <p:nvPr/>
            </p:nvSpPr>
            <p:spPr>
              <a:xfrm>
                <a:off x="1850231" y="5163920"/>
                <a:ext cx="223837" cy="584775"/>
              </a:xfrm>
              <a:prstGeom prst="rect">
                <a:avLst/>
              </a:prstGeom>
              <a:blipFill>
                <a:blip r:embed="rId6"/>
                <a:stretch>
                  <a:fillRect r="-47222"/>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740AB498-A552-4CC8-9B3E-54E32BBA422B}"/>
              </a:ext>
            </a:extLst>
          </p:cNvPr>
          <p:cNvSpPr txBox="1"/>
          <p:nvPr/>
        </p:nvSpPr>
        <p:spPr>
          <a:xfrm>
            <a:off x="2444748" y="5190247"/>
            <a:ext cx="4699000" cy="461665"/>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习题涉及的知识点个数</a:t>
            </a:r>
          </a:p>
        </p:txBody>
      </p:sp>
    </p:spTree>
    <p:extLst>
      <p:ext uri="{BB962C8B-B14F-4D97-AF65-F5344CB8AC3E}">
        <p14:creationId xmlns:p14="http://schemas.microsoft.com/office/powerpoint/2010/main" val="6782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5830A0F9-64DB-495B-97E7-36CE0D7DBEE0}"/>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FA6A7BCF-46BE-4FB2-8088-358F977A3065}"/>
              </a:ext>
            </a:extLst>
          </p:cNvPr>
          <p:cNvSpPr>
            <a:spLocks noGrp="1"/>
          </p:cNvSpPr>
          <p:nvPr>
            <p:ph type="sldNum" sz="quarter" idx="12"/>
          </p:nvPr>
        </p:nvSpPr>
        <p:spPr/>
        <p:txBody>
          <a:bodyPr/>
          <a:lstStyle/>
          <a:p>
            <a:fld id="{5DD3DB80-B894-403A-B48E-6FDC1A72010E}" type="slidenum">
              <a:rPr lang="zh-CN" altLang="en-US" smtClean="0"/>
              <a:t>3</a:t>
            </a:fld>
            <a:endParaRPr lang="zh-CN" altLang="en-US" dirty="0"/>
          </a:p>
        </p:txBody>
      </p:sp>
      <p:sp>
        <p:nvSpPr>
          <p:cNvPr id="4" name="矩形: 圆角 3">
            <a:extLst>
              <a:ext uri="{FF2B5EF4-FFF2-40B4-BE49-F238E27FC236}">
                <a16:creationId xmlns:a16="http://schemas.microsoft.com/office/drawing/2014/main" id="{CD5D7D09-ABF7-424A-8C3E-1AE42BC51EBD}"/>
              </a:ext>
            </a:extLst>
          </p:cNvPr>
          <p:cNvSpPr/>
          <p:nvPr/>
        </p:nvSpPr>
        <p:spPr>
          <a:xfrm>
            <a:off x="1610578" y="3214758"/>
            <a:ext cx="718557" cy="461666"/>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3ED2B4EE-3AA2-4114-B356-E501031990BE}"/>
              </a:ext>
            </a:extLst>
          </p:cNvPr>
          <p:cNvCxnSpPr>
            <a:cxnSpLocks/>
            <a:endCxn id="4" idx="1"/>
          </p:cNvCxnSpPr>
          <p:nvPr/>
        </p:nvCxnSpPr>
        <p:spPr>
          <a:xfrm>
            <a:off x="796538" y="3445591"/>
            <a:ext cx="814040"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6" name="矩形: 圆角 5">
            <a:extLst>
              <a:ext uri="{FF2B5EF4-FFF2-40B4-BE49-F238E27FC236}">
                <a16:creationId xmlns:a16="http://schemas.microsoft.com/office/drawing/2014/main" id="{636AF71B-A924-466C-875C-A6793FB625C5}"/>
              </a:ext>
            </a:extLst>
          </p:cNvPr>
          <p:cNvSpPr/>
          <p:nvPr/>
        </p:nvSpPr>
        <p:spPr>
          <a:xfrm>
            <a:off x="3690268" y="3214758"/>
            <a:ext cx="760275" cy="478258"/>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0E6A6EDA-89D1-4A34-AA0B-4B26CA0B8C51}"/>
              </a:ext>
            </a:extLst>
          </p:cNvPr>
          <p:cNvSpPr/>
          <p:nvPr/>
        </p:nvSpPr>
        <p:spPr>
          <a:xfrm>
            <a:off x="5602062" y="3207791"/>
            <a:ext cx="795266" cy="478259"/>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EDAE745-82A5-4A04-BF9C-2C0E927A8A60}"/>
                  </a:ext>
                </a:extLst>
              </p:cNvPr>
              <p:cNvSpPr txBox="1"/>
              <p:nvPr/>
            </p:nvSpPr>
            <p:spPr>
              <a:xfrm>
                <a:off x="1610578" y="3198167"/>
                <a:ext cx="4781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𝑠</m:t>
                          </m:r>
                        </m:e>
                        <m:sub>
                          <m:r>
                            <a:rPr lang="zh-CN" altLang="en-US" sz="2400" i="1">
                              <a:latin typeface="Cambria Math" panose="02040503050406030204" pitchFamily="18" charset="0"/>
                            </a:rPr>
                            <m:t>𝑡</m:t>
                          </m:r>
                          <m:r>
                            <a:rPr lang="zh-CN" altLang="en-US" sz="2400" i="0">
                              <a:latin typeface="Cambria Math" panose="02040503050406030204" pitchFamily="18" charset="0"/>
                            </a:rPr>
                            <m:t>−1</m:t>
                          </m:r>
                        </m:sub>
                      </m:sSub>
                    </m:oMath>
                  </m:oMathPara>
                </a14:m>
                <a:endParaRPr lang="zh-CN" altLang="en-US" sz="2400" dirty="0"/>
              </a:p>
            </p:txBody>
          </p:sp>
        </mc:Choice>
        <mc:Fallback xmlns="">
          <p:sp>
            <p:nvSpPr>
              <p:cNvPr id="8" name="文本框 7">
                <a:extLst>
                  <a:ext uri="{FF2B5EF4-FFF2-40B4-BE49-F238E27FC236}">
                    <a16:creationId xmlns:a16="http://schemas.microsoft.com/office/drawing/2014/main" id="{2EDAE745-82A5-4A04-BF9C-2C0E927A8A60}"/>
                  </a:ext>
                </a:extLst>
              </p:cNvPr>
              <p:cNvSpPr txBox="1">
                <a:spLocks noRot="1" noChangeAspect="1" noMove="1" noResize="1" noEditPoints="1" noAdjustHandles="1" noChangeArrowheads="1" noChangeShapeType="1" noTextEdit="1"/>
              </p:cNvSpPr>
              <p:nvPr/>
            </p:nvSpPr>
            <p:spPr>
              <a:xfrm>
                <a:off x="1610578" y="3198167"/>
                <a:ext cx="478107" cy="461665"/>
              </a:xfrm>
              <a:prstGeom prst="rect">
                <a:avLst/>
              </a:prstGeom>
              <a:blipFill>
                <a:blip r:embed="rId3"/>
                <a:stretch>
                  <a:fillRect r="-44304" b="-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35274F0-315F-487A-B3C2-BDB17E5B68A5}"/>
                  </a:ext>
                </a:extLst>
              </p:cNvPr>
              <p:cNvSpPr txBox="1"/>
              <p:nvPr/>
            </p:nvSpPr>
            <p:spPr>
              <a:xfrm>
                <a:off x="3777638" y="3206461"/>
                <a:ext cx="553031" cy="4782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𝑠</m:t>
                          </m:r>
                        </m:e>
                        <m:sub>
                          <m:r>
                            <a:rPr lang="zh-CN" altLang="en-US" sz="2400" i="1">
                              <a:latin typeface="Cambria Math" panose="02040503050406030204" pitchFamily="18" charset="0"/>
                            </a:rPr>
                            <m:t>𝑡</m:t>
                          </m:r>
                        </m:sub>
                      </m:sSub>
                    </m:oMath>
                  </m:oMathPara>
                </a14:m>
                <a:endParaRPr lang="zh-CN" altLang="en-US" sz="2400" dirty="0"/>
              </a:p>
            </p:txBody>
          </p:sp>
        </mc:Choice>
        <mc:Fallback xmlns="">
          <p:sp>
            <p:nvSpPr>
              <p:cNvPr id="9" name="文本框 8">
                <a:extLst>
                  <a:ext uri="{FF2B5EF4-FFF2-40B4-BE49-F238E27FC236}">
                    <a16:creationId xmlns:a16="http://schemas.microsoft.com/office/drawing/2014/main" id="{535274F0-315F-487A-B3C2-BDB17E5B68A5}"/>
                  </a:ext>
                </a:extLst>
              </p:cNvPr>
              <p:cNvSpPr txBox="1">
                <a:spLocks noRot="1" noChangeAspect="1" noMove="1" noResize="1" noEditPoints="1" noAdjustHandles="1" noChangeArrowheads="1" noChangeShapeType="1" noTextEdit="1"/>
              </p:cNvSpPr>
              <p:nvPr/>
            </p:nvSpPr>
            <p:spPr>
              <a:xfrm>
                <a:off x="3777638" y="3206461"/>
                <a:ext cx="553031" cy="47825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D447F01-4365-42EE-8293-463BA74EEB26}"/>
                  </a:ext>
                </a:extLst>
              </p:cNvPr>
              <p:cNvSpPr txBox="1"/>
              <p:nvPr/>
            </p:nvSpPr>
            <p:spPr>
              <a:xfrm>
                <a:off x="5610974" y="3231351"/>
                <a:ext cx="79526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𝑠</m:t>
                          </m:r>
                        </m:e>
                        <m:sub>
                          <m:r>
                            <a:rPr lang="zh-CN" altLang="en-US" sz="2400" i="1">
                              <a:latin typeface="Cambria Math" panose="02040503050406030204" pitchFamily="18" charset="0"/>
                            </a:rPr>
                            <m:t>𝑡</m:t>
                          </m:r>
                          <m:r>
                            <a:rPr lang="en-US" altLang="zh-CN" sz="2400" b="0" i="0" smtClean="0">
                              <a:latin typeface="Cambria Math" panose="02040503050406030204" pitchFamily="18" charset="0"/>
                            </a:rPr>
                            <m:t>+</m:t>
                          </m:r>
                          <m:r>
                            <a:rPr lang="zh-CN" altLang="en-US" sz="2400" i="0">
                              <a:latin typeface="Cambria Math" panose="02040503050406030204" pitchFamily="18" charset="0"/>
                            </a:rPr>
                            <m:t>1</m:t>
                          </m:r>
                        </m:sub>
                      </m:sSub>
                    </m:oMath>
                  </m:oMathPara>
                </a14:m>
                <a:endParaRPr lang="zh-CN" altLang="en-US" sz="2400" dirty="0"/>
              </a:p>
            </p:txBody>
          </p:sp>
        </mc:Choice>
        <mc:Fallback xmlns="">
          <p:sp>
            <p:nvSpPr>
              <p:cNvPr id="10" name="文本框 9">
                <a:extLst>
                  <a:ext uri="{FF2B5EF4-FFF2-40B4-BE49-F238E27FC236}">
                    <a16:creationId xmlns:a16="http://schemas.microsoft.com/office/drawing/2014/main" id="{1D447F01-4365-42EE-8293-463BA74EEB26}"/>
                  </a:ext>
                </a:extLst>
              </p:cNvPr>
              <p:cNvSpPr txBox="1">
                <a:spLocks noRot="1" noChangeAspect="1" noMove="1" noResize="1" noEditPoints="1" noAdjustHandles="1" noChangeArrowheads="1" noChangeShapeType="1" noTextEdit="1"/>
              </p:cNvSpPr>
              <p:nvPr/>
            </p:nvSpPr>
            <p:spPr>
              <a:xfrm>
                <a:off x="5610974" y="3231351"/>
                <a:ext cx="795266" cy="461665"/>
              </a:xfrm>
              <a:prstGeom prst="rect">
                <a:avLst/>
              </a:prstGeom>
              <a:blipFill>
                <a:blip r:embed="rId5"/>
                <a:stretch>
                  <a:fillRect b="-5263"/>
                </a:stretch>
              </a:blipFill>
            </p:spPr>
            <p:txBody>
              <a:bodyPr/>
              <a:lstStyle/>
              <a:p>
                <a:r>
                  <a:rPr lang="zh-CN" altLang="en-US">
                    <a:noFill/>
                  </a:rPr>
                  <a:t> </a:t>
                </a:r>
              </a:p>
            </p:txBody>
          </p:sp>
        </mc:Fallback>
      </mc:AlternateContent>
      <p:sp>
        <p:nvSpPr>
          <p:cNvPr id="11" name="矩形: 圆角 10">
            <a:extLst>
              <a:ext uri="{FF2B5EF4-FFF2-40B4-BE49-F238E27FC236}">
                <a16:creationId xmlns:a16="http://schemas.microsoft.com/office/drawing/2014/main" id="{4603710D-A589-4F46-9729-FB6AFF57A65B}"/>
              </a:ext>
            </a:extLst>
          </p:cNvPr>
          <p:cNvSpPr/>
          <p:nvPr/>
        </p:nvSpPr>
        <p:spPr>
          <a:xfrm>
            <a:off x="1138625" y="4210729"/>
            <a:ext cx="595878" cy="50403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B4CE9B1-307B-48DB-825E-AA060E7DD91D}"/>
                  </a:ext>
                </a:extLst>
              </p:cNvPr>
              <p:cNvSpPr txBox="1"/>
              <p:nvPr/>
            </p:nvSpPr>
            <p:spPr>
              <a:xfrm>
                <a:off x="1138625" y="4260654"/>
                <a:ext cx="5958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𝑡</m:t>
                          </m:r>
                          <m:r>
                            <a:rPr lang="zh-CN" altLang="en-US" i="0">
                              <a:latin typeface="Cambria Math" panose="02040503050406030204" pitchFamily="18" charset="0"/>
                            </a:rPr>
                            <m:t>−1</m:t>
                          </m:r>
                        </m:sub>
                      </m:sSub>
                    </m:oMath>
                  </m:oMathPara>
                </a14:m>
                <a:endParaRPr lang="zh-CN" altLang="en-US" dirty="0"/>
              </a:p>
            </p:txBody>
          </p:sp>
        </mc:Choice>
        <mc:Fallback xmlns="">
          <p:sp>
            <p:nvSpPr>
              <p:cNvPr id="12" name="文本框 11">
                <a:extLst>
                  <a:ext uri="{FF2B5EF4-FFF2-40B4-BE49-F238E27FC236}">
                    <a16:creationId xmlns:a16="http://schemas.microsoft.com/office/drawing/2014/main" id="{BB4CE9B1-307B-48DB-825E-AA060E7DD91D}"/>
                  </a:ext>
                </a:extLst>
              </p:cNvPr>
              <p:cNvSpPr txBox="1">
                <a:spLocks noRot="1" noChangeAspect="1" noMove="1" noResize="1" noEditPoints="1" noAdjustHandles="1" noChangeArrowheads="1" noChangeShapeType="1" noTextEdit="1"/>
              </p:cNvSpPr>
              <p:nvPr/>
            </p:nvSpPr>
            <p:spPr>
              <a:xfrm>
                <a:off x="1138625" y="4260654"/>
                <a:ext cx="595878" cy="369332"/>
              </a:xfrm>
              <a:prstGeom prst="rect">
                <a:avLst/>
              </a:prstGeom>
              <a:blipFill>
                <a:blip r:embed="rId6"/>
                <a:stretch>
                  <a:fillRect b="-6557"/>
                </a:stretch>
              </a:blipFill>
            </p:spPr>
            <p:txBody>
              <a:bodyPr/>
              <a:lstStyle/>
              <a:p>
                <a:r>
                  <a:rPr lang="zh-CN" altLang="en-US">
                    <a:noFill/>
                  </a:rPr>
                  <a:t> </a:t>
                </a:r>
              </a:p>
            </p:txBody>
          </p:sp>
        </mc:Fallback>
      </mc:AlternateContent>
      <p:cxnSp>
        <p:nvCxnSpPr>
          <p:cNvPr id="13" name="直接箭头连接符 12">
            <a:extLst>
              <a:ext uri="{FF2B5EF4-FFF2-40B4-BE49-F238E27FC236}">
                <a16:creationId xmlns:a16="http://schemas.microsoft.com/office/drawing/2014/main" id="{665852A9-D6CB-470A-A2BF-B5E4C9B7A521}"/>
              </a:ext>
            </a:extLst>
          </p:cNvPr>
          <p:cNvCxnSpPr>
            <a:cxnSpLocks/>
            <a:stCxn id="4" idx="3"/>
            <a:endCxn id="6" idx="1"/>
          </p:cNvCxnSpPr>
          <p:nvPr/>
        </p:nvCxnSpPr>
        <p:spPr>
          <a:xfrm>
            <a:off x="2329135" y="3445591"/>
            <a:ext cx="1361133" cy="829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AF78F300-B396-499A-84C6-8F24D2E6F453}"/>
              </a:ext>
            </a:extLst>
          </p:cNvPr>
          <p:cNvCxnSpPr>
            <a:cxnSpLocks/>
            <a:stCxn id="11" idx="0"/>
          </p:cNvCxnSpPr>
          <p:nvPr/>
        </p:nvCxnSpPr>
        <p:spPr>
          <a:xfrm flipV="1">
            <a:off x="1436564" y="3706865"/>
            <a:ext cx="515594" cy="50386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5" name="矩形: 圆角 14">
            <a:extLst>
              <a:ext uri="{FF2B5EF4-FFF2-40B4-BE49-F238E27FC236}">
                <a16:creationId xmlns:a16="http://schemas.microsoft.com/office/drawing/2014/main" id="{E21D0CB3-DB25-4CF6-A67E-8D36E98810AC}"/>
              </a:ext>
            </a:extLst>
          </p:cNvPr>
          <p:cNvSpPr/>
          <p:nvPr/>
        </p:nvSpPr>
        <p:spPr>
          <a:xfrm>
            <a:off x="4188093" y="4209754"/>
            <a:ext cx="536787" cy="457764"/>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11D22B2C-0640-4AB4-99CD-84604BFBA4B4}"/>
                  </a:ext>
                </a:extLst>
              </p:cNvPr>
              <p:cNvSpPr txBox="1"/>
              <p:nvPr/>
            </p:nvSpPr>
            <p:spPr>
              <a:xfrm>
                <a:off x="4188093" y="4275381"/>
                <a:ext cx="5417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𝑡</m:t>
                          </m:r>
                        </m:sub>
                      </m:sSub>
                    </m:oMath>
                  </m:oMathPara>
                </a14:m>
                <a:endParaRPr lang="zh-CN" altLang="en-US" dirty="0"/>
              </a:p>
            </p:txBody>
          </p:sp>
        </mc:Choice>
        <mc:Fallback xmlns="">
          <p:sp>
            <p:nvSpPr>
              <p:cNvPr id="16" name="文本框 15">
                <a:extLst>
                  <a:ext uri="{FF2B5EF4-FFF2-40B4-BE49-F238E27FC236}">
                    <a16:creationId xmlns:a16="http://schemas.microsoft.com/office/drawing/2014/main" id="{11D22B2C-0640-4AB4-99CD-84604BFBA4B4}"/>
                  </a:ext>
                </a:extLst>
              </p:cNvPr>
              <p:cNvSpPr txBox="1">
                <a:spLocks noRot="1" noChangeAspect="1" noMove="1" noResize="1" noEditPoints="1" noAdjustHandles="1" noChangeArrowheads="1" noChangeShapeType="1" noTextEdit="1"/>
              </p:cNvSpPr>
              <p:nvPr/>
            </p:nvSpPr>
            <p:spPr>
              <a:xfrm>
                <a:off x="4188093" y="4275381"/>
                <a:ext cx="541795" cy="369332"/>
              </a:xfrm>
              <a:prstGeom prst="rect">
                <a:avLst/>
              </a:prstGeom>
              <a:blipFill>
                <a:blip r:embed="rId7"/>
                <a:stretch>
                  <a:fillRect/>
                </a:stretch>
              </a:blipFill>
            </p:spPr>
            <p:txBody>
              <a:bodyPr/>
              <a:lstStyle/>
              <a:p>
                <a:r>
                  <a:rPr lang="zh-CN" altLang="en-US">
                    <a:noFill/>
                  </a:rPr>
                  <a:t> </a:t>
                </a:r>
              </a:p>
            </p:txBody>
          </p:sp>
        </mc:Fallback>
      </mc:AlternateContent>
      <p:cxnSp>
        <p:nvCxnSpPr>
          <p:cNvPr id="18" name="直接箭头连接符 17">
            <a:extLst>
              <a:ext uri="{FF2B5EF4-FFF2-40B4-BE49-F238E27FC236}">
                <a16:creationId xmlns:a16="http://schemas.microsoft.com/office/drawing/2014/main" id="{28580BCA-E07F-4CFF-B115-0750D6EDB487}"/>
              </a:ext>
            </a:extLst>
          </p:cNvPr>
          <p:cNvCxnSpPr>
            <a:cxnSpLocks/>
            <a:stCxn id="6" idx="3"/>
            <a:endCxn id="10" idx="1"/>
          </p:cNvCxnSpPr>
          <p:nvPr/>
        </p:nvCxnSpPr>
        <p:spPr>
          <a:xfrm flipV="1">
            <a:off x="4450543" y="3444372"/>
            <a:ext cx="1160431" cy="951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9" name="矩形: 圆角 18">
            <a:extLst>
              <a:ext uri="{FF2B5EF4-FFF2-40B4-BE49-F238E27FC236}">
                <a16:creationId xmlns:a16="http://schemas.microsoft.com/office/drawing/2014/main" id="{DB06A4D9-220E-4B6D-B557-27BA5F500F86}"/>
              </a:ext>
            </a:extLst>
          </p:cNvPr>
          <p:cNvSpPr/>
          <p:nvPr/>
        </p:nvSpPr>
        <p:spPr>
          <a:xfrm>
            <a:off x="6167914" y="4222797"/>
            <a:ext cx="722970" cy="503237"/>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5C4E79E-4428-4BB4-898E-19DFAD9637A2}"/>
                  </a:ext>
                </a:extLst>
              </p:cNvPr>
              <p:cNvSpPr txBox="1"/>
              <p:nvPr/>
            </p:nvSpPr>
            <p:spPr>
              <a:xfrm>
                <a:off x="6096874" y="4250381"/>
                <a:ext cx="8359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𝑡</m:t>
                          </m:r>
                          <m:r>
                            <a:rPr lang="en-US" altLang="zh-CN" b="0" i="1" smtClean="0">
                              <a:latin typeface="Cambria Math" panose="02040503050406030204" pitchFamily="18" charset="0"/>
                            </a:rPr>
                            <m:t>+1</m:t>
                          </m:r>
                        </m:sub>
                      </m:sSub>
                    </m:oMath>
                  </m:oMathPara>
                </a14:m>
                <a:endParaRPr lang="zh-CN" altLang="en-US" dirty="0"/>
              </a:p>
            </p:txBody>
          </p:sp>
        </mc:Choice>
        <mc:Fallback xmlns="">
          <p:sp>
            <p:nvSpPr>
              <p:cNvPr id="20" name="文本框 19">
                <a:extLst>
                  <a:ext uri="{FF2B5EF4-FFF2-40B4-BE49-F238E27FC236}">
                    <a16:creationId xmlns:a16="http://schemas.microsoft.com/office/drawing/2014/main" id="{A5C4E79E-4428-4BB4-898E-19DFAD9637A2}"/>
                  </a:ext>
                </a:extLst>
              </p:cNvPr>
              <p:cNvSpPr txBox="1">
                <a:spLocks noRot="1" noChangeAspect="1" noMove="1" noResize="1" noEditPoints="1" noAdjustHandles="1" noChangeArrowheads="1" noChangeShapeType="1" noTextEdit="1"/>
              </p:cNvSpPr>
              <p:nvPr/>
            </p:nvSpPr>
            <p:spPr>
              <a:xfrm>
                <a:off x="6096874" y="4250381"/>
                <a:ext cx="835980" cy="369332"/>
              </a:xfrm>
              <a:prstGeom prst="rect">
                <a:avLst/>
              </a:prstGeom>
              <a:blipFill>
                <a:blip r:embed="rId8"/>
                <a:stretch>
                  <a:fillRect/>
                </a:stretch>
              </a:blipFill>
            </p:spPr>
            <p:txBody>
              <a:bodyPr/>
              <a:lstStyle/>
              <a:p>
                <a:r>
                  <a:rPr lang="zh-CN" altLang="en-US">
                    <a:noFill/>
                  </a:rPr>
                  <a:t> </a:t>
                </a:r>
              </a:p>
            </p:txBody>
          </p:sp>
        </mc:Fallback>
      </mc:AlternateContent>
      <p:cxnSp>
        <p:nvCxnSpPr>
          <p:cNvPr id="21" name="直接箭头连接符 20">
            <a:extLst>
              <a:ext uri="{FF2B5EF4-FFF2-40B4-BE49-F238E27FC236}">
                <a16:creationId xmlns:a16="http://schemas.microsoft.com/office/drawing/2014/main" id="{D5BFCBF0-8061-43FD-8EC0-AF8DB9C50932}"/>
              </a:ext>
            </a:extLst>
          </p:cNvPr>
          <p:cNvCxnSpPr>
            <a:cxnSpLocks/>
            <a:stCxn id="19" idx="0"/>
            <a:endCxn id="10" idx="2"/>
          </p:cNvCxnSpPr>
          <p:nvPr/>
        </p:nvCxnSpPr>
        <p:spPr>
          <a:xfrm flipH="1" flipV="1">
            <a:off x="6008607" y="3693016"/>
            <a:ext cx="520792" cy="52978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1FDFCE21-F6A0-4463-98AB-B892F1E82E0F}"/>
              </a:ext>
            </a:extLst>
          </p:cNvPr>
          <p:cNvCxnSpPr>
            <a:cxnSpLocks/>
          </p:cNvCxnSpPr>
          <p:nvPr/>
        </p:nvCxnSpPr>
        <p:spPr>
          <a:xfrm>
            <a:off x="6406240" y="3444372"/>
            <a:ext cx="1227351" cy="1781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3" name="矩形: 圆角 22">
            <a:extLst>
              <a:ext uri="{FF2B5EF4-FFF2-40B4-BE49-F238E27FC236}">
                <a16:creationId xmlns:a16="http://schemas.microsoft.com/office/drawing/2014/main" id="{F64D4A7B-F484-43A5-91CB-97EFFEE4D640}"/>
              </a:ext>
            </a:extLst>
          </p:cNvPr>
          <p:cNvSpPr/>
          <p:nvPr/>
        </p:nvSpPr>
        <p:spPr>
          <a:xfrm>
            <a:off x="5184398" y="4210730"/>
            <a:ext cx="661469" cy="494519"/>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59594C7C-8CE7-40E7-AC28-294AB7C0E858}"/>
                  </a:ext>
                </a:extLst>
              </p:cNvPr>
              <p:cNvSpPr txBox="1"/>
              <p:nvPr/>
            </p:nvSpPr>
            <p:spPr>
              <a:xfrm>
                <a:off x="5098474" y="4210212"/>
                <a:ext cx="7720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𝑡</m:t>
                          </m:r>
                          <m:r>
                            <a:rPr lang="en-US" altLang="zh-CN" b="0" i="1" smtClean="0">
                              <a:latin typeface="Cambria Math" panose="02040503050406030204" pitchFamily="18" charset="0"/>
                            </a:rPr>
                            <m:t>+1</m:t>
                          </m:r>
                        </m:sub>
                      </m:sSub>
                    </m:oMath>
                  </m:oMathPara>
                </a14:m>
                <a:endParaRPr lang="zh-CN" altLang="en-US" dirty="0"/>
              </a:p>
            </p:txBody>
          </p:sp>
        </mc:Choice>
        <mc:Fallback xmlns="">
          <p:sp>
            <p:nvSpPr>
              <p:cNvPr id="24" name="文本框 23">
                <a:extLst>
                  <a:ext uri="{FF2B5EF4-FFF2-40B4-BE49-F238E27FC236}">
                    <a16:creationId xmlns:a16="http://schemas.microsoft.com/office/drawing/2014/main" id="{59594C7C-8CE7-40E7-AC28-294AB7C0E858}"/>
                  </a:ext>
                </a:extLst>
              </p:cNvPr>
              <p:cNvSpPr txBox="1">
                <a:spLocks noRot="1" noChangeAspect="1" noMove="1" noResize="1" noEditPoints="1" noAdjustHandles="1" noChangeArrowheads="1" noChangeShapeType="1" noTextEdit="1"/>
              </p:cNvSpPr>
              <p:nvPr/>
            </p:nvSpPr>
            <p:spPr>
              <a:xfrm>
                <a:off x="5098474" y="4210212"/>
                <a:ext cx="772097" cy="369332"/>
              </a:xfrm>
              <a:prstGeom prst="rect">
                <a:avLst/>
              </a:prstGeom>
              <a:blipFill>
                <a:blip r:embed="rId9"/>
                <a:stretch>
                  <a:fillRect b="-8333"/>
                </a:stretch>
              </a:blipFill>
            </p:spPr>
            <p:txBody>
              <a:bodyPr/>
              <a:lstStyle/>
              <a:p>
                <a:r>
                  <a:rPr lang="zh-CN" altLang="en-US">
                    <a:noFill/>
                  </a:rPr>
                  <a:t> </a:t>
                </a:r>
              </a:p>
            </p:txBody>
          </p:sp>
        </mc:Fallback>
      </mc:AlternateContent>
      <p:sp>
        <p:nvSpPr>
          <p:cNvPr id="25" name="矩形: 圆角 24">
            <a:extLst>
              <a:ext uri="{FF2B5EF4-FFF2-40B4-BE49-F238E27FC236}">
                <a16:creationId xmlns:a16="http://schemas.microsoft.com/office/drawing/2014/main" id="{BA4E8E53-6501-42CC-861D-C9B547DFDC53}"/>
              </a:ext>
            </a:extLst>
          </p:cNvPr>
          <p:cNvSpPr/>
          <p:nvPr/>
        </p:nvSpPr>
        <p:spPr>
          <a:xfrm>
            <a:off x="3368841" y="4231871"/>
            <a:ext cx="661466" cy="461659"/>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7EC9590C-0C91-4ADE-B7D1-7C9290275426}"/>
                  </a:ext>
                </a:extLst>
              </p:cNvPr>
              <p:cNvSpPr txBox="1"/>
              <p:nvPr/>
            </p:nvSpPr>
            <p:spPr>
              <a:xfrm>
                <a:off x="3312544" y="4236193"/>
                <a:ext cx="80592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𝑡</m:t>
                          </m:r>
                        </m:sub>
                      </m:sSub>
                    </m:oMath>
                  </m:oMathPara>
                </a14:m>
                <a:endParaRPr lang="zh-CN" altLang="en-US" dirty="0"/>
              </a:p>
            </p:txBody>
          </p:sp>
        </mc:Choice>
        <mc:Fallback xmlns="">
          <p:sp>
            <p:nvSpPr>
              <p:cNvPr id="26" name="文本框 25">
                <a:extLst>
                  <a:ext uri="{FF2B5EF4-FFF2-40B4-BE49-F238E27FC236}">
                    <a16:creationId xmlns:a16="http://schemas.microsoft.com/office/drawing/2014/main" id="{7EC9590C-0C91-4ADE-B7D1-7C9290275426}"/>
                  </a:ext>
                </a:extLst>
              </p:cNvPr>
              <p:cNvSpPr txBox="1">
                <a:spLocks noRot="1" noChangeAspect="1" noMove="1" noResize="1" noEditPoints="1" noAdjustHandles="1" noChangeArrowheads="1" noChangeShapeType="1" noTextEdit="1"/>
              </p:cNvSpPr>
              <p:nvPr/>
            </p:nvSpPr>
            <p:spPr>
              <a:xfrm>
                <a:off x="3312544" y="4236193"/>
                <a:ext cx="805923" cy="369332"/>
              </a:xfrm>
              <a:prstGeom prst="rect">
                <a:avLst/>
              </a:prstGeom>
              <a:blipFill>
                <a:blip r:embed="rId10"/>
                <a:stretch>
                  <a:fillRect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96C5ECEB-D48E-40B9-8073-4388C439E7CB}"/>
                  </a:ext>
                </a:extLst>
              </p:cNvPr>
              <p:cNvSpPr txBox="1"/>
              <p:nvPr/>
            </p:nvSpPr>
            <p:spPr>
              <a:xfrm>
                <a:off x="1989506" y="4272973"/>
                <a:ext cx="62506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𝑡</m:t>
                          </m:r>
                          <m:r>
                            <a:rPr lang="zh-CN" altLang="en-US" i="0">
                              <a:latin typeface="Cambria Math" panose="02040503050406030204" pitchFamily="18" charset="0"/>
                            </a:rPr>
                            <m:t>−1</m:t>
                          </m:r>
                        </m:sub>
                      </m:sSub>
                    </m:oMath>
                  </m:oMathPara>
                </a14:m>
                <a:endParaRPr lang="zh-CN" altLang="en-US" dirty="0"/>
              </a:p>
            </p:txBody>
          </p:sp>
        </mc:Choice>
        <mc:Fallback xmlns="">
          <p:sp>
            <p:nvSpPr>
              <p:cNvPr id="27" name="文本框 26">
                <a:extLst>
                  <a:ext uri="{FF2B5EF4-FFF2-40B4-BE49-F238E27FC236}">
                    <a16:creationId xmlns:a16="http://schemas.microsoft.com/office/drawing/2014/main" id="{96C5ECEB-D48E-40B9-8073-4388C439E7CB}"/>
                  </a:ext>
                </a:extLst>
              </p:cNvPr>
              <p:cNvSpPr txBox="1">
                <a:spLocks noRot="1" noChangeAspect="1" noMove="1" noResize="1" noEditPoints="1" noAdjustHandles="1" noChangeArrowheads="1" noChangeShapeType="1" noTextEdit="1"/>
              </p:cNvSpPr>
              <p:nvPr/>
            </p:nvSpPr>
            <p:spPr>
              <a:xfrm>
                <a:off x="1989506" y="4272973"/>
                <a:ext cx="625068" cy="369332"/>
              </a:xfrm>
              <a:prstGeom prst="rect">
                <a:avLst/>
              </a:prstGeom>
              <a:blipFill>
                <a:blip r:embed="rId11"/>
                <a:stretch>
                  <a:fillRect/>
                </a:stretch>
              </a:blipFill>
            </p:spPr>
            <p:txBody>
              <a:bodyPr/>
              <a:lstStyle/>
              <a:p>
                <a:r>
                  <a:rPr lang="zh-CN" altLang="en-US">
                    <a:noFill/>
                  </a:rPr>
                  <a:t> </a:t>
                </a:r>
              </a:p>
            </p:txBody>
          </p:sp>
        </mc:Fallback>
      </mc:AlternateContent>
      <p:sp>
        <p:nvSpPr>
          <p:cNvPr id="28" name="矩形: 圆角 27">
            <a:extLst>
              <a:ext uri="{FF2B5EF4-FFF2-40B4-BE49-F238E27FC236}">
                <a16:creationId xmlns:a16="http://schemas.microsoft.com/office/drawing/2014/main" id="{D7126FD4-9A59-4BF3-A5BD-460DDF0C67CF}"/>
              </a:ext>
            </a:extLst>
          </p:cNvPr>
          <p:cNvSpPr/>
          <p:nvPr/>
        </p:nvSpPr>
        <p:spPr>
          <a:xfrm>
            <a:off x="1989506" y="4246658"/>
            <a:ext cx="661466" cy="461659"/>
          </a:xfrm>
          <a:prstGeom prst="round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29" name="直接箭头连接符 28">
            <a:extLst>
              <a:ext uri="{FF2B5EF4-FFF2-40B4-BE49-F238E27FC236}">
                <a16:creationId xmlns:a16="http://schemas.microsoft.com/office/drawing/2014/main" id="{945762FE-5E90-4B82-AB4A-2931BE53851E}"/>
              </a:ext>
            </a:extLst>
          </p:cNvPr>
          <p:cNvCxnSpPr>
            <a:cxnSpLocks/>
            <a:stCxn id="28" idx="0"/>
          </p:cNvCxnSpPr>
          <p:nvPr/>
        </p:nvCxnSpPr>
        <p:spPr>
          <a:xfrm flipH="1" flipV="1">
            <a:off x="1989506" y="3693015"/>
            <a:ext cx="330733" cy="55364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6475B4E-63FE-4305-8EA5-2408C51B4222}"/>
                  </a:ext>
                </a:extLst>
              </p:cNvPr>
              <p:cNvSpPr txBox="1"/>
              <p:nvPr/>
            </p:nvSpPr>
            <p:spPr>
              <a:xfrm>
                <a:off x="1203558" y="4961923"/>
                <a:ext cx="7695210" cy="1200329"/>
              </a:xfrm>
              <a:prstGeom prst="rect">
                <a:avLst/>
              </a:prstGeom>
              <a:noFill/>
            </p:spPr>
            <p:txBody>
              <a:bodyPr wrap="square">
                <a:spAutoFit/>
              </a:bodyPr>
              <a:lstStyle/>
              <a:p>
                <a:r>
                  <a:rPr lang="zh-CN" altLang="en-US" sz="2400" b="1" dirty="0">
                    <a:solidFill>
                      <a:srgbClr val="0070C0"/>
                    </a:solidFill>
                    <a:latin typeface="宋体" panose="02010600030101010101" pitchFamily="2" charset="-122"/>
                    <a:ea typeface="宋体" panose="02010600030101010101" pitchFamily="2" charset="-122"/>
                  </a:rPr>
                  <a:t>有监督的序列学习问题</a:t>
                </a:r>
                <a:endParaRPr lang="en-US" altLang="zh-CN" sz="2400" b="1" dirty="0">
                  <a:solidFill>
                    <a:srgbClr val="0070C0"/>
                  </a:solidFill>
                  <a:latin typeface="宋体" panose="02010600030101010101" pitchFamily="2" charset="-122"/>
                  <a:ea typeface="宋体" panose="02010600030101010101" pitchFamily="2" charset="-122"/>
                </a:endParaRPr>
              </a:p>
              <a:p>
                <a:r>
                  <a:rPr lang="en-US" altLang="zh-CN" sz="2400" b="1" dirty="0">
                    <a:solidFill>
                      <a:srgbClr val="0070C0"/>
                    </a:solidFill>
                    <a:latin typeface="宋体" panose="02010600030101010101" pitchFamily="2" charset="-122"/>
                    <a:ea typeface="宋体" panose="02010600030101010101" pitchFamily="2" charset="-122"/>
                  </a:rPr>
                  <a:t>S:</a:t>
                </a:r>
                <a:r>
                  <a:rPr lang="zh-CN" altLang="en-US" sz="2400" b="1" dirty="0">
                    <a:solidFill>
                      <a:srgbClr val="0070C0"/>
                    </a:solidFill>
                    <a:latin typeface="宋体" panose="02010600030101010101" pitchFamily="2" charset="-122"/>
                    <a:ea typeface="宋体" panose="02010600030101010101" pitchFamily="2" charset="-122"/>
                  </a:rPr>
                  <a:t>当前学生知识状态（学生能力表征）</a:t>
                </a:r>
                <a:endParaRPr lang="en-US" altLang="zh-CN" sz="2400" b="1" dirty="0">
                  <a:solidFill>
                    <a:srgbClr val="0070C0"/>
                  </a:solidFill>
                  <a:latin typeface="宋体" panose="02010600030101010101" pitchFamily="2" charset="-122"/>
                  <a:ea typeface="宋体" panose="02010600030101010101" pitchFamily="2" charset="-122"/>
                </a:endParaRPr>
              </a:p>
              <a:p>
                <a14:m>
                  <m:oMath xmlns:m="http://schemas.openxmlformats.org/officeDocument/2006/math">
                    <m:r>
                      <a:rPr lang="zh-CN" altLang="en-US" sz="2400" i="1" smtClean="0">
                        <a:solidFill>
                          <a:srgbClr val="0070C0"/>
                        </a:solidFill>
                        <a:latin typeface="Cambria Math" panose="02040503050406030204" pitchFamily="18" charset="0"/>
                      </a:rPr>
                      <m:t>𝛽</m:t>
                    </m:r>
                  </m:oMath>
                </a14:m>
                <a:r>
                  <a:rPr lang="zh-CN" altLang="en-US" sz="2400" dirty="0">
                    <a:solidFill>
                      <a:srgbClr val="0070C0"/>
                    </a:solidFill>
                  </a:rPr>
                  <a:t>：</a:t>
                </a:r>
                <a:r>
                  <a:rPr lang="zh-CN" altLang="en-US" sz="2400" b="1" dirty="0">
                    <a:solidFill>
                      <a:srgbClr val="0070C0"/>
                    </a:solidFill>
                    <a:latin typeface="宋体" panose="02010600030101010101" pitchFamily="2" charset="-122"/>
                    <a:ea typeface="宋体" panose="02010600030101010101" pitchFamily="2" charset="-122"/>
                  </a:rPr>
                  <a:t>难易度（习题表征）</a:t>
                </a:r>
              </a:p>
            </p:txBody>
          </p:sp>
        </mc:Choice>
        <mc:Fallback xmlns="">
          <p:sp>
            <p:nvSpPr>
              <p:cNvPr id="30" name="文本框 29">
                <a:extLst>
                  <a:ext uri="{FF2B5EF4-FFF2-40B4-BE49-F238E27FC236}">
                    <a16:creationId xmlns:a16="http://schemas.microsoft.com/office/drawing/2014/main" id="{76475B4E-63FE-4305-8EA5-2408C51B4222}"/>
                  </a:ext>
                </a:extLst>
              </p:cNvPr>
              <p:cNvSpPr txBox="1">
                <a:spLocks noRot="1" noChangeAspect="1" noMove="1" noResize="1" noEditPoints="1" noAdjustHandles="1" noChangeArrowheads="1" noChangeShapeType="1" noTextEdit="1"/>
              </p:cNvSpPr>
              <p:nvPr/>
            </p:nvSpPr>
            <p:spPr>
              <a:xfrm>
                <a:off x="1203558" y="4961923"/>
                <a:ext cx="7695210" cy="1200329"/>
              </a:xfrm>
              <a:prstGeom prst="rect">
                <a:avLst/>
              </a:prstGeom>
              <a:blipFill>
                <a:blip r:embed="rId12"/>
                <a:stretch>
                  <a:fillRect l="-1188" t="-4061" b="-11168"/>
                </a:stretch>
              </a:blipFill>
            </p:spPr>
            <p:txBody>
              <a:bodyPr/>
              <a:lstStyle/>
              <a:p>
                <a:r>
                  <a:rPr lang="zh-CN" altLang="en-US">
                    <a:noFill/>
                  </a:rPr>
                  <a:t> </a:t>
                </a:r>
              </a:p>
            </p:txBody>
          </p:sp>
        </mc:Fallback>
      </mc:AlternateContent>
      <p:cxnSp>
        <p:nvCxnSpPr>
          <p:cNvPr id="32" name="直接箭头连接符 31">
            <a:extLst>
              <a:ext uri="{FF2B5EF4-FFF2-40B4-BE49-F238E27FC236}">
                <a16:creationId xmlns:a16="http://schemas.microsoft.com/office/drawing/2014/main" id="{90D64EF9-36EC-4961-9FB1-05D292915219}"/>
              </a:ext>
            </a:extLst>
          </p:cNvPr>
          <p:cNvCxnSpPr>
            <a:cxnSpLocks/>
            <a:stCxn id="24" idx="0"/>
            <a:endCxn id="10" idx="2"/>
          </p:cNvCxnSpPr>
          <p:nvPr/>
        </p:nvCxnSpPr>
        <p:spPr>
          <a:xfrm flipV="1">
            <a:off x="5484523" y="3693016"/>
            <a:ext cx="524084" cy="51719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90991023-8A0A-4B9E-A595-393E37FE90A1}"/>
              </a:ext>
            </a:extLst>
          </p:cNvPr>
          <p:cNvCxnSpPr>
            <a:cxnSpLocks/>
          </p:cNvCxnSpPr>
          <p:nvPr/>
        </p:nvCxnSpPr>
        <p:spPr>
          <a:xfrm flipV="1">
            <a:off x="3555823" y="3706865"/>
            <a:ext cx="512500" cy="53773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a:extLst>
              <a:ext uri="{FF2B5EF4-FFF2-40B4-BE49-F238E27FC236}">
                <a16:creationId xmlns:a16="http://schemas.microsoft.com/office/drawing/2014/main" id="{3DEB95AF-2C10-4B73-8814-B21114D2FE8A}"/>
              </a:ext>
            </a:extLst>
          </p:cNvPr>
          <p:cNvCxnSpPr>
            <a:cxnSpLocks/>
            <a:stCxn id="15" idx="0"/>
            <a:endCxn id="9" idx="2"/>
          </p:cNvCxnSpPr>
          <p:nvPr/>
        </p:nvCxnSpPr>
        <p:spPr>
          <a:xfrm flipH="1" flipV="1">
            <a:off x="4054154" y="3684720"/>
            <a:ext cx="402333" cy="52503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2" name="文本框 51">
            <a:extLst>
              <a:ext uri="{FF2B5EF4-FFF2-40B4-BE49-F238E27FC236}">
                <a16:creationId xmlns:a16="http://schemas.microsoft.com/office/drawing/2014/main" id="{2F5BD0DA-D4EF-4EE9-ABF8-D594B0618D42}"/>
              </a:ext>
            </a:extLst>
          </p:cNvPr>
          <p:cNvSpPr txBox="1"/>
          <p:nvPr/>
        </p:nvSpPr>
        <p:spPr>
          <a:xfrm>
            <a:off x="539138" y="509235"/>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1479B"/>
                </a:solidFill>
                <a:effectLst/>
                <a:uLnTx/>
                <a:uFillTx/>
                <a:latin typeface="微软雅黑" panose="020B0503020204020204" charset="-122"/>
                <a:ea typeface="微软雅黑" panose="020B0503020204020204" charset="-122"/>
                <a:cs typeface="微软雅黑" panose="020B0503020204020204" charset="-122"/>
                <a:sym typeface="+mn-ea"/>
              </a:rPr>
              <a:t>学生知识追踪</a:t>
            </a:r>
          </a:p>
        </p:txBody>
      </p:sp>
      <p:sp>
        <p:nvSpPr>
          <p:cNvPr id="53" name="矩形: 圆角 52">
            <a:extLst>
              <a:ext uri="{FF2B5EF4-FFF2-40B4-BE49-F238E27FC236}">
                <a16:creationId xmlns:a16="http://schemas.microsoft.com/office/drawing/2014/main" id="{E462183C-D6EC-4FEA-8308-67DB5B97CFBB}"/>
              </a:ext>
            </a:extLst>
          </p:cNvPr>
          <p:cNvSpPr/>
          <p:nvPr/>
        </p:nvSpPr>
        <p:spPr>
          <a:xfrm>
            <a:off x="2715183" y="3620399"/>
            <a:ext cx="415615" cy="415938"/>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8FA74CE1-21F5-45EC-9F4F-86331967E949}"/>
                  </a:ext>
                </a:extLst>
              </p:cNvPr>
              <p:cNvSpPr txBox="1"/>
              <p:nvPr/>
            </p:nvSpPr>
            <p:spPr>
              <a:xfrm>
                <a:off x="2754159" y="3620399"/>
                <a:ext cx="2578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𝑡</m:t>
                          </m:r>
                        </m:sub>
                      </m:sSub>
                    </m:oMath>
                  </m:oMathPara>
                </a14:m>
                <a:endParaRPr lang="zh-CN" altLang="en-US" dirty="0"/>
              </a:p>
            </p:txBody>
          </p:sp>
        </mc:Choice>
        <mc:Fallback xmlns="">
          <p:sp>
            <p:nvSpPr>
              <p:cNvPr id="54" name="文本框 53">
                <a:extLst>
                  <a:ext uri="{FF2B5EF4-FFF2-40B4-BE49-F238E27FC236}">
                    <a16:creationId xmlns:a16="http://schemas.microsoft.com/office/drawing/2014/main" id="{8FA74CE1-21F5-45EC-9F4F-86331967E949}"/>
                  </a:ext>
                </a:extLst>
              </p:cNvPr>
              <p:cNvSpPr txBox="1">
                <a:spLocks noRot="1" noChangeAspect="1" noMove="1" noResize="1" noEditPoints="1" noAdjustHandles="1" noChangeArrowheads="1" noChangeShapeType="1" noTextEdit="1"/>
              </p:cNvSpPr>
              <p:nvPr/>
            </p:nvSpPr>
            <p:spPr>
              <a:xfrm>
                <a:off x="2754159" y="3620399"/>
                <a:ext cx="257881" cy="369332"/>
              </a:xfrm>
              <a:prstGeom prst="rect">
                <a:avLst/>
              </a:prstGeom>
              <a:blipFill>
                <a:blip r:embed="rId13"/>
                <a:stretch>
                  <a:fillRect r="-30952"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BDDB551B-532C-4DB7-9803-D2CB0D8A50DD}"/>
                  </a:ext>
                </a:extLst>
              </p:cNvPr>
              <p:cNvSpPr txBox="1"/>
              <p:nvPr/>
            </p:nvSpPr>
            <p:spPr>
              <a:xfrm>
                <a:off x="4692872" y="3561918"/>
                <a:ext cx="7720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𝑡</m:t>
                          </m:r>
                          <m:r>
                            <a:rPr lang="en-US" altLang="zh-CN" b="0" i="1" smtClean="0">
                              <a:latin typeface="Cambria Math" panose="02040503050406030204" pitchFamily="18" charset="0"/>
                            </a:rPr>
                            <m:t>+1</m:t>
                          </m:r>
                        </m:sub>
                      </m:sSub>
                    </m:oMath>
                  </m:oMathPara>
                </a14:m>
                <a:endParaRPr lang="zh-CN" altLang="en-US" dirty="0"/>
              </a:p>
            </p:txBody>
          </p:sp>
        </mc:Choice>
        <mc:Fallback xmlns="">
          <p:sp>
            <p:nvSpPr>
              <p:cNvPr id="55" name="文本框 54">
                <a:extLst>
                  <a:ext uri="{FF2B5EF4-FFF2-40B4-BE49-F238E27FC236}">
                    <a16:creationId xmlns:a16="http://schemas.microsoft.com/office/drawing/2014/main" id="{BDDB551B-532C-4DB7-9803-D2CB0D8A50DD}"/>
                  </a:ext>
                </a:extLst>
              </p:cNvPr>
              <p:cNvSpPr txBox="1">
                <a:spLocks noRot="1" noChangeAspect="1" noMove="1" noResize="1" noEditPoints="1" noAdjustHandles="1" noChangeArrowheads="1" noChangeShapeType="1" noTextEdit="1"/>
              </p:cNvSpPr>
              <p:nvPr/>
            </p:nvSpPr>
            <p:spPr>
              <a:xfrm>
                <a:off x="4692872" y="3561918"/>
                <a:ext cx="772097" cy="369332"/>
              </a:xfrm>
              <a:prstGeom prst="rect">
                <a:avLst/>
              </a:prstGeom>
              <a:blipFill>
                <a:blip r:embed="rId14"/>
                <a:stretch>
                  <a:fillRect b="-8197"/>
                </a:stretch>
              </a:blipFill>
            </p:spPr>
            <p:txBody>
              <a:bodyPr/>
              <a:lstStyle/>
              <a:p>
                <a:r>
                  <a:rPr lang="zh-CN" altLang="en-US">
                    <a:noFill/>
                  </a:rPr>
                  <a:t> </a:t>
                </a:r>
              </a:p>
            </p:txBody>
          </p:sp>
        </mc:Fallback>
      </mc:AlternateContent>
      <p:sp>
        <p:nvSpPr>
          <p:cNvPr id="56" name="矩形: 圆角 55">
            <a:extLst>
              <a:ext uri="{FF2B5EF4-FFF2-40B4-BE49-F238E27FC236}">
                <a16:creationId xmlns:a16="http://schemas.microsoft.com/office/drawing/2014/main" id="{B258CE97-7E24-4D65-91E0-19BBF4B18DCD}"/>
              </a:ext>
            </a:extLst>
          </p:cNvPr>
          <p:cNvSpPr/>
          <p:nvPr/>
        </p:nvSpPr>
        <p:spPr>
          <a:xfrm>
            <a:off x="4836593" y="3575755"/>
            <a:ext cx="476738" cy="423608"/>
          </a:xfrm>
          <a:prstGeom prst="round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矩形: 圆角 56">
            <a:extLst>
              <a:ext uri="{FF2B5EF4-FFF2-40B4-BE49-F238E27FC236}">
                <a16:creationId xmlns:a16="http://schemas.microsoft.com/office/drawing/2014/main" id="{2094A784-A23B-4B9A-AA98-04600314ED01}"/>
              </a:ext>
            </a:extLst>
          </p:cNvPr>
          <p:cNvSpPr/>
          <p:nvPr/>
        </p:nvSpPr>
        <p:spPr>
          <a:xfrm>
            <a:off x="2143507" y="1464903"/>
            <a:ext cx="643467" cy="48324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19ECB1E1-6E26-474D-9FF7-A666B8FD3F44}"/>
              </a:ext>
            </a:extLst>
          </p:cNvPr>
          <p:cNvCxnSpPr>
            <a:cxnSpLocks/>
          </p:cNvCxnSpPr>
          <p:nvPr/>
        </p:nvCxnSpPr>
        <p:spPr>
          <a:xfrm>
            <a:off x="1981995" y="2434299"/>
            <a:ext cx="908874" cy="5468"/>
          </a:xfrm>
          <a:prstGeom prst="line">
            <a:avLst/>
          </a:prstGeom>
          <a:ln w="25400"/>
        </p:spPr>
        <p:style>
          <a:lnRef idx="1">
            <a:schemeClr val="dk1"/>
          </a:lnRef>
          <a:fillRef idx="0">
            <a:schemeClr val="dk1"/>
          </a:fillRef>
          <a:effectRef idx="0">
            <a:schemeClr val="dk1"/>
          </a:effectRef>
          <a:fontRef idx="minor">
            <a:schemeClr val="tx1"/>
          </a:fontRef>
        </p:style>
      </p:cxnSp>
      <p:cxnSp>
        <p:nvCxnSpPr>
          <p:cNvPr id="59" name="直接箭头连接符 58">
            <a:extLst>
              <a:ext uri="{FF2B5EF4-FFF2-40B4-BE49-F238E27FC236}">
                <a16:creationId xmlns:a16="http://schemas.microsoft.com/office/drawing/2014/main" id="{4499197F-4EAA-431B-A63F-370368CF9317}"/>
              </a:ext>
            </a:extLst>
          </p:cNvPr>
          <p:cNvCxnSpPr>
            <a:cxnSpLocks/>
            <a:endCxn id="57" idx="2"/>
          </p:cNvCxnSpPr>
          <p:nvPr/>
        </p:nvCxnSpPr>
        <p:spPr>
          <a:xfrm flipV="1">
            <a:off x="2465241" y="1948148"/>
            <a:ext cx="0" cy="48615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60CB30B3-B595-4446-9292-444C5BECD0B5}"/>
                  </a:ext>
                </a:extLst>
              </p:cNvPr>
              <p:cNvSpPr txBox="1"/>
              <p:nvPr/>
            </p:nvSpPr>
            <p:spPr>
              <a:xfrm>
                <a:off x="2077418" y="1513715"/>
                <a:ext cx="7952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𝑝</m:t>
                          </m:r>
                        </m:e>
                        <m:sub>
                          <m:r>
                            <a:rPr lang="zh-CN" altLang="en-US" i="1">
                              <a:latin typeface="Cambria Math" panose="02040503050406030204" pitchFamily="18" charset="0"/>
                            </a:rPr>
                            <m:t>𝑡</m:t>
                          </m:r>
                        </m:sub>
                      </m:sSub>
                    </m:oMath>
                  </m:oMathPara>
                </a14:m>
                <a:endParaRPr lang="zh-CN" altLang="en-US" dirty="0"/>
              </a:p>
            </p:txBody>
          </p:sp>
        </mc:Choice>
        <mc:Fallback xmlns="">
          <p:sp>
            <p:nvSpPr>
              <p:cNvPr id="60" name="文本框 59">
                <a:extLst>
                  <a:ext uri="{FF2B5EF4-FFF2-40B4-BE49-F238E27FC236}">
                    <a16:creationId xmlns:a16="http://schemas.microsoft.com/office/drawing/2014/main" id="{60CB30B3-B595-4446-9292-444C5BECD0B5}"/>
                  </a:ext>
                </a:extLst>
              </p:cNvPr>
              <p:cNvSpPr txBox="1">
                <a:spLocks noRot="1" noChangeAspect="1" noMove="1" noResize="1" noEditPoints="1" noAdjustHandles="1" noChangeArrowheads="1" noChangeShapeType="1" noTextEdit="1"/>
              </p:cNvSpPr>
              <p:nvPr/>
            </p:nvSpPr>
            <p:spPr>
              <a:xfrm>
                <a:off x="2077418" y="1513715"/>
                <a:ext cx="795266" cy="369332"/>
              </a:xfrm>
              <a:prstGeom prst="rect">
                <a:avLst/>
              </a:prstGeom>
              <a:blipFill>
                <a:blip r:embed="rId15"/>
                <a:stretch>
                  <a:fillRect b="-8197"/>
                </a:stretch>
              </a:blipFill>
            </p:spPr>
            <p:txBody>
              <a:bodyPr/>
              <a:lstStyle/>
              <a:p>
                <a:r>
                  <a:rPr lang="zh-CN" altLang="en-US">
                    <a:noFill/>
                  </a:rPr>
                  <a:t> </a:t>
                </a:r>
              </a:p>
            </p:txBody>
          </p:sp>
        </mc:Fallback>
      </mc:AlternateContent>
      <p:cxnSp>
        <p:nvCxnSpPr>
          <p:cNvPr id="61" name="直接连接符 60">
            <a:extLst>
              <a:ext uri="{FF2B5EF4-FFF2-40B4-BE49-F238E27FC236}">
                <a16:creationId xmlns:a16="http://schemas.microsoft.com/office/drawing/2014/main" id="{5642A029-4972-4094-A798-E98B0F2AFADB}"/>
              </a:ext>
            </a:extLst>
          </p:cNvPr>
          <p:cNvCxnSpPr>
            <a:cxnSpLocks/>
          </p:cNvCxnSpPr>
          <p:nvPr/>
        </p:nvCxnSpPr>
        <p:spPr>
          <a:xfrm flipV="1">
            <a:off x="3992062" y="2399189"/>
            <a:ext cx="1082900" cy="2701"/>
          </a:xfrm>
          <a:prstGeom prst="line">
            <a:avLst/>
          </a:prstGeom>
          <a:ln w="25400"/>
        </p:spPr>
        <p:style>
          <a:lnRef idx="1">
            <a:schemeClr val="dk1"/>
          </a:lnRef>
          <a:fillRef idx="0">
            <a:schemeClr val="dk1"/>
          </a:fillRef>
          <a:effectRef idx="0">
            <a:schemeClr val="dk1"/>
          </a:effectRef>
          <a:fontRef idx="minor">
            <a:schemeClr val="tx1"/>
          </a:fontRef>
        </p:style>
      </p:cxnSp>
      <p:sp>
        <p:nvSpPr>
          <p:cNvPr id="62" name="矩形: 圆角 61">
            <a:extLst>
              <a:ext uri="{FF2B5EF4-FFF2-40B4-BE49-F238E27FC236}">
                <a16:creationId xmlns:a16="http://schemas.microsoft.com/office/drawing/2014/main" id="{762EF121-AD5E-48CC-98E8-9B5AEE1C5D25}"/>
              </a:ext>
            </a:extLst>
          </p:cNvPr>
          <p:cNvSpPr/>
          <p:nvPr/>
        </p:nvSpPr>
        <p:spPr>
          <a:xfrm>
            <a:off x="4162712" y="1428171"/>
            <a:ext cx="643467" cy="48324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719CFAA3-9281-4A51-BAD3-0C059EC4B3EE}"/>
                  </a:ext>
                </a:extLst>
              </p:cNvPr>
              <p:cNvSpPr txBox="1"/>
              <p:nvPr/>
            </p:nvSpPr>
            <p:spPr>
              <a:xfrm>
                <a:off x="4162711" y="1454598"/>
                <a:ext cx="6434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𝑝</m:t>
                          </m:r>
                        </m:e>
                        <m:sub>
                          <m:r>
                            <a:rPr lang="zh-CN" altLang="en-US" i="1">
                              <a:latin typeface="Cambria Math" panose="02040503050406030204" pitchFamily="18" charset="0"/>
                            </a:rPr>
                            <m:t>𝑡</m:t>
                          </m:r>
                          <m:r>
                            <a:rPr lang="en-US" altLang="zh-CN" b="0" i="1" smtClean="0">
                              <a:latin typeface="Cambria Math" panose="02040503050406030204" pitchFamily="18" charset="0"/>
                            </a:rPr>
                            <m:t>+1</m:t>
                          </m:r>
                        </m:sub>
                      </m:sSub>
                    </m:oMath>
                  </m:oMathPara>
                </a14:m>
                <a:endParaRPr lang="zh-CN" altLang="en-US" dirty="0"/>
              </a:p>
            </p:txBody>
          </p:sp>
        </mc:Choice>
        <mc:Fallback xmlns="">
          <p:sp>
            <p:nvSpPr>
              <p:cNvPr id="63" name="文本框 62">
                <a:extLst>
                  <a:ext uri="{FF2B5EF4-FFF2-40B4-BE49-F238E27FC236}">
                    <a16:creationId xmlns:a16="http://schemas.microsoft.com/office/drawing/2014/main" id="{719CFAA3-9281-4A51-BAD3-0C059EC4B3EE}"/>
                  </a:ext>
                </a:extLst>
              </p:cNvPr>
              <p:cNvSpPr txBox="1">
                <a:spLocks noRot="1" noChangeAspect="1" noMove="1" noResize="1" noEditPoints="1" noAdjustHandles="1" noChangeArrowheads="1" noChangeShapeType="1" noTextEdit="1"/>
              </p:cNvSpPr>
              <p:nvPr/>
            </p:nvSpPr>
            <p:spPr>
              <a:xfrm>
                <a:off x="4162711" y="1454598"/>
                <a:ext cx="643467" cy="369332"/>
              </a:xfrm>
              <a:prstGeom prst="rect">
                <a:avLst/>
              </a:prstGeom>
              <a:blipFill>
                <a:blip r:embed="rId16"/>
                <a:stretch>
                  <a:fillRect b="-8333"/>
                </a:stretch>
              </a:blipFill>
            </p:spPr>
            <p:txBody>
              <a:bodyPr/>
              <a:lstStyle/>
              <a:p>
                <a:r>
                  <a:rPr lang="zh-CN" altLang="en-US">
                    <a:noFill/>
                  </a:rPr>
                  <a:t> </a:t>
                </a:r>
              </a:p>
            </p:txBody>
          </p:sp>
        </mc:Fallback>
      </mc:AlternateContent>
      <p:cxnSp>
        <p:nvCxnSpPr>
          <p:cNvPr id="64" name="直接连接符 63">
            <a:extLst>
              <a:ext uri="{FF2B5EF4-FFF2-40B4-BE49-F238E27FC236}">
                <a16:creationId xmlns:a16="http://schemas.microsoft.com/office/drawing/2014/main" id="{48EA1ED9-5CF6-4185-B6C1-26B8E0CBD389}"/>
              </a:ext>
            </a:extLst>
          </p:cNvPr>
          <p:cNvCxnSpPr>
            <a:cxnSpLocks/>
          </p:cNvCxnSpPr>
          <p:nvPr/>
        </p:nvCxnSpPr>
        <p:spPr>
          <a:xfrm flipV="1">
            <a:off x="6041948" y="2334271"/>
            <a:ext cx="1030082" cy="19651"/>
          </a:xfrm>
          <a:prstGeom prst="line">
            <a:avLst/>
          </a:prstGeom>
          <a:ln w="25400"/>
        </p:spPr>
        <p:style>
          <a:lnRef idx="1">
            <a:schemeClr val="dk1"/>
          </a:lnRef>
          <a:fillRef idx="0">
            <a:schemeClr val="dk1"/>
          </a:fillRef>
          <a:effectRef idx="0">
            <a:schemeClr val="dk1"/>
          </a:effectRef>
          <a:fontRef idx="minor">
            <a:schemeClr val="tx1"/>
          </a:fontRef>
        </p:style>
      </p:cxnSp>
      <p:sp>
        <p:nvSpPr>
          <p:cNvPr id="65" name="矩形: 圆角 64">
            <a:extLst>
              <a:ext uri="{FF2B5EF4-FFF2-40B4-BE49-F238E27FC236}">
                <a16:creationId xmlns:a16="http://schemas.microsoft.com/office/drawing/2014/main" id="{B79AEE67-B237-4A8C-A8D3-B9BFA323314D}"/>
              </a:ext>
            </a:extLst>
          </p:cNvPr>
          <p:cNvSpPr/>
          <p:nvPr/>
        </p:nvSpPr>
        <p:spPr>
          <a:xfrm>
            <a:off x="6226439" y="1388059"/>
            <a:ext cx="643467" cy="48324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4AF942E7-DBBD-4F02-8E92-CE95BD19F150}"/>
                  </a:ext>
                </a:extLst>
              </p:cNvPr>
              <p:cNvSpPr txBox="1"/>
              <p:nvPr/>
            </p:nvSpPr>
            <p:spPr>
              <a:xfrm>
                <a:off x="6226438" y="1414486"/>
                <a:ext cx="6434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𝑝</m:t>
                          </m:r>
                        </m:e>
                        <m:sub>
                          <m:r>
                            <a:rPr lang="zh-CN" altLang="en-US" i="1">
                              <a:latin typeface="Cambria Math" panose="02040503050406030204" pitchFamily="18" charset="0"/>
                            </a:rPr>
                            <m:t>𝑡</m:t>
                          </m:r>
                          <m:r>
                            <a:rPr lang="en-US" altLang="zh-CN" b="0" i="1" smtClean="0">
                              <a:latin typeface="Cambria Math" panose="02040503050406030204" pitchFamily="18" charset="0"/>
                            </a:rPr>
                            <m:t>+2</m:t>
                          </m:r>
                        </m:sub>
                      </m:sSub>
                    </m:oMath>
                  </m:oMathPara>
                </a14:m>
                <a:endParaRPr lang="zh-CN" altLang="en-US" dirty="0"/>
              </a:p>
            </p:txBody>
          </p:sp>
        </mc:Choice>
        <mc:Fallback xmlns="">
          <p:sp>
            <p:nvSpPr>
              <p:cNvPr id="66" name="文本框 65">
                <a:extLst>
                  <a:ext uri="{FF2B5EF4-FFF2-40B4-BE49-F238E27FC236}">
                    <a16:creationId xmlns:a16="http://schemas.microsoft.com/office/drawing/2014/main" id="{4AF942E7-DBBD-4F02-8E92-CE95BD19F150}"/>
                  </a:ext>
                </a:extLst>
              </p:cNvPr>
              <p:cNvSpPr txBox="1">
                <a:spLocks noRot="1" noChangeAspect="1" noMove="1" noResize="1" noEditPoints="1" noAdjustHandles="1" noChangeArrowheads="1" noChangeShapeType="1" noTextEdit="1"/>
              </p:cNvSpPr>
              <p:nvPr/>
            </p:nvSpPr>
            <p:spPr>
              <a:xfrm>
                <a:off x="6226438" y="1414486"/>
                <a:ext cx="643467" cy="369332"/>
              </a:xfrm>
              <a:prstGeom prst="rect">
                <a:avLst/>
              </a:prstGeom>
              <a:blipFill>
                <a:blip r:embed="rId17"/>
                <a:stretch>
                  <a:fillRect b="-8197"/>
                </a:stretch>
              </a:blipFill>
            </p:spPr>
            <p:txBody>
              <a:bodyPr/>
              <a:lstStyle/>
              <a:p>
                <a:r>
                  <a:rPr lang="zh-CN" altLang="en-US">
                    <a:noFill/>
                  </a:rPr>
                  <a:t> </a:t>
                </a:r>
              </a:p>
            </p:txBody>
          </p:sp>
        </mc:Fallback>
      </mc:AlternateContent>
      <p:cxnSp>
        <p:nvCxnSpPr>
          <p:cNvPr id="67" name="直接箭头连接符 66">
            <a:extLst>
              <a:ext uri="{FF2B5EF4-FFF2-40B4-BE49-F238E27FC236}">
                <a16:creationId xmlns:a16="http://schemas.microsoft.com/office/drawing/2014/main" id="{43437347-7DBD-4C29-8D95-DB31C6BE1B7D}"/>
              </a:ext>
            </a:extLst>
          </p:cNvPr>
          <p:cNvCxnSpPr>
            <a:cxnSpLocks/>
          </p:cNvCxnSpPr>
          <p:nvPr/>
        </p:nvCxnSpPr>
        <p:spPr>
          <a:xfrm flipV="1">
            <a:off x="4470890" y="1911416"/>
            <a:ext cx="0" cy="48615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8" name="直接箭头连接符 67">
            <a:extLst>
              <a:ext uri="{FF2B5EF4-FFF2-40B4-BE49-F238E27FC236}">
                <a16:creationId xmlns:a16="http://schemas.microsoft.com/office/drawing/2014/main" id="{4AFF54C6-41F9-413A-B5B8-9DA881CF2496}"/>
              </a:ext>
            </a:extLst>
          </p:cNvPr>
          <p:cNvCxnSpPr>
            <a:cxnSpLocks/>
          </p:cNvCxnSpPr>
          <p:nvPr/>
        </p:nvCxnSpPr>
        <p:spPr>
          <a:xfrm flipV="1">
            <a:off x="6569219" y="1871304"/>
            <a:ext cx="0" cy="48615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148E4003-1993-4B80-8ED6-0F83C41B6DED}"/>
              </a:ext>
            </a:extLst>
          </p:cNvPr>
          <p:cNvCxnSpPr>
            <a:cxnSpLocks/>
          </p:cNvCxnSpPr>
          <p:nvPr/>
        </p:nvCxnSpPr>
        <p:spPr>
          <a:xfrm flipV="1">
            <a:off x="1969339" y="2435360"/>
            <a:ext cx="12656" cy="799178"/>
          </a:xfrm>
          <a:prstGeom prst="line">
            <a:avLst/>
          </a:prstGeom>
          <a:ln w="25400"/>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41C7FE4C-1E1F-445C-BDA8-2003FF5A0D54}"/>
              </a:ext>
            </a:extLst>
          </p:cNvPr>
          <p:cNvCxnSpPr>
            <a:cxnSpLocks/>
            <a:stCxn id="54" idx="0"/>
          </p:cNvCxnSpPr>
          <p:nvPr/>
        </p:nvCxnSpPr>
        <p:spPr>
          <a:xfrm flipV="1">
            <a:off x="2883100" y="2425573"/>
            <a:ext cx="3455" cy="1194826"/>
          </a:xfrm>
          <a:prstGeom prst="line">
            <a:avLst/>
          </a:prstGeom>
          <a:ln w="25400"/>
        </p:spPr>
        <p:style>
          <a:lnRef idx="1">
            <a:schemeClr val="dk1"/>
          </a:lnRef>
          <a:fillRef idx="0">
            <a:schemeClr val="dk1"/>
          </a:fillRef>
          <a:effectRef idx="0">
            <a:schemeClr val="dk1"/>
          </a:effectRef>
          <a:fontRef idx="minor">
            <a:schemeClr val="tx1"/>
          </a:fontRef>
        </p:style>
      </p:cxnSp>
      <p:cxnSp>
        <p:nvCxnSpPr>
          <p:cNvPr id="72" name="直接连接符 71">
            <a:extLst>
              <a:ext uri="{FF2B5EF4-FFF2-40B4-BE49-F238E27FC236}">
                <a16:creationId xmlns:a16="http://schemas.microsoft.com/office/drawing/2014/main" id="{DC2C11F4-24DA-4554-9CB1-04890BBA33A7}"/>
              </a:ext>
            </a:extLst>
          </p:cNvPr>
          <p:cNvCxnSpPr>
            <a:cxnSpLocks/>
          </p:cNvCxnSpPr>
          <p:nvPr/>
        </p:nvCxnSpPr>
        <p:spPr>
          <a:xfrm flipV="1">
            <a:off x="3992062" y="2395243"/>
            <a:ext cx="17964" cy="797999"/>
          </a:xfrm>
          <a:prstGeom prst="line">
            <a:avLst/>
          </a:prstGeom>
          <a:ln w="254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48762123-F77B-4791-8117-E4AA79E6DA37}"/>
                  </a:ext>
                </a:extLst>
              </p:cNvPr>
              <p:cNvSpPr txBox="1"/>
              <p:nvPr/>
            </p:nvSpPr>
            <p:spPr>
              <a:xfrm>
                <a:off x="6715714" y="3568985"/>
                <a:ext cx="80592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𝑡</m:t>
                          </m:r>
                          <m:r>
                            <a:rPr lang="en-US" altLang="zh-CN" b="0" i="1" smtClean="0">
                              <a:latin typeface="Cambria Math" panose="02040503050406030204" pitchFamily="18" charset="0"/>
                            </a:rPr>
                            <m:t>+2</m:t>
                          </m:r>
                        </m:sub>
                      </m:sSub>
                    </m:oMath>
                  </m:oMathPara>
                </a14:m>
                <a:endParaRPr lang="zh-CN" altLang="en-US" dirty="0"/>
              </a:p>
            </p:txBody>
          </p:sp>
        </mc:Choice>
        <mc:Fallback xmlns="">
          <p:sp>
            <p:nvSpPr>
              <p:cNvPr id="74" name="文本框 73">
                <a:extLst>
                  <a:ext uri="{FF2B5EF4-FFF2-40B4-BE49-F238E27FC236}">
                    <a16:creationId xmlns:a16="http://schemas.microsoft.com/office/drawing/2014/main" id="{48762123-F77B-4791-8117-E4AA79E6DA37}"/>
                  </a:ext>
                </a:extLst>
              </p:cNvPr>
              <p:cNvSpPr txBox="1">
                <a:spLocks noRot="1" noChangeAspect="1" noMove="1" noResize="1" noEditPoints="1" noAdjustHandles="1" noChangeArrowheads="1" noChangeShapeType="1" noTextEdit="1"/>
              </p:cNvSpPr>
              <p:nvPr/>
            </p:nvSpPr>
            <p:spPr>
              <a:xfrm>
                <a:off x="6715714" y="3568985"/>
                <a:ext cx="805923" cy="369332"/>
              </a:xfrm>
              <a:prstGeom prst="rect">
                <a:avLst/>
              </a:prstGeom>
              <a:blipFill>
                <a:blip r:embed="rId18"/>
                <a:stretch>
                  <a:fillRect b="-8197"/>
                </a:stretch>
              </a:blipFill>
            </p:spPr>
            <p:txBody>
              <a:bodyPr/>
              <a:lstStyle/>
              <a:p>
                <a:r>
                  <a:rPr lang="zh-CN" altLang="en-US">
                    <a:noFill/>
                  </a:rPr>
                  <a:t> </a:t>
                </a:r>
              </a:p>
            </p:txBody>
          </p:sp>
        </mc:Fallback>
      </mc:AlternateContent>
      <p:cxnSp>
        <p:nvCxnSpPr>
          <p:cNvPr id="76" name="直接连接符 75">
            <a:extLst>
              <a:ext uri="{FF2B5EF4-FFF2-40B4-BE49-F238E27FC236}">
                <a16:creationId xmlns:a16="http://schemas.microsoft.com/office/drawing/2014/main" id="{786BEA84-9F3E-4839-AA37-A3505B3BE7CD}"/>
              </a:ext>
            </a:extLst>
          </p:cNvPr>
          <p:cNvCxnSpPr>
            <a:cxnSpLocks/>
          </p:cNvCxnSpPr>
          <p:nvPr/>
        </p:nvCxnSpPr>
        <p:spPr>
          <a:xfrm flipH="1" flipV="1">
            <a:off x="6025690" y="2353922"/>
            <a:ext cx="18380" cy="864577"/>
          </a:xfrm>
          <a:prstGeom prst="line">
            <a:avLst/>
          </a:prstGeom>
          <a:ln w="25400"/>
        </p:spPr>
        <p:style>
          <a:lnRef idx="1">
            <a:schemeClr val="dk1"/>
          </a:lnRef>
          <a:fillRef idx="0">
            <a:schemeClr val="dk1"/>
          </a:fillRef>
          <a:effectRef idx="0">
            <a:schemeClr val="dk1"/>
          </a:effectRef>
          <a:fontRef idx="minor">
            <a:schemeClr val="tx1"/>
          </a:fontRef>
        </p:style>
      </p:cxnSp>
      <p:sp>
        <p:nvSpPr>
          <p:cNvPr id="77" name="文本框 76">
            <a:extLst>
              <a:ext uri="{FF2B5EF4-FFF2-40B4-BE49-F238E27FC236}">
                <a16:creationId xmlns:a16="http://schemas.microsoft.com/office/drawing/2014/main" id="{39B7C630-49BD-428C-83FE-B40716627EB6}"/>
              </a:ext>
            </a:extLst>
          </p:cNvPr>
          <p:cNvSpPr txBox="1"/>
          <p:nvPr/>
        </p:nvSpPr>
        <p:spPr>
          <a:xfrm>
            <a:off x="1091873" y="2493007"/>
            <a:ext cx="1615718"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学生能力表征</a:t>
            </a:r>
          </a:p>
        </p:txBody>
      </p:sp>
      <p:sp>
        <p:nvSpPr>
          <p:cNvPr id="78" name="文本框 77">
            <a:extLst>
              <a:ext uri="{FF2B5EF4-FFF2-40B4-BE49-F238E27FC236}">
                <a16:creationId xmlns:a16="http://schemas.microsoft.com/office/drawing/2014/main" id="{AE267F22-793B-408B-9181-13003EA3523D}"/>
              </a:ext>
            </a:extLst>
          </p:cNvPr>
          <p:cNvSpPr txBox="1"/>
          <p:nvPr/>
        </p:nvSpPr>
        <p:spPr>
          <a:xfrm>
            <a:off x="2396019" y="2523209"/>
            <a:ext cx="1213058"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习题表征</a:t>
            </a:r>
          </a:p>
        </p:txBody>
      </p:sp>
      <p:sp>
        <p:nvSpPr>
          <p:cNvPr id="79" name="文本框 78">
            <a:extLst>
              <a:ext uri="{FF2B5EF4-FFF2-40B4-BE49-F238E27FC236}">
                <a16:creationId xmlns:a16="http://schemas.microsoft.com/office/drawing/2014/main" id="{1895E035-DE29-412C-895F-FB45DDAA157A}"/>
              </a:ext>
            </a:extLst>
          </p:cNvPr>
          <p:cNvSpPr txBox="1"/>
          <p:nvPr/>
        </p:nvSpPr>
        <p:spPr>
          <a:xfrm>
            <a:off x="3309001" y="2509360"/>
            <a:ext cx="1569236"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学生能力表征</a:t>
            </a:r>
          </a:p>
        </p:txBody>
      </p:sp>
      <p:sp>
        <p:nvSpPr>
          <p:cNvPr id="80" name="文本框 79">
            <a:extLst>
              <a:ext uri="{FF2B5EF4-FFF2-40B4-BE49-F238E27FC236}">
                <a16:creationId xmlns:a16="http://schemas.microsoft.com/office/drawing/2014/main" id="{7DD89E03-8D40-4034-9962-607D5666471F}"/>
              </a:ext>
            </a:extLst>
          </p:cNvPr>
          <p:cNvSpPr txBox="1"/>
          <p:nvPr/>
        </p:nvSpPr>
        <p:spPr>
          <a:xfrm>
            <a:off x="6781734" y="2457721"/>
            <a:ext cx="1218785"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习题表征</a:t>
            </a:r>
          </a:p>
        </p:txBody>
      </p:sp>
      <p:sp>
        <p:nvSpPr>
          <p:cNvPr id="81" name="文本框 80">
            <a:extLst>
              <a:ext uri="{FF2B5EF4-FFF2-40B4-BE49-F238E27FC236}">
                <a16:creationId xmlns:a16="http://schemas.microsoft.com/office/drawing/2014/main" id="{EAF327A7-B0EB-44D9-969C-629738F5C4CC}"/>
              </a:ext>
            </a:extLst>
          </p:cNvPr>
          <p:cNvSpPr txBox="1"/>
          <p:nvPr/>
        </p:nvSpPr>
        <p:spPr>
          <a:xfrm>
            <a:off x="5525750" y="2452816"/>
            <a:ext cx="1655393"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学生能力表征</a:t>
            </a:r>
          </a:p>
        </p:txBody>
      </p:sp>
      <p:sp>
        <p:nvSpPr>
          <p:cNvPr id="82" name="文本框 81">
            <a:extLst>
              <a:ext uri="{FF2B5EF4-FFF2-40B4-BE49-F238E27FC236}">
                <a16:creationId xmlns:a16="http://schemas.microsoft.com/office/drawing/2014/main" id="{59BBD529-0493-458D-A2AC-702A4FF655D7}"/>
              </a:ext>
            </a:extLst>
          </p:cNvPr>
          <p:cNvSpPr txBox="1"/>
          <p:nvPr/>
        </p:nvSpPr>
        <p:spPr>
          <a:xfrm>
            <a:off x="4569926" y="2499985"/>
            <a:ext cx="1128820"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习题表征</a:t>
            </a:r>
          </a:p>
        </p:txBody>
      </p:sp>
      <p:cxnSp>
        <p:nvCxnSpPr>
          <p:cNvPr id="83" name="直接连接符 82">
            <a:extLst>
              <a:ext uri="{FF2B5EF4-FFF2-40B4-BE49-F238E27FC236}">
                <a16:creationId xmlns:a16="http://schemas.microsoft.com/office/drawing/2014/main" id="{4C00AE96-6CEA-4BF9-8E56-D60FC15E2A35}"/>
              </a:ext>
            </a:extLst>
          </p:cNvPr>
          <p:cNvCxnSpPr>
            <a:cxnSpLocks/>
            <a:stCxn id="56" idx="0"/>
          </p:cNvCxnSpPr>
          <p:nvPr/>
        </p:nvCxnSpPr>
        <p:spPr>
          <a:xfrm flipH="1" flipV="1">
            <a:off x="5066181" y="2401890"/>
            <a:ext cx="8781" cy="1173865"/>
          </a:xfrm>
          <a:prstGeom prst="line">
            <a:avLst/>
          </a:prstGeom>
          <a:ln w="25400"/>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603284F8-5A1C-4CE2-BCE9-0B77B3C29EAA}"/>
              </a:ext>
            </a:extLst>
          </p:cNvPr>
          <p:cNvCxnSpPr>
            <a:cxnSpLocks/>
            <a:stCxn id="87" idx="0"/>
          </p:cNvCxnSpPr>
          <p:nvPr/>
        </p:nvCxnSpPr>
        <p:spPr>
          <a:xfrm flipH="1" flipV="1">
            <a:off x="7072031" y="2323167"/>
            <a:ext cx="10632" cy="1262700"/>
          </a:xfrm>
          <a:prstGeom prst="line">
            <a:avLst/>
          </a:prstGeom>
          <a:ln w="25400"/>
        </p:spPr>
        <p:style>
          <a:lnRef idx="1">
            <a:schemeClr val="dk1"/>
          </a:lnRef>
          <a:fillRef idx="0">
            <a:schemeClr val="dk1"/>
          </a:fillRef>
          <a:effectRef idx="0">
            <a:schemeClr val="dk1"/>
          </a:effectRef>
          <a:fontRef idx="minor">
            <a:schemeClr val="tx1"/>
          </a:fontRef>
        </p:style>
      </p:cxnSp>
      <p:sp>
        <p:nvSpPr>
          <p:cNvPr id="87" name="矩形: 圆角 86">
            <a:extLst>
              <a:ext uri="{FF2B5EF4-FFF2-40B4-BE49-F238E27FC236}">
                <a16:creationId xmlns:a16="http://schemas.microsoft.com/office/drawing/2014/main" id="{34AF820C-895F-4AD2-8466-19FFF91C96B0}"/>
              </a:ext>
            </a:extLst>
          </p:cNvPr>
          <p:cNvSpPr/>
          <p:nvPr/>
        </p:nvSpPr>
        <p:spPr>
          <a:xfrm>
            <a:off x="6751929" y="3585867"/>
            <a:ext cx="661468" cy="404447"/>
          </a:xfrm>
          <a:prstGeom prst="round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B4C55A55-D29E-4FDA-A439-9A30BEE47EA7}"/>
                  </a:ext>
                </a:extLst>
              </p:cNvPr>
              <p:cNvSpPr txBox="1"/>
              <p:nvPr/>
            </p:nvSpPr>
            <p:spPr>
              <a:xfrm>
                <a:off x="4845798" y="2808843"/>
                <a:ext cx="29501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100" name="文本框 99">
                <a:extLst>
                  <a:ext uri="{FF2B5EF4-FFF2-40B4-BE49-F238E27FC236}">
                    <a16:creationId xmlns:a16="http://schemas.microsoft.com/office/drawing/2014/main" id="{B4C55A55-D29E-4FDA-A439-9A30BEE47EA7}"/>
                  </a:ext>
                </a:extLst>
              </p:cNvPr>
              <p:cNvSpPr txBox="1">
                <a:spLocks noRot="1" noChangeAspect="1" noMove="1" noResize="1" noEditPoints="1" noAdjustHandles="1" noChangeArrowheads="1" noChangeShapeType="1" noTextEdit="1"/>
              </p:cNvSpPr>
              <p:nvPr/>
            </p:nvSpPr>
            <p:spPr>
              <a:xfrm>
                <a:off x="4845798" y="2808843"/>
                <a:ext cx="295013" cy="369332"/>
              </a:xfrm>
              <a:prstGeom prst="rect">
                <a:avLst/>
              </a:prstGeom>
              <a:blipFill>
                <a:blip r:embed="rId19"/>
                <a:stretch>
                  <a:fillRect l="-22917"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024B6A55-D822-4098-9B65-A9E6A311ACA6}"/>
                  </a:ext>
                </a:extLst>
              </p:cNvPr>
              <p:cNvSpPr txBox="1"/>
              <p:nvPr/>
            </p:nvSpPr>
            <p:spPr>
              <a:xfrm>
                <a:off x="6694446" y="2810396"/>
                <a:ext cx="580525"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102" name="文本框 101">
                <a:extLst>
                  <a:ext uri="{FF2B5EF4-FFF2-40B4-BE49-F238E27FC236}">
                    <a16:creationId xmlns:a16="http://schemas.microsoft.com/office/drawing/2014/main" id="{024B6A55-D822-4098-9B65-A9E6A311ACA6}"/>
                  </a:ext>
                </a:extLst>
              </p:cNvPr>
              <p:cNvSpPr txBox="1">
                <a:spLocks noRot="1" noChangeAspect="1" noMove="1" noResize="1" noEditPoints="1" noAdjustHandles="1" noChangeArrowheads="1" noChangeShapeType="1" noTextEdit="1"/>
              </p:cNvSpPr>
              <p:nvPr/>
            </p:nvSpPr>
            <p:spPr>
              <a:xfrm>
                <a:off x="6694446" y="2810396"/>
                <a:ext cx="580525" cy="369332"/>
              </a:xfrm>
              <a:prstGeom prst="rect">
                <a:avLst/>
              </a:prstGeom>
              <a:blipFill>
                <a:blip r:embed="rId20"/>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4157E0C9-038A-4C2C-8031-A899E3EA8AFC}"/>
                  </a:ext>
                </a:extLst>
              </p:cNvPr>
              <p:cNvSpPr txBox="1"/>
              <p:nvPr/>
            </p:nvSpPr>
            <p:spPr>
              <a:xfrm>
                <a:off x="7831519" y="1627784"/>
                <a:ext cx="4228935" cy="1631216"/>
              </a:xfrm>
              <a:prstGeom prst="rect">
                <a:avLst/>
              </a:prstGeom>
              <a:noFill/>
            </p:spPr>
            <p:txBody>
              <a:bodyPr wrap="square">
                <a:spAutoFit/>
              </a:bodyPr>
              <a:lstStyle/>
              <a:p>
                <a:r>
                  <a:rPr lang="zh-CN" altLang="en-US" sz="2400" b="1" dirty="0">
                    <a:latin typeface="宋体" panose="02010600030101010101" pitchFamily="2" charset="-122"/>
                    <a:ea typeface="宋体" panose="02010600030101010101" pitchFamily="2" charset="-122"/>
                  </a:rPr>
                  <a:t>输入：学生历史作答结果，历史习题，当前题目</a:t>
                </a:r>
                <a:endParaRPr lang="en-US" altLang="zh-CN" sz="2400" b="1" dirty="0">
                  <a:latin typeface="宋体" panose="02010600030101010101" pitchFamily="2" charset="-122"/>
                  <a:ea typeface="宋体" panose="02010600030101010101" pitchFamily="2" charset="-122"/>
                </a:endParaRPr>
              </a:p>
              <a:p>
                <a:pPr algn="just"/>
                <a14:m>
                  <m:oMath xmlns:m="http://schemas.openxmlformats.org/officeDocument/2006/math">
                    <m:r>
                      <a:rPr lang="zh-CN" altLang="en-US" sz="2400" i="1">
                        <a:latin typeface="Cambria Math" panose="02040503050406030204" pitchFamily="18" charset="0"/>
                      </a:rPr>
                      <m:t>𝑞</m:t>
                    </m:r>
                    <m:r>
                      <a:rPr lang="en-US" altLang="zh-CN" sz="2400" b="0" i="1" smtClean="0">
                        <a:latin typeface="Cambria Math" panose="02040503050406030204" pitchFamily="18" charset="0"/>
                      </a:rPr>
                      <m:t>:</m:t>
                    </m:r>
                  </m:oMath>
                </a14:m>
                <a:r>
                  <a:rPr lang="zh-CN" altLang="en-US" sz="2400" b="1" dirty="0">
                    <a:latin typeface="宋体" panose="02010600030101010101" pitchFamily="2" charset="-122"/>
                    <a:ea typeface="宋体" panose="02010600030101010101" pitchFamily="2" charset="-122"/>
                  </a:rPr>
                  <a:t>习题</a:t>
                </a:r>
                <a14:m>
                  <m:oMath xmlns:m="http://schemas.openxmlformats.org/officeDocument/2006/math">
                    <m:r>
                      <a:rPr lang="en-US" altLang="zh-CN" sz="2400" b="1" i="0" smtClean="0">
                        <a:latin typeface="Cambria Math" panose="02040503050406030204" pitchFamily="18" charset="0"/>
                      </a:rPr>
                      <m:t>    </m:t>
                    </m:r>
                    <m:r>
                      <a:rPr lang="zh-CN" altLang="en-US" sz="2400" i="1">
                        <a:latin typeface="Cambria Math" panose="02040503050406030204" pitchFamily="18" charset="0"/>
                      </a:rPr>
                      <m:t>𝑟</m:t>
                    </m:r>
                    <m:r>
                      <a:rPr lang="en-US" altLang="zh-CN" sz="2400" b="0" i="1" smtClean="0">
                        <a:latin typeface="Cambria Math" panose="02040503050406030204" pitchFamily="18" charset="0"/>
                      </a:rPr>
                      <m:t>: </m:t>
                    </m:r>
                  </m:oMath>
                </a14:m>
                <a:r>
                  <a:rPr lang="zh-CN" altLang="en-US" sz="2400" b="1" dirty="0">
                    <a:latin typeface="宋体" panose="02010600030101010101" pitchFamily="2" charset="-122"/>
                    <a:ea typeface="宋体" panose="02010600030101010101" pitchFamily="2" charset="-122"/>
                  </a:rPr>
                  <a:t>答题对错</a:t>
                </a:r>
                <a:endParaRPr lang="en-US" altLang="zh-CN" sz="2400" b="1" dirty="0">
                  <a:latin typeface="宋体" panose="02010600030101010101" pitchFamily="2" charset="-122"/>
                  <a:ea typeface="宋体" panose="02010600030101010101" pitchFamily="2" charset="-122"/>
                </a:endParaRPr>
              </a:p>
              <a:p>
                <a:endParaRPr lang="en-US" altLang="zh-CN" sz="2800" b="1" dirty="0">
                  <a:solidFill>
                    <a:srgbClr val="0070C0"/>
                  </a:solidFill>
                  <a:latin typeface="宋体" panose="02010600030101010101" pitchFamily="2" charset="-122"/>
                  <a:ea typeface="宋体" panose="02010600030101010101" pitchFamily="2" charset="-122"/>
                </a:endParaRPr>
              </a:p>
            </p:txBody>
          </p:sp>
        </mc:Choice>
        <mc:Fallback xmlns="">
          <p:sp>
            <p:nvSpPr>
              <p:cNvPr id="135" name="文本框 134">
                <a:extLst>
                  <a:ext uri="{FF2B5EF4-FFF2-40B4-BE49-F238E27FC236}">
                    <a16:creationId xmlns:a16="http://schemas.microsoft.com/office/drawing/2014/main" id="{4157E0C9-038A-4C2C-8031-A899E3EA8AFC}"/>
                  </a:ext>
                </a:extLst>
              </p:cNvPr>
              <p:cNvSpPr txBox="1">
                <a:spLocks noRot="1" noChangeAspect="1" noMove="1" noResize="1" noEditPoints="1" noAdjustHandles="1" noChangeArrowheads="1" noChangeShapeType="1" noTextEdit="1"/>
              </p:cNvSpPr>
              <p:nvPr/>
            </p:nvSpPr>
            <p:spPr>
              <a:xfrm>
                <a:off x="7831519" y="1627784"/>
                <a:ext cx="4228935" cy="1631216"/>
              </a:xfrm>
              <a:prstGeom prst="rect">
                <a:avLst/>
              </a:prstGeom>
              <a:blipFill>
                <a:blip r:embed="rId21"/>
                <a:stretch>
                  <a:fillRect l="-2309" t="-2985" r="-1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2B86396D-1477-423E-9005-168EBE76CA26}"/>
                  </a:ext>
                </a:extLst>
              </p:cNvPr>
              <p:cNvSpPr txBox="1"/>
              <p:nvPr/>
            </p:nvSpPr>
            <p:spPr>
              <a:xfrm>
                <a:off x="1337590" y="3760151"/>
                <a:ext cx="51559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75" name="文本框 74">
                <a:extLst>
                  <a:ext uri="{FF2B5EF4-FFF2-40B4-BE49-F238E27FC236}">
                    <a16:creationId xmlns:a16="http://schemas.microsoft.com/office/drawing/2014/main" id="{2B86396D-1477-423E-9005-168EBE76CA26}"/>
                  </a:ext>
                </a:extLst>
              </p:cNvPr>
              <p:cNvSpPr txBox="1">
                <a:spLocks noRot="1" noChangeAspect="1" noMove="1" noResize="1" noEditPoints="1" noAdjustHandles="1" noChangeArrowheads="1" noChangeShapeType="1" noTextEdit="1"/>
              </p:cNvSpPr>
              <p:nvPr/>
            </p:nvSpPr>
            <p:spPr>
              <a:xfrm>
                <a:off x="1337590" y="3760151"/>
                <a:ext cx="515594" cy="369332"/>
              </a:xfrm>
              <a:prstGeom prst="rect">
                <a:avLst/>
              </a:prstGeom>
              <a:blipFill>
                <a:blip r:embed="rId22"/>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3D7E999C-E9D3-4244-A6A9-2A34E7E7F4FF}"/>
                  </a:ext>
                </a:extLst>
              </p:cNvPr>
              <p:cNvSpPr txBox="1"/>
              <p:nvPr/>
            </p:nvSpPr>
            <p:spPr>
              <a:xfrm>
                <a:off x="3381831" y="3773500"/>
                <a:ext cx="626340"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89" name="文本框 88">
                <a:extLst>
                  <a:ext uri="{FF2B5EF4-FFF2-40B4-BE49-F238E27FC236}">
                    <a16:creationId xmlns:a16="http://schemas.microsoft.com/office/drawing/2014/main" id="{3D7E999C-E9D3-4244-A6A9-2A34E7E7F4FF}"/>
                  </a:ext>
                </a:extLst>
              </p:cNvPr>
              <p:cNvSpPr txBox="1">
                <a:spLocks noRot="1" noChangeAspect="1" noMove="1" noResize="1" noEditPoints="1" noAdjustHandles="1" noChangeArrowheads="1" noChangeShapeType="1" noTextEdit="1"/>
              </p:cNvSpPr>
              <p:nvPr/>
            </p:nvSpPr>
            <p:spPr>
              <a:xfrm>
                <a:off x="3381831" y="3773500"/>
                <a:ext cx="626340" cy="369332"/>
              </a:xfrm>
              <a:prstGeom prst="rect">
                <a:avLst/>
              </a:prstGeom>
              <a:blipFill>
                <a:blip r:embed="rId23"/>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D63E4197-5226-4515-8872-64088F99A745}"/>
                  </a:ext>
                </a:extLst>
              </p:cNvPr>
              <p:cNvSpPr txBox="1"/>
              <p:nvPr/>
            </p:nvSpPr>
            <p:spPr>
              <a:xfrm>
                <a:off x="5273592" y="3763665"/>
                <a:ext cx="63580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91" name="文本框 90">
                <a:extLst>
                  <a:ext uri="{FF2B5EF4-FFF2-40B4-BE49-F238E27FC236}">
                    <a16:creationId xmlns:a16="http://schemas.microsoft.com/office/drawing/2014/main" id="{D63E4197-5226-4515-8872-64088F99A745}"/>
                  </a:ext>
                </a:extLst>
              </p:cNvPr>
              <p:cNvSpPr txBox="1">
                <a:spLocks noRot="1" noChangeAspect="1" noMove="1" noResize="1" noEditPoints="1" noAdjustHandles="1" noChangeArrowheads="1" noChangeShapeType="1" noTextEdit="1"/>
              </p:cNvSpPr>
              <p:nvPr/>
            </p:nvSpPr>
            <p:spPr>
              <a:xfrm>
                <a:off x="5273592" y="3763665"/>
                <a:ext cx="635803" cy="369332"/>
              </a:xfrm>
              <a:prstGeom prst="rect">
                <a:avLst/>
              </a:prstGeom>
              <a:blipFill>
                <a:blip r:embed="rId24"/>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D9C11B1B-EE07-4333-B775-FAD8498072EA}"/>
                  </a:ext>
                </a:extLst>
              </p:cNvPr>
              <p:cNvSpPr txBox="1"/>
              <p:nvPr/>
            </p:nvSpPr>
            <p:spPr>
              <a:xfrm>
                <a:off x="7948826" y="3475646"/>
                <a:ext cx="6093822" cy="830997"/>
              </a:xfrm>
              <a:prstGeom prst="rect">
                <a:avLst/>
              </a:prstGeom>
              <a:noFill/>
            </p:spPr>
            <p:txBody>
              <a:bodyPr wrap="square">
                <a:spAutoFit/>
              </a:bodyPr>
              <a:lstStyle/>
              <a:p>
                <a:r>
                  <a:rPr lang="zh-CN" altLang="en-US" sz="2400" b="1" dirty="0">
                    <a:latin typeface="宋体" panose="02010600030101010101" pitchFamily="2" charset="-122"/>
                    <a:ea typeface="宋体" panose="02010600030101010101" pitchFamily="2" charset="-122"/>
                  </a:rPr>
                  <a:t>输出 </a:t>
                </a:r>
                <a14:m>
                  <m:oMath xmlns:m="http://schemas.openxmlformats.org/officeDocument/2006/math">
                    <m:r>
                      <a:rPr lang="en-US" altLang="zh-CN" sz="2400" i="1">
                        <a:latin typeface="Cambria Math" panose="02040503050406030204" pitchFamily="18" charset="0"/>
                      </a:rPr>
                      <m:t>𝑝</m:t>
                    </m:r>
                    <m:r>
                      <a:rPr lang="en-US" altLang="zh-CN" sz="2400" i="1">
                        <a:latin typeface="Cambria Math" panose="02040503050406030204" pitchFamily="18" charset="0"/>
                      </a:rPr>
                      <m:t> </m:t>
                    </m:r>
                  </m:oMath>
                </a14:m>
                <a:r>
                  <a:rPr lang="zh-CN" altLang="en-US" sz="2400" b="1" dirty="0">
                    <a:latin typeface="宋体" panose="02010600030101010101" pitchFamily="2" charset="-122"/>
                    <a:ea typeface="宋体" panose="02010600030101010101" pitchFamily="2" charset="-122"/>
                  </a:rPr>
                  <a:t>：正确回答题目的概率</a:t>
                </a:r>
                <a:endParaRPr lang="en-US" altLang="zh-CN" sz="2400" b="1" dirty="0">
                  <a:latin typeface="宋体" panose="02010600030101010101" pitchFamily="2" charset="-122"/>
                  <a:ea typeface="宋体" panose="02010600030101010101" pitchFamily="2" charset="-122"/>
                </a:endParaRPr>
              </a:p>
              <a:p>
                <a:endParaRPr lang="en-US" altLang="zh-CN" sz="2400" b="1" dirty="0">
                  <a:latin typeface="宋体" panose="02010600030101010101" pitchFamily="2" charset="-122"/>
                  <a:ea typeface="宋体" panose="02010600030101010101" pitchFamily="2" charset="-122"/>
                </a:endParaRPr>
              </a:p>
            </p:txBody>
          </p:sp>
        </mc:Choice>
        <mc:Fallback xmlns="">
          <p:sp>
            <p:nvSpPr>
              <p:cNvPr id="92" name="文本框 91">
                <a:extLst>
                  <a:ext uri="{FF2B5EF4-FFF2-40B4-BE49-F238E27FC236}">
                    <a16:creationId xmlns:a16="http://schemas.microsoft.com/office/drawing/2014/main" id="{D9C11B1B-EE07-4333-B775-FAD8498072EA}"/>
                  </a:ext>
                </a:extLst>
              </p:cNvPr>
              <p:cNvSpPr txBox="1">
                <a:spLocks noRot="1" noChangeAspect="1" noMove="1" noResize="1" noEditPoints="1" noAdjustHandles="1" noChangeArrowheads="1" noChangeShapeType="1" noTextEdit="1"/>
              </p:cNvSpPr>
              <p:nvPr/>
            </p:nvSpPr>
            <p:spPr>
              <a:xfrm>
                <a:off x="7948826" y="3475646"/>
                <a:ext cx="6093822" cy="830997"/>
              </a:xfrm>
              <a:prstGeom prst="rect">
                <a:avLst/>
              </a:prstGeom>
              <a:blipFill>
                <a:blip r:embed="rId25"/>
                <a:stretch>
                  <a:fillRect l="-1600" t="-8088"/>
                </a:stretch>
              </a:blipFill>
            </p:spPr>
            <p:txBody>
              <a:bodyPr/>
              <a:lstStyle/>
              <a:p>
                <a:r>
                  <a:rPr lang="zh-CN" altLang="en-US">
                    <a:noFill/>
                  </a:rPr>
                  <a:t> </a:t>
                </a:r>
              </a:p>
            </p:txBody>
          </p:sp>
        </mc:Fallback>
      </mc:AlternateContent>
      <p:sp>
        <p:nvSpPr>
          <p:cNvPr id="94" name="文本框 93">
            <a:extLst>
              <a:ext uri="{FF2B5EF4-FFF2-40B4-BE49-F238E27FC236}">
                <a16:creationId xmlns:a16="http://schemas.microsoft.com/office/drawing/2014/main" id="{BDE8E2FC-F0FF-46E9-8C7E-BB371DEAE05E}"/>
              </a:ext>
            </a:extLst>
          </p:cNvPr>
          <p:cNvSpPr txBox="1"/>
          <p:nvPr/>
        </p:nvSpPr>
        <p:spPr>
          <a:xfrm>
            <a:off x="550650" y="3801990"/>
            <a:ext cx="1128820"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习题表征</a:t>
            </a:r>
          </a:p>
        </p:txBody>
      </p: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6C1F541F-AC80-4EC2-B33D-2F26FED875DC}"/>
                  </a:ext>
                </a:extLst>
              </p:cNvPr>
              <p:cNvSpPr txBox="1"/>
              <p:nvPr/>
            </p:nvSpPr>
            <p:spPr>
              <a:xfrm>
                <a:off x="2564693" y="2830198"/>
                <a:ext cx="459785"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𝛽</m:t>
                      </m:r>
                    </m:oMath>
                  </m:oMathPara>
                </a14:m>
                <a:endParaRPr lang="zh-CN" altLang="en-US" dirty="0"/>
              </a:p>
            </p:txBody>
          </p:sp>
        </mc:Choice>
        <mc:Fallback xmlns="">
          <p:sp>
            <p:nvSpPr>
              <p:cNvPr id="95" name="文本框 94">
                <a:extLst>
                  <a:ext uri="{FF2B5EF4-FFF2-40B4-BE49-F238E27FC236}">
                    <a16:creationId xmlns:a16="http://schemas.microsoft.com/office/drawing/2014/main" id="{6C1F541F-AC80-4EC2-B33D-2F26FED875DC}"/>
                  </a:ext>
                </a:extLst>
              </p:cNvPr>
              <p:cNvSpPr txBox="1">
                <a:spLocks noRot="1" noChangeAspect="1" noMove="1" noResize="1" noEditPoints="1" noAdjustHandles="1" noChangeArrowheads="1" noChangeShapeType="1" noTextEdit="1"/>
              </p:cNvSpPr>
              <p:nvPr/>
            </p:nvSpPr>
            <p:spPr>
              <a:xfrm>
                <a:off x="2564693" y="2830198"/>
                <a:ext cx="459785" cy="369332"/>
              </a:xfrm>
              <a:prstGeom prst="rect">
                <a:avLst/>
              </a:prstGeom>
              <a:blipFill>
                <a:blip r:embed="rId26"/>
                <a:stretch>
                  <a:fillRect b="-14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51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anim calcmode="lin" valueType="num">
                                      <p:cBhvr>
                                        <p:cTn id="18" dur="1000" fill="hold"/>
                                        <p:tgtEl>
                                          <p:spTgt spid="135"/>
                                        </p:tgtEl>
                                        <p:attrNameLst>
                                          <p:attrName>ppt_x</p:attrName>
                                        </p:attrNameLst>
                                      </p:cBhvr>
                                      <p:tavLst>
                                        <p:tav tm="0">
                                          <p:val>
                                            <p:strVal val="#ppt_x"/>
                                          </p:val>
                                        </p:tav>
                                        <p:tav tm="100000">
                                          <p:val>
                                            <p:strVal val="#ppt_x"/>
                                          </p:val>
                                        </p:tav>
                                      </p:tavLst>
                                    </p:anim>
                                    <p:anim calcmode="lin" valueType="num">
                                      <p:cBhvr>
                                        <p:cTn id="19" dur="1000" fill="hold"/>
                                        <p:tgtEl>
                                          <p:spTgt spid="1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1000"/>
                                        <p:tgtEl>
                                          <p:spTgt spid="25"/>
                                        </p:tgtEl>
                                      </p:cBhvr>
                                    </p:animEffect>
                                    <p:anim calcmode="lin" valueType="num">
                                      <p:cBhvr>
                                        <p:cTn id="103" dur="1000" fill="hold"/>
                                        <p:tgtEl>
                                          <p:spTgt spid="25"/>
                                        </p:tgtEl>
                                        <p:attrNameLst>
                                          <p:attrName>ppt_x</p:attrName>
                                        </p:attrNameLst>
                                      </p:cBhvr>
                                      <p:tavLst>
                                        <p:tav tm="0">
                                          <p:val>
                                            <p:strVal val="#ppt_x"/>
                                          </p:val>
                                        </p:tav>
                                        <p:tav tm="100000">
                                          <p:val>
                                            <p:strVal val="#ppt_x"/>
                                          </p:val>
                                        </p:tav>
                                      </p:tavLst>
                                    </p:anim>
                                    <p:anim calcmode="lin" valueType="num">
                                      <p:cBhvr>
                                        <p:cTn id="104" dur="1000" fill="hold"/>
                                        <p:tgtEl>
                                          <p:spTgt spid="2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1000"/>
                                        <p:tgtEl>
                                          <p:spTgt spid="26"/>
                                        </p:tgtEl>
                                      </p:cBhvr>
                                    </p:animEffect>
                                    <p:anim calcmode="lin" valueType="num">
                                      <p:cBhvr>
                                        <p:cTn id="108" dur="1000" fill="hold"/>
                                        <p:tgtEl>
                                          <p:spTgt spid="26"/>
                                        </p:tgtEl>
                                        <p:attrNameLst>
                                          <p:attrName>ppt_x</p:attrName>
                                        </p:attrNameLst>
                                      </p:cBhvr>
                                      <p:tavLst>
                                        <p:tav tm="0">
                                          <p:val>
                                            <p:strVal val="#ppt_x"/>
                                          </p:val>
                                        </p:tav>
                                        <p:tav tm="100000">
                                          <p:val>
                                            <p:strVal val="#ppt_x"/>
                                          </p:val>
                                        </p:tav>
                                      </p:tavLst>
                                    </p:anim>
                                    <p:anim calcmode="lin" valueType="num">
                                      <p:cBhvr>
                                        <p:cTn id="109" dur="1000" fill="hold"/>
                                        <p:tgtEl>
                                          <p:spTgt spid="2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1000"/>
                                        <p:tgtEl>
                                          <p:spTgt spid="28"/>
                                        </p:tgtEl>
                                      </p:cBhvr>
                                    </p:animEffect>
                                    <p:anim calcmode="lin" valueType="num">
                                      <p:cBhvr>
                                        <p:cTn id="113" dur="1000" fill="hold"/>
                                        <p:tgtEl>
                                          <p:spTgt spid="28"/>
                                        </p:tgtEl>
                                        <p:attrNameLst>
                                          <p:attrName>ppt_x</p:attrName>
                                        </p:attrNameLst>
                                      </p:cBhvr>
                                      <p:tavLst>
                                        <p:tav tm="0">
                                          <p:val>
                                            <p:strVal val="#ppt_x"/>
                                          </p:val>
                                        </p:tav>
                                        <p:tav tm="100000">
                                          <p:val>
                                            <p:strVal val="#ppt_x"/>
                                          </p:val>
                                        </p:tav>
                                      </p:tavLst>
                                    </p:anim>
                                    <p:anim calcmode="lin" valueType="num">
                                      <p:cBhvr>
                                        <p:cTn id="114" dur="1000" fill="hold"/>
                                        <p:tgtEl>
                                          <p:spTgt spid="2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00"/>
                                        <p:tgtEl>
                                          <p:spTgt spid="30"/>
                                        </p:tgtEl>
                                      </p:cBhvr>
                                    </p:animEffect>
                                    <p:anim calcmode="lin" valueType="num">
                                      <p:cBhvr>
                                        <p:cTn id="118" dur="1000" fill="hold"/>
                                        <p:tgtEl>
                                          <p:spTgt spid="30"/>
                                        </p:tgtEl>
                                        <p:attrNameLst>
                                          <p:attrName>ppt_x</p:attrName>
                                        </p:attrNameLst>
                                      </p:cBhvr>
                                      <p:tavLst>
                                        <p:tav tm="0">
                                          <p:val>
                                            <p:strVal val="#ppt_x"/>
                                          </p:val>
                                        </p:tav>
                                        <p:tav tm="100000">
                                          <p:val>
                                            <p:strVal val="#ppt_x"/>
                                          </p:val>
                                        </p:tav>
                                      </p:tavLst>
                                    </p:anim>
                                    <p:anim calcmode="lin" valueType="num">
                                      <p:cBhvr>
                                        <p:cTn id="119" dur="1000" fill="hold"/>
                                        <p:tgtEl>
                                          <p:spTgt spid="30"/>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1000"/>
                                        <p:tgtEl>
                                          <p:spTgt spid="32"/>
                                        </p:tgtEl>
                                      </p:cBhvr>
                                    </p:animEffect>
                                    <p:anim calcmode="lin" valueType="num">
                                      <p:cBhvr>
                                        <p:cTn id="123" dur="1000" fill="hold"/>
                                        <p:tgtEl>
                                          <p:spTgt spid="32"/>
                                        </p:tgtEl>
                                        <p:attrNameLst>
                                          <p:attrName>ppt_x</p:attrName>
                                        </p:attrNameLst>
                                      </p:cBhvr>
                                      <p:tavLst>
                                        <p:tav tm="0">
                                          <p:val>
                                            <p:strVal val="#ppt_x"/>
                                          </p:val>
                                        </p:tav>
                                        <p:tav tm="100000">
                                          <p:val>
                                            <p:strVal val="#ppt_x"/>
                                          </p:val>
                                        </p:tav>
                                      </p:tavLst>
                                    </p:anim>
                                    <p:anim calcmode="lin" valueType="num">
                                      <p:cBhvr>
                                        <p:cTn id="124" dur="1000" fill="hold"/>
                                        <p:tgtEl>
                                          <p:spTgt spid="3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1000"/>
                                        <p:tgtEl>
                                          <p:spTgt spid="39"/>
                                        </p:tgtEl>
                                      </p:cBhvr>
                                    </p:animEffect>
                                    <p:anim calcmode="lin" valueType="num">
                                      <p:cBhvr>
                                        <p:cTn id="128" dur="1000" fill="hold"/>
                                        <p:tgtEl>
                                          <p:spTgt spid="39"/>
                                        </p:tgtEl>
                                        <p:attrNameLst>
                                          <p:attrName>ppt_x</p:attrName>
                                        </p:attrNameLst>
                                      </p:cBhvr>
                                      <p:tavLst>
                                        <p:tav tm="0">
                                          <p:val>
                                            <p:strVal val="#ppt_x"/>
                                          </p:val>
                                        </p:tav>
                                        <p:tav tm="100000">
                                          <p:val>
                                            <p:strVal val="#ppt_x"/>
                                          </p:val>
                                        </p:tav>
                                      </p:tavLst>
                                    </p:anim>
                                    <p:anim calcmode="lin" valueType="num">
                                      <p:cBhvr>
                                        <p:cTn id="129" dur="1000" fill="hold"/>
                                        <p:tgtEl>
                                          <p:spTgt spid="3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fade">
                                      <p:cBhvr>
                                        <p:cTn id="132" dur="1000"/>
                                        <p:tgtEl>
                                          <p:spTgt spid="40"/>
                                        </p:tgtEl>
                                      </p:cBhvr>
                                    </p:animEffect>
                                    <p:anim calcmode="lin" valueType="num">
                                      <p:cBhvr>
                                        <p:cTn id="133" dur="1000" fill="hold"/>
                                        <p:tgtEl>
                                          <p:spTgt spid="40"/>
                                        </p:tgtEl>
                                        <p:attrNameLst>
                                          <p:attrName>ppt_x</p:attrName>
                                        </p:attrNameLst>
                                      </p:cBhvr>
                                      <p:tavLst>
                                        <p:tav tm="0">
                                          <p:val>
                                            <p:strVal val="#ppt_x"/>
                                          </p:val>
                                        </p:tav>
                                        <p:tav tm="100000">
                                          <p:val>
                                            <p:strVal val="#ppt_x"/>
                                          </p:val>
                                        </p:tav>
                                      </p:tavLst>
                                    </p:anim>
                                    <p:anim calcmode="lin" valueType="num">
                                      <p:cBhvr>
                                        <p:cTn id="134" dur="1000" fill="hold"/>
                                        <p:tgtEl>
                                          <p:spTgt spid="40"/>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1000"/>
                                        <p:tgtEl>
                                          <p:spTgt spid="23"/>
                                        </p:tgtEl>
                                      </p:cBhvr>
                                    </p:animEffect>
                                    <p:anim calcmode="lin" valueType="num">
                                      <p:cBhvr>
                                        <p:cTn id="138" dur="1000" fill="hold"/>
                                        <p:tgtEl>
                                          <p:spTgt spid="23"/>
                                        </p:tgtEl>
                                        <p:attrNameLst>
                                          <p:attrName>ppt_x</p:attrName>
                                        </p:attrNameLst>
                                      </p:cBhvr>
                                      <p:tavLst>
                                        <p:tav tm="0">
                                          <p:val>
                                            <p:strVal val="#ppt_x"/>
                                          </p:val>
                                        </p:tav>
                                        <p:tav tm="100000">
                                          <p:val>
                                            <p:strVal val="#ppt_x"/>
                                          </p:val>
                                        </p:tav>
                                      </p:tavLst>
                                    </p:anim>
                                    <p:anim calcmode="lin" valueType="num">
                                      <p:cBhvr>
                                        <p:cTn id="139" dur="1000" fill="hold"/>
                                        <p:tgtEl>
                                          <p:spTgt spid="2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1000"/>
                                        <p:tgtEl>
                                          <p:spTgt spid="75"/>
                                        </p:tgtEl>
                                      </p:cBhvr>
                                    </p:animEffect>
                                    <p:anim calcmode="lin" valueType="num">
                                      <p:cBhvr>
                                        <p:cTn id="143" dur="1000" fill="hold"/>
                                        <p:tgtEl>
                                          <p:spTgt spid="75"/>
                                        </p:tgtEl>
                                        <p:attrNameLst>
                                          <p:attrName>ppt_x</p:attrName>
                                        </p:attrNameLst>
                                      </p:cBhvr>
                                      <p:tavLst>
                                        <p:tav tm="0">
                                          <p:val>
                                            <p:strVal val="#ppt_x"/>
                                          </p:val>
                                        </p:tav>
                                        <p:tav tm="100000">
                                          <p:val>
                                            <p:strVal val="#ppt_x"/>
                                          </p:val>
                                        </p:tav>
                                      </p:tavLst>
                                    </p:anim>
                                    <p:anim calcmode="lin" valueType="num">
                                      <p:cBhvr>
                                        <p:cTn id="144" dur="1000" fill="hold"/>
                                        <p:tgtEl>
                                          <p:spTgt spid="7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fade">
                                      <p:cBhvr>
                                        <p:cTn id="147" dur="1000"/>
                                        <p:tgtEl>
                                          <p:spTgt spid="24"/>
                                        </p:tgtEl>
                                      </p:cBhvr>
                                    </p:animEffect>
                                    <p:anim calcmode="lin" valueType="num">
                                      <p:cBhvr>
                                        <p:cTn id="148" dur="1000" fill="hold"/>
                                        <p:tgtEl>
                                          <p:spTgt spid="24"/>
                                        </p:tgtEl>
                                        <p:attrNameLst>
                                          <p:attrName>ppt_x</p:attrName>
                                        </p:attrNameLst>
                                      </p:cBhvr>
                                      <p:tavLst>
                                        <p:tav tm="0">
                                          <p:val>
                                            <p:strVal val="#ppt_x"/>
                                          </p:val>
                                        </p:tav>
                                        <p:tav tm="100000">
                                          <p:val>
                                            <p:strVal val="#ppt_x"/>
                                          </p:val>
                                        </p:tav>
                                      </p:tavLst>
                                    </p:anim>
                                    <p:anim calcmode="lin" valueType="num">
                                      <p:cBhvr>
                                        <p:cTn id="149" dur="1000" fill="hold"/>
                                        <p:tgtEl>
                                          <p:spTgt spid="2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1000"/>
                                        <p:tgtEl>
                                          <p:spTgt spid="27"/>
                                        </p:tgtEl>
                                      </p:cBhvr>
                                    </p:animEffect>
                                    <p:anim calcmode="lin" valueType="num">
                                      <p:cBhvr>
                                        <p:cTn id="153" dur="1000" fill="hold"/>
                                        <p:tgtEl>
                                          <p:spTgt spid="27"/>
                                        </p:tgtEl>
                                        <p:attrNameLst>
                                          <p:attrName>ppt_x</p:attrName>
                                        </p:attrNameLst>
                                      </p:cBhvr>
                                      <p:tavLst>
                                        <p:tav tm="0">
                                          <p:val>
                                            <p:strVal val="#ppt_x"/>
                                          </p:val>
                                        </p:tav>
                                        <p:tav tm="100000">
                                          <p:val>
                                            <p:strVal val="#ppt_x"/>
                                          </p:val>
                                        </p:tav>
                                      </p:tavLst>
                                    </p:anim>
                                    <p:anim calcmode="lin" valueType="num">
                                      <p:cBhvr>
                                        <p:cTn id="154" dur="1000" fill="hold"/>
                                        <p:tgtEl>
                                          <p:spTgt spid="27"/>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29"/>
                                        </p:tgtEl>
                                        <p:attrNameLst>
                                          <p:attrName>style.visibility</p:attrName>
                                        </p:attrNameLst>
                                      </p:cBhvr>
                                      <p:to>
                                        <p:strVal val="visible"/>
                                      </p:to>
                                    </p:set>
                                    <p:animEffect transition="in" filter="fade">
                                      <p:cBhvr>
                                        <p:cTn id="157" dur="1000"/>
                                        <p:tgtEl>
                                          <p:spTgt spid="29"/>
                                        </p:tgtEl>
                                      </p:cBhvr>
                                    </p:animEffect>
                                    <p:anim calcmode="lin" valueType="num">
                                      <p:cBhvr>
                                        <p:cTn id="158" dur="1000" fill="hold"/>
                                        <p:tgtEl>
                                          <p:spTgt spid="29"/>
                                        </p:tgtEl>
                                        <p:attrNameLst>
                                          <p:attrName>ppt_x</p:attrName>
                                        </p:attrNameLst>
                                      </p:cBhvr>
                                      <p:tavLst>
                                        <p:tav tm="0">
                                          <p:val>
                                            <p:strVal val="#ppt_x"/>
                                          </p:val>
                                        </p:tav>
                                        <p:tav tm="100000">
                                          <p:val>
                                            <p:strVal val="#ppt_x"/>
                                          </p:val>
                                        </p:tav>
                                      </p:tavLst>
                                    </p:anim>
                                    <p:anim calcmode="lin" valueType="num">
                                      <p:cBhvr>
                                        <p:cTn id="159" dur="1000" fill="hold"/>
                                        <p:tgtEl>
                                          <p:spTgt spid="29"/>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fade">
                                      <p:cBhvr>
                                        <p:cTn id="162" dur="1000"/>
                                        <p:tgtEl>
                                          <p:spTgt spid="89"/>
                                        </p:tgtEl>
                                      </p:cBhvr>
                                    </p:animEffect>
                                    <p:anim calcmode="lin" valueType="num">
                                      <p:cBhvr>
                                        <p:cTn id="163" dur="1000" fill="hold"/>
                                        <p:tgtEl>
                                          <p:spTgt spid="89"/>
                                        </p:tgtEl>
                                        <p:attrNameLst>
                                          <p:attrName>ppt_x</p:attrName>
                                        </p:attrNameLst>
                                      </p:cBhvr>
                                      <p:tavLst>
                                        <p:tav tm="0">
                                          <p:val>
                                            <p:strVal val="#ppt_x"/>
                                          </p:val>
                                        </p:tav>
                                        <p:tav tm="100000">
                                          <p:val>
                                            <p:strVal val="#ppt_x"/>
                                          </p:val>
                                        </p:tav>
                                      </p:tavLst>
                                    </p:anim>
                                    <p:anim calcmode="lin" valueType="num">
                                      <p:cBhvr>
                                        <p:cTn id="164" dur="1000" fill="hold"/>
                                        <p:tgtEl>
                                          <p:spTgt spid="8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91"/>
                                        </p:tgtEl>
                                        <p:attrNameLst>
                                          <p:attrName>style.visibility</p:attrName>
                                        </p:attrNameLst>
                                      </p:cBhvr>
                                      <p:to>
                                        <p:strVal val="visible"/>
                                      </p:to>
                                    </p:set>
                                    <p:animEffect transition="in" filter="fade">
                                      <p:cBhvr>
                                        <p:cTn id="167" dur="1000"/>
                                        <p:tgtEl>
                                          <p:spTgt spid="91"/>
                                        </p:tgtEl>
                                      </p:cBhvr>
                                    </p:animEffect>
                                    <p:anim calcmode="lin" valueType="num">
                                      <p:cBhvr>
                                        <p:cTn id="168" dur="1000" fill="hold"/>
                                        <p:tgtEl>
                                          <p:spTgt spid="91"/>
                                        </p:tgtEl>
                                        <p:attrNameLst>
                                          <p:attrName>ppt_x</p:attrName>
                                        </p:attrNameLst>
                                      </p:cBhvr>
                                      <p:tavLst>
                                        <p:tav tm="0">
                                          <p:val>
                                            <p:strVal val="#ppt_x"/>
                                          </p:val>
                                        </p:tav>
                                        <p:tav tm="100000">
                                          <p:val>
                                            <p:strVal val="#ppt_x"/>
                                          </p:val>
                                        </p:tav>
                                      </p:tavLst>
                                    </p:anim>
                                    <p:anim calcmode="lin" valueType="num">
                                      <p:cBhvr>
                                        <p:cTn id="16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57"/>
                                        </p:tgtEl>
                                        <p:attrNameLst>
                                          <p:attrName>style.visibility</p:attrName>
                                        </p:attrNameLst>
                                      </p:cBhvr>
                                      <p:to>
                                        <p:strVal val="visible"/>
                                      </p:to>
                                    </p:set>
                                    <p:animEffect transition="in" filter="fade">
                                      <p:cBhvr>
                                        <p:cTn id="174" dur="1000"/>
                                        <p:tgtEl>
                                          <p:spTgt spid="57"/>
                                        </p:tgtEl>
                                      </p:cBhvr>
                                    </p:animEffect>
                                    <p:anim calcmode="lin" valueType="num">
                                      <p:cBhvr>
                                        <p:cTn id="175" dur="1000" fill="hold"/>
                                        <p:tgtEl>
                                          <p:spTgt spid="57"/>
                                        </p:tgtEl>
                                        <p:attrNameLst>
                                          <p:attrName>ppt_x</p:attrName>
                                        </p:attrNameLst>
                                      </p:cBhvr>
                                      <p:tavLst>
                                        <p:tav tm="0">
                                          <p:val>
                                            <p:strVal val="#ppt_x"/>
                                          </p:val>
                                        </p:tav>
                                        <p:tav tm="100000">
                                          <p:val>
                                            <p:strVal val="#ppt_x"/>
                                          </p:val>
                                        </p:tav>
                                      </p:tavLst>
                                    </p:anim>
                                    <p:anim calcmode="lin" valueType="num">
                                      <p:cBhvr>
                                        <p:cTn id="176" dur="1000" fill="hold"/>
                                        <p:tgtEl>
                                          <p:spTgt spid="57"/>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fade">
                                      <p:cBhvr>
                                        <p:cTn id="179" dur="1000"/>
                                        <p:tgtEl>
                                          <p:spTgt spid="55"/>
                                        </p:tgtEl>
                                      </p:cBhvr>
                                    </p:animEffect>
                                    <p:anim calcmode="lin" valueType="num">
                                      <p:cBhvr>
                                        <p:cTn id="180" dur="1000" fill="hold"/>
                                        <p:tgtEl>
                                          <p:spTgt spid="55"/>
                                        </p:tgtEl>
                                        <p:attrNameLst>
                                          <p:attrName>ppt_x</p:attrName>
                                        </p:attrNameLst>
                                      </p:cBhvr>
                                      <p:tavLst>
                                        <p:tav tm="0">
                                          <p:val>
                                            <p:strVal val="#ppt_x"/>
                                          </p:val>
                                        </p:tav>
                                        <p:tav tm="100000">
                                          <p:val>
                                            <p:strVal val="#ppt_x"/>
                                          </p:val>
                                        </p:tav>
                                      </p:tavLst>
                                    </p:anim>
                                    <p:anim calcmode="lin" valueType="num">
                                      <p:cBhvr>
                                        <p:cTn id="181" dur="1000" fill="hold"/>
                                        <p:tgtEl>
                                          <p:spTgt spid="55"/>
                                        </p:tgtEl>
                                        <p:attrNameLst>
                                          <p:attrName>ppt_y</p:attrName>
                                        </p:attrNameLst>
                                      </p:cBhvr>
                                      <p:tavLst>
                                        <p:tav tm="0">
                                          <p:val>
                                            <p:strVal val="#ppt_y+.1"/>
                                          </p:val>
                                        </p:tav>
                                        <p:tav tm="100000">
                                          <p:val>
                                            <p:strVal val="#ppt_y"/>
                                          </p:val>
                                        </p:tav>
                                      </p:tavLst>
                                    </p:anim>
                                  </p:childTnLst>
                                </p:cTn>
                              </p:par>
                            </p:childTnLst>
                          </p:cTn>
                        </p:par>
                        <p:par>
                          <p:cTn id="182" fill="hold">
                            <p:stCondLst>
                              <p:cond delay="1000"/>
                            </p:stCondLst>
                            <p:childTnLst>
                              <p:par>
                                <p:cTn id="183" presetID="42" presetClass="entr" presetSubtype="0" fill="hold" grpId="0" nodeType="afterEffect">
                                  <p:stCondLst>
                                    <p:cond delay="0"/>
                                  </p:stCondLst>
                                  <p:childTnLst>
                                    <p:set>
                                      <p:cBhvr>
                                        <p:cTn id="184" dur="1" fill="hold">
                                          <p:stCondLst>
                                            <p:cond delay="0"/>
                                          </p:stCondLst>
                                        </p:cTn>
                                        <p:tgtEl>
                                          <p:spTgt spid="53"/>
                                        </p:tgtEl>
                                        <p:attrNameLst>
                                          <p:attrName>style.visibility</p:attrName>
                                        </p:attrNameLst>
                                      </p:cBhvr>
                                      <p:to>
                                        <p:strVal val="visible"/>
                                      </p:to>
                                    </p:set>
                                    <p:animEffect transition="in" filter="fade">
                                      <p:cBhvr>
                                        <p:cTn id="185" dur="1000"/>
                                        <p:tgtEl>
                                          <p:spTgt spid="53"/>
                                        </p:tgtEl>
                                      </p:cBhvr>
                                    </p:animEffect>
                                    <p:anim calcmode="lin" valueType="num">
                                      <p:cBhvr>
                                        <p:cTn id="186" dur="1000" fill="hold"/>
                                        <p:tgtEl>
                                          <p:spTgt spid="53"/>
                                        </p:tgtEl>
                                        <p:attrNameLst>
                                          <p:attrName>ppt_x</p:attrName>
                                        </p:attrNameLst>
                                      </p:cBhvr>
                                      <p:tavLst>
                                        <p:tav tm="0">
                                          <p:val>
                                            <p:strVal val="#ppt_x"/>
                                          </p:val>
                                        </p:tav>
                                        <p:tav tm="100000">
                                          <p:val>
                                            <p:strVal val="#ppt_x"/>
                                          </p:val>
                                        </p:tav>
                                      </p:tavLst>
                                    </p:anim>
                                    <p:anim calcmode="lin" valueType="num">
                                      <p:cBhvr>
                                        <p:cTn id="187" dur="1000" fill="hold"/>
                                        <p:tgtEl>
                                          <p:spTgt spid="53"/>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54"/>
                                        </p:tgtEl>
                                        <p:attrNameLst>
                                          <p:attrName>style.visibility</p:attrName>
                                        </p:attrNameLst>
                                      </p:cBhvr>
                                      <p:to>
                                        <p:strVal val="visible"/>
                                      </p:to>
                                    </p:set>
                                    <p:animEffect transition="in" filter="fade">
                                      <p:cBhvr>
                                        <p:cTn id="190" dur="1000"/>
                                        <p:tgtEl>
                                          <p:spTgt spid="54"/>
                                        </p:tgtEl>
                                      </p:cBhvr>
                                    </p:animEffect>
                                    <p:anim calcmode="lin" valueType="num">
                                      <p:cBhvr>
                                        <p:cTn id="191" dur="1000" fill="hold"/>
                                        <p:tgtEl>
                                          <p:spTgt spid="54"/>
                                        </p:tgtEl>
                                        <p:attrNameLst>
                                          <p:attrName>ppt_x</p:attrName>
                                        </p:attrNameLst>
                                      </p:cBhvr>
                                      <p:tavLst>
                                        <p:tav tm="0">
                                          <p:val>
                                            <p:strVal val="#ppt_x"/>
                                          </p:val>
                                        </p:tav>
                                        <p:tav tm="100000">
                                          <p:val>
                                            <p:strVal val="#ppt_x"/>
                                          </p:val>
                                        </p:tav>
                                      </p:tavLst>
                                    </p:anim>
                                    <p:anim calcmode="lin" valueType="num">
                                      <p:cBhvr>
                                        <p:cTn id="192" dur="1000" fill="hold"/>
                                        <p:tgtEl>
                                          <p:spTgt spid="54"/>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56"/>
                                        </p:tgtEl>
                                        <p:attrNameLst>
                                          <p:attrName>style.visibility</p:attrName>
                                        </p:attrNameLst>
                                      </p:cBhvr>
                                      <p:to>
                                        <p:strVal val="visible"/>
                                      </p:to>
                                    </p:set>
                                    <p:animEffect transition="in" filter="fade">
                                      <p:cBhvr>
                                        <p:cTn id="195" dur="1000"/>
                                        <p:tgtEl>
                                          <p:spTgt spid="56"/>
                                        </p:tgtEl>
                                      </p:cBhvr>
                                    </p:animEffect>
                                    <p:anim calcmode="lin" valueType="num">
                                      <p:cBhvr>
                                        <p:cTn id="196" dur="1000" fill="hold"/>
                                        <p:tgtEl>
                                          <p:spTgt spid="56"/>
                                        </p:tgtEl>
                                        <p:attrNameLst>
                                          <p:attrName>ppt_x</p:attrName>
                                        </p:attrNameLst>
                                      </p:cBhvr>
                                      <p:tavLst>
                                        <p:tav tm="0">
                                          <p:val>
                                            <p:strVal val="#ppt_x"/>
                                          </p:val>
                                        </p:tav>
                                        <p:tav tm="100000">
                                          <p:val>
                                            <p:strVal val="#ppt_x"/>
                                          </p:val>
                                        </p:tav>
                                      </p:tavLst>
                                    </p:anim>
                                    <p:anim calcmode="lin" valueType="num">
                                      <p:cBhvr>
                                        <p:cTn id="197" dur="1000" fill="hold"/>
                                        <p:tgtEl>
                                          <p:spTgt spid="56"/>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58"/>
                                        </p:tgtEl>
                                        <p:attrNameLst>
                                          <p:attrName>style.visibility</p:attrName>
                                        </p:attrNameLst>
                                      </p:cBhvr>
                                      <p:to>
                                        <p:strVal val="visible"/>
                                      </p:to>
                                    </p:set>
                                    <p:animEffect transition="in" filter="fade">
                                      <p:cBhvr>
                                        <p:cTn id="200" dur="1000"/>
                                        <p:tgtEl>
                                          <p:spTgt spid="58"/>
                                        </p:tgtEl>
                                      </p:cBhvr>
                                    </p:animEffect>
                                    <p:anim calcmode="lin" valueType="num">
                                      <p:cBhvr>
                                        <p:cTn id="201" dur="1000" fill="hold"/>
                                        <p:tgtEl>
                                          <p:spTgt spid="58"/>
                                        </p:tgtEl>
                                        <p:attrNameLst>
                                          <p:attrName>ppt_x</p:attrName>
                                        </p:attrNameLst>
                                      </p:cBhvr>
                                      <p:tavLst>
                                        <p:tav tm="0">
                                          <p:val>
                                            <p:strVal val="#ppt_x"/>
                                          </p:val>
                                        </p:tav>
                                        <p:tav tm="100000">
                                          <p:val>
                                            <p:strVal val="#ppt_x"/>
                                          </p:val>
                                        </p:tav>
                                      </p:tavLst>
                                    </p:anim>
                                    <p:anim calcmode="lin" valueType="num">
                                      <p:cBhvr>
                                        <p:cTn id="202" dur="1000" fill="hold"/>
                                        <p:tgtEl>
                                          <p:spTgt spid="58"/>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fade">
                                      <p:cBhvr>
                                        <p:cTn id="205" dur="1000"/>
                                        <p:tgtEl>
                                          <p:spTgt spid="87"/>
                                        </p:tgtEl>
                                      </p:cBhvr>
                                    </p:animEffect>
                                    <p:anim calcmode="lin" valueType="num">
                                      <p:cBhvr>
                                        <p:cTn id="206" dur="1000" fill="hold"/>
                                        <p:tgtEl>
                                          <p:spTgt spid="87"/>
                                        </p:tgtEl>
                                        <p:attrNameLst>
                                          <p:attrName>ppt_x</p:attrName>
                                        </p:attrNameLst>
                                      </p:cBhvr>
                                      <p:tavLst>
                                        <p:tav tm="0">
                                          <p:val>
                                            <p:strVal val="#ppt_x"/>
                                          </p:val>
                                        </p:tav>
                                        <p:tav tm="100000">
                                          <p:val>
                                            <p:strVal val="#ppt_x"/>
                                          </p:val>
                                        </p:tav>
                                      </p:tavLst>
                                    </p:anim>
                                    <p:anim calcmode="lin" valueType="num">
                                      <p:cBhvr>
                                        <p:cTn id="207" dur="1000" fill="hold"/>
                                        <p:tgtEl>
                                          <p:spTgt spid="87"/>
                                        </p:tgtEl>
                                        <p:attrNameLst>
                                          <p:attrName>ppt_y</p:attrName>
                                        </p:attrNameLst>
                                      </p:cBhvr>
                                      <p:tavLst>
                                        <p:tav tm="0">
                                          <p:val>
                                            <p:strVal val="#ppt_y+.1"/>
                                          </p:val>
                                        </p:tav>
                                        <p:tav tm="100000">
                                          <p:val>
                                            <p:strVal val="#ppt_y"/>
                                          </p:val>
                                        </p:tav>
                                      </p:tavLst>
                                    </p:anim>
                                  </p:childTnLst>
                                </p:cTn>
                              </p:par>
                              <p:par>
                                <p:cTn id="208" presetID="42" presetClass="entr" presetSubtype="0" fill="hold" nodeType="withEffect">
                                  <p:stCondLst>
                                    <p:cond delay="0"/>
                                  </p:stCondLst>
                                  <p:childTnLst>
                                    <p:set>
                                      <p:cBhvr>
                                        <p:cTn id="209" dur="1" fill="hold">
                                          <p:stCondLst>
                                            <p:cond delay="0"/>
                                          </p:stCondLst>
                                        </p:cTn>
                                        <p:tgtEl>
                                          <p:spTgt spid="59"/>
                                        </p:tgtEl>
                                        <p:attrNameLst>
                                          <p:attrName>style.visibility</p:attrName>
                                        </p:attrNameLst>
                                      </p:cBhvr>
                                      <p:to>
                                        <p:strVal val="visible"/>
                                      </p:to>
                                    </p:set>
                                    <p:animEffect transition="in" filter="fade">
                                      <p:cBhvr>
                                        <p:cTn id="210" dur="1000"/>
                                        <p:tgtEl>
                                          <p:spTgt spid="59"/>
                                        </p:tgtEl>
                                      </p:cBhvr>
                                    </p:animEffect>
                                    <p:anim calcmode="lin" valueType="num">
                                      <p:cBhvr>
                                        <p:cTn id="211" dur="1000" fill="hold"/>
                                        <p:tgtEl>
                                          <p:spTgt spid="59"/>
                                        </p:tgtEl>
                                        <p:attrNameLst>
                                          <p:attrName>ppt_x</p:attrName>
                                        </p:attrNameLst>
                                      </p:cBhvr>
                                      <p:tavLst>
                                        <p:tav tm="0">
                                          <p:val>
                                            <p:strVal val="#ppt_x"/>
                                          </p:val>
                                        </p:tav>
                                        <p:tav tm="100000">
                                          <p:val>
                                            <p:strVal val="#ppt_x"/>
                                          </p:val>
                                        </p:tav>
                                      </p:tavLst>
                                    </p:anim>
                                    <p:anim calcmode="lin" valueType="num">
                                      <p:cBhvr>
                                        <p:cTn id="212" dur="1000" fill="hold"/>
                                        <p:tgtEl>
                                          <p:spTgt spid="59"/>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fade">
                                      <p:cBhvr>
                                        <p:cTn id="215" dur="1000"/>
                                        <p:tgtEl>
                                          <p:spTgt spid="60"/>
                                        </p:tgtEl>
                                      </p:cBhvr>
                                    </p:animEffect>
                                    <p:anim calcmode="lin" valueType="num">
                                      <p:cBhvr>
                                        <p:cTn id="216" dur="1000" fill="hold"/>
                                        <p:tgtEl>
                                          <p:spTgt spid="60"/>
                                        </p:tgtEl>
                                        <p:attrNameLst>
                                          <p:attrName>ppt_x</p:attrName>
                                        </p:attrNameLst>
                                      </p:cBhvr>
                                      <p:tavLst>
                                        <p:tav tm="0">
                                          <p:val>
                                            <p:strVal val="#ppt_x"/>
                                          </p:val>
                                        </p:tav>
                                        <p:tav tm="100000">
                                          <p:val>
                                            <p:strVal val="#ppt_x"/>
                                          </p:val>
                                        </p:tav>
                                      </p:tavLst>
                                    </p:anim>
                                    <p:anim calcmode="lin" valueType="num">
                                      <p:cBhvr>
                                        <p:cTn id="217" dur="1000" fill="hold"/>
                                        <p:tgtEl>
                                          <p:spTgt spid="60"/>
                                        </p:tgtEl>
                                        <p:attrNameLst>
                                          <p:attrName>ppt_y</p:attrName>
                                        </p:attrNameLst>
                                      </p:cBhvr>
                                      <p:tavLst>
                                        <p:tav tm="0">
                                          <p:val>
                                            <p:strVal val="#ppt_y+.1"/>
                                          </p:val>
                                        </p:tav>
                                        <p:tav tm="100000">
                                          <p:val>
                                            <p:strVal val="#ppt_y"/>
                                          </p:val>
                                        </p:tav>
                                      </p:tavLst>
                                    </p:anim>
                                  </p:childTnLst>
                                </p:cTn>
                              </p:par>
                              <p:par>
                                <p:cTn id="218" presetID="42" presetClass="entr" presetSubtype="0" fill="hold" nodeType="withEffect">
                                  <p:stCondLst>
                                    <p:cond delay="0"/>
                                  </p:stCondLst>
                                  <p:childTnLst>
                                    <p:set>
                                      <p:cBhvr>
                                        <p:cTn id="219" dur="1" fill="hold">
                                          <p:stCondLst>
                                            <p:cond delay="0"/>
                                          </p:stCondLst>
                                        </p:cTn>
                                        <p:tgtEl>
                                          <p:spTgt spid="61"/>
                                        </p:tgtEl>
                                        <p:attrNameLst>
                                          <p:attrName>style.visibility</p:attrName>
                                        </p:attrNameLst>
                                      </p:cBhvr>
                                      <p:to>
                                        <p:strVal val="visible"/>
                                      </p:to>
                                    </p:set>
                                    <p:animEffect transition="in" filter="fade">
                                      <p:cBhvr>
                                        <p:cTn id="220" dur="1000"/>
                                        <p:tgtEl>
                                          <p:spTgt spid="61"/>
                                        </p:tgtEl>
                                      </p:cBhvr>
                                    </p:animEffect>
                                    <p:anim calcmode="lin" valueType="num">
                                      <p:cBhvr>
                                        <p:cTn id="221" dur="1000" fill="hold"/>
                                        <p:tgtEl>
                                          <p:spTgt spid="61"/>
                                        </p:tgtEl>
                                        <p:attrNameLst>
                                          <p:attrName>ppt_x</p:attrName>
                                        </p:attrNameLst>
                                      </p:cBhvr>
                                      <p:tavLst>
                                        <p:tav tm="0">
                                          <p:val>
                                            <p:strVal val="#ppt_x"/>
                                          </p:val>
                                        </p:tav>
                                        <p:tav tm="100000">
                                          <p:val>
                                            <p:strVal val="#ppt_x"/>
                                          </p:val>
                                        </p:tav>
                                      </p:tavLst>
                                    </p:anim>
                                    <p:anim calcmode="lin" valueType="num">
                                      <p:cBhvr>
                                        <p:cTn id="222" dur="1000" fill="hold"/>
                                        <p:tgtEl>
                                          <p:spTgt spid="61"/>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62"/>
                                        </p:tgtEl>
                                        <p:attrNameLst>
                                          <p:attrName>style.visibility</p:attrName>
                                        </p:attrNameLst>
                                      </p:cBhvr>
                                      <p:to>
                                        <p:strVal val="visible"/>
                                      </p:to>
                                    </p:set>
                                    <p:animEffect transition="in" filter="fade">
                                      <p:cBhvr>
                                        <p:cTn id="225" dur="1000"/>
                                        <p:tgtEl>
                                          <p:spTgt spid="62"/>
                                        </p:tgtEl>
                                      </p:cBhvr>
                                    </p:animEffect>
                                    <p:anim calcmode="lin" valueType="num">
                                      <p:cBhvr>
                                        <p:cTn id="226" dur="1000" fill="hold"/>
                                        <p:tgtEl>
                                          <p:spTgt spid="62"/>
                                        </p:tgtEl>
                                        <p:attrNameLst>
                                          <p:attrName>ppt_x</p:attrName>
                                        </p:attrNameLst>
                                      </p:cBhvr>
                                      <p:tavLst>
                                        <p:tav tm="0">
                                          <p:val>
                                            <p:strVal val="#ppt_x"/>
                                          </p:val>
                                        </p:tav>
                                        <p:tav tm="100000">
                                          <p:val>
                                            <p:strVal val="#ppt_x"/>
                                          </p:val>
                                        </p:tav>
                                      </p:tavLst>
                                    </p:anim>
                                    <p:anim calcmode="lin" valueType="num">
                                      <p:cBhvr>
                                        <p:cTn id="227" dur="1000" fill="hold"/>
                                        <p:tgtEl>
                                          <p:spTgt spid="62"/>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63"/>
                                        </p:tgtEl>
                                        <p:attrNameLst>
                                          <p:attrName>style.visibility</p:attrName>
                                        </p:attrNameLst>
                                      </p:cBhvr>
                                      <p:to>
                                        <p:strVal val="visible"/>
                                      </p:to>
                                    </p:set>
                                    <p:animEffect transition="in" filter="fade">
                                      <p:cBhvr>
                                        <p:cTn id="230" dur="1000"/>
                                        <p:tgtEl>
                                          <p:spTgt spid="63"/>
                                        </p:tgtEl>
                                      </p:cBhvr>
                                    </p:animEffect>
                                    <p:anim calcmode="lin" valueType="num">
                                      <p:cBhvr>
                                        <p:cTn id="231" dur="1000" fill="hold"/>
                                        <p:tgtEl>
                                          <p:spTgt spid="63"/>
                                        </p:tgtEl>
                                        <p:attrNameLst>
                                          <p:attrName>ppt_x</p:attrName>
                                        </p:attrNameLst>
                                      </p:cBhvr>
                                      <p:tavLst>
                                        <p:tav tm="0">
                                          <p:val>
                                            <p:strVal val="#ppt_x"/>
                                          </p:val>
                                        </p:tav>
                                        <p:tav tm="100000">
                                          <p:val>
                                            <p:strVal val="#ppt_x"/>
                                          </p:val>
                                        </p:tav>
                                      </p:tavLst>
                                    </p:anim>
                                    <p:anim calcmode="lin" valueType="num">
                                      <p:cBhvr>
                                        <p:cTn id="232" dur="1000" fill="hold"/>
                                        <p:tgtEl>
                                          <p:spTgt spid="63"/>
                                        </p:tgtEl>
                                        <p:attrNameLst>
                                          <p:attrName>ppt_y</p:attrName>
                                        </p:attrNameLst>
                                      </p:cBhvr>
                                      <p:tavLst>
                                        <p:tav tm="0">
                                          <p:val>
                                            <p:strVal val="#ppt_y+.1"/>
                                          </p:val>
                                        </p:tav>
                                        <p:tav tm="100000">
                                          <p:val>
                                            <p:strVal val="#ppt_y"/>
                                          </p:val>
                                        </p:tav>
                                      </p:tavLst>
                                    </p:anim>
                                  </p:childTnLst>
                                </p:cTn>
                              </p:par>
                              <p:par>
                                <p:cTn id="233" presetID="42" presetClass="entr" presetSubtype="0" fill="hold" nodeType="withEffect">
                                  <p:stCondLst>
                                    <p:cond delay="0"/>
                                  </p:stCondLst>
                                  <p:childTnLst>
                                    <p:set>
                                      <p:cBhvr>
                                        <p:cTn id="234" dur="1" fill="hold">
                                          <p:stCondLst>
                                            <p:cond delay="0"/>
                                          </p:stCondLst>
                                        </p:cTn>
                                        <p:tgtEl>
                                          <p:spTgt spid="64"/>
                                        </p:tgtEl>
                                        <p:attrNameLst>
                                          <p:attrName>style.visibility</p:attrName>
                                        </p:attrNameLst>
                                      </p:cBhvr>
                                      <p:to>
                                        <p:strVal val="visible"/>
                                      </p:to>
                                    </p:set>
                                    <p:animEffect transition="in" filter="fade">
                                      <p:cBhvr>
                                        <p:cTn id="235" dur="1000"/>
                                        <p:tgtEl>
                                          <p:spTgt spid="64"/>
                                        </p:tgtEl>
                                      </p:cBhvr>
                                    </p:animEffect>
                                    <p:anim calcmode="lin" valueType="num">
                                      <p:cBhvr>
                                        <p:cTn id="236" dur="1000" fill="hold"/>
                                        <p:tgtEl>
                                          <p:spTgt spid="64"/>
                                        </p:tgtEl>
                                        <p:attrNameLst>
                                          <p:attrName>ppt_x</p:attrName>
                                        </p:attrNameLst>
                                      </p:cBhvr>
                                      <p:tavLst>
                                        <p:tav tm="0">
                                          <p:val>
                                            <p:strVal val="#ppt_x"/>
                                          </p:val>
                                        </p:tav>
                                        <p:tav tm="100000">
                                          <p:val>
                                            <p:strVal val="#ppt_x"/>
                                          </p:val>
                                        </p:tav>
                                      </p:tavLst>
                                    </p:anim>
                                    <p:anim calcmode="lin" valueType="num">
                                      <p:cBhvr>
                                        <p:cTn id="237" dur="1000" fill="hold"/>
                                        <p:tgtEl>
                                          <p:spTgt spid="64"/>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65"/>
                                        </p:tgtEl>
                                        <p:attrNameLst>
                                          <p:attrName>style.visibility</p:attrName>
                                        </p:attrNameLst>
                                      </p:cBhvr>
                                      <p:to>
                                        <p:strVal val="visible"/>
                                      </p:to>
                                    </p:set>
                                    <p:animEffect transition="in" filter="fade">
                                      <p:cBhvr>
                                        <p:cTn id="240" dur="1000"/>
                                        <p:tgtEl>
                                          <p:spTgt spid="65"/>
                                        </p:tgtEl>
                                      </p:cBhvr>
                                    </p:animEffect>
                                    <p:anim calcmode="lin" valueType="num">
                                      <p:cBhvr>
                                        <p:cTn id="241" dur="1000" fill="hold"/>
                                        <p:tgtEl>
                                          <p:spTgt spid="65"/>
                                        </p:tgtEl>
                                        <p:attrNameLst>
                                          <p:attrName>ppt_x</p:attrName>
                                        </p:attrNameLst>
                                      </p:cBhvr>
                                      <p:tavLst>
                                        <p:tav tm="0">
                                          <p:val>
                                            <p:strVal val="#ppt_x"/>
                                          </p:val>
                                        </p:tav>
                                        <p:tav tm="100000">
                                          <p:val>
                                            <p:strVal val="#ppt_x"/>
                                          </p:val>
                                        </p:tav>
                                      </p:tavLst>
                                    </p:anim>
                                    <p:anim calcmode="lin" valueType="num">
                                      <p:cBhvr>
                                        <p:cTn id="242" dur="1000" fill="hold"/>
                                        <p:tgtEl>
                                          <p:spTgt spid="65"/>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fade">
                                      <p:cBhvr>
                                        <p:cTn id="245" dur="1000"/>
                                        <p:tgtEl>
                                          <p:spTgt spid="66"/>
                                        </p:tgtEl>
                                      </p:cBhvr>
                                    </p:animEffect>
                                    <p:anim calcmode="lin" valueType="num">
                                      <p:cBhvr>
                                        <p:cTn id="246" dur="1000" fill="hold"/>
                                        <p:tgtEl>
                                          <p:spTgt spid="66"/>
                                        </p:tgtEl>
                                        <p:attrNameLst>
                                          <p:attrName>ppt_x</p:attrName>
                                        </p:attrNameLst>
                                      </p:cBhvr>
                                      <p:tavLst>
                                        <p:tav tm="0">
                                          <p:val>
                                            <p:strVal val="#ppt_x"/>
                                          </p:val>
                                        </p:tav>
                                        <p:tav tm="100000">
                                          <p:val>
                                            <p:strVal val="#ppt_x"/>
                                          </p:val>
                                        </p:tav>
                                      </p:tavLst>
                                    </p:anim>
                                    <p:anim calcmode="lin" valueType="num">
                                      <p:cBhvr>
                                        <p:cTn id="247" dur="1000" fill="hold"/>
                                        <p:tgtEl>
                                          <p:spTgt spid="66"/>
                                        </p:tgtEl>
                                        <p:attrNameLst>
                                          <p:attrName>ppt_y</p:attrName>
                                        </p:attrNameLst>
                                      </p:cBhvr>
                                      <p:tavLst>
                                        <p:tav tm="0">
                                          <p:val>
                                            <p:strVal val="#ppt_y+.1"/>
                                          </p:val>
                                        </p:tav>
                                        <p:tav tm="100000">
                                          <p:val>
                                            <p:strVal val="#ppt_y"/>
                                          </p:val>
                                        </p:tav>
                                      </p:tavLst>
                                    </p:anim>
                                  </p:childTnLst>
                                </p:cTn>
                              </p:par>
                              <p:par>
                                <p:cTn id="248" presetID="42" presetClass="entr" presetSubtype="0" fill="hold" nodeType="withEffect">
                                  <p:stCondLst>
                                    <p:cond delay="0"/>
                                  </p:stCondLst>
                                  <p:childTnLst>
                                    <p:set>
                                      <p:cBhvr>
                                        <p:cTn id="249" dur="1" fill="hold">
                                          <p:stCondLst>
                                            <p:cond delay="0"/>
                                          </p:stCondLst>
                                        </p:cTn>
                                        <p:tgtEl>
                                          <p:spTgt spid="67"/>
                                        </p:tgtEl>
                                        <p:attrNameLst>
                                          <p:attrName>style.visibility</p:attrName>
                                        </p:attrNameLst>
                                      </p:cBhvr>
                                      <p:to>
                                        <p:strVal val="visible"/>
                                      </p:to>
                                    </p:set>
                                    <p:animEffect transition="in" filter="fade">
                                      <p:cBhvr>
                                        <p:cTn id="250" dur="1000"/>
                                        <p:tgtEl>
                                          <p:spTgt spid="67"/>
                                        </p:tgtEl>
                                      </p:cBhvr>
                                    </p:animEffect>
                                    <p:anim calcmode="lin" valueType="num">
                                      <p:cBhvr>
                                        <p:cTn id="251" dur="1000" fill="hold"/>
                                        <p:tgtEl>
                                          <p:spTgt spid="67"/>
                                        </p:tgtEl>
                                        <p:attrNameLst>
                                          <p:attrName>ppt_x</p:attrName>
                                        </p:attrNameLst>
                                      </p:cBhvr>
                                      <p:tavLst>
                                        <p:tav tm="0">
                                          <p:val>
                                            <p:strVal val="#ppt_x"/>
                                          </p:val>
                                        </p:tav>
                                        <p:tav tm="100000">
                                          <p:val>
                                            <p:strVal val="#ppt_x"/>
                                          </p:val>
                                        </p:tav>
                                      </p:tavLst>
                                    </p:anim>
                                    <p:anim calcmode="lin" valueType="num">
                                      <p:cBhvr>
                                        <p:cTn id="252" dur="1000" fill="hold"/>
                                        <p:tgtEl>
                                          <p:spTgt spid="67"/>
                                        </p:tgtEl>
                                        <p:attrNameLst>
                                          <p:attrName>ppt_y</p:attrName>
                                        </p:attrNameLst>
                                      </p:cBhvr>
                                      <p:tavLst>
                                        <p:tav tm="0">
                                          <p:val>
                                            <p:strVal val="#ppt_y+.1"/>
                                          </p:val>
                                        </p:tav>
                                        <p:tav tm="100000">
                                          <p:val>
                                            <p:strVal val="#ppt_y"/>
                                          </p:val>
                                        </p:tav>
                                      </p:tavLst>
                                    </p:anim>
                                  </p:childTnLst>
                                </p:cTn>
                              </p:par>
                              <p:par>
                                <p:cTn id="253" presetID="42" presetClass="entr" presetSubtype="0" fill="hold" nodeType="withEffect">
                                  <p:stCondLst>
                                    <p:cond delay="0"/>
                                  </p:stCondLst>
                                  <p:childTnLst>
                                    <p:set>
                                      <p:cBhvr>
                                        <p:cTn id="254" dur="1" fill="hold">
                                          <p:stCondLst>
                                            <p:cond delay="0"/>
                                          </p:stCondLst>
                                        </p:cTn>
                                        <p:tgtEl>
                                          <p:spTgt spid="68"/>
                                        </p:tgtEl>
                                        <p:attrNameLst>
                                          <p:attrName>style.visibility</p:attrName>
                                        </p:attrNameLst>
                                      </p:cBhvr>
                                      <p:to>
                                        <p:strVal val="visible"/>
                                      </p:to>
                                    </p:set>
                                    <p:animEffect transition="in" filter="fade">
                                      <p:cBhvr>
                                        <p:cTn id="255" dur="1000"/>
                                        <p:tgtEl>
                                          <p:spTgt spid="68"/>
                                        </p:tgtEl>
                                      </p:cBhvr>
                                    </p:animEffect>
                                    <p:anim calcmode="lin" valueType="num">
                                      <p:cBhvr>
                                        <p:cTn id="256" dur="1000" fill="hold"/>
                                        <p:tgtEl>
                                          <p:spTgt spid="68"/>
                                        </p:tgtEl>
                                        <p:attrNameLst>
                                          <p:attrName>ppt_x</p:attrName>
                                        </p:attrNameLst>
                                      </p:cBhvr>
                                      <p:tavLst>
                                        <p:tav tm="0">
                                          <p:val>
                                            <p:strVal val="#ppt_x"/>
                                          </p:val>
                                        </p:tav>
                                        <p:tav tm="100000">
                                          <p:val>
                                            <p:strVal val="#ppt_x"/>
                                          </p:val>
                                        </p:tav>
                                      </p:tavLst>
                                    </p:anim>
                                    <p:anim calcmode="lin" valueType="num">
                                      <p:cBhvr>
                                        <p:cTn id="257" dur="1000" fill="hold"/>
                                        <p:tgtEl>
                                          <p:spTgt spid="68"/>
                                        </p:tgtEl>
                                        <p:attrNameLst>
                                          <p:attrName>ppt_y</p:attrName>
                                        </p:attrNameLst>
                                      </p:cBhvr>
                                      <p:tavLst>
                                        <p:tav tm="0">
                                          <p:val>
                                            <p:strVal val="#ppt_y+.1"/>
                                          </p:val>
                                        </p:tav>
                                        <p:tav tm="100000">
                                          <p:val>
                                            <p:strVal val="#ppt_y"/>
                                          </p:val>
                                        </p:tav>
                                      </p:tavLst>
                                    </p:anim>
                                  </p:childTnLst>
                                </p:cTn>
                              </p:par>
                              <p:par>
                                <p:cTn id="258" presetID="42" presetClass="entr" presetSubtype="0" fill="hold" nodeType="withEffect">
                                  <p:stCondLst>
                                    <p:cond delay="0"/>
                                  </p:stCondLst>
                                  <p:childTnLst>
                                    <p:set>
                                      <p:cBhvr>
                                        <p:cTn id="259" dur="1" fill="hold">
                                          <p:stCondLst>
                                            <p:cond delay="0"/>
                                          </p:stCondLst>
                                        </p:cTn>
                                        <p:tgtEl>
                                          <p:spTgt spid="69"/>
                                        </p:tgtEl>
                                        <p:attrNameLst>
                                          <p:attrName>style.visibility</p:attrName>
                                        </p:attrNameLst>
                                      </p:cBhvr>
                                      <p:to>
                                        <p:strVal val="visible"/>
                                      </p:to>
                                    </p:set>
                                    <p:animEffect transition="in" filter="fade">
                                      <p:cBhvr>
                                        <p:cTn id="260" dur="1000"/>
                                        <p:tgtEl>
                                          <p:spTgt spid="69"/>
                                        </p:tgtEl>
                                      </p:cBhvr>
                                    </p:animEffect>
                                    <p:anim calcmode="lin" valueType="num">
                                      <p:cBhvr>
                                        <p:cTn id="261" dur="1000" fill="hold"/>
                                        <p:tgtEl>
                                          <p:spTgt spid="69"/>
                                        </p:tgtEl>
                                        <p:attrNameLst>
                                          <p:attrName>ppt_x</p:attrName>
                                        </p:attrNameLst>
                                      </p:cBhvr>
                                      <p:tavLst>
                                        <p:tav tm="0">
                                          <p:val>
                                            <p:strVal val="#ppt_x"/>
                                          </p:val>
                                        </p:tav>
                                        <p:tav tm="100000">
                                          <p:val>
                                            <p:strVal val="#ppt_x"/>
                                          </p:val>
                                        </p:tav>
                                      </p:tavLst>
                                    </p:anim>
                                    <p:anim calcmode="lin" valueType="num">
                                      <p:cBhvr>
                                        <p:cTn id="262" dur="1000" fill="hold"/>
                                        <p:tgtEl>
                                          <p:spTgt spid="69"/>
                                        </p:tgtEl>
                                        <p:attrNameLst>
                                          <p:attrName>ppt_y</p:attrName>
                                        </p:attrNameLst>
                                      </p:cBhvr>
                                      <p:tavLst>
                                        <p:tav tm="0">
                                          <p:val>
                                            <p:strVal val="#ppt_y+.1"/>
                                          </p:val>
                                        </p:tav>
                                        <p:tav tm="100000">
                                          <p:val>
                                            <p:strVal val="#ppt_y"/>
                                          </p:val>
                                        </p:tav>
                                      </p:tavLst>
                                    </p:anim>
                                  </p:childTnLst>
                                </p:cTn>
                              </p:par>
                              <p:par>
                                <p:cTn id="263" presetID="42" presetClass="entr" presetSubtype="0" fill="hold" nodeType="withEffect">
                                  <p:stCondLst>
                                    <p:cond delay="0"/>
                                  </p:stCondLst>
                                  <p:childTnLst>
                                    <p:set>
                                      <p:cBhvr>
                                        <p:cTn id="264" dur="1" fill="hold">
                                          <p:stCondLst>
                                            <p:cond delay="0"/>
                                          </p:stCondLst>
                                        </p:cTn>
                                        <p:tgtEl>
                                          <p:spTgt spid="70"/>
                                        </p:tgtEl>
                                        <p:attrNameLst>
                                          <p:attrName>style.visibility</p:attrName>
                                        </p:attrNameLst>
                                      </p:cBhvr>
                                      <p:to>
                                        <p:strVal val="visible"/>
                                      </p:to>
                                    </p:set>
                                    <p:animEffect transition="in" filter="fade">
                                      <p:cBhvr>
                                        <p:cTn id="265" dur="1000"/>
                                        <p:tgtEl>
                                          <p:spTgt spid="70"/>
                                        </p:tgtEl>
                                      </p:cBhvr>
                                    </p:animEffect>
                                    <p:anim calcmode="lin" valueType="num">
                                      <p:cBhvr>
                                        <p:cTn id="266" dur="1000" fill="hold"/>
                                        <p:tgtEl>
                                          <p:spTgt spid="70"/>
                                        </p:tgtEl>
                                        <p:attrNameLst>
                                          <p:attrName>ppt_x</p:attrName>
                                        </p:attrNameLst>
                                      </p:cBhvr>
                                      <p:tavLst>
                                        <p:tav tm="0">
                                          <p:val>
                                            <p:strVal val="#ppt_x"/>
                                          </p:val>
                                        </p:tav>
                                        <p:tav tm="100000">
                                          <p:val>
                                            <p:strVal val="#ppt_x"/>
                                          </p:val>
                                        </p:tav>
                                      </p:tavLst>
                                    </p:anim>
                                    <p:anim calcmode="lin" valueType="num">
                                      <p:cBhvr>
                                        <p:cTn id="267" dur="1000" fill="hold"/>
                                        <p:tgtEl>
                                          <p:spTgt spid="70"/>
                                        </p:tgtEl>
                                        <p:attrNameLst>
                                          <p:attrName>ppt_y</p:attrName>
                                        </p:attrNameLst>
                                      </p:cBhvr>
                                      <p:tavLst>
                                        <p:tav tm="0">
                                          <p:val>
                                            <p:strVal val="#ppt_y+.1"/>
                                          </p:val>
                                        </p:tav>
                                        <p:tav tm="100000">
                                          <p:val>
                                            <p:strVal val="#ppt_y"/>
                                          </p:val>
                                        </p:tav>
                                      </p:tavLst>
                                    </p:anim>
                                  </p:childTnLst>
                                </p:cTn>
                              </p:par>
                              <p:par>
                                <p:cTn id="268" presetID="42" presetClass="entr" presetSubtype="0" fill="hold" nodeType="withEffect">
                                  <p:stCondLst>
                                    <p:cond delay="0"/>
                                  </p:stCondLst>
                                  <p:childTnLst>
                                    <p:set>
                                      <p:cBhvr>
                                        <p:cTn id="269" dur="1" fill="hold">
                                          <p:stCondLst>
                                            <p:cond delay="0"/>
                                          </p:stCondLst>
                                        </p:cTn>
                                        <p:tgtEl>
                                          <p:spTgt spid="72"/>
                                        </p:tgtEl>
                                        <p:attrNameLst>
                                          <p:attrName>style.visibility</p:attrName>
                                        </p:attrNameLst>
                                      </p:cBhvr>
                                      <p:to>
                                        <p:strVal val="visible"/>
                                      </p:to>
                                    </p:set>
                                    <p:animEffect transition="in" filter="fade">
                                      <p:cBhvr>
                                        <p:cTn id="270" dur="1000"/>
                                        <p:tgtEl>
                                          <p:spTgt spid="72"/>
                                        </p:tgtEl>
                                      </p:cBhvr>
                                    </p:animEffect>
                                    <p:anim calcmode="lin" valueType="num">
                                      <p:cBhvr>
                                        <p:cTn id="271" dur="1000" fill="hold"/>
                                        <p:tgtEl>
                                          <p:spTgt spid="72"/>
                                        </p:tgtEl>
                                        <p:attrNameLst>
                                          <p:attrName>ppt_x</p:attrName>
                                        </p:attrNameLst>
                                      </p:cBhvr>
                                      <p:tavLst>
                                        <p:tav tm="0">
                                          <p:val>
                                            <p:strVal val="#ppt_x"/>
                                          </p:val>
                                        </p:tav>
                                        <p:tav tm="100000">
                                          <p:val>
                                            <p:strVal val="#ppt_x"/>
                                          </p:val>
                                        </p:tav>
                                      </p:tavLst>
                                    </p:anim>
                                    <p:anim calcmode="lin" valueType="num">
                                      <p:cBhvr>
                                        <p:cTn id="272" dur="1000" fill="hold"/>
                                        <p:tgtEl>
                                          <p:spTgt spid="72"/>
                                        </p:tgtEl>
                                        <p:attrNameLst>
                                          <p:attrName>ppt_y</p:attrName>
                                        </p:attrNameLst>
                                      </p:cBhvr>
                                      <p:tavLst>
                                        <p:tav tm="0">
                                          <p:val>
                                            <p:strVal val="#ppt_y+.1"/>
                                          </p:val>
                                        </p:tav>
                                        <p:tav tm="100000">
                                          <p:val>
                                            <p:strVal val="#ppt_y"/>
                                          </p:val>
                                        </p:tav>
                                      </p:tavLst>
                                    </p:anim>
                                  </p:childTnLst>
                                </p:cTn>
                              </p:par>
                              <p:par>
                                <p:cTn id="273" presetID="42" presetClass="entr" presetSubtype="0" fill="hold" nodeType="withEffect">
                                  <p:stCondLst>
                                    <p:cond delay="0"/>
                                  </p:stCondLst>
                                  <p:childTnLst>
                                    <p:set>
                                      <p:cBhvr>
                                        <p:cTn id="274" dur="1" fill="hold">
                                          <p:stCondLst>
                                            <p:cond delay="0"/>
                                          </p:stCondLst>
                                        </p:cTn>
                                        <p:tgtEl>
                                          <p:spTgt spid="76"/>
                                        </p:tgtEl>
                                        <p:attrNameLst>
                                          <p:attrName>style.visibility</p:attrName>
                                        </p:attrNameLst>
                                      </p:cBhvr>
                                      <p:to>
                                        <p:strVal val="visible"/>
                                      </p:to>
                                    </p:set>
                                    <p:animEffect transition="in" filter="fade">
                                      <p:cBhvr>
                                        <p:cTn id="275" dur="1000"/>
                                        <p:tgtEl>
                                          <p:spTgt spid="76"/>
                                        </p:tgtEl>
                                      </p:cBhvr>
                                    </p:animEffect>
                                    <p:anim calcmode="lin" valueType="num">
                                      <p:cBhvr>
                                        <p:cTn id="276" dur="1000" fill="hold"/>
                                        <p:tgtEl>
                                          <p:spTgt spid="76"/>
                                        </p:tgtEl>
                                        <p:attrNameLst>
                                          <p:attrName>ppt_x</p:attrName>
                                        </p:attrNameLst>
                                      </p:cBhvr>
                                      <p:tavLst>
                                        <p:tav tm="0">
                                          <p:val>
                                            <p:strVal val="#ppt_x"/>
                                          </p:val>
                                        </p:tav>
                                        <p:tav tm="100000">
                                          <p:val>
                                            <p:strVal val="#ppt_x"/>
                                          </p:val>
                                        </p:tav>
                                      </p:tavLst>
                                    </p:anim>
                                    <p:anim calcmode="lin" valueType="num">
                                      <p:cBhvr>
                                        <p:cTn id="277" dur="1000" fill="hold"/>
                                        <p:tgtEl>
                                          <p:spTgt spid="76"/>
                                        </p:tgtEl>
                                        <p:attrNameLst>
                                          <p:attrName>ppt_y</p:attrName>
                                        </p:attrNameLst>
                                      </p:cBhvr>
                                      <p:tavLst>
                                        <p:tav tm="0">
                                          <p:val>
                                            <p:strVal val="#ppt_y+.1"/>
                                          </p:val>
                                        </p:tav>
                                        <p:tav tm="100000">
                                          <p:val>
                                            <p:strVal val="#ppt_y"/>
                                          </p:val>
                                        </p:tav>
                                      </p:tavLst>
                                    </p:anim>
                                  </p:childTnLst>
                                </p:cTn>
                              </p:par>
                              <p:par>
                                <p:cTn id="278" presetID="42" presetClass="entr" presetSubtype="0" fill="hold" grpId="0" nodeType="withEffect">
                                  <p:stCondLst>
                                    <p:cond delay="0"/>
                                  </p:stCondLst>
                                  <p:childTnLst>
                                    <p:set>
                                      <p:cBhvr>
                                        <p:cTn id="279" dur="1" fill="hold">
                                          <p:stCondLst>
                                            <p:cond delay="0"/>
                                          </p:stCondLst>
                                        </p:cTn>
                                        <p:tgtEl>
                                          <p:spTgt spid="77"/>
                                        </p:tgtEl>
                                        <p:attrNameLst>
                                          <p:attrName>style.visibility</p:attrName>
                                        </p:attrNameLst>
                                      </p:cBhvr>
                                      <p:to>
                                        <p:strVal val="visible"/>
                                      </p:to>
                                    </p:set>
                                    <p:animEffect transition="in" filter="fade">
                                      <p:cBhvr>
                                        <p:cTn id="280" dur="1000"/>
                                        <p:tgtEl>
                                          <p:spTgt spid="77"/>
                                        </p:tgtEl>
                                      </p:cBhvr>
                                    </p:animEffect>
                                    <p:anim calcmode="lin" valueType="num">
                                      <p:cBhvr>
                                        <p:cTn id="281" dur="1000" fill="hold"/>
                                        <p:tgtEl>
                                          <p:spTgt spid="77"/>
                                        </p:tgtEl>
                                        <p:attrNameLst>
                                          <p:attrName>ppt_x</p:attrName>
                                        </p:attrNameLst>
                                      </p:cBhvr>
                                      <p:tavLst>
                                        <p:tav tm="0">
                                          <p:val>
                                            <p:strVal val="#ppt_x"/>
                                          </p:val>
                                        </p:tav>
                                        <p:tav tm="100000">
                                          <p:val>
                                            <p:strVal val="#ppt_x"/>
                                          </p:val>
                                        </p:tav>
                                      </p:tavLst>
                                    </p:anim>
                                    <p:anim calcmode="lin" valueType="num">
                                      <p:cBhvr>
                                        <p:cTn id="282" dur="1000" fill="hold"/>
                                        <p:tgtEl>
                                          <p:spTgt spid="77"/>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78"/>
                                        </p:tgtEl>
                                        <p:attrNameLst>
                                          <p:attrName>style.visibility</p:attrName>
                                        </p:attrNameLst>
                                      </p:cBhvr>
                                      <p:to>
                                        <p:strVal val="visible"/>
                                      </p:to>
                                    </p:set>
                                    <p:animEffect transition="in" filter="fade">
                                      <p:cBhvr>
                                        <p:cTn id="285" dur="1000"/>
                                        <p:tgtEl>
                                          <p:spTgt spid="78"/>
                                        </p:tgtEl>
                                      </p:cBhvr>
                                    </p:animEffect>
                                    <p:anim calcmode="lin" valueType="num">
                                      <p:cBhvr>
                                        <p:cTn id="286" dur="1000" fill="hold"/>
                                        <p:tgtEl>
                                          <p:spTgt spid="78"/>
                                        </p:tgtEl>
                                        <p:attrNameLst>
                                          <p:attrName>ppt_x</p:attrName>
                                        </p:attrNameLst>
                                      </p:cBhvr>
                                      <p:tavLst>
                                        <p:tav tm="0">
                                          <p:val>
                                            <p:strVal val="#ppt_x"/>
                                          </p:val>
                                        </p:tav>
                                        <p:tav tm="100000">
                                          <p:val>
                                            <p:strVal val="#ppt_x"/>
                                          </p:val>
                                        </p:tav>
                                      </p:tavLst>
                                    </p:anim>
                                    <p:anim calcmode="lin" valueType="num">
                                      <p:cBhvr>
                                        <p:cTn id="287" dur="1000" fill="hold"/>
                                        <p:tgtEl>
                                          <p:spTgt spid="78"/>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79"/>
                                        </p:tgtEl>
                                        <p:attrNameLst>
                                          <p:attrName>style.visibility</p:attrName>
                                        </p:attrNameLst>
                                      </p:cBhvr>
                                      <p:to>
                                        <p:strVal val="visible"/>
                                      </p:to>
                                    </p:set>
                                    <p:animEffect transition="in" filter="fade">
                                      <p:cBhvr>
                                        <p:cTn id="290" dur="1000"/>
                                        <p:tgtEl>
                                          <p:spTgt spid="79"/>
                                        </p:tgtEl>
                                      </p:cBhvr>
                                    </p:animEffect>
                                    <p:anim calcmode="lin" valueType="num">
                                      <p:cBhvr>
                                        <p:cTn id="291" dur="1000" fill="hold"/>
                                        <p:tgtEl>
                                          <p:spTgt spid="79"/>
                                        </p:tgtEl>
                                        <p:attrNameLst>
                                          <p:attrName>ppt_x</p:attrName>
                                        </p:attrNameLst>
                                      </p:cBhvr>
                                      <p:tavLst>
                                        <p:tav tm="0">
                                          <p:val>
                                            <p:strVal val="#ppt_x"/>
                                          </p:val>
                                        </p:tav>
                                        <p:tav tm="100000">
                                          <p:val>
                                            <p:strVal val="#ppt_x"/>
                                          </p:val>
                                        </p:tav>
                                      </p:tavLst>
                                    </p:anim>
                                    <p:anim calcmode="lin" valueType="num">
                                      <p:cBhvr>
                                        <p:cTn id="292" dur="1000" fill="hold"/>
                                        <p:tgtEl>
                                          <p:spTgt spid="79"/>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100"/>
                                        </p:tgtEl>
                                        <p:attrNameLst>
                                          <p:attrName>style.visibility</p:attrName>
                                        </p:attrNameLst>
                                      </p:cBhvr>
                                      <p:to>
                                        <p:strVal val="visible"/>
                                      </p:to>
                                    </p:set>
                                    <p:animEffect transition="in" filter="fade">
                                      <p:cBhvr>
                                        <p:cTn id="295" dur="1000"/>
                                        <p:tgtEl>
                                          <p:spTgt spid="100"/>
                                        </p:tgtEl>
                                      </p:cBhvr>
                                    </p:animEffect>
                                    <p:anim calcmode="lin" valueType="num">
                                      <p:cBhvr>
                                        <p:cTn id="296" dur="1000" fill="hold"/>
                                        <p:tgtEl>
                                          <p:spTgt spid="100"/>
                                        </p:tgtEl>
                                        <p:attrNameLst>
                                          <p:attrName>ppt_x</p:attrName>
                                        </p:attrNameLst>
                                      </p:cBhvr>
                                      <p:tavLst>
                                        <p:tav tm="0">
                                          <p:val>
                                            <p:strVal val="#ppt_x"/>
                                          </p:val>
                                        </p:tav>
                                        <p:tav tm="100000">
                                          <p:val>
                                            <p:strVal val="#ppt_x"/>
                                          </p:val>
                                        </p:tav>
                                      </p:tavLst>
                                    </p:anim>
                                    <p:anim calcmode="lin" valueType="num">
                                      <p:cBhvr>
                                        <p:cTn id="297" dur="1000" fill="hold"/>
                                        <p:tgtEl>
                                          <p:spTgt spid="100"/>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80"/>
                                        </p:tgtEl>
                                        <p:attrNameLst>
                                          <p:attrName>style.visibility</p:attrName>
                                        </p:attrNameLst>
                                      </p:cBhvr>
                                      <p:to>
                                        <p:strVal val="visible"/>
                                      </p:to>
                                    </p:set>
                                    <p:animEffect transition="in" filter="fade">
                                      <p:cBhvr>
                                        <p:cTn id="300" dur="1000"/>
                                        <p:tgtEl>
                                          <p:spTgt spid="80"/>
                                        </p:tgtEl>
                                      </p:cBhvr>
                                    </p:animEffect>
                                    <p:anim calcmode="lin" valueType="num">
                                      <p:cBhvr>
                                        <p:cTn id="301" dur="1000" fill="hold"/>
                                        <p:tgtEl>
                                          <p:spTgt spid="80"/>
                                        </p:tgtEl>
                                        <p:attrNameLst>
                                          <p:attrName>ppt_x</p:attrName>
                                        </p:attrNameLst>
                                      </p:cBhvr>
                                      <p:tavLst>
                                        <p:tav tm="0">
                                          <p:val>
                                            <p:strVal val="#ppt_x"/>
                                          </p:val>
                                        </p:tav>
                                        <p:tav tm="100000">
                                          <p:val>
                                            <p:strVal val="#ppt_x"/>
                                          </p:val>
                                        </p:tav>
                                      </p:tavLst>
                                    </p:anim>
                                    <p:anim calcmode="lin" valueType="num">
                                      <p:cBhvr>
                                        <p:cTn id="302" dur="1000" fill="hold"/>
                                        <p:tgtEl>
                                          <p:spTgt spid="80"/>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81"/>
                                        </p:tgtEl>
                                        <p:attrNameLst>
                                          <p:attrName>style.visibility</p:attrName>
                                        </p:attrNameLst>
                                      </p:cBhvr>
                                      <p:to>
                                        <p:strVal val="visible"/>
                                      </p:to>
                                    </p:set>
                                    <p:animEffect transition="in" filter="fade">
                                      <p:cBhvr>
                                        <p:cTn id="305" dur="1000"/>
                                        <p:tgtEl>
                                          <p:spTgt spid="81"/>
                                        </p:tgtEl>
                                      </p:cBhvr>
                                    </p:animEffect>
                                    <p:anim calcmode="lin" valueType="num">
                                      <p:cBhvr>
                                        <p:cTn id="306" dur="1000" fill="hold"/>
                                        <p:tgtEl>
                                          <p:spTgt spid="81"/>
                                        </p:tgtEl>
                                        <p:attrNameLst>
                                          <p:attrName>ppt_x</p:attrName>
                                        </p:attrNameLst>
                                      </p:cBhvr>
                                      <p:tavLst>
                                        <p:tav tm="0">
                                          <p:val>
                                            <p:strVal val="#ppt_x"/>
                                          </p:val>
                                        </p:tav>
                                        <p:tav tm="100000">
                                          <p:val>
                                            <p:strVal val="#ppt_x"/>
                                          </p:val>
                                        </p:tav>
                                      </p:tavLst>
                                    </p:anim>
                                    <p:anim calcmode="lin" valueType="num">
                                      <p:cBhvr>
                                        <p:cTn id="307" dur="1000" fill="hold"/>
                                        <p:tgtEl>
                                          <p:spTgt spid="81"/>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82"/>
                                        </p:tgtEl>
                                        <p:attrNameLst>
                                          <p:attrName>style.visibility</p:attrName>
                                        </p:attrNameLst>
                                      </p:cBhvr>
                                      <p:to>
                                        <p:strVal val="visible"/>
                                      </p:to>
                                    </p:set>
                                    <p:animEffect transition="in" filter="fade">
                                      <p:cBhvr>
                                        <p:cTn id="310" dur="1000"/>
                                        <p:tgtEl>
                                          <p:spTgt spid="82"/>
                                        </p:tgtEl>
                                      </p:cBhvr>
                                    </p:animEffect>
                                    <p:anim calcmode="lin" valueType="num">
                                      <p:cBhvr>
                                        <p:cTn id="311" dur="1000" fill="hold"/>
                                        <p:tgtEl>
                                          <p:spTgt spid="82"/>
                                        </p:tgtEl>
                                        <p:attrNameLst>
                                          <p:attrName>ppt_x</p:attrName>
                                        </p:attrNameLst>
                                      </p:cBhvr>
                                      <p:tavLst>
                                        <p:tav tm="0">
                                          <p:val>
                                            <p:strVal val="#ppt_x"/>
                                          </p:val>
                                        </p:tav>
                                        <p:tav tm="100000">
                                          <p:val>
                                            <p:strVal val="#ppt_x"/>
                                          </p:val>
                                        </p:tav>
                                      </p:tavLst>
                                    </p:anim>
                                    <p:anim calcmode="lin" valueType="num">
                                      <p:cBhvr>
                                        <p:cTn id="312" dur="1000" fill="hold"/>
                                        <p:tgtEl>
                                          <p:spTgt spid="82"/>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0"/>
                                  </p:stCondLst>
                                  <p:childTnLst>
                                    <p:set>
                                      <p:cBhvr>
                                        <p:cTn id="314" dur="1" fill="hold">
                                          <p:stCondLst>
                                            <p:cond delay="0"/>
                                          </p:stCondLst>
                                        </p:cTn>
                                        <p:tgtEl>
                                          <p:spTgt spid="102"/>
                                        </p:tgtEl>
                                        <p:attrNameLst>
                                          <p:attrName>style.visibility</p:attrName>
                                        </p:attrNameLst>
                                      </p:cBhvr>
                                      <p:to>
                                        <p:strVal val="visible"/>
                                      </p:to>
                                    </p:set>
                                    <p:animEffect transition="in" filter="fade">
                                      <p:cBhvr>
                                        <p:cTn id="315" dur="1000"/>
                                        <p:tgtEl>
                                          <p:spTgt spid="102"/>
                                        </p:tgtEl>
                                      </p:cBhvr>
                                    </p:animEffect>
                                    <p:anim calcmode="lin" valueType="num">
                                      <p:cBhvr>
                                        <p:cTn id="316" dur="1000" fill="hold"/>
                                        <p:tgtEl>
                                          <p:spTgt spid="102"/>
                                        </p:tgtEl>
                                        <p:attrNameLst>
                                          <p:attrName>ppt_x</p:attrName>
                                        </p:attrNameLst>
                                      </p:cBhvr>
                                      <p:tavLst>
                                        <p:tav tm="0">
                                          <p:val>
                                            <p:strVal val="#ppt_x"/>
                                          </p:val>
                                        </p:tav>
                                        <p:tav tm="100000">
                                          <p:val>
                                            <p:strVal val="#ppt_x"/>
                                          </p:val>
                                        </p:tav>
                                      </p:tavLst>
                                    </p:anim>
                                    <p:anim calcmode="lin" valueType="num">
                                      <p:cBhvr>
                                        <p:cTn id="317" dur="1000" fill="hold"/>
                                        <p:tgtEl>
                                          <p:spTgt spid="102"/>
                                        </p:tgtEl>
                                        <p:attrNameLst>
                                          <p:attrName>ppt_y</p:attrName>
                                        </p:attrNameLst>
                                      </p:cBhvr>
                                      <p:tavLst>
                                        <p:tav tm="0">
                                          <p:val>
                                            <p:strVal val="#ppt_y+.1"/>
                                          </p:val>
                                        </p:tav>
                                        <p:tav tm="100000">
                                          <p:val>
                                            <p:strVal val="#ppt_y"/>
                                          </p:val>
                                        </p:tav>
                                      </p:tavLst>
                                    </p:anim>
                                  </p:childTnLst>
                                </p:cTn>
                              </p:par>
                              <p:par>
                                <p:cTn id="318" presetID="42" presetClass="entr" presetSubtype="0" fill="hold" nodeType="withEffect">
                                  <p:stCondLst>
                                    <p:cond delay="0"/>
                                  </p:stCondLst>
                                  <p:childTnLst>
                                    <p:set>
                                      <p:cBhvr>
                                        <p:cTn id="319" dur="1" fill="hold">
                                          <p:stCondLst>
                                            <p:cond delay="0"/>
                                          </p:stCondLst>
                                        </p:cTn>
                                        <p:tgtEl>
                                          <p:spTgt spid="83"/>
                                        </p:tgtEl>
                                        <p:attrNameLst>
                                          <p:attrName>style.visibility</p:attrName>
                                        </p:attrNameLst>
                                      </p:cBhvr>
                                      <p:to>
                                        <p:strVal val="visible"/>
                                      </p:to>
                                    </p:set>
                                    <p:animEffect transition="in" filter="fade">
                                      <p:cBhvr>
                                        <p:cTn id="320" dur="1000"/>
                                        <p:tgtEl>
                                          <p:spTgt spid="83"/>
                                        </p:tgtEl>
                                      </p:cBhvr>
                                    </p:animEffect>
                                    <p:anim calcmode="lin" valueType="num">
                                      <p:cBhvr>
                                        <p:cTn id="321" dur="1000" fill="hold"/>
                                        <p:tgtEl>
                                          <p:spTgt spid="83"/>
                                        </p:tgtEl>
                                        <p:attrNameLst>
                                          <p:attrName>ppt_x</p:attrName>
                                        </p:attrNameLst>
                                      </p:cBhvr>
                                      <p:tavLst>
                                        <p:tav tm="0">
                                          <p:val>
                                            <p:strVal val="#ppt_x"/>
                                          </p:val>
                                        </p:tav>
                                        <p:tav tm="100000">
                                          <p:val>
                                            <p:strVal val="#ppt_x"/>
                                          </p:val>
                                        </p:tav>
                                      </p:tavLst>
                                    </p:anim>
                                    <p:anim calcmode="lin" valueType="num">
                                      <p:cBhvr>
                                        <p:cTn id="322" dur="1000" fill="hold"/>
                                        <p:tgtEl>
                                          <p:spTgt spid="83"/>
                                        </p:tgtEl>
                                        <p:attrNameLst>
                                          <p:attrName>ppt_y</p:attrName>
                                        </p:attrNameLst>
                                      </p:cBhvr>
                                      <p:tavLst>
                                        <p:tav tm="0">
                                          <p:val>
                                            <p:strVal val="#ppt_y+.1"/>
                                          </p:val>
                                        </p:tav>
                                        <p:tav tm="100000">
                                          <p:val>
                                            <p:strVal val="#ppt_y"/>
                                          </p:val>
                                        </p:tav>
                                      </p:tavLst>
                                    </p:anim>
                                  </p:childTnLst>
                                </p:cTn>
                              </p:par>
                              <p:par>
                                <p:cTn id="323" presetID="42" presetClass="entr" presetSubtype="0" fill="hold" nodeType="withEffect">
                                  <p:stCondLst>
                                    <p:cond delay="0"/>
                                  </p:stCondLst>
                                  <p:childTnLst>
                                    <p:set>
                                      <p:cBhvr>
                                        <p:cTn id="324" dur="1" fill="hold">
                                          <p:stCondLst>
                                            <p:cond delay="0"/>
                                          </p:stCondLst>
                                        </p:cTn>
                                        <p:tgtEl>
                                          <p:spTgt spid="84"/>
                                        </p:tgtEl>
                                        <p:attrNameLst>
                                          <p:attrName>style.visibility</p:attrName>
                                        </p:attrNameLst>
                                      </p:cBhvr>
                                      <p:to>
                                        <p:strVal val="visible"/>
                                      </p:to>
                                    </p:set>
                                    <p:animEffect transition="in" filter="fade">
                                      <p:cBhvr>
                                        <p:cTn id="325" dur="1000"/>
                                        <p:tgtEl>
                                          <p:spTgt spid="84"/>
                                        </p:tgtEl>
                                      </p:cBhvr>
                                    </p:animEffect>
                                    <p:anim calcmode="lin" valueType="num">
                                      <p:cBhvr>
                                        <p:cTn id="326" dur="1000" fill="hold"/>
                                        <p:tgtEl>
                                          <p:spTgt spid="84"/>
                                        </p:tgtEl>
                                        <p:attrNameLst>
                                          <p:attrName>ppt_x</p:attrName>
                                        </p:attrNameLst>
                                      </p:cBhvr>
                                      <p:tavLst>
                                        <p:tav tm="0">
                                          <p:val>
                                            <p:strVal val="#ppt_x"/>
                                          </p:val>
                                        </p:tav>
                                        <p:tav tm="100000">
                                          <p:val>
                                            <p:strVal val="#ppt_x"/>
                                          </p:val>
                                        </p:tav>
                                      </p:tavLst>
                                    </p:anim>
                                    <p:anim calcmode="lin" valueType="num">
                                      <p:cBhvr>
                                        <p:cTn id="327" dur="1000" fill="hold"/>
                                        <p:tgtEl>
                                          <p:spTgt spid="84"/>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0"/>
                                  </p:stCondLst>
                                  <p:childTnLst>
                                    <p:set>
                                      <p:cBhvr>
                                        <p:cTn id="329" dur="1" fill="hold">
                                          <p:stCondLst>
                                            <p:cond delay="0"/>
                                          </p:stCondLst>
                                        </p:cTn>
                                        <p:tgtEl>
                                          <p:spTgt spid="74"/>
                                        </p:tgtEl>
                                        <p:attrNameLst>
                                          <p:attrName>style.visibility</p:attrName>
                                        </p:attrNameLst>
                                      </p:cBhvr>
                                      <p:to>
                                        <p:strVal val="visible"/>
                                      </p:to>
                                    </p:set>
                                    <p:animEffect transition="in" filter="fade">
                                      <p:cBhvr>
                                        <p:cTn id="330" dur="1000"/>
                                        <p:tgtEl>
                                          <p:spTgt spid="74"/>
                                        </p:tgtEl>
                                      </p:cBhvr>
                                    </p:animEffect>
                                    <p:anim calcmode="lin" valueType="num">
                                      <p:cBhvr>
                                        <p:cTn id="331" dur="1000" fill="hold"/>
                                        <p:tgtEl>
                                          <p:spTgt spid="74"/>
                                        </p:tgtEl>
                                        <p:attrNameLst>
                                          <p:attrName>ppt_x</p:attrName>
                                        </p:attrNameLst>
                                      </p:cBhvr>
                                      <p:tavLst>
                                        <p:tav tm="0">
                                          <p:val>
                                            <p:strVal val="#ppt_x"/>
                                          </p:val>
                                        </p:tav>
                                        <p:tav tm="100000">
                                          <p:val>
                                            <p:strVal val="#ppt_x"/>
                                          </p:val>
                                        </p:tav>
                                      </p:tavLst>
                                    </p:anim>
                                    <p:anim calcmode="lin" valueType="num">
                                      <p:cBhvr>
                                        <p:cTn id="332" dur="1000" fill="hold"/>
                                        <p:tgtEl>
                                          <p:spTgt spid="74"/>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0"/>
                                  </p:stCondLst>
                                  <p:childTnLst>
                                    <p:set>
                                      <p:cBhvr>
                                        <p:cTn id="334" dur="1" fill="hold">
                                          <p:stCondLst>
                                            <p:cond delay="0"/>
                                          </p:stCondLst>
                                        </p:cTn>
                                        <p:tgtEl>
                                          <p:spTgt spid="92"/>
                                        </p:tgtEl>
                                        <p:attrNameLst>
                                          <p:attrName>style.visibility</p:attrName>
                                        </p:attrNameLst>
                                      </p:cBhvr>
                                      <p:to>
                                        <p:strVal val="visible"/>
                                      </p:to>
                                    </p:set>
                                    <p:animEffect transition="in" filter="fade">
                                      <p:cBhvr>
                                        <p:cTn id="335" dur="1000"/>
                                        <p:tgtEl>
                                          <p:spTgt spid="92"/>
                                        </p:tgtEl>
                                      </p:cBhvr>
                                    </p:animEffect>
                                    <p:anim calcmode="lin" valueType="num">
                                      <p:cBhvr>
                                        <p:cTn id="336" dur="1000" fill="hold"/>
                                        <p:tgtEl>
                                          <p:spTgt spid="92"/>
                                        </p:tgtEl>
                                        <p:attrNameLst>
                                          <p:attrName>ppt_x</p:attrName>
                                        </p:attrNameLst>
                                      </p:cBhvr>
                                      <p:tavLst>
                                        <p:tav tm="0">
                                          <p:val>
                                            <p:strVal val="#ppt_x"/>
                                          </p:val>
                                        </p:tav>
                                        <p:tav tm="100000">
                                          <p:val>
                                            <p:strVal val="#ppt_x"/>
                                          </p:val>
                                        </p:tav>
                                      </p:tavLst>
                                    </p:anim>
                                    <p:anim calcmode="lin" valueType="num">
                                      <p:cBhvr>
                                        <p:cTn id="337" dur="1000" fill="hold"/>
                                        <p:tgtEl>
                                          <p:spTgt spid="92"/>
                                        </p:tgtEl>
                                        <p:attrNameLst>
                                          <p:attrName>ppt_y</p:attrName>
                                        </p:attrNameLst>
                                      </p:cBhvr>
                                      <p:tavLst>
                                        <p:tav tm="0">
                                          <p:val>
                                            <p:strVal val="#ppt_y+.1"/>
                                          </p:val>
                                        </p:tav>
                                        <p:tav tm="100000">
                                          <p:val>
                                            <p:strVal val="#ppt_y"/>
                                          </p:val>
                                        </p:tav>
                                      </p:tavLst>
                                    </p:anim>
                                  </p:childTnLst>
                                </p:cTn>
                              </p:par>
                              <p:par>
                                <p:cTn id="338" presetID="42" presetClass="entr" presetSubtype="0" fill="hold" grpId="0" nodeType="withEffect">
                                  <p:stCondLst>
                                    <p:cond delay="0"/>
                                  </p:stCondLst>
                                  <p:childTnLst>
                                    <p:set>
                                      <p:cBhvr>
                                        <p:cTn id="339" dur="1" fill="hold">
                                          <p:stCondLst>
                                            <p:cond delay="0"/>
                                          </p:stCondLst>
                                        </p:cTn>
                                        <p:tgtEl>
                                          <p:spTgt spid="94"/>
                                        </p:tgtEl>
                                        <p:attrNameLst>
                                          <p:attrName>style.visibility</p:attrName>
                                        </p:attrNameLst>
                                      </p:cBhvr>
                                      <p:to>
                                        <p:strVal val="visible"/>
                                      </p:to>
                                    </p:set>
                                    <p:animEffect transition="in" filter="fade">
                                      <p:cBhvr>
                                        <p:cTn id="340" dur="1000"/>
                                        <p:tgtEl>
                                          <p:spTgt spid="94"/>
                                        </p:tgtEl>
                                      </p:cBhvr>
                                    </p:animEffect>
                                    <p:anim calcmode="lin" valueType="num">
                                      <p:cBhvr>
                                        <p:cTn id="341" dur="1000" fill="hold"/>
                                        <p:tgtEl>
                                          <p:spTgt spid="94"/>
                                        </p:tgtEl>
                                        <p:attrNameLst>
                                          <p:attrName>ppt_x</p:attrName>
                                        </p:attrNameLst>
                                      </p:cBhvr>
                                      <p:tavLst>
                                        <p:tav tm="0">
                                          <p:val>
                                            <p:strVal val="#ppt_x"/>
                                          </p:val>
                                        </p:tav>
                                        <p:tav tm="100000">
                                          <p:val>
                                            <p:strVal val="#ppt_x"/>
                                          </p:val>
                                        </p:tav>
                                      </p:tavLst>
                                    </p:anim>
                                    <p:anim calcmode="lin" valueType="num">
                                      <p:cBhvr>
                                        <p:cTn id="342" dur="1000" fill="hold"/>
                                        <p:tgtEl>
                                          <p:spTgt spid="94"/>
                                        </p:tgtEl>
                                        <p:attrNameLst>
                                          <p:attrName>ppt_y</p:attrName>
                                        </p:attrNameLst>
                                      </p:cBhvr>
                                      <p:tavLst>
                                        <p:tav tm="0">
                                          <p:val>
                                            <p:strVal val="#ppt_y+.1"/>
                                          </p:val>
                                        </p:tav>
                                        <p:tav tm="100000">
                                          <p:val>
                                            <p:strVal val="#ppt_y"/>
                                          </p:val>
                                        </p:tav>
                                      </p:tavLst>
                                    </p:anim>
                                  </p:childTnLst>
                                </p:cTn>
                              </p:par>
                              <p:par>
                                <p:cTn id="343" presetID="42" presetClass="entr" presetSubtype="0" fill="hold" grpId="0" nodeType="withEffect">
                                  <p:stCondLst>
                                    <p:cond delay="0"/>
                                  </p:stCondLst>
                                  <p:childTnLst>
                                    <p:set>
                                      <p:cBhvr>
                                        <p:cTn id="344" dur="1" fill="hold">
                                          <p:stCondLst>
                                            <p:cond delay="0"/>
                                          </p:stCondLst>
                                        </p:cTn>
                                        <p:tgtEl>
                                          <p:spTgt spid="95"/>
                                        </p:tgtEl>
                                        <p:attrNameLst>
                                          <p:attrName>style.visibility</p:attrName>
                                        </p:attrNameLst>
                                      </p:cBhvr>
                                      <p:to>
                                        <p:strVal val="visible"/>
                                      </p:to>
                                    </p:set>
                                    <p:animEffect transition="in" filter="fade">
                                      <p:cBhvr>
                                        <p:cTn id="345" dur="1000"/>
                                        <p:tgtEl>
                                          <p:spTgt spid="95"/>
                                        </p:tgtEl>
                                      </p:cBhvr>
                                    </p:animEffect>
                                    <p:anim calcmode="lin" valueType="num">
                                      <p:cBhvr>
                                        <p:cTn id="346" dur="1000" fill="hold"/>
                                        <p:tgtEl>
                                          <p:spTgt spid="95"/>
                                        </p:tgtEl>
                                        <p:attrNameLst>
                                          <p:attrName>ppt_x</p:attrName>
                                        </p:attrNameLst>
                                      </p:cBhvr>
                                      <p:tavLst>
                                        <p:tav tm="0">
                                          <p:val>
                                            <p:strVal val="#ppt_x"/>
                                          </p:val>
                                        </p:tav>
                                        <p:tav tm="100000">
                                          <p:val>
                                            <p:strVal val="#ppt_x"/>
                                          </p:val>
                                        </p:tav>
                                      </p:tavLst>
                                    </p:anim>
                                    <p:anim calcmode="lin" valueType="num">
                                      <p:cBhvr>
                                        <p:cTn id="34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P spid="10" grpId="0"/>
      <p:bldP spid="11" grpId="0" animBg="1"/>
      <p:bldP spid="12" grpId="0"/>
      <p:bldP spid="15" grpId="0" animBg="1"/>
      <p:bldP spid="16" grpId="0"/>
      <p:bldP spid="19" grpId="0" animBg="1"/>
      <p:bldP spid="20" grpId="0"/>
      <p:bldP spid="23" grpId="0" animBg="1"/>
      <p:bldP spid="24" grpId="0"/>
      <p:bldP spid="25" grpId="0" animBg="1"/>
      <p:bldP spid="26" grpId="0"/>
      <p:bldP spid="27" grpId="0"/>
      <p:bldP spid="28" grpId="0" animBg="1"/>
      <p:bldP spid="30" grpId="0"/>
      <p:bldP spid="53" grpId="0" animBg="1"/>
      <p:bldP spid="54" grpId="0"/>
      <p:bldP spid="55" grpId="0"/>
      <p:bldP spid="56" grpId="0" animBg="1"/>
      <p:bldP spid="57" grpId="0" animBg="1"/>
      <p:bldP spid="60" grpId="0"/>
      <p:bldP spid="62" grpId="0" animBg="1"/>
      <p:bldP spid="63" grpId="0"/>
      <p:bldP spid="65" grpId="0" animBg="1"/>
      <p:bldP spid="66" grpId="0"/>
      <p:bldP spid="74" grpId="0"/>
      <p:bldP spid="77" grpId="0"/>
      <p:bldP spid="78" grpId="0"/>
      <p:bldP spid="79" grpId="0"/>
      <p:bldP spid="80" grpId="0"/>
      <p:bldP spid="81" grpId="0"/>
      <p:bldP spid="82" grpId="0"/>
      <p:bldP spid="87" grpId="0" animBg="1"/>
      <p:bldP spid="100" grpId="0"/>
      <p:bldP spid="102" grpId="0"/>
      <p:bldP spid="135" grpId="0"/>
      <p:bldP spid="75" grpId="0"/>
      <p:bldP spid="89" grpId="0"/>
      <p:bldP spid="91" grpId="0"/>
      <p:bldP spid="92"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6FDFB28-7840-4736-93F9-9DDD3CE9723B}"/>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B62B7A45-76C7-42AD-BADB-35A577A543F8}"/>
              </a:ext>
            </a:extLst>
          </p:cNvPr>
          <p:cNvSpPr>
            <a:spLocks noGrp="1"/>
          </p:cNvSpPr>
          <p:nvPr>
            <p:ph type="sldNum" sz="quarter" idx="12"/>
          </p:nvPr>
        </p:nvSpPr>
        <p:spPr/>
        <p:txBody>
          <a:bodyPr/>
          <a:lstStyle/>
          <a:p>
            <a:fld id="{5DD3DB80-B894-403A-B48E-6FDC1A72010E}" type="slidenum">
              <a:rPr lang="zh-CN" altLang="en-US" smtClean="0"/>
              <a:t>4</a:t>
            </a:fld>
            <a:endParaRPr lang="zh-CN" altLang="en-US" dirty="0"/>
          </a:p>
        </p:txBody>
      </p:sp>
      <p:sp>
        <p:nvSpPr>
          <p:cNvPr id="5" name="文本框 4">
            <a:extLst>
              <a:ext uri="{FF2B5EF4-FFF2-40B4-BE49-F238E27FC236}">
                <a16:creationId xmlns:a16="http://schemas.microsoft.com/office/drawing/2014/main" id="{3B40831E-2BBB-4782-82F5-80FB37F6D7E6}"/>
              </a:ext>
            </a:extLst>
          </p:cNvPr>
          <p:cNvSpPr txBox="1"/>
          <p:nvPr/>
        </p:nvSpPr>
        <p:spPr>
          <a:xfrm>
            <a:off x="1063509" y="852040"/>
            <a:ext cx="11232994" cy="5201424"/>
          </a:xfrm>
          <a:prstGeom prst="rect">
            <a:avLst/>
          </a:prstGeom>
          <a:noFill/>
        </p:spPr>
        <p:txBody>
          <a:bodyPr wrap="square">
            <a:spAutoFit/>
          </a:bodyPr>
          <a:lstStyle/>
          <a:p>
            <a:endParaRPr lang="en-US" altLang="zh-CN" sz="2000" dirty="0"/>
          </a:p>
          <a:p>
            <a:pPr marL="285750" indent="-285750">
              <a:buFont typeface="Wingdings" panose="05000000000000000000" pitchFamily="2" charset="2"/>
              <a:buChar char="Ø"/>
            </a:pPr>
            <a:r>
              <a:rPr lang="zh-CN" altLang="en-US" sz="2800" dirty="0">
                <a:solidFill>
                  <a:srgbClr val="FF0000"/>
                </a:solidFill>
                <a:latin typeface="宋体" panose="02010600030101010101" pitchFamily="2" charset="-122"/>
                <a:ea typeface="宋体" panose="02010600030101010101" pitchFamily="2" charset="-122"/>
              </a:rPr>
              <a:t>针对传统模型，测量与分析了学生做题数据</a:t>
            </a:r>
            <a:endParaRPr lang="en-US" altLang="zh-CN" sz="2800" dirty="0">
              <a:solidFill>
                <a:srgbClr val="FF0000"/>
              </a:solidFill>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改进</a:t>
            </a:r>
            <a:r>
              <a:rPr lang="zh-CN" altLang="en-US" sz="2800" dirty="0">
                <a:solidFill>
                  <a:srgbClr val="FF0000"/>
                </a:solidFill>
                <a:latin typeface="宋体" panose="02010600030101010101" pitchFamily="2" charset="-122"/>
                <a:ea typeface="宋体" panose="02010600030101010101" pitchFamily="2" charset="-122"/>
              </a:rPr>
              <a:t>习题表征</a:t>
            </a:r>
            <a:endParaRPr lang="en-US" altLang="zh-CN" sz="2800" dirty="0">
              <a:solidFill>
                <a:srgbClr val="FF0000"/>
              </a:solidFill>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改进</a:t>
            </a:r>
            <a:r>
              <a:rPr lang="zh-CN" altLang="en-US" sz="2800" dirty="0">
                <a:solidFill>
                  <a:srgbClr val="FF0000"/>
                </a:solidFill>
                <a:latin typeface="宋体" panose="02010600030101010101" pitchFamily="2" charset="-122"/>
                <a:ea typeface="宋体" panose="02010600030101010101" pitchFamily="2" charset="-122"/>
              </a:rPr>
              <a:t>学生能力表征</a:t>
            </a:r>
            <a:endParaRPr lang="en-US" altLang="zh-CN" sz="2800" dirty="0">
              <a:solidFill>
                <a:srgbClr val="FF0000"/>
              </a:solidFill>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endParaRPr lang="en-US" altLang="zh-CN" sz="2000" dirty="0"/>
          </a:p>
          <a:p>
            <a:pPr marL="285750" indent="-28575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深度模型，为了得到更准确的</a:t>
            </a:r>
            <a:r>
              <a:rPr lang="zh-CN" altLang="en-US" sz="2800" dirty="0">
                <a:solidFill>
                  <a:srgbClr val="FF0000"/>
                </a:solidFill>
                <a:latin typeface="宋体" panose="02010600030101010101" pitchFamily="2" charset="-122"/>
                <a:ea typeface="宋体" panose="02010600030101010101" pitchFamily="2" charset="-122"/>
              </a:rPr>
              <a:t>学生能力表征</a:t>
            </a:r>
            <a:r>
              <a:rPr lang="zh-CN" altLang="en-US" sz="2800" dirty="0">
                <a:latin typeface="宋体" panose="02010600030101010101" pitchFamily="2" charset="-122"/>
                <a:ea typeface="宋体" panose="02010600030101010101" pitchFamily="2" charset="-122"/>
              </a:rPr>
              <a:t>，引入学生学习能力对学生进行分类</a:t>
            </a:r>
            <a:endParaRPr lang="en-US" altLang="zh-CN" sz="2800" dirty="0">
              <a:latin typeface="宋体" panose="02010600030101010101" pitchFamily="2" charset="-122"/>
              <a:ea typeface="宋体" panose="02010600030101010101" pitchFamily="2" charset="-122"/>
            </a:endParaRPr>
          </a:p>
          <a:p>
            <a:pPr marL="742950" lvl="1" indent="-28575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改进学生分类，取得更个性化的学生知识追踪</a:t>
            </a:r>
            <a:endParaRPr lang="en-US" altLang="zh-CN" sz="28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时间单元选取方法</a:t>
            </a:r>
            <a:endParaRPr lang="en-US" altLang="zh-CN" sz="28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基于习题难度</a:t>
            </a:r>
            <a:endParaRPr lang="en-US" altLang="zh-CN" sz="2800" dirty="0">
              <a:latin typeface="宋体" panose="02010600030101010101" pitchFamily="2" charset="-122"/>
              <a:ea typeface="宋体" panose="02010600030101010101" pitchFamily="2" charset="-122"/>
            </a:endParaRPr>
          </a:p>
          <a:p>
            <a:pPr marL="1257300" lvl="2" indent="-342900">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基于班级类型</a:t>
            </a:r>
          </a:p>
        </p:txBody>
      </p:sp>
      <p:sp>
        <p:nvSpPr>
          <p:cNvPr id="6" name="Rectangle 14">
            <a:extLst>
              <a:ext uri="{FF2B5EF4-FFF2-40B4-BE49-F238E27FC236}">
                <a16:creationId xmlns:a16="http://schemas.microsoft.com/office/drawing/2014/main" id="{B9765F1E-257C-4311-A06B-918F58B1A21F}"/>
              </a:ext>
            </a:extLst>
          </p:cNvPr>
          <p:cNvSpPr>
            <a:spLocks noChangeArrowheads="1"/>
          </p:cNvSpPr>
          <p:nvPr/>
        </p:nvSpPr>
        <p:spPr bwMode="auto">
          <a:xfrm>
            <a:off x="630071" y="506759"/>
            <a:ext cx="530237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研究内容</a:t>
            </a:r>
          </a:p>
        </p:txBody>
      </p:sp>
    </p:spTree>
    <p:extLst>
      <p:ext uri="{BB962C8B-B14F-4D97-AF65-F5344CB8AC3E}">
        <p14:creationId xmlns:p14="http://schemas.microsoft.com/office/powerpoint/2010/main" val="39929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D244855-24EE-45E6-9393-62CF923802EE}"/>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865B0873-1214-4266-837D-5A1D51E26FA8}"/>
              </a:ext>
            </a:extLst>
          </p:cNvPr>
          <p:cNvSpPr>
            <a:spLocks noGrp="1"/>
          </p:cNvSpPr>
          <p:nvPr>
            <p:ph type="sldNum" sz="quarter" idx="12"/>
          </p:nvPr>
        </p:nvSpPr>
        <p:spPr/>
        <p:txBody>
          <a:bodyPr/>
          <a:lstStyle/>
          <a:p>
            <a:fld id="{5DD3DB80-B894-403A-B48E-6FDC1A72010E}" type="slidenum">
              <a:rPr lang="zh-CN" altLang="en-US" smtClean="0"/>
              <a:t>5</a:t>
            </a:fld>
            <a:endParaRPr lang="zh-CN" altLang="en-US"/>
          </a:p>
        </p:txBody>
      </p:sp>
      <p:sp>
        <p:nvSpPr>
          <p:cNvPr id="7" name="Rectangle 14">
            <a:extLst>
              <a:ext uri="{FF2B5EF4-FFF2-40B4-BE49-F238E27FC236}">
                <a16:creationId xmlns:a16="http://schemas.microsoft.com/office/drawing/2014/main" id="{5B9A2137-B40C-462F-9027-70D3AF31F13E}"/>
              </a:ext>
            </a:extLst>
          </p:cNvPr>
          <p:cNvSpPr>
            <a:spLocks noChangeArrowheads="1"/>
          </p:cNvSpPr>
          <p:nvPr/>
        </p:nvSpPr>
        <p:spPr bwMode="auto">
          <a:xfrm>
            <a:off x="688975" y="439725"/>
            <a:ext cx="532468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现有传统学生知识追踪模型缺陷</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extLst>
              <a:ext uri="{FF2B5EF4-FFF2-40B4-BE49-F238E27FC236}">
                <a16:creationId xmlns:a16="http://schemas.microsoft.com/office/drawing/2014/main" id="{318F45AA-A2B3-4DF9-9C35-81FAD8DE4385}"/>
              </a:ext>
            </a:extLst>
          </p:cNvPr>
          <p:cNvSpPr txBox="1"/>
          <p:nvPr/>
        </p:nvSpPr>
        <p:spPr>
          <a:xfrm>
            <a:off x="926704" y="1367994"/>
            <a:ext cx="10763326" cy="1446550"/>
          </a:xfrm>
          <a:prstGeom prst="rect">
            <a:avLst/>
          </a:prstGeom>
          <a:noFill/>
        </p:spPr>
        <p:txBody>
          <a:bodyPr wrap="square">
            <a:spAutoFit/>
          </a:bodyPr>
          <a:lstStyle/>
          <a:p>
            <a:pPr marL="457200" indent="-457200">
              <a:buFont typeface="Wingdings" panose="05000000000000000000" pitchFamily="2" charset="2"/>
              <a:buChar char="Ø"/>
            </a:pPr>
            <a:r>
              <a:rPr lang="zh-CN" altLang="en-US" sz="2800" b="1" dirty="0">
                <a:latin typeface="宋体" panose="02010600030101010101" pitchFamily="2" charset="-122"/>
                <a:ea typeface="宋体" panose="02010600030101010101" pitchFamily="2" charset="-122"/>
              </a:rPr>
              <a:t>习题表征不准确</a:t>
            </a:r>
            <a:endParaRPr lang="en-US" altLang="zh-CN" sz="2800" b="1" dirty="0">
              <a:latin typeface="宋体" panose="02010600030101010101" pitchFamily="2" charset="-122"/>
              <a:ea typeface="宋体" panose="02010600030101010101" pitchFamily="2" charset="-122"/>
            </a:endParaRPr>
          </a:p>
          <a:p>
            <a:endParaRPr lang="en-US" altLang="zh-CN" dirty="0"/>
          </a:p>
          <a:p>
            <a:r>
              <a:rPr lang="zh-CN" altLang="en-US" sz="240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t> </a:t>
            </a:r>
            <a:endParaRPr lang="en-US" altLang="zh-CN" dirty="0"/>
          </a:p>
        </p:txBody>
      </p:sp>
      <p:sp>
        <p:nvSpPr>
          <p:cNvPr id="12" name="文本框 11">
            <a:extLst>
              <a:ext uri="{FF2B5EF4-FFF2-40B4-BE49-F238E27FC236}">
                <a16:creationId xmlns:a16="http://schemas.microsoft.com/office/drawing/2014/main" id="{9F011238-FE93-499D-A54C-BAE90C9FD8C1}"/>
              </a:ext>
            </a:extLst>
          </p:cNvPr>
          <p:cNvSpPr txBox="1"/>
          <p:nvPr/>
        </p:nvSpPr>
        <p:spPr>
          <a:xfrm>
            <a:off x="1637539" y="2742950"/>
            <a:ext cx="8850351"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结合知识点和习题的模型采用的是加性模型，不符合实际数据分布</a:t>
            </a:r>
            <a:r>
              <a:rPr lang="en-US" altLang="zh-CN" sz="2400" dirty="0">
                <a:solidFill>
                  <a:schemeClr val="accent3">
                    <a:lumMod val="40000"/>
                    <a:lumOff val="60000"/>
                  </a:schemeClr>
                </a:solidFill>
                <a:latin typeface="宋体" panose="02010600030101010101" pitchFamily="2" charset="-122"/>
                <a:ea typeface="宋体" panose="02010600030101010101" pitchFamily="2" charset="-122"/>
              </a:rPr>
              <a:t>:</a:t>
            </a:r>
            <a:r>
              <a:rPr lang="zh-CN" altLang="en-US"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DAS3H</a:t>
            </a:r>
            <a:endParaRPr lang="zh-CN" altLang="en-US"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63AD3175-E4AC-426B-926F-53F3B0C2CA76}"/>
              </a:ext>
            </a:extLst>
          </p:cNvPr>
          <p:cNvSpPr txBox="1"/>
          <p:nvPr/>
        </p:nvSpPr>
        <p:spPr>
          <a:xfrm>
            <a:off x="1670824" y="1966729"/>
            <a:ext cx="8850351"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以知识点为粒度进行习题表征，</a:t>
            </a:r>
            <a:r>
              <a:rPr lang="zh-CN" altLang="en-US" sz="2400" dirty="0">
                <a:solidFill>
                  <a:srgbClr val="FF0000"/>
                </a:solidFill>
                <a:latin typeface="宋体" panose="02010600030101010101" pitchFamily="2" charset="-122"/>
                <a:ea typeface="宋体" panose="02010600030101010101" pitchFamily="2" charset="-122"/>
              </a:rPr>
              <a:t>并未考虑习题本身难度的影响</a:t>
            </a:r>
            <a:r>
              <a:rPr lang="zh-CN" altLang="en-US" sz="2400" dirty="0">
                <a:latin typeface="宋体" panose="02010600030101010101" pitchFamily="2" charset="-122"/>
                <a:ea typeface="宋体" panose="02010600030101010101" pitchFamily="2" charset="-122"/>
              </a:rPr>
              <a:t>，导致难以刻画习题的精确信息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AFM,PFA</a:t>
            </a:r>
            <a:endParaRPr lang="zh-CN" altLang="en-US" sz="24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E4A24AD6-34D1-4223-B37D-BB712E38ECAF}"/>
              </a:ext>
            </a:extLst>
          </p:cNvPr>
          <p:cNvSpPr txBox="1"/>
          <p:nvPr/>
        </p:nvSpPr>
        <p:spPr>
          <a:xfrm>
            <a:off x="926704" y="3772806"/>
            <a:ext cx="10763326" cy="800219"/>
          </a:xfrm>
          <a:prstGeom prst="rect">
            <a:avLst/>
          </a:prstGeom>
          <a:noFill/>
        </p:spPr>
        <p:txBody>
          <a:bodyPr wrap="square">
            <a:spAutoFit/>
          </a:bodyPr>
          <a:lstStyle/>
          <a:p>
            <a:pPr marL="457200" indent="-457200">
              <a:buFont typeface="Wingdings" panose="05000000000000000000" pitchFamily="2" charset="2"/>
              <a:buChar char="Ø"/>
            </a:pPr>
            <a:r>
              <a:rPr lang="zh-CN" altLang="en-US" sz="2800" b="1" dirty="0">
                <a:latin typeface="宋体" panose="02010600030101010101" pitchFamily="2" charset="-122"/>
                <a:ea typeface="宋体" panose="02010600030101010101" pitchFamily="2" charset="-122"/>
              </a:rPr>
              <a:t>学生能力表征不准确</a:t>
            </a:r>
            <a:r>
              <a:rPr lang="zh-CN" altLang="en-US" sz="2400" b="1" dirty="0">
                <a:latin typeface="宋体" panose="02010600030101010101" pitchFamily="2" charset="-122"/>
                <a:ea typeface="宋体" panose="02010600030101010101" pitchFamily="2" charset="-122"/>
              </a:rPr>
              <a:t>   </a:t>
            </a:r>
            <a:endParaRPr lang="en-US" altLang="zh-CN" sz="2400" b="1"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t> </a:t>
            </a:r>
            <a:endParaRPr lang="en-US" altLang="zh-CN" dirty="0"/>
          </a:p>
        </p:txBody>
      </p:sp>
      <p:sp>
        <p:nvSpPr>
          <p:cNvPr id="16" name="文本框 15">
            <a:extLst>
              <a:ext uri="{FF2B5EF4-FFF2-40B4-BE49-F238E27FC236}">
                <a16:creationId xmlns:a16="http://schemas.microsoft.com/office/drawing/2014/main" id="{BB288B3C-DD19-4259-9BE2-8329E096A52B}"/>
              </a:ext>
            </a:extLst>
          </p:cNvPr>
          <p:cNvSpPr txBox="1"/>
          <p:nvPr/>
        </p:nvSpPr>
        <p:spPr>
          <a:xfrm>
            <a:off x="1592835" y="4462891"/>
            <a:ext cx="9463092"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基于知识点进行学生能力表征，忽略了习题的难度信息：</a:t>
            </a:r>
            <a:r>
              <a:rPr lang="en-US" altLang="zh-CN"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AFM,PFA,DAS3H</a:t>
            </a:r>
          </a:p>
        </p:txBody>
      </p:sp>
    </p:spTree>
    <p:extLst>
      <p:ext uri="{BB962C8B-B14F-4D97-AF65-F5344CB8AC3E}">
        <p14:creationId xmlns:p14="http://schemas.microsoft.com/office/powerpoint/2010/main" val="78854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0" y="506759"/>
            <a:ext cx="525777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习题表征</a:t>
            </a:r>
            <a:r>
              <a:rPr lang="en-US" altLang="zh-CN" sz="2800" b="1" dirty="0">
                <a:solidFill>
                  <a:srgbClr val="01479B"/>
                </a:solidFill>
                <a:latin typeface="微软雅黑" panose="020B0503020204020204" charset="-122"/>
                <a:ea typeface="微软雅黑" panose="020B0503020204020204" charset="-122"/>
                <a:sym typeface="+mn-ea"/>
              </a:rPr>
              <a:t>-</a:t>
            </a:r>
            <a:r>
              <a:rPr lang="zh-CN" altLang="en-US" sz="2800" b="1" dirty="0">
                <a:solidFill>
                  <a:srgbClr val="01479B"/>
                </a:solidFill>
                <a:latin typeface="微软雅黑" panose="020B0503020204020204" charset="-122"/>
                <a:ea typeface="微软雅黑" panose="020B0503020204020204" charset="-122"/>
                <a:sym typeface="+mn-ea"/>
              </a:rPr>
              <a:t>应该考虑习题难度</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4" name="灯片编号占位符 3">
            <a:extLst>
              <a:ext uri="{FF2B5EF4-FFF2-40B4-BE49-F238E27FC236}">
                <a16:creationId xmlns:a16="http://schemas.microsoft.com/office/drawing/2014/main" id="{241E8D83-7479-4DBD-9FBB-8423AB804AB5}"/>
              </a:ext>
            </a:extLst>
          </p:cNvPr>
          <p:cNvSpPr>
            <a:spLocks noGrp="1"/>
          </p:cNvSpPr>
          <p:nvPr>
            <p:ph type="sldNum" sz="quarter" idx="12"/>
          </p:nvPr>
        </p:nvSpPr>
        <p:spPr>
          <a:xfrm>
            <a:off x="8759825" y="6198031"/>
            <a:ext cx="2743200" cy="365125"/>
          </a:xfrm>
        </p:spPr>
        <p:txBody>
          <a:bodyPr/>
          <a:lstStyle/>
          <a:p>
            <a:fld id="{9EADF04C-F54D-494E-A290-9C7FE9B83CEA}" type="slidenum">
              <a:rPr lang="zh-CN" altLang="en-US" smtClean="0"/>
              <a:t>6</a:t>
            </a:fld>
            <a:endParaRPr lang="zh-CN" altLang="en-US" dirty="0"/>
          </a:p>
        </p:txBody>
      </p:sp>
      <p:sp>
        <p:nvSpPr>
          <p:cNvPr id="15" name="文本框 14">
            <a:extLst>
              <a:ext uri="{FF2B5EF4-FFF2-40B4-BE49-F238E27FC236}">
                <a16:creationId xmlns:a16="http://schemas.microsoft.com/office/drawing/2014/main" id="{4CC14BF6-ECF3-4D72-AC02-C63D753D97FD}"/>
              </a:ext>
            </a:extLst>
          </p:cNvPr>
          <p:cNvSpPr txBox="1"/>
          <p:nvPr/>
        </p:nvSpPr>
        <p:spPr>
          <a:xfrm>
            <a:off x="630071" y="1329358"/>
            <a:ext cx="10186639" cy="461665"/>
          </a:xfrm>
          <a:prstGeom prst="rect">
            <a:avLst/>
          </a:prstGeom>
          <a:noFill/>
        </p:spPr>
        <p:txBody>
          <a:bodyPr wrap="square">
            <a:spAutoFit/>
          </a:bodyPr>
          <a:lstStyle/>
          <a:p>
            <a:r>
              <a:rPr lang="zh-CN" altLang="en-US" sz="2400" dirty="0">
                <a:latin typeface="宋体" panose="02010600030101010101" pitchFamily="2" charset="-122"/>
                <a:ea typeface="宋体" panose="02010600030101010101" pitchFamily="2" charset="-122"/>
              </a:rPr>
              <a:t>已有的以知识点为粒度的模型没有考虑习题粒度</a:t>
            </a:r>
          </a:p>
        </p:txBody>
      </p:sp>
      <p:sp>
        <p:nvSpPr>
          <p:cNvPr id="18" name="文本框 17">
            <a:extLst>
              <a:ext uri="{FF2B5EF4-FFF2-40B4-BE49-F238E27FC236}">
                <a16:creationId xmlns:a16="http://schemas.microsoft.com/office/drawing/2014/main" id="{44A88F7C-816F-47A3-8490-6259958881C6}"/>
              </a:ext>
            </a:extLst>
          </p:cNvPr>
          <p:cNvSpPr txBox="1"/>
          <p:nvPr/>
        </p:nvSpPr>
        <p:spPr>
          <a:xfrm>
            <a:off x="688976" y="5523010"/>
            <a:ext cx="10650946" cy="461665"/>
          </a:xfrm>
          <a:prstGeom prst="rect">
            <a:avLst/>
          </a:prstGeom>
          <a:noFill/>
        </p:spPr>
        <p:txBody>
          <a:bodyPr wrap="square">
            <a:spAutoFit/>
          </a:bodyPr>
          <a:lstStyle/>
          <a:p>
            <a:r>
              <a:rPr lang="zh-CN" altLang="en-US" sz="2400" dirty="0">
                <a:solidFill>
                  <a:srgbClr val="0070C0"/>
                </a:solidFill>
                <a:latin typeface="宋体" panose="02010600030101010101" pitchFamily="2" charset="-122"/>
                <a:ea typeface="宋体" panose="02010600030101010101" pitchFamily="2" charset="-122"/>
              </a:rPr>
              <a:t>同一知识点下的题目难度差别很大，应该考虑习题难度</a:t>
            </a:r>
            <a:endParaRPr lang="zh-CN" altLang="en-US" sz="2400" dirty="0">
              <a:solidFill>
                <a:srgbClr val="0070C0"/>
              </a:solidFill>
            </a:endParaRPr>
          </a:p>
        </p:txBody>
      </p:sp>
      <p:pic>
        <p:nvPicPr>
          <p:cNvPr id="17" name="图片 16" descr="图表, 直方图&#10;&#10;描述已自动生成">
            <a:extLst>
              <a:ext uri="{FF2B5EF4-FFF2-40B4-BE49-F238E27FC236}">
                <a16:creationId xmlns:a16="http://schemas.microsoft.com/office/drawing/2014/main" id="{A72162E4-F62A-44AF-8737-9C4FAFA89EB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95955" y="2174488"/>
            <a:ext cx="5111704" cy="2892490"/>
          </a:xfrm>
          <a:prstGeom prst="rect">
            <a:avLst/>
          </a:prstGeom>
        </p:spPr>
      </p:pic>
      <p:sp>
        <p:nvSpPr>
          <p:cNvPr id="19" name="文本框 18">
            <a:extLst>
              <a:ext uri="{FF2B5EF4-FFF2-40B4-BE49-F238E27FC236}">
                <a16:creationId xmlns:a16="http://schemas.microsoft.com/office/drawing/2014/main" id="{DAECF386-EF56-4169-ACA2-08B3A3C3DBC6}"/>
              </a:ext>
            </a:extLst>
          </p:cNvPr>
          <p:cNvSpPr txBox="1"/>
          <p:nvPr/>
        </p:nvSpPr>
        <p:spPr>
          <a:xfrm>
            <a:off x="4463276" y="5082239"/>
            <a:ext cx="6094140" cy="369332"/>
          </a:xfrm>
          <a:prstGeom prst="rect">
            <a:avLst/>
          </a:prstGeom>
          <a:noFill/>
        </p:spPr>
        <p:txBody>
          <a:bodyPr wrap="square">
            <a:spAutoFit/>
          </a:bodyPr>
          <a:lstStyle/>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固定知识点下题目错误率分布</a:t>
            </a:r>
            <a:endParaRPr lang="zh-CN" altLang="en-US" dirty="0"/>
          </a:p>
        </p:txBody>
      </p:sp>
    </p:spTree>
    <p:extLst>
      <p:ext uri="{BB962C8B-B14F-4D97-AF65-F5344CB8AC3E}">
        <p14:creationId xmlns:p14="http://schemas.microsoft.com/office/powerpoint/2010/main" val="386808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ED244855-24EE-45E6-9393-62CF923802EE}"/>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865B0873-1214-4266-837D-5A1D51E26FA8}"/>
              </a:ext>
            </a:extLst>
          </p:cNvPr>
          <p:cNvSpPr>
            <a:spLocks noGrp="1"/>
          </p:cNvSpPr>
          <p:nvPr>
            <p:ph type="sldNum" sz="quarter" idx="12"/>
          </p:nvPr>
        </p:nvSpPr>
        <p:spPr/>
        <p:txBody>
          <a:bodyPr/>
          <a:lstStyle/>
          <a:p>
            <a:fld id="{5DD3DB80-B894-403A-B48E-6FDC1A72010E}" type="slidenum">
              <a:rPr lang="zh-CN" altLang="en-US" smtClean="0"/>
              <a:t>7</a:t>
            </a:fld>
            <a:endParaRPr lang="zh-CN" altLang="en-US"/>
          </a:p>
        </p:txBody>
      </p:sp>
      <p:sp>
        <p:nvSpPr>
          <p:cNvPr id="7" name="Rectangle 14">
            <a:extLst>
              <a:ext uri="{FF2B5EF4-FFF2-40B4-BE49-F238E27FC236}">
                <a16:creationId xmlns:a16="http://schemas.microsoft.com/office/drawing/2014/main" id="{5B9A2137-B40C-462F-9027-70D3AF31F13E}"/>
              </a:ext>
            </a:extLst>
          </p:cNvPr>
          <p:cNvSpPr>
            <a:spLocks noChangeArrowheads="1"/>
          </p:cNvSpPr>
          <p:nvPr/>
        </p:nvSpPr>
        <p:spPr bwMode="auto">
          <a:xfrm>
            <a:off x="688975" y="439725"/>
            <a:ext cx="532468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现有传统学生知识追踪模型缺陷</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extLst>
              <a:ext uri="{FF2B5EF4-FFF2-40B4-BE49-F238E27FC236}">
                <a16:creationId xmlns:a16="http://schemas.microsoft.com/office/drawing/2014/main" id="{318F45AA-A2B3-4DF9-9C35-81FAD8DE4385}"/>
              </a:ext>
            </a:extLst>
          </p:cNvPr>
          <p:cNvSpPr txBox="1"/>
          <p:nvPr/>
        </p:nvSpPr>
        <p:spPr>
          <a:xfrm>
            <a:off x="926704" y="1367994"/>
            <a:ext cx="10763326" cy="1446550"/>
          </a:xfrm>
          <a:prstGeom prst="rect">
            <a:avLst/>
          </a:prstGeom>
          <a:noFill/>
        </p:spPr>
        <p:txBody>
          <a:bodyPr wrap="square">
            <a:spAutoFit/>
          </a:bodyPr>
          <a:lstStyle/>
          <a:p>
            <a:pPr marL="457200" indent="-457200">
              <a:buFont typeface="Wingdings" panose="05000000000000000000" pitchFamily="2" charset="2"/>
              <a:buChar char="Ø"/>
            </a:pPr>
            <a:r>
              <a:rPr lang="zh-CN" altLang="en-US" sz="2800" b="1" dirty="0">
                <a:latin typeface="宋体" panose="02010600030101010101" pitchFamily="2" charset="-122"/>
                <a:ea typeface="宋体" panose="02010600030101010101" pitchFamily="2" charset="-122"/>
              </a:rPr>
              <a:t>习题表征不准确</a:t>
            </a:r>
            <a:endParaRPr lang="en-US" altLang="zh-CN" sz="2800" b="1" dirty="0">
              <a:latin typeface="宋体" panose="02010600030101010101" pitchFamily="2" charset="-122"/>
              <a:ea typeface="宋体" panose="02010600030101010101" pitchFamily="2" charset="-122"/>
            </a:endParaRPr>
          </a:p>
          <a:p>
            <a:endParaRPr lang="en-US" altLang="zh-CN" dirty="0"/>
          </a:p>
          <a:p>
            <a:r>
              <a:rPr lang="zh-CN" altLang="en-US" sz="240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t> </a:t>
            </a:r>
            <a:endParaRPr lang="en-US" altLang="zh-CN" dirty="0"/>
          </a:p>
        </p:txBody>
      </p:sp>
      <p:sp>
        <p:nvSpPr>
          <p:cNvPr id="12" name="文本框 11">
            <a:extLst>
              <a:ext uri="{FF2B5EF4-FFF2-40B4-BE49-F238E27FC236}">
                <a16:creationId xmlns:a16="http://schemas.microsoft.com/office/drawing/2014/main" id="{9F011238-FE93-499D-A54C-BAE90C9FD8C1}"/>
              </a:ext>
            </a:extLst>
          </p:cNvPr>
          <p:cNvSpPr txBox="1"/>
          <p:nvPr/>
        </p:nvSpPr>
        <p:spPr>
          <a:xfrm>
            <a:off x="1637539" y="2742950"/>
            <a:ext cx="8850351"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结合知识点和习题的模型采用的是加性模型，</a:t>
            </a:r>
            <a:r>
              <a:rPr lang="zh-CN" altLang="en-US" sz="2400" dirty="0">
                <a:solidFill>
                  <a:srgbClr val="FF0000"/>
                </a:solidFill>
                <a:latin typeface="宋体" panose="02010600030101010101" pitchFamily="2" charset="-122"/>
                <a:ea typeface="宋体" panose="02010600030101010101" pitchFamily="2" charset="-122"/>
              </a:rPr>
              <a:t>不符合实际数据分布</a:t>
            </a:r>
            <a:r>
              <a:rPr lang="en-US" altLang="zh-CN"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DAS3H</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63AD3175-E4AC-426B-926F-53F3B0C2CA76}"/>
              </a:ext>
            </a:extLst>
          </p:cNvPr>
          <p:cNvSpPr txBox="1"/>
          <p:nvPr/>
        </p:nvSpPr>
        <p:spPr>
          <a:xfrm>
            <a:off x="1670824" y="1966729"/>
            <a:ext cx="8850351"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以知识点为粒度的习题表征难以刻画习题的精确信息</a:t>
            </a:r>
            <a:r>
              <a:rPr lang="en-US" altLang="zh-CN" sz="2400" dirty="0">
                <a:solidFill>
                  <a:schemeClr val="accent3">
                    <a:lumMod val="40000"/>
                    <a:lumOff val="60000"/>
                  </a:schemeClr>
                </a:solidFill>
                <a:latin typeface="宋体" panose="02010600030101010101" pitchFamily="2" charset="-122"/>
                <a:ea typeface="宋体" panose="02010600030101010101" pitchFamily="2" charset="-122"/>
              </a:rPr>
              <a:t>:</a:t>
            </a: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 </a:t>
            </a:r>
            <a:r>
              <a:rPr lang="en-US" altLang="zh-CN"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AFM,PFA</a:t>
            </a:r>
            <a:endParaRPr lang="zh-CN" alt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E4A24AD6-34D1-4223-B37D-BB712E38ECAF}"/>
              </a:ext>
            </a:extLst>
          </p:cNvPr>
          <p:cNvSpPr txBox="1"/>
          <p:nvPr/>
        </p:nvSpPr>
        <p:spPr>
          <a:xfrm>
            <a:off x="926704" y="3772806"/>
            <a:ext cx="10763326" cy="800219"/>
          </a:xfrm>
          <a:prstGeom prst="rect">
            <a:avLst/>
          </a:prstGeom>
          <a:noFill/>
        </p:spPr>
        <p:txBody>
          <a:bodyPr wrap="square">
            <a:spAutoFit/>
          </a:bodyPr>
          <a:lstStyle/>
          <a:p>
            <a:pPr marL="457200" indent="-457200">
              <a:buFont typeface="Wingdings" panose="05000000000000000000" pitchFamily="2" charset="2"/>
              <a:buChar char="Ø"/>
            </a:pPr>
            <a:r>
              <a:rPr lang="zh-CN" altLang="en-US" sz="2800" b="1" dirty="0">
                <a:latin typeface="宋体" panose="02010600030101010101" pitchFamily="2" charset="-122"/>
                <a:ea typeface="宋体" panose="02010600030101010101" pitchFamily="2" charset="-122"/>
              </a:rPr>
              <a:t>学生能力表征不准确</a:t>
            </a:r>
            <a:r>
              <a:rPr lang="zh-CN" altLang="en-US" sz="2400" b="1" dirty="0">
                <a:latin typeface="宋体" panose="02010600030101010101" pitchFamily="2" charset="-122"/>
                <a:ea typeface="宋体" panose="02010600030101010101" pitchFamily="2" charset="-122"/>
              </a:rPr>
              <a:t>   </a:t>
            </a:r>
            <a:endParaRPr lang="en-US" altLang="zh-CN" sz="2400" b="1" dirty="0">
              <a:latin typeface="宋体" panose="02010600030101010101" pitchFamily="2" charset="-122"/>
              <a:ea typeface="宋体" panose="02010600030101010101" pitchFamily="2" charset="-122"/>
              <a:cs typeface="Times New Roman" panose="02020603050405020304" pitchFamily="18" charset="0"/>
            </a:endParaRPr>
          </a:p>
          <a:p>
            <a:r>
              <a:rPr lang="zh-CN" altLang="en-US" dirty="0"/>
              <a:t> </a:t>
            </a:r>
            <a:endParaRPr lang="en-US" altLang="zh-CN" dirty="0"/>
          </a:p>
        </p:txBody>
      </p:sp>
      <p:sp>
        <p:nvSpPr>
          <p:cNvPr id="16" name="文本框 15">
            <a:extLst>
              <a:ext uri="{FF2B5EF4-FFF2-40B4-BE49-F238E27FC236}">
                <a16:creationId xmlns:a16="http://schemas.microsoft.com/office/drawing/2014/main" id="{BB288B3C-DD19-4259-9BE2-8329E096A52B}"/>
              </a:ext>
            </a:extLst>
          </p:cNvPr>
          <p:cNvSpPr txBox="1"/>
          <p:nvPr/>
        </p:nvSpPr>
        <p:spPr>
          <a:xfrm>
            <a:off x="1592835" y="4462891"/>
            <a:ext cx="9463092" cy="830997"/>
          </a:xfrm>
          <a:prstGeom prst="rect">
            <a:avLst/>
          </a:prstGeom>
          <a:noFill/>
        </p:spPr>
        <p:txBody>
          <a:bodyPr wrap="square">
            <a:spAutoFit/>
          </a:bodyPr>
          <a:lstStyle/>
          <a:p>
            <a:pPr marL="342900" indent="-342900">
              <a:buFont typeface="Arial" panose="020B0604020202020204" pitchFamily="34" charset="0"/>
              <a:buChar char="•"/>
            </a:pPr>
            <a:r>
              <a:rPr lang="zh-CN" altLang="en-US" sz="2400" dirty="0">
                <a:solidFill>
                  <a:schemeClr val="accent3">
                    <a:lumMod val="40000"/>
                    <a:lumOff val="60000"/>
                  </a:schemeClr>
                </a:solidFill>
                <a:latin typeface="宋体" panose="02010600030101010101" pitchFamily="2" charset="-122"/>
                <a:ea typeface="宋体" panose="02010600030101010101" pitchFamily="2" charset="-122"/>
              </a:rPr>
              <a:t>基于知识点进行学生能力表征，忽略了习题的难度信息：</a:t>
            </a:r>
            <a:r>
              <a:rPr lang="en-US" altLang="zh-CN" sz="2400" dirty="0">
                <a:solidFill>
                  <a:schemeClr val="accent3">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AFM,PFA,DAS3H</a:t>
            </a:r>
          </a:p>
        </p:txBody>
      </p:sp>
    </p:spTree>
    <p:extLst>
      <p:ext uri="{BB962C8B-B14F-4D97-AF65-F5344CB8AC3E}">
        <p14:creationId xmlns:p14="http://schemas.microsoft.com/office/powerpoint/2010/main" val="310733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0" y="506759"/>
            <a:ext cx="525777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习题表征</a:t>
            </a:r>
            <a:r>
              <a:rPr lang="en-US" altLang="zh-CN" sz="2800" b="1" dirty="0">
                <a:solidFill>
                  <a:srgbClr val="01479B"/>
                </a:solidFill>
                <a:latin typeface="微软雅黑" panose="020B0503020204020204" charset="-122"/>
                <a:ea typeface="微软雅黑" panose="020B0503020204020204" charset="-122"/>
                <a:sym typeface="+mn-ea"/>
              </a:rPr>
              <a:t>-</a:t>
            </a:r>
            <a:r>
              <a:rPr lang="zh-CN" altLang="en-US" sz="2800" b="1" dirty="0">
                <a:solidFill>
                  <a:srgbClr val="01479B"/>
                </a:solidFill>
                <a:latin typeface="微软雅黑" panose="020B0503020204020204" charset="-122"/>
                <a:ea typeface="微软雅黑" panose="020B0503020204020204" charset="-122"/>
                <a:sym typeface="+mn-ea"/>
              </a:rPr>
              <a:t>习题难度的乘性模型</a:t>
            </a:r>
          </a:p>
        </p:txBody>
      </p:sp>
      <p:sp>
        <p:nvSpPr>
          <p:cNvPr id="12" name="页脚占位符 8">
            <a:extLst>
              <a:ext uri="{FF2B5EF4-FFF2-40B4-BE49-F238E27FC236}">
                <a16:creationId xmlns:a16="http://schemas.microsoft.com/office/drawing/2014/main" id="{C47876C5-FCEE-4788-97FC-DAE54DC3B368}"/>
              </a:ext>
            </a:extLst>
          </p:cNvPr>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a:extLst>
              <a:ext uri="{FF2B5EF4-FFF2-40B4-BE49-F238E27FC236}">
                <a16:creationId xmlns:a16="http://schemas.microsoft.com/office/drawing/2014/main" id="{D7C02CA2-C19B-E54C-80AC-C7025C4D5789}"/>
              </a:ext>
            </a:extLst>
          </p:cNvPr>
          <p:cNvSpPr txBox="1"/>
          <p:nvPr/>
        </p:nvSpPr>
        <p:spPr>
          <a:xfrm>
            <a:off x="688975" y="1696751"/>
            <a:ext cx="10032149" cy="57785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400" dirty="0"/>
              <a:t>对数正态分布：取对数后呈正态分布</a:t>
            </a:r>
            <a:endParaRPr lang="en-US" altLang="zh-CN" sz="2000" dirty="0"/>
          </a:p>
        </p:txBody>
      </p:sp>
      <p:pic>
        <p:nvPicPr>
          <p:cNvPr id="30" name="图片 29" descr="图表, 直方图&#10;&#10;描述已自动生成">
            <a:extLst>
              <a:ext uri="{FF2B5EF4-FFF2-40B4-BE49-F238E27FC236}">
                <a16:creationId xmlns:a16="http://schemas.microsoft.com/office/drawing/2014/main" id="{FFA6A51F-CB5E-4AB6-9F6F-86DF782973D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30071" y="2329995"/>
            <a:ext cx="3455661" cy="2373193"/>
          </a:xfrm>
          <a:prstGeom prst="rect">
            <a:avLst/>
          </a:prstGeom>
        </p:spPr>
      </p:pic>
      <p:sp>
        <p:nvSpPr>
          <p:cNvPr id="32" name="文本框 31">
            <a:extLst>
              <a:ext uri="{FF2B5EF4-FFF2-40B4-BE49-F238E27FC236}">
                <a16:creationId xmlns:a16="http://schemas.microsoft.com/office/drawing/2014/main" id="{B05BE1F6-6699-4A0D-A14D-0998D22C06F7}"/>
              </a:ext>
            </a:extLst>
          </p:cNvPr>
          <p:cNvSpPr txBox="1"/>
          <p:nvPr/>
        </p:nvSpPr>
        <p:spPr>
          <a:xfrm>
            <a:off x="1416890" y="4784069"/>
            <a:ext cx="5946457" cy="461665"/>
          </a:xfrm>
          <a:prstGeom prst="rect">
            <a:avLst/>
          </a:prstGeom>
          <a:noFill/>
        </p:spPr>
        <p:txBody>
          <a:bodyPr wrap="square">
            <a:spAutoFit/>
          </a:bodyPr>
          <a:lstStyle/>
          <a:p>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习题答错率的分布</a:t>
            </a:r>
            <a:endParaRPr lang="zh-CN" altLang="en-US" sz="2400" dirty="0"/>
          </a:p>
        </p:txBody>
      </p:sp>
      <p:pic>
        <p:nvPicPr>
          <p:cNvPr id="9" name="图片 8" descr="图表, 直方图&#10;&#10;描述已自动生成">
            <a:extLst>
              <a:ext uri="{FF2B5EF4-FFF2-40B4-BE49-F238E27FC236}">
                <a16:creationId xmlns:a16="http://schemas.microsoft.com/office/drawing/2014/main" id="{C73A0554-046D-4839-B656-48741E0BBD1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15820" y="2326255"/>
            <a:ext cx="3590450" cy="2533229"/>
          </a:xfrm>
          <a:prstGeom prst="rect">
            <a:avLst/>
          </a:prstGeom>
        </p:spPr>
      </p:pic>
      <p:sp>
        <p:nvSpPr>
          <p:cNvPr id="11" name="文本框 10">
            <a:extLst>
              <a:ext uri="{FF2B5EF4-FFF2-40B4-BE49-F238E27FC236}">
                <a16:creationId xmlns:a16="http://schemas.microsoft.com/office/drawing/2014/main" id="{A56DA34E-4F80-422C-966A-FA81AB482516}"/>
              </a:ext>
            </a:extLst>
          </p:cNvPr>
          <p:cNvSpPr txBox="1"/>
          <p:nvPr/>
        </p:nvSpPr>
        <p:spPr>
          <a:xfrm>
            <a:off x="5000573" y="4814661"/>
            <a:ext cx="2734235" cy="461665"/>
          </a:xfrm>
          <a:prstGeom prst="rect">
            <a:avLst/>
          </a:prstGeom>
          <a:noFill/>
        </p:spPr>
        <p:txBody>
          <a:bodyPr wrap="square">
            <a:spAutoFit/>
          </a:bodyPr>
          <a:lstStyle/>
          <a:p>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知识点答错率分布</a:t>
            </a:r>
            <a:endParaRPr lang="zh-CN" altLang="en-US" sz="2400" dirty="0"/>
          </a:p>
        </p:txBody>
      </p:sp>
      <p:sp>
        <p:nvSpPr>
          <p:cNvPr id="14" name="灯片编号占位符 3">
            <a:extLst>
              <a:ext uri="{FF2B5EF4-FFF2-40B4-BE49-F238E27FC236}">
                <a16:creationId xmlns:a16="http://schemas.microsoft.com/office/drawing/2014/main" id="{241E8D83-7479-4DBD-9FBB-8423AB804AB5}"/>
              </a:ext>
            </a:extLst>
          </p:cNvPr>
          <p:cNvSpPr>
            <a:spLocks noGrp="1"/>
          </p:cNvSpPr>
          <p:nvPr>
            <p:ph type="sldNum" sz="quarter" idx="12"/>
          </p:nvPr>
        </p:nvSpPr>
        <p:spPr>
          <a:xfrm>
            <a:off x="8759825" y="6198031"/>
            <a:ext cx="2743200" cy="365125"/>
          </a:xfrm>
        </p:spPr>
        <p:txBody>
          <a:bodyPr/>
          <a:lstStyle/>
          <a:p>
            <a:fld id="{9EADF04C-F54D-494E-A290-9C7FE9B83CEA}" type="slidenum">
              <a:rPr lang="zh-CN" altLang="en-US" smtClean="0"/>
              <a:t>8</a:t>
            </a:fld>
            <a:endParaRPr lang="zh-CN" altLang="en-US" dirty="0"/>
          </a:p>
        </p:txBody>
      </p:sp>
      <p:sp>
        <p:nvSpPr>
          <p:cNvPr id="15" name="文本框 14">
            <a:extLst>
              <a:ext uri="{FF2B5EF4-FFF2-40B4-BE49-F238E27FC236}">
                <a16:creationId xmlns:a16="http://schemas.microsoft.com/office/drawing/2014/main" id="{4CC14BF6-ECF3-4D72-AC02-C63D753D97FD}"/>
              </a:ext>
            </a:extLst>
          </p:cNvPr>
          <p:cNvSpPr txBox="1"/>
          <p:nvPr/>
        </p:nvSpPr>
        <p:spPr>
          <a:xfrm>
            <a:off x="630071" y="1329358"/>
            <a:ext cx="10186639" cy="461665"/>
          </a:xfrm>
          <a:prstGeom prst="rect">
            <a:avLst/>
          </a:prstGeom>
          <a:noFill/>
        </p:spPr>
        <p:txBody>
          <a:bodyPr wrap="square">
            <a:spAutoFit/>
          </a:bodyPr>
          <a:lstStyle/>
          <a:p>
            <a:r>
              <a:rPr lang="zh-CN" altLang="en-US" sz="2400" dirty="0">
                <a:latin typeface="宋体" panose="02010600030101010101" pitchFamily="2" charset="-122"/>
                <a:ea typeface="宋体" panose="02010600030101010101" pitchFamily="2" charset="-122"/>
              </a:rPr>
              <a:t>已有的综合知识点和习题的混合模型</a:t>
            </a:r>
            <a:r>
              <a:rPr lang="zh-CN" altLang="en-US" sz="2400" dirty="0">
                <a:solidFill>
                  <a:srgbClr val="FF0000"/>
                </a:solidFill>
                <a:latin typeface="宋体" panose="02010600030101010101" pitchFamily="2" charset="-122"/>
                <a:ea typeface="宋体" panose="02010600030101010101" pitchFamily="2" charset="-122"/>
              </a:rPr>
              <a:t>采用加性模型</a:t>
            </a:r>
            <a:r>
              <a:rPr lang="zh-CN" altLang="en-US" sz="2400" dirty="0">
                <a:latin typeface="宋体" panose="02010600030101010101" pitchFamily="2" charset="-122"/>
                <a:ea typeface="宋体" panose="02010600030101010101" pitchFamily="2" charset="-122"/>
              </a:rPr>
              <a:t>进行习题表征</a:t>
            </a:r>
          </a:p>
        </p:txBody>
      </p:sp>
      <p:pic>
        <p:nvPicPr>
          <p:cNvPr id="16" name="图片 15" descr="图表, 直方图&#10;&#10;描述已自动生成">
            <a:extLst>
              <a:ext uri="{FF2B5EF4-FFF2-40B4-BE49-F238E27FC236}">
                <a16:creationId xmlns:a16="http://schemas.microsoft.com/office/drawing/2014/main" id="{8A27041A-5BCA-4D2A-B4CF-91D932BCA00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77166" y="2429929"/>
            <a:ext cx="3508518" cy="2354139"/>
          </a:xfrm>
          <a:prstGeom prst="rect">
            <a:avLst/>
          </a:prstGeom>
        </p:spPr>
      </p:pic>
      <p:sp>
        <p:nvSpPr>
          <p:cNvPr id="18" name="文本框 17">
            <a:extLst>
              <a:ext uri="{FF2B5EF4-FFF2-40B4-BE49-F238E27FC236}">
                <a16:creationId xmlns:a16="http://schemas.microsoft.com/office/drawing/2014/main" id="{44A88F7C-816F-47A3-8490-6259958881C6}"/>
              </a:ext>
            </a:extLst>
          </p:cNvPr>
          <p:cNvSpPr txBox="1"/>
          <p:nvPr/>
        </p:nvSpPr>
        <p:spPr>
          <a:xfrm>
            <a:off x="2762452" y="5663894"/>
            <a:ext cx="9750392" cy="461665"/>
          </a:xfrm>
          <a:prstGeom prst="rect">
            <a:avLst/>
          </a:prstGeom>
          <a:noFill/>
        </p:spPr>
        <p:txBody>
          <a:bodyPr wrap="square">
            <a:spAutoFit/>
          </a:bodyPr>
          <a:lstStyle/>
          <a:p>
            <a:r>
              <a:rPr lang="zh-CN" altLang="en-US" sz="2400" dirty="0">
                <a:solidFill>
                  <a:srgbClr val="0070C0"/>
                </a:solidFill>
                <a:latin typeface="宋体" panose="02010600030101010101" pitchFamily="2" charset="-122"/>
                <a:ea typeface="宋体" panose="02010600030101010101" pitchFamily="2" charset="-122"/>
              </a:rPr>
              <a:t>推理出习题难度系数，设计出知识点和习题以乘性模型进行习题表征</a:t>
            </a:r>
            <a:endParaRPr lang="zh-CN" altLang="en-US" sz="2400" dirty="0">
              <a:solidFill>
                <a:srgbClr val="0070C0"/>
              </a:solidFill>
            </a:endParaRPr>
          </a:p>
        </p:txBody>
      </p:sp>
      <p:sp>
        <p:nvSpPr>
          <p:cNvPr id="20" name="文本框 19">
            <a:extLst>
              <a:ext uri="{FF2B5EF4-FFF2-40B4-BE49-F238E27FC236}">
                <a16:creationId xmlns:a16="http://schemas.microsoft.com/office/drawing/2014/main" id="{B80DCCD5-6729-48BD-9ACA-3D43CA4CE94E}"/>
              </a:ext>
            </a:extLst>
          </p:cNvPr>
          <p:cNvSpPr txBox="1"/>
          <p:nvPr/>
        </p:nvSpPr>
        <p:spPr>
          <a:xfrm>
            <a:off x="8849193" y="4814661"/>
            <a:ext cx="2734235" cy="461665"/>
          </a:xfrm>
          <a:prstGeom prst="rect">
            <a:avLst/>
          </a:prstGeom>
          <a:noFill/>
        </p:spPr>
        <p:txBody>
          <a:bodyPr wrap="square">
            <a:spAutoFit/>
          </a:bodyPr>
          <a:lstStyle/>
          <a:p>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习题难度系数</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分布</a:t>
            </a:r>
            <a:endParaRPr lang="zh-CN" altLang="en-US" sz="2400" dirty="0"/>
          </a:p>
        </p:txBody>
      </p:sp>
      <p:graphicFrame>
        <p:nvGraphicFramePr>
          <p:cNvPr id="5" name="对象 4">
            <a:extLst>
              <a:ext uri="{FF2B5EF4-FFF2-40B4-BE49-F238E27FC236}">
                <a16:creationId xmlns:a16="http://schemas.microsoft.com/office/drawing/2014/main" id="{8C8C323B-CC60-4DA5-9F1A-3C614F168CC6}"/>
              </a:ext>
            </a:extLst>
          </p:cNvPr>
          <p:cNvGraphicFramePr>
            <a:graphicFrameLocks noChangeAspect="1"/>
          </p:cNvGraphicFramePr>
          <p:nvPr>
            <p:extLst>
              <p:ext uri="{D42A27DB-BD31-4B8C-83A1-F6EECF244321}">
                <p14:modId xmlns:p14="http://schemas.microsoft.com/office/powerpoint/2010/main" val="1656803563"/>
              </p:ext>
            </p:extLst>
          </p:nvPr>
        </p:nvGraphicFramePr>
        <p:xfrm>
          <a:off x="96014" y="5208113"/>
          <a:ext cx="2907068" cy="877732"/>
        </p:xfrm>
        <a:graphic>
          <a:graphicData uri="http://schemas.openxmlformats.org/presentationml/2006/ole">
            <mc:AlternateContent xmlns:mc="http://schemas.openxmlformats.org/markup-compatibility/2006">
              <mc:Choice xmlns:v="urn:schemas-microsoft-com:vml" Requires="v">
                <p:oleObj name="Equation" r:id="rId6" imgW="1803400" imgH="482600" progId="Equation.DSMT4">
                  <p:embed/>
                </p:oleObj>
              </mc:Choice>
              <mc:Fallback>
                <p:oleObj name="Equation" r:id="rId6" imgW="1803400" imgH="4826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14" y="5208113"/>
                        <a:ext cx="2907068" cy="877732"/>
                      </a:xfrm>
                      <a:prstGeom prst="rect">
                        <a:avLst/>
                      </a:prstGeom>
                      <a:noFill/>
                    </p:spPr>
                  </p:pic>
                </p:oleObj>
              </mc:Fallback>
            </mc:AlternateContent>
          </a:graphicData>
        </a:graphic>
      </p:graphicFrame>
    </p:spTree>
    <p:extLst>
      <p:ext uri="{BB962C8B-B14F-4D97-AF65-F5344CB8AC3E}">
        <p14:creationId xmlns:p14="http://schemas.microsoft.com/office/powerpoint/2010/main" val="389250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93EEA544-8FE6-A242-ABC1-8EBA75BCF2C8}"/>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46AA8046-A629-A24F-AA33-68FC62A48939}"/>
              </a:ext>
            </a:extLst>
          </p:cNvPr>
          <p:cNvSpPr>
            <a:spLocks noGrp="1"/>
          </p:cNvSpPr>
          <p:nvPr>
            <p:ph type="sldNum" sz="quarter" idx="12"/>
          </p:nvPr>
        </p:nvSpPr>
        <p:spPr/>
        <p:txBody>
          <a:bodyPr/>
          <a:lstStyle/>
          <a:p>
            <a:fld id="{5DD3DB80-B894-403A-B48E-6FDC1A72010E}" type="slidenum">
              <a:rPr lang="zh-CN" altLang="en-US" smtClean="0"/>
              <a:t>9</a:t>
            </a:fld>
            <a:endParaRPr lang="zh-CN" altLang="en-US" dirty="0"/>
          </a:p>
        </p:txBody>
      </p:sp>
      <p:sp>
        <p:nvSpPr>
          <p:cNvPr id="8" name="Rectangle 14">
            <a:extLst>
              <a:ext uri="{FF2B5EF4-FFF2-40B4-BE49-F238E27FC236}">
                <a16:creationId xmlns:a16="http://schemas.microsoft.com/office/drawing/2014/main" id="{22934C21-F85C-5A46-9955-BF3E51CDD692}"/>
              </a:ext>
            </a:extLst>
          </p:cNvPr>
          <p:cNvSpPr>
            <a:spLocks noChangeArrowheads="1"/>
          </p:cNvSpPr>
          <p:nvPr/>
        </p:nvSpPr>
        <p:spPr bwMode="auto">
          <a:xfrm>
            <a:off x="551049" y="461603"/>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习题表征改进</a:t>
            </a:r>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0FC49E61-4038-4302-8808-CA4A4982957D}"/>
                  </a:ext>
                </a:extLst>
              </p:cNvPr>
              <p:cNvSpPr txBox="1">
                <a:spLocks/>
              </p:cNvSpPr>
              <p:nvPr/>
            </p:nvSpPr>
            <p:spPr>
              <a:xfrm>
                <a:off x="1326995" y="1624567"/>
                <a:ext cx="11220605" cy="4051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CN" sz="2400" dirty="0">
                  <a:latin typeface="Times New Roman" panose="02020603050405020304" pitchFamily="18" charset="0"/>
                </a:endParaRPr>
              </a:p>
              <a:p>
                <a:pPr>
                  <a:buFont typeface="Wingdings" panose="05000000000000000000" pitchFamily="2" charset="2"/>
                  <a:buChar char="Ø"/>
                </a:pPr>
                <a:r>
                  <a:rPr lang="en-US" altLang="zh-CN" dirty="0">
                    <a:latin typeface="Times New Roman" panose="02020603050405020304" pitchFamily="18" charset="0"/>
                  </a:rPr>
                  <a:t> AFM</a:t>
                </a:r>
                <a:r>
                  <a:rPr lang="zh-CN" altLang="en-US" dirty="0">
                    <a:latin typeface="Times New Roman" panose="02020603050405020304" pitchFamily="18" charset="0"/>
                  </a:rPr>
                  <a:t>和</a:t>
                </a:r>
                <a:r>
                  <a:rPr lang="en-US" altLang="zh-CN" dirty="0">
                    <a:latin typeface="Times New Roman" panose="02020603050405020304" pitchFamily="18" charset="0"/>
                  </a:rPr>
                  <a:t>PFA</a:t>
                </a:r>
                <a:endParaRPr lang="en-US" altLang="zh-CN" b="1" dirty="0">
                  <a:solidFill>
                    <a:schemeClr val="accent1"/>
                  </a:solidFill>
                  <a:latin typeface="Times New Roman" panose="02020603050405020304" pitchFamily="18" charset="0"/>
                </a:endParaRPr>
              </a:p>
              <a:p>
                <a:pPr marL="0" indent="0">
                  <a:buFont typeface="Arial" panose="020B0604020202020204" pitchFamily="34" charset="0"/>
                  <a:buNone/>
                </a:pPr>
                <a:r>
                  <a:rPr lang="en-US" altLang="zh-CN" sz="1800" b="1" dirty="0">
                    <a:solidFill>
                      <a:schemeClr val="accent1"/>
                    </a:solidFill>
                    <a:latin typeface="Times New Roman" panose="02020603050405020304" pitchFamily="18" charset="0"/>
                  </a:rPr>
                  <a:t>	</a:t>
                </a:r>
                <a:r>
                  <a:rPr lang="zh-CN" altLang="zh-CN" sz="2400" kern="100" dirty="0">
                    <a:ea typeface="Cambria Math" panose="02040503050406030204" pitchFamily="18" charset="0"/>
                  </a:rPr>
                  <a:t> </a:t>
                </a:r>
                <a:r>
                  <a:rPr lang="en-US" altLang="zh-CN" sz="2400" kern="100" dirty="0">
                    <a:ea typeface="Cambria Math" panose="02040503050406030204" pitchFamily="18" charset="0"/>
                  </a:rPr>
                  <a:t>   </a:t>
                </a:r>
                <a14:m>
                  <m:oMath xmlns:m="http://schemas.openxmlformats.org/officeDocument/2006/math">
                    <m:nary>
                      <m:naryPr>
                        <m:chr m:val="∑"/>
                        <m:limLoc m:val="undOvr"/>
                        <m:supHide m:val="on"/>
                        <m:ctrlPr>
                          <a:rPr lang="zh-CN" altLang="zh-CN" sz="2400" i="1" kern="100" smtClean="0">
                            <a:latin typeface="Cambria Math" panose="02040503050406030204" pitchFamily="18" charset="0"/>
                            <a:ea typeface="Cambria Math" panose="02040503050406030204" pitchFamily="18" charset="0"/>
                          </a:rPr>
                        </m:ctrlPr>
                      </m:naryPr>
                      <m:sub>
                        <m:r>
                          <a:rPr lang="en-US" altLang="zh-CN" sz="2400" i="1" kern="100">
                            <a:latin typeface="Cambria Math" panose="02040503050406030204" pitchFamily="18" charset="0"/>
                            <a:ea typeface="宋体" panose="02010600030101010101" pitchFamily="2" charset="-122"/>
                          </a:rPr>
                          <m:t>𝑘</m:t>
                        </m:r>
                        <m:r>
                          <a:rPr lang="en-US" altLang="zh-CN" sz="2400" i="1" kern="100">
                            <a:latin typeface="Cambria Math" panose="02040503050406030204" pitchFamily="18" charset="0"/>
                            <a:ea typeface="宋体" panose="02010600030101010101" pitchFamily="2" charset="-122"/>
                          </a:rPr>
                          <m:t>∈</m:t>
                        </m:r>
                        <m:r>
                          <a:rPr lang="en-US" altLang="zh-CN" sz="2400" i="1" kern="100">
                            <a:latin typeface="Cambria Math" panose="02040503050406030204" pitchFamily="18" charset="0"/>
                            <a:ea typeface="宋体" panose="02010600030101010101" pitchFamily="2" charset="-122"/>
                          </a:rPr>
                          <m:t>𝐾𝐶</m:t>
                        </m:r>
                        <m:r>
                          <a:rPr lang="en-US" altLang="zh-CN" sz="2400" i="1" kern="100">
                            <a:latin typeface="Cambria Math" panose="02040503050406030204" pitchFamily="18" charset="0"/>
                            <a:ea typeface="宋体" panose="02010600030101010101" pitchFamily="2" charset="-122"/>
                          </a:rPr>
                          <m:t>(</m:t>
                        </m:r>
                        <m:r>
                          <a:rPr lang="en-US" altLang="zh-CN" sz="2400" i="1" kern="100">
                            <a:latin typeface="Cambria Math" panose="02040503050406030204" pitchFamily="18" charset="0"/>
                            <a:ea typeface="宋体" panose="02010600030101010101" pitchFamily="2" charset="-122"/>
                          </a:rPr>
                          <m:t>𝑗</m:t>
                        </m:r>
                        <m:r>
                          <a:rPr lang="en-US" altLang="zh-CN" sz="2400" i="1" kern="100">
                            <a:latin typeface="Cambria Math" panose="02040503050406030204" pitchFamily="18" charset="0"/>
                            <a:ea typeface="宋体" panose="02010600030101010101" pitchFamily="2" charset="-122"/>
                          </a:rPr>
                          <m:t>)</m:t>
                        </m:r>
                      </m:sub>
                      <m:sup/>
                      <m:e>
                        <m:sSub>
                          <m:sSubPr>
                            <m:ctrlPr>
                              <a:rPr lang="zh-CN" altLang="zh-CN" sz="2400" i="1" kern="100">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宋体" panose="02010600030101010101" pitchFamily="2" charset="-122"/>
                              </a:rPr>
                              <m:t>𝛽</m:t>
                            </m:r>
                          </m:e>
                          <m:sub>
                            <m:r>
                              <a:rPr lang="en-US" altLang="zh-CN" sz="2400" i="1" kern="100">
                                <a:latin typeface="Cambria Math" panose="02040503050406030204" pitchFamily="18" charset="0"/>
                                <a:ea typeface="宋体" panose="02010600030101010101" pitchFamily="2" charset="-122"/>
                              </a:rPr>
                              <m:t>𝑘</m:t>
                            </m:r>
                          </m:sub>
                        </m:sSub>
                      </m:e>
                    </m:nary>
                  </m:oMath>
                </a14:m>
                <a:r>
                  <a:rPr lang="zh-CN" altLang="zh-CN" sz="2400" dirty="0">
                    <a:ea typeface="Cambria Math" panose="02040503050406030204" pitchFamily="18" charset="0"/>
                  </a:rPr>
                  <a:t> </a:t>
                </a:r>
                <a14:m>
                  <m:oMath xmlns:m="http://schemas.openxmlformats.org/officeDocument/2006/math">
                    <m:r>
                      <a:rPr lang="en-US" altLang="zh-CN" sz="2400" smtClean="0">
                        <a:latin typeface="Cambria Math" panose="02040503050406030204" pitchFamily="18" charset="0"/>
                        <a:ea typeface="Cambria Math" panose="02040503050406030204" pitchFamily="18" charset="0"/>
                      </a:rPr>
                      <m:t>                                                        </m:t>
                    </m:r>
                    <m:r>
                      <a:rPr lang="en-US" altLang="zh-CN" sz="2400" b="0" i="0" smtClean="0">
                        <a:latin typeface="Cambria Math" panose="02040503050406030204" pitchFamily="18" charset="0"/>
                        <a:ea typeface="Cambria Math" panose="02040503050406030204" pitchFamily="18" charset="0"/>
                      </a:rPr>
                      <m:t>                    </m:t>
                    </m:r>
                    <m:nary>
                      <m:naryPr>
                        <m:chr m:val="∑"/>
                        <m:limLoc m:val="undOvr"/>
                        <m:supHide m:val="on"/>
                        <m:ctrlPr>
                          <a:rPr lang="zh-CN" altLang="zh-CN" sz="2400" i="1">
                            <a:latin typeface="Cambria Math" panose="02040503050406030204" pitchFamily="18" charset="0"/>
                            <a:ea typeface="Cambria Math" panose="02040503050406030204" pitchFamily="18" charset="0"/>
                          </a:rPr>
                        </m:ctrlPr>
                      </m:naryPr>
                      <m:sub>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𝐾𝐶</m:t>
                        </m:r>
                        <m:d>
                          <m:dPr>
                            <m:ctrlPr>
                              <a:rPr lang="zh-CN" altLang="zh-CN" sz="2400" i="1">
                                <a:latin typeface="Cambria Math" panose="02040503050406030204" pitchFamily="18" charset="0"/>
                                <a:ea typeface="Cambria Math" panose="02040503050406030204" pitchFamily="18" charset="0"/>
                              </a:rPr>
                            </m:ctrlPr>
                          </m:dPr>
                          <m:e>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𝑗</m:t>
                            </m:r>
                          </m:e>
                        </m:d>
                      </m:sub>
                      <m:sup/>
                      <m:e>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m:t>
                        </m:r>
                        <m:r>
                          <a:rPr lang="zh-CN" altLang="en-US" sz="2400" i="1" kern="100">
                            <a:latin typeface="Cambria Math" panose="02040503050406030204" pitchFamily="18" charset="0"/>
                            <a:ea typeface="微软雅黑" panose="020B0503020204020204" pitchFamily="34" charset="-122"/>
                            <a:cs typeface="微软雅黑" panose="020B0503020204020204" pitchFamily="34" charset="-122"/>
                          </a:rPr>
                          <m:t>−</m:t>
                        </m:r>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2400" i="1" kern="100">
                            <a:latin typeface="Cambria Math" panose="02040503050406030204" pitchFamily="18" charset="0"/>
                            <a:ea typeface="MS Gothic" panose="020B0609070205080204" pitchFamily="49" charset="-128"/>
                            <a:cs typeface="Times New Roman" panose="02020603050405020304" pitchFamily="18" charset="0"/>
                          </a:rPr>
                          <m:t>∗</m:t>
                        </m:r>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𝜑</m:t>
                            </m:r>
                          </m:e>
                          <m:sub>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sz="2400" i="1" kern="100">
                            <a:latin typeface="Cambria Math" panose="02040503050406030204" pitchFamily="18" charset="0"/>
                            <a:ea typeface="宋体" panose="02010600030101010101" pitchFamily="2" charset="-122"/>
                            <a:cs typeface="Times New Roman" panose="02020603050405020304" pitchFamily="18" charset="0"/>
                          </a:rPr>
                          <m:t>)</m:t>
                        </m:r>
                      </m:e>
                    </m:nary>
                  </m:oMath>
                </a14:m>
                <a:endParaRPr lang="en-US" altLang="zh-CN" sz="2400" dirty="0">
                  <a:latin typeface="宋体" panose="02010600030101010101" pitchFamily="2" charset="-122"/>
                  <a:ea typeface="宋体" panose="02010600030101010101" pitchFamily="2" charset="-122"/>
                </a:endParaRPr>
              </a:p>
              <a:p>
                <a:pPr marL="0" indent="0">
                  <a:buFont typeface="Arial" panose="020B0604020202020204" pitchFamily="34" charset="0"/>
                  <a:buNone/>
                </a:pPr>
                <a:endParaRPr lang="en-US" altLang="zh-CN" sz="2400" dirty="0">
                  <a:latin typeface="Times New Roman" panose="02020603050405020304" pitchFamily="18" charset="0"/>
                </a:endParaRPr>
              </a:p>
              <a:p>
                <a:pPr>
                  <a:buFont typeface="Wingdings" panose="05000000000000000000" pitchFamily="2" charset="2"/>
                  <a:buChar char="Ø"/>
                </a:pPr>
                <a:endParaRPr lang="en-US" altLang="zh-CN" dirty="0">
                  <a:latin typeface="Times New Roman" panose="02020603050405020304" pitchFamily="18" charset="0"/>
                </a:endParaRPr>
              </a:p>
              <a:p>
                <a:pPr>
                  <a:buFont typeface="Wingdings" panose="05000000000000000000" pitchFamily="2" charset="2"/>
                  <a:buChar char="Ø"/>
                </a:pPr>
                <a:endParaRPr lang="en-US" altLang="zh-CN" dirty="0">
                  <a:latin typeface="Times New Roman" panose="02020603050405020304" pitchFamily="18" charset="0"/>
                </a:endParaRPr>
              </a:p>
              <a:p>
                <a:pPr>
                  <a:buFont typeface="Wingdings" panose="05000000000000000000" pitchFamily="2" charset="2"/>
                  <a:buChar char="Ø"/>
                </a:pPr>
                <a:endParaRPr lang="en-US" altLang="zh-CN" dirty="0">
                  <a:latin typeface="Times New Roman" panose="02020603050405020304" pitchFamily="18" charset="0"/>
                </a:endParaRPr>
              </a:p>
              <a:p>
                <a:pPr marL="0" indent="0">
                  <a:buFont typeface="Arial" panose="020B0604020202020204" pitchFamily="34" charset="0"/>
                  <a:buNone/>
                </a:pPr>
                <a:r>
                  <a:rPr lang="en-US" altLang="zh-CN" sz="2400" dirty="0">
                    <a:ea typeface="Cambria Math" panose="02040503050406030204" pitchFamily="18" charset="0"/>
                  </a:rPr>
                  <a:t>                                                                           </a:t>
                </a:r>
                <a:endParaRPr lang="en-US" altLang="zh-CN" sz="2400" dirty="0">
                  <a:latin typeface="宋体" panose="02010600030101010101" pitchFamily="2" charset="-122"/>
                  <a:ea typeface="宋体" panose="02010600030101010101" pitchFamily="2" charset="-122"/>
                </a:endParaRPr>
              </a:p>
            </p:txBody>
          </p:sp>
        </mc:Choice>
        <mc:Fallback xmlns="">
          <p:sp>
            <p:nvSpPr>
              <p:cNvPr id="10" name="内容占位符 2">
                <a:extLst>
                  <a:ext uri="{FF2B5EF4-FFF2-40B4-BE49-F238E27FC236}">
                    <a16:creationId xmlns:a16="http://schemas.microsoft.com/office/drawing/2014/main" id="{0FC49E61-4038-4302-8808-CA4A4982957D}"/>
                  </a:ext>
                </a:extLst>
              </p:cNvPr>
              <p:cNvSpPr txBox="1">
                <a:spLocks noRot="1" noChangeAspect="1" noMove="1" noResize="1" noEditPoints="1" noAdjustHandles="1" noChangeArrowheads="1" noChangeShapeType="1" noTextEdit="1"/>
              </p:cNvSpPr>
              <p:nvPr/>
            </p:nvSpPr>
            <p:spPr>
              <a:xfrm>
                <a:off x="1326995" y="1624567"/>
                <a:ext cx="11220605" cy="4051403"/>
              </a:xfrm>
              <a:prstGeom prst="rect">
                <a:avLst/>
              </a:prstGeom>
              <a:blipFill>
                <a:blip r:embed="rId3"/>
                <a:stretch>
                  <a:fillRect l="-489"/>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42A20C0E-E200-4774-B02B-2DD5E1EEF454}"/>
              </a:ext>
            </a:extLst>
          </p:cNvPr>
          <p:cNvCxnSpPr>
            <a:cxnSpLocks/>
          </p:cNvCxnSpPr>
          <p:nvPr/>
        </p:nvCxnSpPr>
        <p:spPr>
          <a:xfrm>
            <a:off x="4802107" y="2859668"/>
            <a:ext cx="3827542" cy="0"/>
          </a:xfrm>
          <a:prstGeom prst="straightConnector1">
            <a:avLst/>
          </a:prstGeom>
          <a:ln w="3175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12" name="文本框 11">
            <a:extLst>
              <a:ext uri="{FF2B5EF4-FFF2-40B4-BE49-F238E27FC236}">
                <a16:creationId xmlns:a16="http://schemas.microsoft.com/office/drawing/2014/main" id="{A4456D5B-03F5-4B8D-A05C-410B49554818}"/>
              </a:ext>
            </a:extLst>
          </p:cNvPr>
          <p:cNvSpPr txBox="1"/>
          <p:nvPr/>
        </p:nvSpPr>
        <p:spPr>
          <a:xfrm>
            <a:off x="4504005" y="2260625"/>
            <a:ext cx="4125644" cy="523220"/>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rPr>
              <a:t>引入习题难度系数（乘性）</a:t>
            </a: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1A10B01-5F49-4CB4-B49B-0AC50707E8C5}"/>
                  </a:ext>
                </a:extLst>
              </p:cNvPr>
              <p:cNvSpPr txBox="1"/>
              <p:nvPr/>
            </p:nvSpPr>
            <p:spPr>
              <a:xfrm>
                <a:off x="2497120" y="4504951"/>
                <a:ext cx="2248478" cy="7970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en-US" altLang="zh-CN" b="0" i="1" smtClean="0">
                              <a:solidFill>
                                <a:srgbClr val="836967"/>
                              </a:solidFill>
                              <a:latin typeface="Cambria Math" panose="02040503050406030204" pitchFamily="18" charset="0"/>
                            </a:rPr>
                            <m:t>−(</m:t>
                          </m:r>
                          <m:r>
                            <a:rPr lang="zh-CN" altLang="en-US" i="1">
                              <a:latin typeface="Cambria Math" panose="02040503050406030204" pitchFamily="18" charset="0"/>
                            </a:rPr>
                            <m:t>𝛿</m:t>
                          </m:r>
                        </m:e>
                        <m:sub>
                          <m:r>
                            <a:rPr lang="zh-CN" altLang="en-US" i="1">
                              <a:latin typeface="Cambria Math" panose="02040503050406030204" pitchFamily="18" charset="0"/>
                            </a:rPr>
                            <m:t>𝑗</m:t>
                          </m:r>
                        </m:sub>
                      </m:sSub>
                      <m:r>
                        <a:rPr lang="en-US" altLang="zh-CN" b="0" i="0" smtClean="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𝑘</m:t>
                          </m:r>
                          <m:r>
                            <a:rPr lang="zh-CN" altLang="en-US" i="0">
                              <a:latin typeface="Cambria Math" panose="02040503050406030204" pitchFamily="18" charset="0"/>
                            </a:rPr>
                            <m:t>∈</m:t>
                          </m:r>
                          <m:r>
                            <a:rPr lang="zh-CN" altLang="en-US" i="1">
                              <a:latin typeface="Cambria Math" panose="02040503050406030204" pitchFamily="18" charset="0"/>
                            </a:rPr>
                            <m:t>𝐾𝐶</m:t>
                          </m:r>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𝑗</m:t>
                              </m:r>
                            </m:e>
                          </m:d>
                        </m:sub>
                        <m:sup/>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𝑘</m:t>
                              </m:r>
                            </m:sub>
                          </m:sSub>
                          <m:r>
                            <a:rPr lang="en-US" altLang="zh-CN" b="0" i="1" smtClean="0">
                              <a:latin typeface="Cambria Math" panose="02040503050406030204" pitchFamily="18" charset="0"/>
                            </a:rPr>
                            <m:t>)</m:t>
                          </m:r>
                        </m:e>
                      </m:nary>
                    </m:oMath>
                  </m:oMathPara>
                </a14:m>
                <a:endParaRPr lang="zh-CN" altLang="en-US" dirty="0"/>
              </a:p>
            </p:txBody>
          </p:sp>
        </mc:Choice>
        <mc:Fallback xmlns="">
          <p:sp>
            <p:nvSpPr>
              <p:cNvPr id="13" name="文本框 12">
                <a:extLst>
                  <a:ext uri="{FF2B5EF4-FFF2-40B4-BE49-F238E27FC236}">
                    <a16:creationId xmlns:a16="http://schemas.microsoft.com/office/drawing/2014/main" id="{31A10B01-5F49-4CB4-B49B-0AC50707E8C5}"/>
                  </a:ext>
                </a:extLst>
              </p:cNvPr>
              <p:cNvSpPr txBox="1">
                <a:spLocks noRot="1" noChangeAspect="1" noMove="1" noResize="1" noEditPoints="1" noAdjustHandles="1" noChangeArrowheads="1" noChangeShapeType="1" noTextEdit="1"/>
              </p:cNvSpPr>
              <p:nvPr/>
            </p:nvSpPr>
            <p:spPr>
              <a:xfrm>
                <a:off x="2497120" y="4504951"/>
                <a:ext cx="2248478" cy="797078"/>
              </a:xfrm>
              <a:prstGeom prst="rect">
                <a:avLst/>
              </a:prstGeom>
              <a:blipFill>
                <a:blip r:embed="rId4"/>
                <a:stretch>
                  <a:fillRect/>
                </a:stretch>
              </a:blipFill>
            </p:spPr>
            <p:txBody>
              <a:bodyPr/>
              <a:lstStyle/>
              <a:p>
                <a:r>
                  <a:rPr lang="zh-CN" altLang="en-US">
                    <a:noFill/>
                  </a:rPr>
                  <a:t> </a:t>
                </a:r>
              </a:p>
            </p:txBody>
          </p:sp>
        </mc:Fallback>
      </mc:AlternateContent>
      <p:cxnSp>
        <p:nvCxnSpPr>
          <p:cNvPr id="14" name="直接箭头连接符 13">
            <a:extLst>
              <a:ext uri="{FF2B5EF4-FFF2-40B4-BE49-F238E27FC236}">
                <a16:creationId xmlns:a16="http://schemas.microsoft.com/office/drawing/2014/main" id="{C2798D8E-FC6A-4D43-8601-A1BAAB009468}"/>
              </a:ext>
            </a:extLst>
          </p:cNvPr>
          <p:cNvCxnSpPr>
            <a:cxnSpLocks/>
          </p:cNvCxnSpPr>
          <p:nvPr/>
        </p:nvCxnSpPr>
        <p:spPr>
          <a:xfrm>
            <a:off x="4864099" y="4903632"/>
            <a:ext cx="3606801" cy="0"/>
          </a:xfrm>
          <a:prstGeom prst="straightConnector1">
            <a:avLst/>
          </a:prstGeom>
          <a:ln w="3175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15" name="文本框 14">
            <a:extLst>
              <a:ext uri="{FF2B5EF4-FFF2-40B4-BE49-F238E27FC236}">
                <a16:creationId xmlns:a16="http://schemas.microsoft.com/office/drawing/2014/main" id="{AE3F44B0-F646-49CA-ACE4-CE5A4C8391F7}"/>
              </a:ext>
            </a:extLst>
          </p:cNvPr>
          <p:cNvSpPr txBox="1"/>
          <p:nvPr/>
        </p:nvSpPr>
        <p:spPr>
          <a:xfrm>
            <a:off x="5404974" y="4349990"/>
            <a:ext cx="2401808" cy="523220"/>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rPr>
              <a:t>加性改为乘性</a:t>
            </a:r>
          </a:p>
        </p:txBody>
      </p:sp>
      <p:sp>
        <p:nvSpPr>
          <p:cNvPr id="4" name="文本框 3">
            <a:extLst>
              <a:ext uri="{FF2B5EF4-FFF2-40B4-BE49-F238E27FC236}">
                <a16:creationId xmlns:a16="http://schemas.microsoft.com/office/drawing/2014/main" id="{9E30CBFF-0BE5-41F2-AC11-99C2A8ACFDA2}"/>
              </a:ext>
            </a:extLst>
          </p:cNvPr>
          <p:cNvSpPr txBox="1"/>
          <p:nvPr/>
        </p:nvSpPr>
        <p:spPr>
          <a:xfrm>
            <a:off x="3098139" y="5179818"/>
            <a:ext cx="1703968" cy="369332"/>
          </a:xfrm>
          <a:prstGeom prst="rect">
            <a:avLst/>
          </a:prstGeom>
          <a:noFill/>
        </p:spPr>
        <p:txBody>
          <a:bodyPr wrap="square" rtlCol="0">
            <a:spAutoFit/>
          </a:bodyPr>
          <a:lstStyle/>
          <a:p>
            <a:r>
              <a:rPr lang="zh-CN" altLang="en-US" dirty="0">
                <a:solidFill>
                  <a:srgbClr val="FF0000"/>
                </a:solidFill>
                <a:latin typeface="宋体" panose="02010600030101010101" pitchFamily="2" charset="-122"/>
                <a:ea typeface="宋体" panose="02010600030101010101" pitchFamily="2" charset="-122"/>
              </a:rPr>
              <a:t>加性模型</a:t>
            </a:r>
          </a:p>
        </p:txBody>
      </p:sp>
      <p:sp>
        <p:nvSpPr>
          <p:cNvPr id="16" name="文本框 15">
            <a:extLst>
              <a:ext uri="{FF2B5EF4-FFF2-40B4-BE49-F238E27FC236}">
                <a16:creationId xmlns:a16="http://schemas.microsoft.com/office/drawing/2014/main" id="{12CD3864-571F-48B3-9274-719B21193B0C}"/>
              </a:ext>
            </a:extLst>
          </p:cNvPr>
          <p:cNvSpPr txBox="1"/>
          <p:nvPr/>
        </p:nvSpPr>
        <p:spPr>
          <a:xfrm>
            <a:off x="9799287" y="5125807"/>
            <a:ext cx="1469793" cy="369332"/>
          </a:xfrm>
          <a:prstGeom prst="rect">
            <a:avLst/>
          </a:prstGeom>
          <a:noFill/>
        </p:spPr>
        <p:txBody>
          <a:bodyPr wrap="square" rtlCol="0">
            <a:spAutoFit/>
          </a:bodyPr>
          <a:lstStyle/>
          <a:p>
            <a:r>
              <a:rPr lang="zh-CN" altLang="en-US" dirty="0">
                <a:solidFill>
                  <a:srgbClr val="FF0000"/>
                </a:solidFill>
                <a:latin typeface="宋体" panose="02010600030101010101" pitchFamily="2" charset="-122"/>
                <a:ea typeface="宋体" panose="02010600030101010101" pitchFamily="2" charset="-122"/>
              </a:rPr>
              <a:t>乘性模型</a:t>
            </a:r>
          </a:p>
        </p:txBody>
      </p:sp>
      <p:sp>
        <p:nvSpPr>
          <p:cNvPr id="19" name="文本框 18">
            <a:extLst>
              <a:ext uri="{FF2B5EF4-FFF2-40B4-BE49-F238E27FC236}">
                <a16:creationId xmlns:a16="http://schemas.microsoft.com/office/drawing/2014/main" id="{BE6DA50E-8DFF-40B1-B0B9-870EA99EE905}"/>
              </a:ext>
            </a:extLst>
          </p:cNvPr>
          <p:cNvSpPr txBox="1"/>
          <p:nvPr/>
        </p:nvSpPr>
        <p:spPr>
          <a:xfrm>
            <a:off x="805675" y="1281090"/>
            <a:ext cx="7491301" cy="461665"/>
          </a:xfrm>
          <a:prstGeom prst="rect">
            <a:avLst/>
          </a:prstGeom>
          <a:noFill/>
        </p:spPr>
        <p:txBody>
          <a:bodyPr wrap="square">
            <a:spAutoFit/>
          </a:bodyPr>
          <a:lstStyle/>
          <a:p>
            <a:pPr marL="285750" indent="-285750">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基于习题难度系数和乘性模型进行习题表征的改进</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8018A3B-DB36-4E01-ADA0-6BCA9F166578}"/>
                  </a:ext>
                </a:extLst>
              </p:cNvPr>
              <p:cNvSpPr txBox="1"/>
              <p:nvPr/>
            </p:nvSpPr>
            <p:spPr>
              <a:xfrm>
                <a:off x="2127180" y="3211225"/>
                <a:ext cx="7159841" cy="462691"/>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solidFill>
                      <a:schemeClr val="tx1"/>
                    </a:solidFill>
                    <a:latin typeface="Times New Roman" panose="02020603050405020304" pitchFamily="18" charset="0"/>
                    <a:cs typeface="Times New Roman" panose="02020603050405020304" pitchFamily="18" charset="0"/>
                  </a:rPr>
                  <a:t>AFM-D :</a:t>
                </a:r>
                <a:r>
                  <a:rPr lang="en-US" altLang="zh-CN" sz="2000" dirty="0">
                    <a:solidFill>
                      <a:schemeClr val="tx1"/>
                    </a:solidFill>
                  </a:rPr>
                  <a:t>    </a:t>
                </a:r>
                <a14:m>
                  <m:oMath xmlns:m="http://schemas.openxmlformats.org/officeDocument/2006/math">
                    <m:r>
                      <a:rPr lang="zh-CN" altLang="en-US" sz="2000" i="1" smtClean="0">
                        <a:solidFill>
                          <a:schemeClr val="tx1"/>
                        </a:solidFill>
                        <a:latin typeface="Cambria Math" panose="02040503050406030204" pitchFamily="18" charset="0"/>
                      </a:rPr>
                      <m:t>𝑃</m:t>
                    </m:r>
                    <m:d>
                      <m:dPr>
                        <m:begChr m:val="（"/>
                        <m:endChr m:val="）"/>
                        <m:ctrlPr>
                          <a:rPr lang="zh-CN" altLang="en-US" sz="2000" i="1">
                            <a:solidFill>
                              <a:schemeClr val="tx1"/>
                            </a:solidFill>
                            <a:latin typeface="Cambria Math" panose="02040503050406030204" pitchFamily="18" charset="0"/>
                          </a:rPr>
                        </m:ctrlPr>
                      </m:dPr>
                      <m:e>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𝑌</m:t>
                            </m:r>
                          </m:e>
                          <m:sub>
                            <m:r>
                              <a:rPr lang="zh-CN" altLang="en-US" sz="2000" i="1">
                                <a:solidFill>
                                  <a:schemeClr val="tx1"/>
                                </a:solidFill>
                                <a:latin typeface="Cambria Math" panose="02040503050406030204" pitchFamily="18" charset="0"/>
                              </a:rPr>
                              <m:t>𝑠</m:t>
                            </m:r>
                            <m:r>
                              <a:rPr lang="zh-CN" altLang="en-US" sz="2000" i="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𝑗</m:t>
                            </m:r>
                          </m:sub>
                        </m:sSub>
                        <m:r>
                          <a:rPr lang="zh-CN" altLang="en-US" sz="2000" i="0">
                            <a:solidFill>
                              <a:schemeClr val="tx1"/>
                            </a:solidFill>
                            <a:latin typeface="Cambria Math" panose="02040503050406030204" pitchFamily="18" charset="0"/>
                          </a:rPr>
                          <m:t>=1</m:t>
                        </m:r>
                      </m:e>
                    </m:d>
                    <m:r>
                      <a:rPr lang="zh-CN" altLang="en-US" sz="2000" i="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𝜎</m:t>
                    </m:r>
                    <m:d>
                      <m:dPr>
                        <m:ctrlPr>
                          <a:rPr lang="zh-CN" altLang="en-US" sz="2000" i="1">
                            <a:solidFill>
                              <a:schemeClr val="tx1"/>
                            </a:solidFill>
                            <a:latin typeface="Cambria Math" panose="02040503050406030204" pitchFamily="18" charset="0"/>
                          </a:rPr>
                        </m:ctrlPr>
                      </m:dPr>
                      <m:e>
                        <m:nary>
                          <m:naryPr>
                            <m:chr m:val="∑"/>
                            <m:limLoc m:val="undOvr"/>
                            <m:supHide m:val="on"/>
                            <m:ctrlPr>
                              <a:rPr lang="zh-CN" altLang="en-US" sz="2000" i="1">
                                <a:solidFill>
                                  <a:schemeClr val="tx1"/>
                                </a:solidFill>
                                <a:latin typeface="Cambria Math" panose="02040503050406030204" pitchFamily="18" charset="0"/>
                              </a:rPr>
                            </m:ctrlPr>
                          </m:naryPr>
                          <m:sub>
                            <m:r>
                              <a:rPr lang="zh-CN" altLang="en-US" sz="2000" i="1">
                                <a:solidFill>
                                  <a:schemeClr val="tx1"/>
                                </a:solidFill>
                                <a:latin typeface="Cambria Math" panose="02040503050406030204" pitchFamily="18" charset="0"/>
                              </a:rPr>
                              <m:t>𝑘</m:t>
                            </m:r>
                            <m:r>
                              <a:rPr lang="zh-CN" altLang="en-US" sz="2000" i="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𝐾𝐶</m:t>
                            </m:r>
                            <m:d>
                              <m:dPr>
                                <m:ctrlPr>
                                  <a:rPr lang="zh-CN" altLang="en-US" sz="2000" i="1">
                                    <a:solidFill>
                                      <a:schemeClr val="tx1"/>
                                    </a:solidFill>
                                    <a:latin typeface="Cambria Math" panose="02040503050406030204" pitchFamily="18" charset="0"/>
                                  </a:rPr>
                                </m:ctrlPr>
                              </m:dPr>
                              <m:e>
                                <m:r>
                                  <a:rPr lang="zh-CN" altLang="en-US" sz="2000" i="1">
                                    <a:solidFill>
                                      <a:schemeClr val="tx1"/>
                                    </a:solidFill>
                                    <a:latin typeface="Cambria Math" panose="02040503050406030204" pitchFamily="18" charset="0"/>
                                  </a:rPr>
                                  <m:t>𝑗</m:t>
                                </m:r>
                              </m:e>
                            </m:d>
                          </m:sub>
                          <m:sup/>
                          <m:e>
                            <m:r>
                              <a:rPr lang="zh-CN" altLang="en-US" sz="2000" i="1" kern="100" smtClean="0">
                                <a:solidFill>
                                  <a:srgbClr val="FF0000"/>
                                </a:solidFill>
                                <a:latin typeface="Cambria Math" panose="02040503050406030204" pitchFamily="18" charset="0"/>
                                <a:ea typeface="微软雅黑" panose="020B0503020204020204" pitchFamily="34" charset="-122"/>
                                <a:cs typeface="微软雅黑" panose="020B0503020204020204" pitchFamily="34" charset="-122"/>
                              </a:rPr>
                              <m:t>−</m:t>
                            </m:r>
                            <m:sSub>
                              <m:sSubPr>
                                <m:ctrlPr>
                                  <a:rPr lang="zh-CN" altLang="zh-CN" sz="2000" i="1" smtClean="0">
                                    <a:solidFill>
                                      <a:srgbClr val="FF0000"/>
                                    </a:solidFill>
                                    <a:latin typeface="Cambria Math" panose="02040503050406030204" pitchFamily="18" charset="0"/>
                                    <a:ea typeface="Cambria Math" panose="02040503050406030204" pitchFamily="18" charset="0"/>
                                  </a:rPr>
                                </m:ctrlPr>
                              </m:sSubPr>
                              <m:e>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2000" i="1" kern="100">
                                <a:solidFill>
                                  <a:srgbClr val="FF0000"/>
                                </a:solidFill>
                                <a:latin typeface="Cambria Math" panose="02040503050406030204" pitchFamily="18" charset="0"/>
                                <a:ea typeface="MS Gothic" panose="020B0609070205080204" pitchFamily="49" charset="-128"/>
                                <a:cs typeface="Times New Roman" panose="02020603050405020304" pitchFamily="18" charset="0"/>
                              </a:rPr>
                              <m:t>∗</m:t>
                            </m:r>
                            <m:sSub>
                              <m:sSubPr>
                                <m:ctrlPr>
                                  <a:rPr lang="zh-CN"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𝜑</m:t>
                                </m:r>
                              </m:e>
                              <m:sub>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𝑗</m:t>
                                </m:r>
                              </m:sub>
                            </m:sSub>
                            <m:r>
                              <a:rPr lang="zh-CN" altLang="en-US" sz="2000" i="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𝛾</m:t>
                                </m:r>
                              </m:e>
                              <m:sub>
                                <m:r>
                                  <a:rPr lang="zh-CN" altLang="en-US" sz="2000" i="1">
                                    <a:solidFill>
                                      <a:schemeClr val="tx1"/>
                                    </a:solidFill>
                                    <a:latin typeface="Cambria Math" panose="02040503050406030204" pitchFamily="18" charset="0"/>
                                  </a:rPr>
                                  <m:t>𝑘</m:t>
                                </m:r>
                              </m:sub>
                            </m:sSub>
                          </m:e>
                        </m:nary>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𝑎</m:t>
                            </m:r>
                          </m:e>
                          <m:sub>
                            <m:r>
                              <a:rPr lang="zh-CN" altLang="en-US" sz="2000" i="1">
                                <a:solidFill>
                                  <a:schemeClr val="tx1"/>
                                </a:solidFill>
                                <a:latin typeface="Cambria Math" panose="02040503050406030204" pitchFamily="18" charset="0"/>
                              </a:rPr>
                              <m:t>𝑠</m:t>
                            </m:r>
                            <m:r>
                              <a:rPr lang="zh-CN" altLang="en-US" sz="2000" i="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𝑘</m:t>
                            </m:r>
                          </m:sub>
                        </m:sSub>
                      </m:e>
                    </m:d>
                  </m:oMath>
                </a14:m>
                <a:endParaRPr lang="zh-CN" altLang="en-US" sz="2000" dirty="0">
                  <a:solidFill>
                    <a:schemeClr val="tx1"/>
                  </a:solidFill>
                </a:endParaRPr>
              </a:p>
            </p:txBody>
          </p:sp>
        </mc:Choice>
        <mc:Fallback xmlns="">
          <p:sp>
            <p:nvSpPr>
              <p:cNvPr id="21" name="文本框 20">
                <a:extLst>
                  <a:ext uri="{FF2B5EF4-FFF2-40B4-BE49-F238E27FC236}">
                    <a16:creationId xmlns:a16="http://schemas.microsoft.com/office/drawing/2014/main" id="{B8018A3B-DB36-4E01-ADA0-6BCA9F166578}"/>
                  </a:ext>
                </a:extLst>
              </p:cNvPr>
              <p:cNvSpPr txBox="1">
                <a:spLocks noRot="1" noChangeAspect="1" noMove="1" noResize="1" noEditPoints="1" noAdjustHandles="1" noChangeArrowheads="1" noChangeShapeType="1" noTextEdit="1"/>
              </p:cNvSpPr>
              <p:nvPr/>
            </p:nvSpPr>
            <p:spPr>
              <a:xfrm>
                <a:off x="2127180" y="3211225"/>
                <a:ext cx="7159841" cy="462691"/>
              </a:xfrm>
              <a:prstGeom prst="rect">
                <a:avLst/>
              </a:prstGeom>
              <a:blipFill>
                <a:blip r:embed="rId5"/>
                <a:stretch>
                  <a:fillRect l="-767" t="-101316" b="-1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4BF1501-1A02-4514-A1B9-0AD34E657961}"/>
                  </a:ext>
                </a:extLst>
              </p:cNvPr>
              <p:cNvSpPr txBox="1"/>
              <p:nvPr/>
            </p:nvSpPr>
            <p:spPr>
              <a:xfrm>
                <a:off x="1657813" y="3668319"/>
                <a:ext cx="8876371" cy="462691"/>
              </a:xfrm>
              <a:prstGeom prst="rect">
                <a:avLst/>
              </a:prstGeom>
              <a:noFill/>
            </p:spPr>
            <p:txBody>
              <a:bodyPr wrap="square">
                <a:spAutoFit/>
              </a:bodyPr>
              <a:lstStyle/>
              <a:p>
                <a:pPr marL="742950" lvl="1"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PFA-D</a:t>
                </a:r>
                <a:r>
                  <a:rPr lang="en-US" altLang="zh-CN" dirty="0">
                    <a:latin typeface="Times New Roman" panose="02020603050405020304" pitchFamily="18" charset="0"/>
                    <a:cs typeface="Times New Roman" panose="02020603050405020304" pitchFamily="18" charset="0"/>
                  </a:rPr>
                  <a:t>: </a:t>
                </a:r>
                <a:r>
                  <a:rPr lang="en-US" altLang="zh-CN" dirty="0"/>
                  <a:t>   </a:t>
                </a:r>
                <a14:m>
                  <m:oMath xmlns:m="http://schemas.openxmlformats.org/officeDocument/2006/math">
                    <m:r>
                      <a:rPr lang="zh-CN" altLang="en-US" sz="2000" i="1" smtClean="0">
                        <a:latin typeface="Cambria Math" panose="02040503050406030204" pitchFamily="18" charset="0"/>
                      </a:rPr>
                      <m:t>𝑃</m:t>
                    </m:r>
                    <m:d>
                      <m:dPr>
                        <m:begChr m:val="（"/>
                        <m:endChr m:val="）"/>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𝑌</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𝑗</m:t>
                            </m:r>
                          </m:sub>
                        </m:sSub>
                        <m:r>
                          <a:rPr lang="zh-CN" altLang="en-US" sz="2000" i="0">
                            <a:latin typeface="Cambria Math" panose="02040503050406030204" pitchFamily="18" charset="0"/>
                          </a:rPr>
                          <m:t>=1</m:t>
                        </m:r>
                      </m:e>
                    </m:d>
                    <m:r>
                      <a:rPr lang="zh-CN" altLang="en-US" sz="2000" i="0">
                        <a:latin typeface="Cambria Math" panose="02040503050406030204" pitchFamily="18" charset="0"/>
                      </a:rPr>
                      <m:t>=</m:t>
                    </m:r>
                    <m:r>
                      <a:rPr lang="zh-CN" altLang="en-US" sz="2000" i="1">
                        <a:latin typeface="Cambria Math" panose="02040503050406030204" pitchFamily="18" charset="0"/>
                      </a:rPr>
                      <m:t>𝜎</m:t>
                    </m:r>
                    <m:d>
                      <m:dPr>
                        <m:ctrlPr>
                          <a:rPr lang="zh-CN" altLang="en-US" sz="2000" i="1">
                            <a:latin typeface="Cambria Math" panose="02040503050406030204" pitchFamily="18" charset="0"/>
                          </a:rPr>
                        </m:ctrlPr>
                      </m:dPr>
                      <m:e>
                        <m:nary>
                          <m:naryPr>
                            <m:chr m:val="∑"/>
                            <m:limLoc m:val="undOvr"/>
                            <m:supHide m:val="on"/>
                            <m:ctrlPr>
                              <a:rPr lang="zh-CN" altLang="en-US" sz="2000" i="1">
                                <a:latin typeface="Cambria Math" panose="02040503050406030204" pitchFamily="18" charset="0"/>
                              </a:rPr>
                            </m:ctrlPr>
                          </m:naryPr>
                          <m:sub>
                            <m:r>
                              <a:rPr lang="zh-CN" altLang="en-US" sz="2000" i="1">
                                <a:latin typeface="Cambria Math" panose="02040503050406030204" pitchFamily="18" charset="0"/>
                              </a:rPr>
                              <m:t>𝑘</m:t>
                            </m:r>
                            <m:r>
                              <a:rPr lang="zh-CN" altLang="en-US" sz="2000">
                                <a:latin typeface="Cambria Math" panose="02040503050406030204" pitchFamily="18" charset="0"/>
                              </a:rPr>
                              <m:t>∈</m:t>
                            </m:r>
                            <m:r>
                              <a:rPr lang="zh-CN" altLang="en-US" sz="2000" i="1">
                                <a:latin typeface="Cambria Math" panose="02040503050406030204" pitchFamily="18" charset="0"/>
                              </a:rPr>
                              <m:t>𝐾𝐶</m:t>
                            </m:r>
                            <m:d>
                              <m:dPr>
                                <m:ctrlPr>
                                  <a:rPr lang="zh-CN" altLang="en-US" sz="2000" i="1">
                                    <a:latin typeface="Cambria Math" panose="02040503050406030204" pitchFamily="18" charset="0"/>
                                  </a:rPr>
                                </m:ctrlPr>
                              </m:dPr>
                              <m:e>
                                <m:r>
                                  <a:rPr lang="zh-CN" altLang="en-US" sz="2000" i="1">
                                    <a:latin typeface="Cambria Math" panose="02040503050406030204" pitchFamily="18" charset="0"/>
                                  </a:rPr>
                                  <m:t>𝑗</m:t>
                                </m:r>
                              </m:e>
                            </m:d>
                          </m:sub>
                          <m:sup/>
                          <m:e>
                            <m:r>
                              <a:rPr lang="zh-CN" altLang="en-US" sz="2000" i="1" kern="100">
                                <a:solidFill>
                                  <a:srgbClr val="FF0000"/>
                                </a:solidFill>
                                <a:latin typeface="Cambria Math" panose="02040503050406030204" pitchFamily="18" charset="0"/>
                                <a:ea typeface="微软雅黑" panose="020B0503020204020204" pitchFamily="34" charset="-122"/>
                                <a:cs typeface="微软雅黑" panose="020B0503020204020204" pitchFamily="34" charset="-122"/>
                              </a:rPr>
                              <m:t>−</m:t>
                            </m:r>
                            <m:sSub>
                              <m:sSubPr>
                                <m:ctrlPr>
                                  <a:rPr lang="zh-CN"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2000" i="1" kern="100">
                                <a:solidFill>
                                  <a:srgbClr val="FF0000"/>
                                </a:solidFill>
                                <a:latin typeface="Cambria Math" panose="02040503050406030204" pitchFamily="18" charset="0"/>
                                <a:ea typeface="MS Gothic" panose="020B0609070205080204" pitchFamily="49" charset="-128"/>
                                <a:cs typeface="Times New Roman" panose="02020603050405020304" pitchFamily="18" charset="0"/>
                              </a:rPr>
                              <m:t>∗</m:t>
                            </m:r>
                            <m:sSub>
                              <m:sSubPr>
                                <m:ctrlPr>
                                  <a:rPr lang="zh-CN"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𝜑</m:t>
                                </m:r>
                              </m:e>
                              <m:sub>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𝑗</m:t>
                                </m:r>
                              </m:sub>
                            </m:sSub>
                            <m:r>
                              <a:rPr lang="zh-CN" altLang="en-US" sz="200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𝛾</m:t>
                                </m:r>
                              </m:e>
                              <m:sub>
                                <m:r>
                                  <a:rPr lang="zh-CN" altLang="en-US" sz="2000" i="1">
                                    <a:latin typeface="Cambria Math" panose="02040503050406030204" pitchFamily="18" charset="0"/>
                                  </a:rPr>
                                  <m:t>𝑘</m:t>
                                </m:r>
                              </m:sub>
                            </m:sSub>
                          </m:e>
                        </m:nary>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𝜌</m:t>
                            </m:r>
                          </m:e>
                          <m:sub>
                            <m:r>
                              <a:rPr lang="zh-CN" altLang="en-US" sz="2000" i="1">
                                <a:latin typeface="Cambria Math" panose="02040503050406030204" pitchFamily="18" charset="0"/>
                              </a:rPr>
                              <m:t>𝑘</m:t>
                            </m:r>
                          </m:sub>
                        </m:sSub>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𝑓</m:t>
                            </m:r>
                          </m:e>
                          <m:sub>
                            <m:r>
                              <a:rPr lang="zh-CN" altLang="en-US" sz="2000" i="1">
                                <a:latin typeface="Cambria Math" panose="02040503050406030204" pitchFamily="18" charset="0"/>
                              </a:rPr>
                              <m:t>𝑠</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e>
                    </m:d>
                  </m:oMath>
                </a14:m>
                <a:endParaRPr lang="zh-CN" altLang="en-US" sz="2000" dirty="0"/>
              </a:p>
            </p:txBody>
          </p:sp>
        </mc:Choice>
        <mc:Fallback xmlns="">
          <p:sp>
            <p:nvSpPr>
              <p:cNvPr id="22" name="文本框 21">
                <a:extLst>
                  <a:ext uri="{FF2B5EF4-FFF2-40B4-BE49-F238E27FC236}">
                    <a16:creationId xmlns:a16="http://schemas.microsoft.com/office/drawing/2014/main" id="{E4BF1501-1A02-4514-A1B9-0AD34E657961}"/>
                  </a:ext>
                </a:extLst>
              </p:cNvPr>
              <p:cNvSpPr txBox="1">
                <a:spLocks noRot="1" noChangeAspect="1" noMove="1" noResize="1" noEditPoints="1" noAdjustHandles="1" noChangeArrowheads="1" noChangeShapeType="1" noTextEdit="1"/>
              </p:cNvSpPr>
              <p:nvPr/>
            </p:nvSpPr>
            <p:spPr>
              <a:xfrm>
                <a:off x="1657813" y="3668319"/>
                <a:ext cx="8876371" cy="462691"/>
              </a:xfrm>
              <a:prstGeom prst="rect">
                <a:avLst/>
              </a:prstGeom>
              <a:blipFill>
                <a:blip r:embed="rId6"/>
                <a:stretch>
                  <a:fillRect t="-101316" b="-1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61EC315-DCD0-4EDD-A4AC-C231D9EEF096}"/>
                  </a:ext>
                </a:extLst>
              </p:cNvPr>
              <p:cNvSpPr txBox="1"/>
              <p:nvPr/>
            </p:nvSpPr>
            <p:spPr>
              <a:xfrm>
                <a:off x="2125476" y="5675970"/>
                <a:ext cx="9859250" cy="770467"/>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solidFill>
                      <a:schemeClr val="tx1"/>
                    </a:solidFill>
                    <a:latin typeface="Times New Roman" panose="02020603050405020304" pitchFamily="18" charset="0"/>
                    <a:cs typeface="Times New Roman" panose="02020603050405020304" pitchFamily="18" charset="0"/>
                  </a:rPr>
                  <a:t>DAS3H-D:     </a:t>
                </a:r>
                <a14:m>
                  <m:oMath xmlns:m="http://schemas.openxmlformats.org/officeDocument/2006/math">
                    <m:r>
                      <a:rPr lang="zh-CN" altLang="en-US" sz="2000" i="1">
                        <a:solidFill>
                          <a:schemeClr val="tx1"/>
                        </a:solidFill>
                        <a:latin typeface="Cambria Math" panose="02040503050406030204" pitchFamily="18" charset="0"/>
                      </a:rPr>
                      <m:t>𝑃</m:t>
                    </m:r>
                    <m:d>
                      <m:dPr>
                        <m:begChr m:val="（"/>
                        <m:endChr m:val="）"/>
                        <m:ctrlPr>
                          <a:rPr lang="zh-CN" altLang="en-US" sz="2000" i="1">
                            <a:solidFill>
                              <a:schemeClr val="tx1"/>
                            </a:solidFill>
                            <a:latin typeface="Cambria Math" panose="02040503050406030204" pitchFamily="18" charset="0"/>
                          </a:rPr>
                        </m:ctrlPr>
                      </m:dPr>
                      <m:e>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𝑌</m:t>
                            </m:r>
                          </m:e>
                          <m:sub>
                            <m:r>
                              <a:rPr lang="zh-CN" altLang="en-US" sz="2000" i="1">
                                <a:solidFill>
                                  <a:schemeClr val="tx1"/>
                                </a:solidFill>
                                <a:latin typeface="Cambria Math" panose="02040503050406030204" pitchFamily="18" charset="0"/>
                              </a:rPr>
                              <m:t>𝑠</m:t>
                            </m:r>
                            <m:r>
                              <a:rPr lang="zh-CN" altLang="en-US" sz="200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𝑗</m:t>
                            </m:r>
                          </m:sub>
                        </m:sSub>
                        <m:r>
                          <a:rPr lang="zh-CN" altLang="en-US" sz="2000">
                            <a:solidFill>
                              <a:schemeClr val="tx1"/>
                            </a:solidFill>
                            <a:latin typeface="Cambria Math" panose="02040503050406030204" pitchFamily="18" charset="0"/>
                          </a:rPr>
                          <m:t>=1</m:t>
                        </m:r>
                      </m:e>
                    </m:d>
                    <m:r>
                      <a:rPr lang="en-US" altLang="zh-CN" sz="2000" b="0" i="0" smtClean="0">
                        <a:solidFill>
                          <a:schemeClr val="tx1"/>
                        </a:solidFill>
                        <a:latin typeface="Cambria Math" panose="02040503050406030204" pitchFamily="18" charset="0"/>
                      </a:rPr>
                      <m:t> </m:t>
                    </m:r>
                    <m:r>
                      <a:rPr lang="zh-CN" altLang="en-US" sz="200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𝜎</m:t>
                    </m:r>
                    <m:r>
                      <a:rPr lang="en-US" altLang="zh-CN" sz="2000" i="1">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𝛼</m:t>
                        </m:r>
                      </m:e>
                      <m:sub>
                        <m:r>
                          <a:rPr lang="zh-CN" altLang="en-US" sz="2000" i="1">
                            <a:solidFill>
                              <a:schemeClr val="tx1"/>
                            </a:solidFill>
                            <a:latin typeface="Cambria Math" panose="02040503050406030204" pitchFamily="18" charset="0"/>
                          </a:rPr>
                          <m:t>𝑠</m:t>
                        </m:r>
                      </m:sub>
                    </m:sSub>
                    <m:r>
                      <a:rPr lang="zh-CN" altLang="en-US" sz="200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nary>
                          <m:naryPr>
                            <m:chr m:val="∑"/>
                            <m:limLoc m:val="undOvr"/>
                            <m:supHide m:val="on"/>
                            <m:ctrlPr>
                              <a:rPr lang="zh-CN" altLang="en-US" sz="2000" i="1" smtClean="0">
                                <a:solidFill>
                                  <a:schemeClr val="tx1"/>
                                </a:solidFill>
                                <a:latin typeface="Cambria Math" panose="02040503050406030204" pitchFamily="18" charset="0"/>
                              </a:rPr>
                            </m:ctrlPr>
                          </m:naryPr>
                          <m:sub>
                            <m:r>
                              <a:rPr lang="zh-CN" altLang="en-US" sz="2000" i="1">
                                <a:solidFill>
                                  <a:schemeClr val="tx1"/>
                                </a:solidFill>
                                <a:latin typeface="Cambria Math" panose="02040503050406030204" pitchFamily="18" charset="0"/>
                              </a:rPr>
                              <m:t>𝑘</m:t>
                            </m:r>
                            <m:r>
                              <a:rPr lang="zh-CN" altLang="en-US" sz="200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𝐾𝐶</m:t>
                            </m:r>
                            <m:d>
                              <m:dPr>
                                <m:ctrlPr>
                                  <a:rPr lang="zh-CN" altLang="en-US" sz="2000" i="1">
                                    <a:solidFill>
                                      <a:schemeClr val="tx1"/>
                                    </a:solidFill>
                                    <a:latin typeface="Cambria Math" panose="02040503050406030204" pitchFamily="18" charset="0"/>
                                  </a:rPr>
                                </m:ctrlPr>
                              </m:dPr>
                              <m:e>
                                <m:r>
                                  <a:rPr lang="zh-CN" altLang="en-US" sz="2000" i="1">
                                    <a:solidFill>
                                      <a:schemeClr val="tx1"/>
                                    </a:solidFill>
                                    <a:latin typeface="Cambria Math" panose="02040503050406030204" pitchFamily="18" charset="0"/>
                                  </a:rPr>
                                  <m:t>𝑗</m:t>
                                </m:r>
                              </m:e>
                            </m:d>
                          </m:sub>
                          <m:sup/>
                          <m:e>
                            <m:sSub>
                              <m:sSubPr>
                                <m:ctrlPr>
                                  <a:rPr lang="zh-CN" altLang="zh-CN" sz="2000" i="1" smtClean="0">
                                    <a:solidFill>
                                      <a:srgbClr val="FF0000"/>
                                    </a:solidFill>
                                    <a:latin typeface="Cambria Math" panose="02040503050406030204" pitchFamily="18" charset="0"/>
                                    <a:ea typeface="Cambria Math" panose="02040503050406030204" pitchFamily="18" charset="0"/>
                                  </a:rPr>
                                </m:ctrlPr>
                              </m:sSubPr>
                              <m:e>
                                <m:r>
                                  <a:rPr lang="en-US" altLang="zh-CN" sz="2000" b="0" i="1" smtClean="0">
                                    <a:solidFill>
                                      <a:srgbClr val="FF0000"/>
                                    </a:solidFill>
                                    <a:latin typeface="Cambria Math" panose="02040503050406030204" pitchFamily="18" charset="0"/>
                                    <a:ea typeface="Cambria Math" panose="02040503050406030204" pitchFamily="18" charset="0"/>
                                  </a:rPr>
                                  <m:t>−</m:t>
                                </m:r>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2000" i="1" kern="100">
                                <a:solidFill>
                                  <a:srgbClr val="FF0000"/>
                                </a:solidFill>
                                <a:latin typeface="Cambria Math" panose="02040503050406030204" pitchFamily="18" charset="0"/>
                                <a:ea typeface="MS Gothic" panose="020B0609070205080204" pitchFamily="49" charset="-128"/>
                                <a:cs typeface="Times New Roman" panose="02020603050405020304" pitchFamily="18" charset="0"/>
                              </a:rPr>
                              <m:t>∗</m:t>
                            </m:r>
                            <m:sSub>
                              <m:sSubPr>
                                <m:ctrlPr>
                                  <a:rPr lang="zh-CN" altLang="zh-CN" sz="2000" i="1">
                                    <a:solidFill>
                                      <a:srgbClr val="FF0000"/>
                                    </a:solidFill>
                                    <a:latin typeface="Cambria Math" panose="02040503050406030204" pitchFamily="18" charset="0"/>
                                    <a:ea typeface="Cambria Math" panose="02040503050406030204" pitchFamily="18" charset="0"/>
                                  </a:rPr>
                                </m:ctrlPr>
                              </m:sSubPr>
                              <m:e>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𝜑</m:t>
                                </m:r>
                              </m:e>
                              <m:sub>
                                <m:r>
                                  <a:rPr lang="en-US" altLang="zh-CN" sz="2000" i="1" kern="100">
                                    <a:solidFill>
                                      <a:srgbClr val="FF0000"/>
                                    </a:solidFill>
                                    <a:latin typeface="Cambria Math" panose="02040503050406030204" pitchFamily="18" charset="0"/>
                                    <a:ea typeface="宋体" panose="02010600030101010101" pitchFamily="2" charset="-122"/>
                                    <a:cs typeface="Times New Roman" panose="02020603050405020304" pitchFamily="18" charset="0"/>
                                  </a:rPr>
                                  <m:t>𝑗</m:t>
                                </m:r>
                              </m:sub>
                            </m:sSub>
                            <m:r>
                              <a:rPr lang="zh-CN" altLang="en-US" sz="2000" smtClean="0">
                                <a:solidFill>
                                  <a:schemeClr val="tx1"/>
                                </a:solidFill>
                                <a:latin typeface="Cambria Math" panose="02040503050406030204" pitchFamily="18" charset="0"/>
                              </a:rPr>
                              <m:t>+</m:t>
                            </m:r>
                          </m:e>
                        </m:nary>
                        <m:r>
                          <a:rPr lang="zh-CN" altLang="en-US" sz="2000" i="1">
                            <a:solidFill>
                              <a:schemeClr val="tx1"/>
                            </a:solidFill>
                            <a:latin typeface="Cambria Math" panose="02040503050406030204" pitchFamily="18" charset="0"/>
                          </a:rPr>
                          <m:t>h</m:t>
                        </m:r>
                      </m:e>
                      <m:sub>
                        <m:r>
                          <a:rPr lang="zh-CN" altLang="en-US" sz="2000" i="1">
                            <a:solidFill>
                              <a:schemeClr val="tx1"/>
                            </a:solidFill>
                            <a:latin typeface="Cambria Math" panose="02040503050406030204" pitchFamily="18" charset="0"/>
                          </a:rPr>
                          <m:t>𝜃</m:t>
                        </m:r>
                      </m:sub>
                    </m:sSub>
                    <m:d>
                      <m:dPr>
                        <m:sepChr m:val=","/>
                        <m:ctrlPr>
                          <a:rPr lang="zh-CN" altLang="en-US" sz="2000" i="1">
                            <a:solidFill>
                              <a:schemeClr val="tx1"/>
                            </a:solidFill>
                            <a:latin typeface="Cambria Math" panose="02040503050406030204" pitchFamily="18" charset="0"/>
                          </a:rPr>
                        </m:ctrlPr>
                      </m:dPr>
                      <m:e>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𝑡</m:t>
                            </m:r>
                          </m:e>
                          <m:sub>
                            <m:r>
                              <a:rPr lang="zh-CN" altLang="en-US" sz="2000" i="1">
                                <a:solidFill>
                                  <a:schemeClr val="tx1"/>
                                </a:solidFill>
                                <a:latin typeface="Cambria Math" panose="02040503050406030204" pitchFamily="18" charset="0"/>
                              </a:rPr>
                              <m:t>𝑠</m:t>
                            </m:r>
                            <m:r>
                              <a:rPr lang="zh-CN" altLang="en-US" sz="200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𝑗</m:t>
                            </m:r>
                            <m:r>
                              <a:rPr lang="zh-CN" altLang="en-US" sz="2000">
                                <a:solidFill>
                                  <a:schemeClr val="tx1"/>
                                </a:solidFill>
                                <a:latin typeface="Cambria Math" panose="02040503050406030204" pitchFamily="18" charset="0"/>
                              </a:rPr>
                              <m:t>,1:</m:t>
                            </m:r>
                            <m:r>
                              <a:rPr lang="zh-CN" altLang="en-US" sz="2000" i="1">
                                <a:solidFill>
                                  <a:schemeClr val="tx1"/>
                                </a:solidFill>
                                <a:latin typeface="Cambria Math" panose="02040503050406030204" pitchFamily="18" charset="0"/>
                              </a:rPr>
                              <m:t>𝑙</m:t>
                            </m:r>
                          </m:sub>
                        </m:sSub>
                      </m:e>
                      <m:e>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𝑦</m:t>
                            </m:r>
                          </m:e>
                          <m:sub>
                            <m:r>
                              <a:rPr lang="zh-CN" altLang="en-US" sz="2000" i="1">
                                <a:solidFill>
                                  <a:schemeClr val="tx1"/>
                                </a:solidFill>
                                <a:latin typeface="Cambria Math" panose="02040503050406030204" pitchFamily="18" charset="0"/>
                              </a:rPr>
                              <m:t>𝑠</m:t>
                            </m:r>
                            <m:r>
                              <a:rPr lang="zh-CN" altLang="en-US" sz="2000">
                                <a:solidFill>
                                  <a:schemeClr val="tx1"/>
                                </a:solidFill>
                                <a:latin typeface="Cambria Math" panose="02040503050406030204" pitchFamily="18" charset="0"/>
                              </a:rPr>
                              <m:t>,</m:t>
                            </m:r>
                            <m:r>
                              <a:rPr lang="zh-CN" altLang="en-US" sz="2000" i="1">
                                <a:solidFill>
                                  <a:schemeClr val="tx1"/>
                                </a:solidFill>
                                <a:latin typeface="Cambria Math" panose="02040503050406030204" pitchFamily="18" charset="0"/>
                              </a:rPr>
                              <m:t>𝑗</m:t>
                            </m:r>
                            <m:r>
                              <a:rPr lang="zh-CN" altLang="en-US" sz="2000">
                                <a:solidFill>
                                  <a:schemeClr val="tx1"/>
                                </a:solidFill>
                                <a:latin typeface="Cambria Math" panose="02040503050406030204" pitchFamily="18" charset="0"/>
                              </a:rPr>
                              <m:t>,1:</m:t>
                            </m:r>
                            <m:r>
                              <a:rPr lang="zh-CN" altLang="en-US" sz="2000" i="1">
                                <a:solidFill>
                                  <a:schemeClr val="tx1"/>
                                </a:solidFill>
                                <a:latin typeface="Cambria Math" panose="02040503050406030204" pitchFamily="18" charset="0"/>
                              </a:rPr>
                              <m:t>𝑙</m:t>
                            </m:r>
                            <m:r>
                              <a:rPr lang="zh-CN" altLang="en-US" sz="2000">
                                <a:solidFill>
                                  <a:schemeClr val="tx1"/>
                                </a:solidFill>
                                <a:latin typeface="Cambria Math" panose="02040503050406030204" pitchFamily="18" charset="0"/>
                              </a:rPr>
                              <m:t>−1</m:t>
                            </m:r>
                          </m:sub>
                        </m:sSub>
                      </m:e>
                    </m:d>
                    <m:r>
                      <a:rPr lang="en-US" altLang="zh-CN" sz="2000" i="1">
                        <a:solidFill>
                          <a:schemeClr val="tx1"/>
                        </a:solidFill>
                        <a:latin typeface="Cambria Math" panose="02040503050406030204" pitchFamily="18" charset="0"/>
                      </a:rPr>
                      <m:t>)</m:t>
                    </m:r>
                  </m:oMath>
                </a14:m>
                <a:endParaRPr lang="en-US" altLang="zh-CN" sz="2000" dirty="0">
                  <a:solidFill>
                    <a:schemeClr val="tx1"/>
                  </a:solidFill>
                </a:endParaRPr>
              </a:p>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 </m:t>
                      </m:r>
                    </m:oMath>
                  </m:oMathPara>
                </a14:m>
                <a:endParaRPr lang="zh-CN" altLang="en-US" sz="2000" dirty="0"/>
              </a:p>
            </p:txBody>
          </p:sp>
        </mc:Choice>
        <mc:Fallback xmlns="">
          <p:sp>
            <p:nvSpPr>
              <p:cNvPr id="23" name="文本框 22">
                <a:extLst>
                  <a:ext uri="{FF2B5EF4-FFF2-40B4-BE49-F238E27FC236}">
                    <a16:creationId xmlns:a16="http://schemas.microsoft.com/office/drawing/2014/main" id="{061EC315-DCD0-4EDD-A4AC-C231D9EEF096}"/>
                  </a:ext>
                </a:extLst>
              </p:cNvPr>
              <p:cNvSpPr txBox="1">
                <a:spLocks noRot="1" noChangeAspect="1" noMove="1" noResize="1" noEditPoints="1" noAdjustHandles="1" noChangeArrowheads="1" noChangeShapeType="1" noTextEdit="1"/>
              </p:cNvSpPr>
              <p:nvPr/>
            </p:nvSpPr>
            <p:spPr>
              <a:xfrm>
                <a:off x="2125476" y="5675970"/>
                <a:ext cx="9859250" cy="770467"/>
              </a:xfrm>
              <a:prstGeom prst="rect">
                <a:avLst/>
              </a:prstGeom>
              <a:blipFill>
                <a:blip r:embed="rId7"/>
                <a:stretch>
                  <a:fillRect l="-557" t="-61111" b="-507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6214ED5-9FC7-4BF2-B02B-FBDDA1D90E76}"/>
                  </a:ext>
                </a:extLst>
              </p:cNvPr>
              <p:cNvSpPr txBox="1"/>
              <p:nvPr/>
            </p:nvSpPr>
            <p:spPr>
              <a:xfrm>
                <a:off x="8169818" y="4312828"/>
                <a:ext cx="4022182" cy="7970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zh-CN" altLang="zh-CN" sz="1800" i="1" smtClean="0">
                              <a:latin typeface="Cambria Math" panose="02040503050406030204" pitchFamily="18" charset="0"/>
                              <a:ea typeface="Cambria Math" panose="02040503050406030204" pitchFamily="18" charset="0"/>
                            </a:rPr>
                          </m:ctrlPr>
                        </m:naryPr>
                        <m: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𝑘</m:t>
                          </m:r>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𝐾𝐶</m:t>
                          </m:r>
                          <m:d>
                            <m:dPr>
                              <m:ctrlPr>
                                <a:rPr lang="zh-CN" altLang="zh-CN" sz="1800" i="1">
                                  <a:latin typeface="Cambria Math" panose="02040503050406030204" pitchFamily="18" charset="0"/>
                                  <a:ea typeface="Cambria Math" panose="02040503050406030204" pitchFamily="18" charset="0"/>
                                </a:rPr>
                              </m:ctrlPr>
                            </m:dPr>
                            <m:e>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𝑗</m:t>
                              </m:r>
                            </m:e>
                          </m:d>
                        </m:sub>
                        <m:sup/>
                        <m:e>
                          <m:r>
                            <a:rPr lang="en-US" altLang="zh-CN" sz="1800" i="1" kern="100"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1800" i="1" kern="100">
                              <a:latin typeface="Cambria Math" panose="02040503050406030204" pitchFamily="18" charset="0"/>
                              <a:ea typeface="微软雅黑" panose="020B0503020204020204" pitchFamily="34" charset="-122"/>
                              <a:cs typeface="微软雅黑" panose="020B0503020204020204" pitchFamily="34" charset="-122"/>
                            </a:rPr>
                            <m:t>−</m:t>
                          </m:r>
                          <m:sSub>
                            <m:sSubPr>
                              <m:ctrlPr>
                                <a:rPr lang="zh-CN" altLang="zh-CN" sz="1800" i="1">
                                  <a:latin typeface="Cambria Math" panose="02040503050406030204" pitchFamily="18" charset="0"/>
                                  <a:ea typeface="Cambria Math" panose="02040503050406030204" pitchFamily="18" charset="0"/>
                                </a:rPr>
                              </m:ctrlPr>
                            </m:sSubPr>
                            <m:e>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𝛿</m:t>
                              </m:r>
                            </m:e>
                            <m: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𝑘</m:t>
                              </m:r>
                            </m:sub>
                          </m:sSub>
                          <m:sSub>
                            <m:sSubPr>
                              <m:ctrlPr>
                                <a:rPr lang="zh-CN" altLang="zh-CN" sz="1800" i="1">
                                  <a:latin typeface="Cambria Math" panose="02040503050406030204" pitchFamily="18" charset="0"/>
                                  <a:ea typeface="Cambria Math" panose="02040503050406030204" pitchFamily="18" charset="0"/>
                                </a:rPr>
                              </m:ctrlPr>
                            </m:sSubPr>
                            <m:e>
                              <m:r>
                                <a:rPr lang="en-US" altLang="zh-CN" sz="1800" i="1" smtClean="0">
                                  <a:latin typeface="Cambria Math" panose="02040503050406030204" pitchFamily="18" charset="0"/>
                                  <a:ea typeface="Cambria Math" panose="02040503050406030204" pitchFamily="18" charset="0"/>
                                </a:rPr>
                                <m:t>∗</m:t>
                              </m:r>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𝜑</m:t>
                              </m:r>
                            </m:e>
                            <m: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sz="1800" i="1" kern="100"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zh-CN" altLang="en-US" dirty="0"/>
              </a:p>
            </p:txBody>
          </p:sp>
        </mc:Choice>
        <mc:Fallback xmlns="">
          <p:sp>
            <p:nvSpPr>
              <p:cNvPr id="24" name="文本框 23">
                <a:extLst>
                  <a:ext uri="{FF2B5EF4-FFF2-40B4-BE49-F238E27FC236}">
                    <a16:creationId xmlns:a16="http://schemas.microsoft.com/office/drawing/2014/main" id="{16214ED5-9FC7-4BF2-B02B-FBDDA1D90E76}"/>
                  </a:ext>
                </a:extLst>
              </p:cNvPr>
              <p:cNvSpPr txBox="1">
                <a:spLocks noRot="1" noChangeAspect="1" noMove="1" noResize="1" noEditPoints="1" noAdjustHandles="1" noChangeArrowheads="1" noChangeShapeType="1" noTextEdit="1"/>
              </p:cNvSpPr>
              <p:nvPr/>
            </p:nvSpPr>
            <p:spPr>
              <a:xfrm>
                <a:off x="8169818" y="4312828"/>
                <a:ext cx="4022182" cy="797078"/>
              </a:xfrm>
              <a:prstGeom prst="rect">
                <a:avLst/>
              </a:prstGeom>
              <a:blipFill>
                <a:blip r:embed="rId8"/>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C7DEBC60-4C9B-4785-8C23-888E83BF924E}"/>
              </a:ext>
            </a:extLst>
          </p:cNvPr>
          <p:cNvSpPr txBox="1"/>
          <p:nvPr/>
        </p:nvSpPr>
        <p:spPr>
          <a:xfrm>
            <a:off x="1326995" y="4702908"/>
            <a:ext cx="1535150"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Times New Roman" panose="02020603050405020304" pitchFamily="18" charset="0"/>
              </a:rPr>
              <a:t>DAS3H</a:t>
            </a:r>
          </a:p>
          <a:p>
            <a:endParaRPr lang="zh-CN" altLang="en-US" dirty="0"/>
          </a:p>
        </p:txBody>
      </p:sp>
    </p:spTree>
    <p:extLst>
      <p:ext uri="{BB962C8B-B14F-4D97-AF65-F5344CB8AC3E}">
        <p14:creationId xmlns:p14="http://schemas.microsoft.com/office/powerpoint/2010/main" val="397985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4" grpId="0"/>
      <p:bldP spid="16" grpId="0"/>
      <p:bldP spid="23" grpId="0"/>
      <p:bldP spid="2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SHOWCASE" val="49c6cdd9-8a31-49b3-a023-f27c931a9c32"/>
</p:tagLst>
</file>

<file path=ppt/theme/theme1.xml><?xml version="1.0" encoding="utf-8"?>
<a:theme xmlns:a="http://schemas.openxmlformats.org/drawingml/2006/main" name="主题5">
  <a:themeElements>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21992</TotalTime>
  <Words>4861</Words>
  <Application>Microsoft Office PowerPoint</Application>
  <PresentationFormat>宽屏</PresentationFormat>
  <Paragraphs>541</Paragraphs>
  <Slides>28</Slides>
  <Notes>28</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8" baseType="lpstr">
      <vt:lpstr>等线</vt:lpstr>
      <vt:lpstr>宋体</vt:lpstr>
      <vt:lpstr>微软雅黑</vt:lpstr>
      <vt:lpstr>Arial</vt:lpstr>
      <vt:lpstr>Calibri</vt:lpstr>
      <vt:lpstr>Cambria Math</vt:lpstr>
      <vt:lpstr>Times New Roman</vt:lpstr>
      <vt:lpstr>Wingdings</vt:lpstr>
      <vt:lpstr>主题5</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1163630575@qq.com</cp:lastModifiedBy>
  <cp:revision>489</cp:revision>
  <cp:lastPrinted>2019-11-18T16:00:00Z</cp:lastPrinted>
  <dcterms:created xsi:type="dcterms:W3CDTF">2019-11-18T16:00:00Z</dcterms:created>
  <dcterms:modified xsi:type="dcterms:W3CDTF">2021-05-22T08:53:58Z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2052-11.1.0.9912</vt:lpwstr>
  </property>
</Properties>
</file>