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2.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handoutMasterIdLst>
    <p:handoutMasterId r:id="rId33"/>
  </p:handoutMasterIdLst>
  <p:sldIdLst>
    <p:sldId id="256" r:id="rId2"/>
    <p:sldId id="276" r:id="rId3"/>
    <p:sldId id="284" r:id="rId4"/>
    <p:sldId id="283" r:id="rId5"/>
    <p:sldId id="338" r:id="rId6"/>
    <p:sldId id="336" r:id="rId7"/>
    <p:sldId id="285" r:id="rId8"/>
    <p:sldId id="286" r:id="rId9"/>
    <p:sldId id="305" r:id="rId10"/>
    <p:sldId id="306" r:id="rId11"/>
    <p:sldId id="287" r:id="rId12"/>
    <p:sldId id="322" r:id="rId13"/>
    <p:sldId id="281" r:id="rId14"/>
    <p:sldId id="323" r:id="rId15"/>
    <p:sldId id="324" r:id="rId16"/>
    <p:sldId id="291" r:id="rId17"/>
    <p:sldId id="325" r:id="rId18"/>
    <p:sldId id="326" r:id="rId19"/>
    <p:sldId id="327" r:id="rId20"/>
    <p:sldId id="328" r:id="rId21"/>
    <p:sldId id="329" r:id="rId22"/>
    <p:sldId id="330" r:id="rId23"/>
    <p:sldId id="331" r:id="rId24"/>
    <p:sldId id="332" r:id="rId25"/>
    <p:sldId id="333" r:id="rId26"/>
    <p:sldId id="334" r:id="rId27"/>
    <p:sldId id="337" r:id="rId28"/>
    <p:sldId id="335" r:id="rId29"/>
    <p:sldId id="339" r:id="rId30"/>
    <p:sldId id="299"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4">
          <p15:clr>
            <a:srgbClr val="A4A3A4"/>
          </p15:clr>
        </p15:guide>
        <p15:guide id="2" pos="3796">
          <p15:clr>
            <a:srgbClr val="A4A3A4"/>
          </p15:clr>
        </p15:guide>
      </p15:sldGuideLst>
    </p:ext>
    <p:ext uri="{505F2C04-C923-438B-8C0F-E0CD2BADF298}">
      <wppc:fontMiss xmlns="" xmlns:wppc="http://www.wps.cn/officeDocument/PresentationCustomData" type="true"/>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3984"/>
    <a:srgbClr val="ED7D31"/>
    <a:srgbClr val="FFE699"/>
    <a:srgbClr val="EDDDC6"/>
    <a:srgbClr val="E2A52A"/>
    <a:srgbClr val="5B9BD5"/>
    <a:srgbClr val="DEEBF7"/>
    <a:srgbClr val="B3672E"/>
    <a:srgbClr val="F1F1EB"/>
    <a:srgbClr val="F4B1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32" autoAdjust="0"/>
    <p:restoredTop sz="78509" autoAdjust="0"/>
  </p:normalViewPr>
  <p:slideViewPr>
    <p:cSldViewPr snapToGrid="0" snapToObjects="1">
      <p:cViewPr>
        <p:scale>
          <a:sx n="100" d="100"/>
          <a:sy n="100" d="100"/>
        </p:scale>
        <p:origin x="680" y="-396"/>
      </p:cViewPr>
      <p:guideLst>
        <p:guide orient="horz" pos="2204"/>
        <p:guide pos="37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348476524722798E-2"/>
          <c:y val="4.9999602598106204E-3"/>
          <c:w val="0.94588843852395099"/>
          <c:h val="0.87748711827131498"/>
        </c:manualLayout>
      </c:layout>
      <c:pieChart>
        <c:varyColors val="0"/>
        <c:ser>
          <c:idx val="0"/>
          <c:order val="0"/>
          <c:tx>
            <c:strRef>
              <c:f>Sheet1!$A$2</c:f>
              <c:strCache>
                <c:ptCount val="1"/>
                <c:pt idx="0">
                  <c:v>Sales</c:v>
                </c:pt>
              </c:strCache>
            </c:strRef>
          </c:tx>
          <c:spPr>
            <a:solidFill>
              <a:srgbClr val="E2A52A"/>
            </a:solidFill>
            <a:ln w="12700" cap="flat">
              <a:noFill/>
              <a:miter lim="400000"/>
            </a:ln>
            <a:effectLst/>
          </c:spPr>
          <c:dPt>
            <c:idx val="0"/>
            <c:bubble3D val="0"/>
            <c:spPr>
              <a:solidFill>
                <a:srgbClr val="9A9479"/>
              </a:solidFill>
              <a:ln w="12700" cap="flat">
                <a:noFill/>
                <a:miter lim="400000"/>
              </a:ln>
              <a:effectLst/>
            </c:spPr>
            <c:extLst>
              <c:ext xmlns:c16="http://schemas.microsoft.com/office/drawing/2014/chart" uri="{C3380CC4-5D6E-409C-BE32-E72D297353CC}">
                <c16:uniqueId val="{00000001-49E0-4845-B5FC-61709667A766}"/>
              </c:ext>
            </c:extLst>
          </c:dPt>
          <c:dPt>
            <c:idx val="2"/>
            <c:bubble3D val="0"/>
            <c:spPr>
              <a:solidFill>
                <a:srgbClr val="B3672E"/>
              </a:solidFill>
              <a:ln w="12700" cap="flat">
                <a:noFill/>
                <a:miter lim="400000"/>
              </a:ln>
              <a:effectLst/>
            </c:spPr>
            <c:extLst>
              <c:ext xmlns:c16="http://schemas.microsoft.com/office/drawing/2014/chart" uri="{C3380CC4-5D6E-409C-BE32-E72D297353CC}">
                <c16:uniqueId val="{00000003-49E0-4845-B5FC-61709667A766}"/>
              </c:ext>
            </c:extLst>
          </c:dPt>
          <c:cat>
            <c:strRef>
              <c:f>Sheet1!$B$1:$D$1</c:f>
              <c:strCache>
                <c:ptCount val="3"/>
                <c:pt idx="0">
                  <c:v>CEO</c:v>
                </c:pt>
                <c:pt idx="1">
                  <c:v>Startup Team</c:v>
                </c:pt>
                <c:pt idx="2">
                  <c:v>Investor</c:v>
                </c:pt>
              </c:strCache>
            </c:strRef>
          </c:cat>
          <c:val>
            <c:numRef>
              <c:f>Sheet1!$B$2:$D$2</c:f>
              <c:numCache>
                <c:formatCode>General</c:formatCode>
                <c:ptCount val="3"/>
                <c:pt idx="0">
                  <c:v>45</c:v>
                </c:pt>
                <c:pt idx="1">
                  <c:v>20</c:v>
                </c:pt>
                <c:pt idx="2">
                  <c:v>15</c:v>
                </c:pt>
              </c:numCache>
            </c:numRef>
          </c:val>
          <c:extLst>
            <c:ext xmlns:c16="http://schemas.microsoft.com/office/drawing/2014/chart" uri="{C3380CC4-5D6E-409C-BE32-E72D297353CC}">
              <c16:uniqueId val="{00000004-49E0-4845-B5FC-61709667A766}"/>
            </c:ext>
          </c:extLst>
        </c:ser>
        <c:dLbls>
          <c:showLegendKey val="0"/>
          <c:showVal val="0"/>
          <c:showCatName val="0"/>
          <c:showSerName val="0"/>
          <c:showPercent val="0"/>
          <c:showBubbleSize val="0"/>
          <c:showLeaderLines val="1"/>
        </c:dLbls>
        <c:firstSliceAng val="0"/>
      </c:pieChart>
      <c:spPr>
        <a:noFill/>
        <a:ln w="12700" cap="flat">
          <a:noFill/>
          <a:miter lim="400000"/>
        </a:ln>
        <a:effectLst/>
      </c:spPr>
    </c:plotArea>
    <c:plotVisOnly val="1"/>
    <c:dispBlanksAs val="gap"/>
    <c:showDLblsOverMax val="1"/>
  </c:chart>
  <c:spPr>
    <a:noFill/>
    <a:ln>
      <a:noFill/>
    </a:ln>
    <a:effectLst/>
  </c:spPr>
  <c:txPr>
    <a:bodyPr/>
    <a:lstStyle/>
    <a:p>
      <a:pPr>
        <a:defRPr lang="zh-CN" sz="1200">
          <a:latin typeface="+mn-lt"/>
          <a:ea typeface="+mn-ea"/>
          <a:cs typeface="+mn-ea"/>
          <a:sym typeface="+mn-lt"/>
        </a:defRPr>
      </a:pPr>
      <a:endParaRPr lang="zh-CN"/>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思源宋体" panose="02020700000000000000" pitchFamily="18" charset="-122"/>
              <a:ea typeface="思源宋体" panose="02020700000000000000" pitchFamily="18"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思源宋体" panose="02020700000000000000" pitchFamily="18" charset="-122"/>
              </a:rPr>
              <a:t>2021/5/21</a:t>
            </a:fld>
            <a:endParaRPr lang="zh-CN" altLang="en-US">
              <a:latin typeface="思源宋体" panose="02020700000000000000" pitchFamily="18"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思源宋体" panose="02020700000000000000" pitchFamily="18" charset="-122"/>
              <a:ea typeface="思源宋体" panose="02020700000000000000" pitchFamily="18"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思源宋体" panose="02020700000000000000" pitchFamily="18" charset="-122"/>
              </a:rPr>
              <a:t>‹#›</a:t>
            </a:fld>
            <a:endParaRPr lang="zh-CN" altLang="en-US">
              <a:latin typeface="思源宋体" panose="02020700000000000000" pitchFamily="18" charset="-122"/>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思源宋体" panose="02020700000000000000" pitchFamily="18" charset="-122"/>
                <a:ea typeface="思源宋体" panose="02020700000000000000" pitchFamily="18" charset="-122"/>
              </a:defRPr>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思源宋体" panose="02020700000000000000" pitchFamily="18" charset="-122"/>
                <a:ea typeface="思源宋体" panose="02020700000000000000" pitchFamily="18" charset="-122"/>
              </a:defRPr>
            </a:lvl1pPr>
          </a:lstStyle>
          <a:p>
            <a:fld id="{A7134490-0C2D-2B4F-96CD-FBAA30B37B68}" type="datetimeFigureOut">
              <a:rPr kumimoji="1" lang="zh-CN" altLang="en-US" smtClean="0"/>
              <a:t>2021/5/21</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思源宋体" panose="02020700000000000000" pitchFamily="18" charset="-122"/>
                <a:ea typeface="思源宋体" panose="02020700000000000000" pitchFamily="18" charset="-122"/>
              </a:defRPr>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思源宋体" panose="02020700000000000000" pitchFamily="18" charset="-122"/>
                <a:ea typeface="思源宋体" panose="02020700000000000000" pitchFamily="18" charset="-122"/>
              </a:defRPr>
            </a:lvl1pPr>
          </a:lstStyle>
          <a:p>
            <a:fld id="{A14B3D49-67FE-2C44-9577-FA96E26F4114}"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1pPr>
    <a:lvl2pPr marL="45720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2pPr>
    <a:lvl3pPr marL="91440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3pPr>
    <a:lvl4pPr marL="137160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4pPr>
    <a:lvl5pPr marL="1828800" algn="l" defTabSz="914400" rtl="0" eaLnBrk="1" latinLnBrk="0" hangingPunct="1">
      <a:defRPr sz="1200" kern="1200">
        <a:solidFill>
          <a:schemeClr val="tx1"/>
        </a:solidFill>
        <a:latin typeface="思源宋体" panose="02020700000000000000" pitchFamily="18" charset="-122"/>
        <a:ea typeface="思源宋体" panose="02020700000000000000" pitchFamily="18"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由于极化码的优良特性，已被确立为</a:t>
            </a:r>
            <a:r>
              <a:rPr lang="en-US" altLang="zh-CN" sz="1800" kern="100" dirty="0">
                <a:effectLst/>
                <a:latin typeface="Times New Roman" panose="02020603050405020304" pitchFamily="18" charset="0"/>
                <a:ea typeface="宋体" panose="02010600030101010101" pitchFamily="2" charset="-122"/>
              </a:rPr>
              <a:t>5G</a:t>
            </a:r>
            <a:r>
              <a:rPr lang="zh-CN" altLang="zh-CN" sz="1800" kern="100" dirty="0">
                <a:effectLst/>
                <a:ea typeface="宋体" panose="02010600030101010101" pitchFamily="2" charset="-122"/>
                <a:cs typeface="Times New Roman" panose="02020603050405020304" pitchFamily="18" charset="0"/>
              </a:rPr>
              <a:t>增强移动宽带应用场景下控制信道的编码方案</a:t>
            </a:r>
            <a:r>
              <a:rPr lang="zh-CN" altLang="en-US" sz="1800" kern="100" dirty="0">
                <a:effectLst/>
                <a:ea typeface="宋体" panose="02010600030101010101" pitchFamily="2" charset="-122"/>
                <a:cs typeface="Times New Roman" panose="02020603050405020304" pitchFamily="18" charset="0"/>
              </a:rPr>
              <a:t>。极化码的重要的理论意义在于</a:t>
            </a:r>
            <a:endParaRPr lang="zh-CN" altLang="en-US"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3</a:t>
            </a:fld>
            <a:endParaRPr kumimoji="1" lang="zh-CN" altLang="en-US"/>
          </a:p>
        </p:txBody>
      </p:sp>
    </p:spTree>
    <p:extLst>
      <p:ext uri="{BB962C8B-B14F-4D97-AF65-F5344CB8AC3E}">
        <p14:creationId xmlns:p14="http://schemas.microsoft.com/office/powerpoint/2010/main" val="251323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有了距离参数的概念之后，我们需要找到一些最可能的候选码字来进行比较。显然把所有可能码字列举出来是不明智的，需要有指引性的去寻找候选码字，因此提出了基于距离参数的单比特翻转译码算法，利用单比特翻转来产生候选码字。至于翻转的位置，同样借助于关键集合，选择关键集合中似然比最小的</a:t>
            </a:r>
            <a:r>
              <a:rPr lang="en-US" altLang="zh-CN" dirty="0"/>
              <a:t>T</a:t>
            </a:r>
            <a:r>
              <a:rPr lang="zh-CN" altLang="en-US" dirty="0"/>
              <a:t>个位置作为待翻转比特集合。每次翻转一个</a:t>
            </a:r>
            <a:r>
              <a:rPr lang="en-US" altLang="zh-CN" dirty="0"/>
              <a:t>bit</a:t>
            </a:r>
            <a:r>
              <a:rPr lang="zh-CN" altLang="en-US" dirty="0"/>
              <a:t>后重新译码，但由于极化码是直接得到信息比特，所以需要进行重编码才能得到候选码字。最后在所有路径中选择距离参数值最小的译码路径作为结果输出。</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该算法的突出优势在于使用距离参数取代了</a:t>
            </a:r>
            <a:r>
              <a:rPr lang="en-US" altLang="zh-CN" dirty="0"/>
              <a:t>CRC</a:t>
            </a:r>
            <a:r>
              <a:rPr lang="zh-CN" altLang="en-US" dirty="0"/>
              <a:t>，避免了使用</a:t>
            </a:r>
            <a:r>
              <a:rPr lang="en-US" altLang="zh-CN" dirty="0"/>
              <a:t>CRC</a:t>
            </a:r>
            <a:r>
              <a:rPr lang="zh-CN" altLang="en-US" dirty="0"/>
              <a:t>带来的问题。</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13</a:t>
            </a:fld>
            <a:endParaRPr kumimoji="1" lang="zh-CN" altLang="en-US"/>
          </a:p>
        </p:txBody>
      </p:sp>
    </p:spTree>
    <p:extLst>
      <p:ext uri="{BB962C8B-B14F-4D97-AF65-F5344CB8AC3E}">
        <p14:creationId xmlns:p14="http://schemas.microsoft.com/office/powerpoint/2010/main" val="2457686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我们在同码长，同码率的条件下对基于距离参数和基于</a:t>
            </a:r>
            <a:r>
              <a:rPr lang="en-US" altLang="zh-CN" dirty="0"/>
              <a:t>CRC</a:t>
            </a:r>
            <a:r>
              <a:rPr lang="zh-CN" altLang="en-US" dirty="0"/>
              <a:t>的单比特翻转算法进行了比较。</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14</a:t>
            </a:fld>
            <a:endParaRPr kumimoji="1" lang="zh-CN" altLang="en-US"/>
          </a:p>
        </p:txBody>
      </p:sp>
    </p:spTree>
    <p:extLst>
      <p:ext uri="{BB962C8B-B14F-4D97-AF65-F5344CB8AC3E}">
        <p14:creationId xmlns:p14="http://schemas.microsoft.com/office/powerpoint/2010/main" val="2192432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从仿真结果可以看出，基于距离参数的单比特翻转算法比基于</a:t>
            </a:r>
            <a:r>
              <a:rPr lang="en-US" altLang="zh-CN" dirty="0"/>
              <a:t>CRC</a:t>
            </a:r>
            <a:r>
              <a:rPr lang="zh-CN" altLang="en-US" dirty="0"/>
              <a:t>的单比特翻转算法性能更加优异，且随着码长增加，性能提升更加明显。</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15</a:t>
            </a:fld>
            <a:endParaRPr kumimoji="1" lang="zh-CN" altLang="en-US"/>
          </a:p>
        </p:txBody>
      </p:sp>
    </p:spTree>
    <p:extLst>
      <p:ext uri="{BB962C8B-B14F-4D97-AF65-F5344CB8AC3E}">
        <p14:creationId xmlns:p14="http://schemas.microsoft.com/office/powerpoint/2010/main" val="1831153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至此我们讨论了两种译码可靠性测度，</a:t>
                </a:r>
                <a:r>
                  <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CRC</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和距离参数，并且成功实现了不添加冗余位也能对结果进行校验。但从复杂度的角度考虑，两者都需要额外的计算，那么能否更进一步，</a:t>
                </a:r>
                <a:r>
                  <a:rPr lang="zh-CN" altLang="en-US" dirty="0"/>
                  <a:t>直接消除获得参数值带来的额外计算呢？这似乎是很难实现的，但由于极化码是一种特殊的编码方式，它基于信道极化，从而产生了一种特殊集合，冻结比特，冻结比特是收发双发都已知的比特，并且有一部分冻结比特所在的子信道的可靠性是非常高的。由此，我们提出了冻结比特差异度这种译码可靠性测度。</a:t>
                </a:r>
                <a:r>
                  <a:rPr lang="zh-CN" altLang="en-US" sz="1200" kern="100" dirty="0">
                    <a:effectLst/>
                    <a:latin typeface="Times New Roman" panose="02020603050405020304" pitchFamily="18" charset="0"/>
                    <a:ea typeface="宋体" panose="02010600030101010101" pitchFamily="2" charset="-122"/>
                    <a:cs typeface="Times New Roman" panose="02020603050405020304" pitchFamily="18" charset="0"/>
                  </a:rPr>
                  <a:t>以较为可靠的冻结比特集合，也就是</a:t>
                </a:r>
                <a:r>
                  <a:rPr lang="en-US" altLang="zh-CN" sz="1200" kern="100" dirty="0">
                    <a:effectLst/>
                    <a:latin typeface="Times New Roman" panose="02020603050405020304" pitchFamily="18" charset="0"/>
                    <a:ea typeface="宋体" panose="02010600030101010101" pitchFamily="2" charset="-122"/>
                    <a:cs typeface="Times New Roman" panose="02020603050405020304" pitchFamily="18" charset="0"/>
                  </a:rPr>
                  <a:t>Q</a:t>
                </a:r>
                <a:r>
                  <a:rPr lang="zh-CN" altLang="en-US" sz="1200" kern="100" dirty="0">
                    <a:effectLst/>
                    <a:latin typeface="Times New Roman" panose="02020603050405020304" pitchFamily="18" charset="0"/>
                    <a:ea typeface="宋体" panose="02010600030101010101" pitchFamily="2" charset="-122"/>
                    <a:cs typeface="Times New Roman" panose="02020603050405020304" pitchFamily="18" charset="0"/>
                  </a:rPr>
                  <a:t>集合中的信道的硬判决结果与设定值不一致的个数定义为 冻结比特差异度。它可以直接在译码过程中得到，无需额外计算。那么现在关键问题是</a:t>
                </a:r>
                <a:r>
                  <a:rPr lang="zh-CN" altLang="zh-CN" sz="1200" kern="100" dirty="0">
                    <a:effectLst/>
                    <a:latin typeface="Times New Roman" panose="02020603050405020304" pitchFamily="18" charset="0"/>
                    <a:ea typeface="宋体" panose="02010600030101010101" pitchFamily="2" charset="-122"/>
                    <a:cs typeface="Times New Roman" panose="02020603050405020304" pitchFamily="18" charset="0"/>
                  </a:rPr>
                  <a:t>如何选择特殊集合</a:t>
                </a:r>
                <a14:m>
                  <m:oMath xmlns:m="http://schemas.openxmlformats.org/officeDocument/2006/math">
                    <m:r>
                      <a:rPr lang="en-US" altLang="zh-CN" sz="1200" i="1" kern="100">
                        <a:effectLst/>
                        <a:latin typeface="Cambria Math" panose="02040503050406030204" pitchFamily="18" charset="0"/>
                        <a:ea typeface="宋体" panose="02010600030101010101" pitchFamily="2" charset="-122"/>
                        <a:cs typeface="Times New Roman" panose="02020603050405020304" pitchFamily="18" charset="0"/>
                      </a:rPr>
                      <m:t>𝑄</m:t>
                    </m:r>
                  </m:oMath>
                </a14:m>
                <a:r>
                  <a:rPr lang="zh-CN" altLang="zh-CN" sz="1200" kern="100" dirty="0">
                    <a:effectLst/>
                    <a:latin typeface="Times New Roman" panose="02020603050405020304" pitchFamily="18" charset="0"/>
                    <a:ea typeface="宋体" panose="02010600030101010101" pitchFamily="2" charset="-122"/>
                    <a:cs typeface="Times New Roman" panose="02020603050405020304" pitchFamily="18" charset="0"/>
                  </a:rPr>
                  <a:t>，来提高冻结比特差异度判决的准确性。</a:t>
                </a:r>
                <a:endParaRPr lang="zh-CN" altLang="en-US" dirty="0"/>
              </a:p>
            </p:txBody>
          </p:sp>
        </mc:Choice>
        <mc:Fallback xmlns="">
          <p:sp>
            <p:nvSpPr>
              <p:cNvPr id="3" name="备注占位符 2"/>
              <p:cNvSpPr>
                <a:spLocks noGrp="1"/>
              </p:cNvSpPr>
              <p:nvPr>
                <p:ph type="body" idx="1"/>
              </p:nvPr>
            </p:nvSpPr>
            <p:spPr/>
            <p:txBody>
              <a:bodyPr/>
              <a:lstStyle/>
              <a:p>
                <a:r>
                  <a:rPr lang="zh-CN" altLang="en-US" dirty="0"/>
                  <a:t>至此已经讨论了两种译码可靠性测度，使用</a:t>
                </a:r>
                <a:r>
                  <a:rPr lang="en-US" altLang="zh-CN" dirty="0"/>
                  <a:t>CRC</a:t>
                </a:r>
                <a:r>
                  <a:rPr lang="zh-CN" altLang="en-US" dirty="0"/>
                  <a:t>需要。。。；所以为了避免</a:t>
                </a:r>
                <a:r>
                  <a:rPr lang="en-US" altLang="zh-CN" dirty="0"/>
                  <a:t>CRC</a:t>
                </a:r>
                <a:r>
                  <a:rPr lang="zh-CN" altLang="en-US" dirty="0"/>
                  <a:t>校验位为译码的影响，提出了另一种译码可靠性测度：距离参数，但是极化码需要。。。</a:t>
                </a:r>
                <a:endParaRPr lang="en-US" altLang="zh-CN" dirty="0"/>
              </a:p>
              <a:p>
                <a:r>
                  <a:rPr lang="zh-CN" altLang="en-US" dirty="0"/>
                  <a:t>那么能否更进一步，直接消除获得参数值带来的额外计算呢？这似乎是不可实现的，但由于极化码是一种特殊的编码方式，它基于信道极化信道，从而产生了一种特殊集合，冻结比特，冻结比特是收发双发都已知的比特，基于此，我们提出了冻结比特差异度这种译码可靠性测度，该参数值可以在译码。。。是一种无监督无计算的译码可靠性测度。</a:t>
                </a:r>
                <a:endParaRPr lang="en-US" altLang="zh-CN" dirty="0"/>
              </a:p>
              <a:p>
                <a:r>
                  <a:rPr lang="zh-CN" altLang="en-US" dirty="0"/>
                  <a:t>给出冻结比特差异度的定义：实际上，</a:t>
                </a:r>
                <a:r>
                  <a:rPr lang="en-US" altLang="zh-CN" dirty="0"/>
                  <a:t>Q</a:t>
                </a:r>
                <a:r>
                  <a:rPr lang="zh-CN" altLang="en-US" dirty="0"/>
                  <a:t>集合就是指的那些较为可靠的虚拟子信道，</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属于通过信道极化过程之后信道容量增大的虚拟信道，只是因为传输信息比特的信道数目有限，这些信道作为次优选择而“被迫”用于传输冻结比特。如果这些位置能保证译码结果正确，那么更可靠的信道，即传输信息比特的信道出现译码错误的情况将大大降低。所以关键问题在于如何选择特殊集合</a:t>
                </a:r>
                <a:r>
                  <a:rPr lang="en-US" altLang="zh-CN" sz="1800" i="0" kern="100">
                    <a:effectLst/>
                    <a:latin typeface="Cambria Math" panose="02040503050406030204" pitchFamily="18" charset="0"/>
                    <a:ea typeface="宋体" panose="02010600030101010101" pitchFamily="2" charset="-122"/>
                    <a:cs typeface="Times New Roman" panose="02020603050405020304" pitchFamily="18" charset="0"/>
                  </a:rPr>
                  <a:t>𝑄</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，来提高冻结比特差异度判决的准确性。</a:t>
                </a:r>
                <a:endParaRPr lang="zh-CN" altLang="en-US" dirty="0"/>
              </a:p>
            </p:txBody>
          </p:sp>
        </mc:Fallback>
      </mc:AlternateContent>
      <p:sp>
        <p:nvSpPr>
          <p:cNvPr id="4" name="灯片编号占位符 3"/>
          <p:cNvSpPr>
            <a:spLocks noGrp="1"/>
          </p:cNvSpPr>
          <p:nvPr>
            <p:ph type="sldNum" sz="quarter" idx="5"/>
          </p:nvPr>
        </p:nvSpPr>
        <p:spPr/>
        <p:txBody>
          <a:bodyPr/>
          <a:lstStyle/>
          <a:p>
            <a:fld id="{A14B3D49-67FE-2C44-9577-FA96E26F4114}" type="slidenum">
              <a:rPr kumimoji="1" lang="zh-CN" altLang="en-US" smtClean="0"/>
              <a:t>16</a:t>
            </a:fld>
            <a:endParaRPr kumimoji="1" lang="zh-CN" altLang="en-US"/>
          </a:p>
        </p:txBody>
      </p:sp>
    </p:spTree>
    <p:extLst>
      <p:ext uri="{BB962C8B-B14F-4D97-AF65-F5344CB8AC3E}">
        <p14:creationId xmlns:p14="http://schemas.microsoft.com/office/powerpoint/2010/main" val="69733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Q</a:t>
            </a:r>
            <a:r>
              <a:rPr lang="zh-CN" altLang="en-US" dirty="0"/>
              <a:t>集合其实就是选择“次最优”的子信道，直接从信道可靠性的角度考虑，提出巴氏参数选择法；从极化码的渐进性能考虑，提出</a:t>
            </a:r>
            <a:r>
              <a:rPr lang="en-US" altLang="zh-CN" dirty="0"/>
              <a:t>scaling exponent</a:t>
            </a:r>
            <a:r>
              <a:rPr lang="zh-CN" altLang="en-US" dirty="0"/>
              <a:t>选择法。</a:t>
            </a:r>
            <a:endParaRPr lang="en-US" altLang="zh-CN" dirty="0"/>
          </a:p>
          <a:p>
            <a:r>
              <a:rPr lang="zh-CN" altLang="en-US" dirty="0"/>
              <a:t>首先介绍巴氏参数选择法。</a:t>
            </a:r>
            <a:endParaRPr lang="en-US" altLang="zh-CN" dirty="0"/>
          </a:p>
          <a:p>
            <a:r>
              <a:rPr lang="zh-CN" altLang="en-US" dirty="0"/>
              <a:t>巴氏参数用来衡量信道可靠性，</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值越小，信道越可靠。</a:t>
            </a:r>
            <a:endPar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p>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因此我们可以先找到巴氏参数小于</a:t>
            </a:r>
            <a:r>
              <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0.1</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的信道个数，由此确定</a:t>
            </a:r>
            <a:r>
              <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Q</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集合的范围</a:t>
            </a:r>
            <a:endPar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p>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为了更快的得到</a:t>
            </a:r>
            <a:r>
              <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Q</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集合，提出了巴氏参数的简便算法。</a:t>
            </a:r>
            <a:endParaRPr lang="zh-CN" altLang="en-US"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17</a:t>
            </a:fld>
            <a:endParaRPr kumimoji="1" lang="zh-CN" altLang="en-US"/>
          </a:p>
        </p:txBody>
      </p:sp>
    </p:spTree>
    <p:extLst>
      <p:ext uri="{BB962C8B-B14F-4D97-AF65-F5344CB8AC3E}">
        <p14:creationId xmlns:p14="http://schemas.microsoft.com/office/powerpoint/2010/main" val="3436838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通过分析可知，巴氏参数的变化量具有互补性，由互补性可以简化巴氏参数的计算。</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18</a:t>
            </a:fld>
            <a:endParaRPr kumimoji="1" lang="zh-CN" altLang="en-US"/>
          </a:p>
        </p:txBody>
      </p:sp>
    </p:spTree>
    <p:extLst>
      <p:ext uri="{BB962C8B-B14F-4D97-AF65-F5344CB8AC3E}">
        <p14:creationId xmlns:p14="http://schemas.microsoft.com/office/powerpoint/2010/main" val="635014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给出原算法与提出的简化算法的复杂度数据，</a:t>
            </a:r>
            <a:endParaRPr lang="en-US" altLang="zh-CN" dirty="0"/>
          </a:p>
          <a:p>
            <a:r>
              <a:rPr lang="zh-CN" altLang="en-US" dirty="0"/>
              <a:t>由表中数据可知，提出的算法简化了巴氏参数的计算</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19</a:t>
            </a:fld>
            <a:endParaRPr kumimoji="1" lang="zh-CN" altLang="en-US"/>
          </a:p>
        </p:txBody>
      </p:sp>
    </p:spTree>
    <p:extLst>
      <p:ext uri="{BB962C8B-B14F-4D97-AF65-F5344CB8AC3E}">
        <p14:creationId xmlns:p14="http://schemas.microsoft.com/office/powerpoint/2010/main" val="3073499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Q</a:t>
            </a:r>
            <a:r>
              <a:rPr lang="zh-CN" altLang="en-US" dirty="0"/>
              <a:t>集合的另一种选择算法是基于</a:t>
            </a:r>
            <a:r>
              <a:rPr lang="en-US" altLang="zh-CN" dirty="0"/>
              <a:t>scaling exponent</a:t>
            </a:r>
            <a:r>
              <a:rPr lang="zh-CN" altLang="en-US" dirty="0"/>
              <a:t>的，</a:t>
            </a:r>
            <a:r>
              <a:rPr lang="en-US" altLang="zh-CN" dirty="0"/>
              <a:t>scaling</a:t>
            </a:r>
            <a:r>
              <a:rPr lang="zh-CN" altLang="en-US" dirty="0"/>
              <a:t>。。。</a:t>
            </a:r>
            <a:endParaRPr lang="en-US" altLang="zh-CN" dirty="0"/>
          </a:p>
          <a:p>
            <a:r>
              <a:rPr lang="zh-CN" altLang="en-US" dirty="0"/>
              <a:t>有学者提出，在</a:t>
            </a:r>
            <a:r>
              <a:rPr lang="en-US" altLang="zh-CN" dirty="0"/>
              <a:t>AWGN</a:t>
            </a:r>
            <a:r>
              <a:rPr lang="zh-CN" altLang="en-US" dirty="0"/>
              <a:t>信道下，想要实现可靠通信，信道容量，码率和码长之间满足这个公式；</a:t>
            </a:r>
            <a:endParaRPr lang="en-US" altLang="zh-CN" dirty="0"/>
          </a:p>
          <a:p>
            <a:r>
              <a:rPr lang="zh-CN" altLang="en-US" dirty="0"/>
              <a:t>由此，我们可以先确定最佳信息位个数，从而得到</a:t>
            </a:r>
            <a:r>
              <a:rPr lang="en-US" altLang="zh-CN" dirty="0"/>
              <a:t>Q</a:t>
            </a:r>
            <a:r>
              <a:rPr lang="zh-CN" altLang="en-US" dirty="0"/>
              <a:t>集合的范围</a:t>
            </a:r>
            <a:r>
              <a:rPr lang="zh-CN" altLang="en-US" sz="1200" kern="1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20</a:t>
            </a:fld>
            <a:endParaRPr kumimoji="1" lang="zh-CN" altLang="en-US"/>
          </a:p>
        </p:txBody>
      </p:sp>
    </p:spTree>
    <p:extLst>
      <p:ext uri="{BB962C8B-B14F-4D97-AF65-F5344CB8AC3E}">
        <p14:creationId xmlns:p14="http://schemas.microsoft.com/office/powerpoint/2010/main" val="2253693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下面我们给出在两种不同的</a:t>
            </a:r>
            <a:r>
              <a:rPr lang="en-US" altLang="zh-CN" dirty="0"/>
              <a:t>Q</a:t>
            </a:r>
            <a:r>
              <a:rPr lang="zh-CN" altLang="en-US" dirty="0"/>
              <a:t>集合选择算法下，冻结比特差异度来衡量译码结果可靠性的仿真结果。从表中数据可以看出，冻结比特差异度值小，译码出错概率就很低。两种选择算法选出的</a:t>
            </a:r>
            <a:r>
              <a:rPr lang="en-US" altLang="zh-CN" dirty="0"/>
              <a:t>Q</a:t>
            </a:r>
            <a:r>
              <a:rPr lang="zh-CN" altLang="en-US" dirty="0"/>
              <a:t>集合范围不一样，但相对来说，基于</a:t>
            </a:r>
            <a:r>
              <a:rPr lang="en-US" altLang="zh-CN" dirty="0" err="1"/>
              <a:t>scling</a:t>
            </a:r>
            <a:r>
              <a:rPr lang="en-US" altLang="zh-CN" dirty="0"/>
              <a:t> exponent</a:t>
            </a:r>
            <a:r>
              <a:rPr lang="zh-CN" altLang="en-US" dirty="0"/>
              <a:t>的选择算法准确度更高。</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21</a:t>
            </a:fld>
            <a:endParaRPr kumimoji="1" lang="zh-CN" altLang="en-US"/>
          </a:p>
        </p:txBody>
      </p:sp>
    </p:spTree>
    <p:extLst>
      <p:ext uri="{BB962C8B-B14F-4D97-AF65-F5344CB8AC3E}">
        <p14:creationId xmlns:p14="http://schemas.microsoft.com/office/powerpoint/2010/main" val="1865007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在</a:t>
            </a:r>
            <a:r>
              <a:rPr lang="en-US" altLang="zh-CN" dirty="0"/>
              <a:t>4dB</a:t>
            </a:r>
            <a:r>
              <a:rPr lang="zh-CN" altLang="en-US" dirty="0"/>
              <a:t>下也有类似的结果，冻结比特差异度用于衡量译码结果具有普适性。</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22</a:t>
            </a:fld>
            <a:endParaRPr kumimoji="1" lang="zh-CN" altLang="en-US"/>
          </a:p>
        </p:txBody>
      </p:sp>
    </p:spTree>
    <p:extLst>
      <p:ext uri="{BB962C8B-B14F-4D97-AF65-F5344CB8AC3E}">
        <p14:creationId xmlns:p14="http://schemas.microsoft.com/office/powerpoint/2010/main" val="1221998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极化码的核心是信道极化理论，这个图就可以表明信道的极化现象。极化码正是利用信道极化特性，将信息比特放在好信道中传输；</a:t>
            </a:r>
            <a:endParaRPr lang="en-US" altLang="zh-CN" dirty="0"/>
          </a:p>
          <a:p>
            <a:r>
              <a:rPr lang="zh-CN" altLang="en-US" dirty="0"/>
              <a:t>极化码最核心的译码算法是</a:t>
            </a:r>
            <a:r>
              <a:rPr lang="en-US" altLang="zh-CN" dirty="0"/>
              <a:t>SC</a:t>
            </a:r>
            <a:r>
              <a:rPr lang="zh-CN" altLang="en-US" dirty="0"/>
              <a:t>译码，它充分利用了极化特性，最大特点是从上至下依次译码，译到最后一个比特即译码结束。</a:t>
            </a:r>
            <a:endParaRPr lang="en-US" altLang="zh-CN" dirty="0"/>
          </a:p>
          <a:p>
            <a:r>
              <a:rPr lang="zh-CN" altLang="en-US" dirty="0"/>
              <a:t>码长越长，极化越明显。对于中短码长，由于信道极化不充分，导致最终的译码性能不理想。而且极化码译码算法存在一个很大的弊端是直接译码得到信息比特，而无法得到码字，也就不能根据校验矩阵来进行码字的判断。</a:t>
            </a:r>
            <a:endParaRPr lang="en-US" altLang="zh-CN" dirty="0"/>
          </a:p>
          <a:p>
            <a:r>
              <a:rPr lang="zh-CN" altLang="en-US" dirty="0"/>
              <a:t>比如有学者提出了</a:t>
            </a:r>
            <a:r>
              <a:rPr lang="en-US" altLang="zh-CN" dirty="0"/>
              <a:t>SCL</a:t>
            </a:r>
            <a:r>
              <a:rPr lang="zh-CN" altLang="en-US" dirty="0"/>
              <a:t>译码算法，增加译码候选路径，那么如何在</a:t>
            </a:r>
            <a:r>
              <a:rPr lang="en-US" altLang="zh-CN" dirty="0"/>
              <a:t>L</a:t>
            </a:r>
            <a:r>
              <a:rPr lang="zh-CN" altLang="en-US" dirty="0"/>
              <a:t>条候选路径中准确高效地选中最佳路径呢？这便是本文的研究主题：寻求译码可靠性测度辅助译码，以提高最终的译码性能。</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4</a:t>
            </a:fld>
            <a:endParaRPr kumimoji="1" lang="zh-CN" altLang="en-US"/>
          </a:p>
        </p:txBody>
      </p:sp>
    </p:spTree>
    <p:extLst>
      <p:ext uri="{BB962C8B-B14F-4D97-AF65-F5344CB8AC3E}">
        <p14:creationId xmlns:p14="http://schemas.microsoft.com/office/powerpoint/2010/main" val="4104774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有了冻结比特的概念，自然而然想到了自适应译码算法。进行</a:t>
            </a:r>
            <a:r>
              <a:rPr lang="en-US" altLang="zh-CN" dirty="0"/>
              <a:t>SC</a:t>
            </a:r>
            <a:r>
              <a:rPr lang="zh-CN" altLang="en-US" dirty="0"/>
              <a:t>译码算法后，使用差异度来判断译码可靠性，若判为可靠，则认为此次</a:t>
            </a:r>
            <a:r>
              <a:rPr lang="en-US" altLang="zh-CN" dirty="0"/>
              <a:t>SC</a:t>
            </a:r>
            <a:r>
              <a:rPr lang="zh-CN" altLang="en-US" dirty="0"/>
              <a:t>译码结果正确，直接输出结果；若不可靠，则采用</a:t>
            </a:r>
            <a:r>
              <a:rPr lang="en-US" altLang="zh-CN" dirty="0"/>
              <a:t>SCL</a:t>
            </a:r>
            <a:r>
              <a:rPr lang="zh-CN" altLang="en-US" dirty="0"/>
              <a:t>译码算法再次译码，最终译码结果以</a:t>
            </a:r>
            <a:r>
              <a:rPr lang="en-US" altLang="zh-CN" dirty="0"/>
              <a:t>SCL</a:t>
            </a:r>
            <a:r>
              <a:rPr lang="zh-CN" altLang="en-US" dirty="0"/>
              <a:t>译码结果为准。</a:t>
            </a:r>
            <a:endParaRPr lang="en-US" altLang="zh-CN"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23</a:t>
            </a:fld>
            <a:endParaRPr kumimoji="1" lang="zh-CN" altLang="en-US"/>
          </a:p>
        </p:txBody>
      </p:sp>
    </p:spTree>
    <p:extLst>
      <p:ext uri="{BB962C8B-B14F-4D97-AF65-F5344CB8AC3E}">
        <p14:creationId xmlns:p14="http://schemas.microsoft.com/office/powerpoint/2010/main" val="8190401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如图所示，是（</a:t>
            </a:r>
            <a:r>
              <a:rPr lang="en-US" altLang="zh-CN" dirty="0"/>
              <a:t>128,64</a:t>
            </a:r>
            <a:r>
              <a:rPr lang="zh-CN" altLang="en-US" dirty="0"/>
              <a:t>）的极化码的性能仿真结果，从图中可以看出，自适应算法与</a:t>
            </a:r>
            <a:r>
              <a:rPr lang="en-US" altLang="zh-CN" dirty="0"/>
              <a:t>SCL</a:t>
            </a:r>
            <a:r>
              <a:rPr lang="zh-CN" altLang="en-US" dirty="0"/>
              <a:t>译码算法性能基本持平，远远优于</a:t>
            </a:r>
            <a:r>
              <a:rPr lang="en-US" altLang="zh-CN" dirty="0"/>
              <a:t>SC</a:t>
            </a:r>
            <a:r>
              <a:rPr lang="zh-CN" altLang="en-US" dirty="0"/>
              <a:t>译码算法；</a:t>
            </a:r>
            <a:endParaRPr lang="en-US" altLang="zh-CN" dirty="0"/>
          </a:p>
          <a:p>
            <a:r>
              <a:rPr lang="zh-CN" altLang="en-US" dirty="0"/>
              <a:t>而且随着信噪比增高，自适应算法中只执行</a:t>
            </a:r>
            <a:r>
              <a:rPr lang="en-US" altLang="zh-CN" dirty="0"/>
              <a:t>SC</a:t>
            </a:r>
            <a:r>
              <a:rPr lang="zh-CN" altLang="en-US" dirty="0"/>
              <a:t>译码算法的比例逐步增加，在</a:t>
            </a:r>
            <a:r>
              <a:rPr lang="en-US" altLang="zh-CN" dirty="0"/>
              <a:t>4dB</a:t>
            </a:r>
            <a:r>
              <a:rPr lang="zh-CN" altLang="en-US" dirty="0"/>
              <a:t>时，比例能达到</a:t>
            </a:r>
            <a:r>
              <a:rPr lang="en-US" altLang="zh-CN" dirty="0"/>
              <a:t>98.8%</a:t>
            </a:r>
            <a:r>
              <a:rPr lang="zh-CN" altLang="en-US" dirty="0"/>
              <a:t>，说明在大多数情况下，自适应算法都只进行了</a:t>
            </a:r>
            <a:r>
              <a:rPr lang="en-US" altLang="zh-CN" dirty="0"/>
              <a:t>SC</a:t>
            </a:r>
            <a:r>
              <a:rPr lang="zh-CN" altLang="en-US" dirty="0"/>
              <a:t>译码，复杂度较单纯的</a:t>
            </a:r>
            <a:r>
              <a:rPr lang="en-US" altLang="zh-CN" dirty="0"/>
              <a:t>SCL</a:t>
            </a:r>
            <a:r>
              <a:rPr lang="zh-CN" altLang="en-US" dirty="0"/>
              <a:t>译码算法大大减少，而译码性能与</a:t>
            </a:r>
            <a:r>
              <a:rPr lang="en-US" altLang="zh-CN" dirty="0"/>
              <a:t>SCL</a:t>
            </a:r>
            <a:r>
              <a:rPr lang="zh-CN" altLang="en-US" dirty="0"/>
              <a:t>译码算法持平。</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24</a:t>
            </a:fld>
            <a:endParaRPr kumimoji="1" lang="zh-CN" altLang="en-US"/>
          </a:p>
        </p:txBody>
      </p:sp>
    </p:spTree>
    <p:extLst>
      <p:ext uri="{BB962C8B-B14F-4D97-AF65-F5344CB8AC3E}">
        <p14:creationId xmlns:p14="http://schemas.microsoft.com/office/powerpoint/2010/main" val="39120394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随着码长增长，自适应算法的性能依旧与</a:t>
            </a:r>
            <a:r>
              <a:rPr lang="en-US" altLang="zh-CN" dirty="0"/>
              <a:t>SCL</a:t>
            </a:r>
            <a:r>
              <a:rPr lang="zh-CN" altLang="en-US" dirty="0"/>
              <a:t>算法持平，但在高信噪比下复杂度减少更多。</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25</a:t>
            </a:fld>
            <a:endParaRPr kumimoji="1" lang="zh-CN" altLang="en-US"/>
          </a:p>
        </p:txBody>
      </p:sp>
    </p:spTree>
    <p:extLst>
      <p:ext uri="{BB962C8B-B14F-4D97-AF65-F5344CB8AC3E}">
        <p14:creationId xmlns:p14="http://schemas.microsoft.com/office/powerpoint/2010/main" val="38233923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而在（</a:t>
            </a:r>
            <a:r>
              <a:rPr lang="en-US" altLang="zh-CN" dirty="0"/>
              <a:t>512,256</a:t>
            </a:r>
            <a:r>
              <a:rPr lang="zh-CN" altLang="en-US" dirty="0"/>
              <a:t>）极化码中，比例高达</a:t>
            </a:r>
            <a:r>
              <a:rPr lang="en-US" altLang="zh-CN" dirty="0"/>
              <a:t>99.4%</a:t>
            </a:r>
            <a:r>
              <a:rPr lang="zh-CN" altLang="en-US" dirty="0"/>
              <a:t>。这充分说明了冻结比特差异度用于衡量译码可靠性是可行的，且提出的</a:t>
            </a:r>
            <a:r>
              <a:rPr lang="en-US" altLang="zh-CN" dirty="0"/>
              <a:t>SC-SCL</a:t>
            </a:r>
            <a:r>
              <a:rPr lang="zh-CN" altLang="en-US" dirty="0"/>
              <a:t>自适应译码算法是一种兼顾性能与复杂度的优秀译码算法。</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26</a:t>
            </a:fld>
            <a:endParaRPr kumimoji="1" lang="zh-CN" altLang="en-US"/>
          </a:p>
        </p:txBody>
      </p:sp>
    </p:spTree>
    <p:extLst>
      <p:ext uri="{BB962C8B-B14F-4D97-AF65-F5344CB8AC3E}">
        <p14:creationId xmlns:p14="http://schemas.microsoft.com/office/powerpoint/2010/main" val="15338979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首先从最基础的译码可靠性测度</a:t>
            </a:r>
            <a:r>
              <a:rPr lang="en-US" altLang="zh-CN" dirty="0"/>
              <a:t>CRC</a:t>
            </a:r>
            <a:r>
              <a:rPr lang="zh-CN" altLang="en-US" dirty="0"/>
              <a:t>入手，变全局监督为部分监督，降低复杂度的同时译码性能还有所提升；然后考虑到冗余位的影响，直接去掉</a:t>
            </a:r>
            <a:r>
              <a:rPr lang="en-US" altLang="zh-CN" dirty="0"/>
              <a:t>CRC</a:t>
            </a:r>
            <a:r>
              <a:rPr lang="zh-CN" altLang="en-US" dirty="0"/>
              <a:t>，用距离参数来衡量译码可靠性，并且提出的基于距离参数的单比特翻转算法性能要优于基于</a:t>
            </a:r>
            <a:r>
              <a:rPr lang="en-US" altLang="zh-CN" dirty="0"/>
              <a:t>CRC</a:t>
            </a:r>
            <a:r>
              <a:rPr lang="zh-CN" altLang="en-US" dirty="0"/>
              <a:t>的单比特翻转译码算法；最后考虑到前两者都需要额外的计算，从降低复杂度的角度出发，提出了冻结比特差异度这个测度衡量译码结果，冻结比特差异度是译码的副产品，无需额外计算即可得到，并基于此提出了</a:t>
            </a:r>
            <a:r>
              <a:rPr lang="en-US" altLang="zh-CN" dirty="0"/>
              <a:t>SC-SCL</a:t>
            </a:r>
            <a:r>
              <a:rPr lang="zh-CN" altLang="en-US" dirty="0"/>
              <a:t>自适应译码算法，在复杂度减少</a:t>
            </a:r>
            <a:r>
              <a:rPr lang="en-US" altLang="zh-CN" dirty="0"/>
              <a:t>9</a:t>
            </a:r>
            <a:r>
              <a:rPr lang="zh-CN" altLang="en-US" dirty="0"/>
              <a:t>成的情况下仍然与</a:t>
            </a:r>
            <a:r>
              <a:rPr lang="en-US" altLang="zh-CN" dirty="0"/>
              <a:t>SCL</a:t>
            </a:r>
            <a:r>
              <a:rPr lang="zh-CN" altLang="en-US" dirty="0"/>
              <a:t>性能保持一致。</a:t>
            </a:r>
            <a:endParaRPr lang="en-US" altLang="zh-CN" dirty="0"/>
          </a:p>
          <a:p>
            <a:r>
              <a:rPr lang="zh-CN" altLang="en-US" dirty="0"/>
              <a:t>从</a:t>
            </a:r>
            <a:r>
              <a:rPr lang="en-US" altLang="zh-CN" dirty="0"/>
              <a:t>CRC</a:t>
            </a:r>
            <a:r>
              <a:rPr lang="zh-CN" altLang="en-US" dirty="0"/>
              <a:t>到冻结比特差异度，实现了。。。到。。。的转变，多角度衡量译码可靠性，提升了译码性能。</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28</a:t>
            </a:fld>
            <a:endParaRPr kumimoji="1" lang="zh-CN" altLang="en-US"/>
          </a:p>
        </p:txBody>
      </p:sp>
    </p:spTree>
    <p:extLst>
      <p:ext uri="{BB962C8B-B14F-4D97-AF65-F5344CB8AC3E}">
        <p14:creationId xmlns:p14="http://schemas.microsoft.com/office/powerpoint/2010/main" val="25858142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本文的创新点总结如下，本文讨论了</a:t>
            </a:r>
            <a:r>
              <a:rPr lang="en-US" altLang="zh-CN" dirty="0"/>
              <a:t>3</a:t>
            </a:r>
            <a:r>
              <a:rPr lang="zh-CN" altLang="en-US" dirty="0"/>
              <a:t>种译码可靠性测度，并都提出了对应的应用算法，提升译码性能。</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29</a:t>
            </a:fld>
            <a:endParaRPr kumimoji="1" lang="zh-CN" altLang="en-US"/>
          </a:p>
        </p:txBody>
      </p:sp>
    </p:spTree>
    <p:extLst>
      <p:ext uri="{BB962C8B-B14F-4D97-AF65-F5344CB8AC3E}">
        <p14:creationId xmlns:p14="http://schemas.microsoft.com/office/powerpoint/2010/main" val="2782902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14B3D49-67FE-2C44-9577-FA96E26F4114}" type="slidenum">
              <a:rPr kumimoji="1" lang="zh-CN" altLang="en-US" smtClean="0"/>
              <a:t>30</a:t>
            </a:fld>
            <a:endParaRPr kumimoji="1"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有学者想到用</a:t>
            </a:r>
            <a:r>
              <a:rPr lang="en-US" altLang="zh-CN" dirty="0"/>
              <a:t>CRC</a:t>
            </a:r>
            <a:r>
              <a:rPr lang="zh-CN" altLang="en-US" dirty="0"/>
              <a:t>来辅助判断译码结果的可靠性。</a:t>
            </a:r>
            <a:r>
              <a:rPr lang="en-US" altLang="zh-CN" dirty="0"/>
              <a:t>CRC</a:t>
            </a:r>
            <a:r>
              <a:rPr lang="zh-CN" altLang="en-US" dirty="0"/>
              <a:t>在极化码译码中的典型应用有</a:t>
            </a:r>
            <a:r>
              <a:rPr lang="en-US" altLang="zh-CN" dirty="0"/>
              <a:t>CA-SCL</a:t>
            </a:r>
            <a:r>
              <a:rPr lang="zh-CN" altLang="en-US" dirty="0"/>
              <a:t>译码算法和单比特翻转译码算法。在两者中，</a:t>
            </a:r>
            <a:r>
              <a:rPr lang="en-US" altLang="zh-CN" dirty="0"/>
              <a:t>CRC</a:t>
            </a:r>
            <a:r>
              <a:rPr lang="zh-CN" altLang="en-US" dirty="0"/>
              <a:t>主要是用于正确路径的选择。但是译码算法中的</a:t>
            </a:r>
            <a:r>
              <a:rPr lang="en-US" altLang="zh-CN" dirty="0"/>
              <a:t>CRC</a:t>
            </a:r>
            <a:r>
              <a:rPr lang="zh-CN" altLang="en-US" dirty="0"/>
              <a:t>存在很大的问题，下面我们来具体分析。</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5</a:t>
            </a:fld>
            <a:endParaRPr kumimoji="1" lang="zh-CN" altLang="en-US"/>
          </a:p>
        </p:txBody>
      </p:sp>
    </p:spTree>
    <p:extLst>
      <p:ext uri="{BB962C8B-B14F-4D97-AF65-F5344CB8AC3E}">
        <p14:creationId xmlns:p14="http://schemas.microsoft.com/office/powerpoint/2010/main" val="866579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如果想要增强</a:t>
            </a:r>
            <a:r>
              <a:rPr lang="en-US" altLang="zh-CN" dirty="0"/>
              <a:t>CRC</a:t>
            </a:r>
            <a:r>
              <a:rPr lang="zh-CN" altLang="en-US" dirty="0"/>
              <a:t>校验的准确性，可以通过增加</a:t>
            </a:r>
            <a:r>
              <a:rPr lang="en-US" altLang="zh-CN" dirty="0"/>
              <a:t>CRC</a:t>
            </a:r>
            <a:r>
              <a:rPr lang="zh-CN" altLang="en-US" dirty="0"/>
              <a:t>校验位的方法实现。</a:t>
            </a:r>
            <a:endParaRPr lang="en-US" altLang="zh-CN" dirty="0"/>
          </a:p>
          <a:p>
            <a:r>
              <a:rPr lang="zh-CN" altLang="en-US" dirty="0"/>
              <a:t>但是增长</a:t>
            </a:r>
            <a:r>
              <a:rPr lang="en-US" altLang="zh-CN" dirty="0"/>
              <a:t>CRC</a:t>
            </a:r>
            <a:r>
              <a:rPr lang="zh-CN" altLang="en-US" dirty="0"/>
              <a:t>校验位，一方面会降低码率，另一方面会使得传输信息比特的信道的可靠性降低，影响译码性能。进入到一个进退两难的境地。</a:t>
            </a:r>
            <a:endParaRPr lang="en-US" altLang="zh-CN" dirty="0"/>
          </a:p>
          <a:p>
            <a:r>
              <a:rPr lang="zh-CN" altLang="en-US" dirty="0"/>
              <a:t>既然增加</a:t>
            </a:r>
            <a:r>
              <a:rPr lang="en-US" altLang="zh-CN" dirty="0"/>
              <a:t>CRC</a:t>
            </a:r>
            <a:r>
              <a:rPr lang="zh-CN" altLang="en-US" dirty="0"/>
              <a:t>校验位以提高校验准确性的方案有风险，于是我们想到可以通过减少</a:t>
            </a:r>
            <a:r>
              <a:rPr lang="en-US" altLang="zh-CN" dirty="0"/>
              <a:t>CRC</a:t>
            </a:r>
            <a:r>
              <a:rPr lang="zh-CN" altLang="en-US" dirty="0"/>
              <a:t>监督的信息位数来达到提高</a:t>
            </a:r>
            <a:r>
              <a:rPr lang="en-US" altLang="zh-CN" dirty="0"/>
              <a:t>CRC</a:t>
            </a:r>
            <a:r>
              <a:rPr lang="zh-CN" altLang="en-US" dirty="0"/>
              <a:t>校验准确性的目的。那么如何减少</a:t>
            </a:r>
            <a:r>
              <a:rPr lang="en-US" altLang="zh-CN" dirty="0"/>
              <a:t>CRC</a:t>
            </a:r>
            <a:r>
              <a:rPr lang="zh-CN" altLang="en-US" dirty="0"/>
              <a:t>监督的信息位才能不影响</a:t>
            </a:r>
            <a:r>
              <a:rPr lang="en-US" altLang="zh-CN" dirty="0"/>
              <a:t>CRC</a:t>
            </a:r>
            <a:r>
              <a:rPr lang="zh-CN" altLang="en-US" dirty="0"/>
              <a:t>校验码字的可靠性呢？</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7</a:t>
            </a:fld>
            <a:endParaRPr kumimoji="1" lang="zh-CN" altLang="en-US"/>
          </a:p>
        </p:txBody>
      </p:sp>
    </p:spTree>
    <p:extLst>
      <p:ext uri="{BB962C8B-B14F-4D97-AF65-F5344CB8AC3E}">
        <p14:creationId xmlns:p14="http://schemas.microsoft.com/office/powerpoint/2010/main" val="2868924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于是想到了之前有学者提出的关键集合。对于极化码而言，每个子信道的重要性是不一样的，关键集合指信息比特中处于重要位置的比特，它表示译码中译错的信息比特的集合。。。那么，</a:t>
            </a:r>
            <a:r>
              <a:rPr lang="en-US" altLang="zh-CN" dirty="0"/>
              <a:t>CRC</a:t>
            </a:r>
            <a:r>
              <a:rPr lang="zh-CN" altLang="en-US" dirty="0"/>
              <a:t>只需要负责监督关键集合中的信息比特就能达到检验译码结果是否正确的目的，同时减少了</a:t>
            </a:r>
            <a:r>
              <a:rPr lang="en-US" altLang="zh-CN" dirty="0"/>
              <a:t>CRC</a:t>
            </a:r>
            <a:r>
              <a:rPr lang="zh-CN" altLang="en-US" dirty="0"/>
              <a:t>监督的位数，提高了</a:t>
            </a:r>
            <a:r>
              <a:rPr lang="en-US" altLang="zh-CN" dirty="0"/>
              <a:t>CRC</a:t>
            </a:r>
            <a:r>
              <a:rPr lang="zh-CN" altLang="en-US" dirty="0"/>
              <a:t>校验的准确性。</a:t>
            </a:r>
            <a:endParaRPr lang="en-US" altLang="zh-CN" dirty="0"/>
          </a:p>
          <a:p>
            <a:r>
              <a:rPr lang="zh-CN" altLang="en-US" dirty="0"/>
              <a:t>基于这种思想，提出了。。。算法。</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8</a:t>
            </a:fld>
            <a:endParaRPr kumimoji="1" lang="zh-CN" altLang="en-US"/>
          </a:p>
        </p:txBody>
      </p:sp>
    </p:spTree>
    <p:extLst>
      <p:ext uri="{BB962C8B-B14F-4D97-AF65-F5344CB8AC3E}">
        <p14:creationId xmlns:p14="http://schemas.microsoft.com/office/powerpoint/2010/main" val="223493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在码长，码率一致的情况下我们进行了仿真实验，从结果可以看出，</a:t>
            </a:r>
            <a:endParaRPr lang="en-US" altLang="zh-CN"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9</a:t>
            </a:fld>
            <a:endParaRPr kumimoji="1" lang="zh-CN" altLang="en-US"/>
          </a:p>
        </p:txBody>
      </p:sp>
    </p:spTree>
    <p:extLst>
      <p:ext uri="{BB962C8B-B14F-4D97-AF65-F5344CB8AC3E}">
        <p14:creationId xmlns:p14="http://schemas.microsoft.com/office/powerpoint/2010/main" val="1151348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部分</a:t>
            </a:r>
            <a:r>
              <a:rPr lang="en-US" altLang="zh-CN" dirty="0"/>
              <a:t>CRC</a:t>
            </a:r>
            <a:r>
              <a:rPr lang="zh-CN" altLang="en-US" dirty="0"/>
              <a:t>校验的方案相较 全局</a:t>
            </a:r>
            <a:r>
              <a:rPr lang="en-US" altLang="zh-CN" dirty="0"/>
              <a:t>CRC</a:t>
            </a:r>
            <a:r>
              <a:rPr lang="zh-CN" altLang="en-US" dirty="0"/>
              <a:t>校验方案，性能更加优异（随着码长减小，部分</a:t>
            </a:r>
            <a:r>
              <a:rPr lang="en-US" altLang="zh-CN" dirty="0"/>
              <a:t>CRC</a:t>
            </a:r>
            <a:r>
              <a:rPr lang="zh-CN" altLang="en-US" dirty="0"/>
              <a:t>校验的方案性能提升更明显，这是因为短码下错误类型更多，校验差异性得以体现。</a:t>
            </a:r>
            <a:endParaRPr lang="en-US" altLang="zh-CN" dirty="0"/>
          </a:p>
          <a:p>
            <a:r>
              <a:rPr lang="zh-CN" altLang="en-US" dirty="0"/>
              <a:t>）</a:t>
            </a:r>
            <a:endParaRPr lang="en-US" altLang="zh-CN" dirty="0"/>
          </a:p>
          <a:p>
            <a:r>
              <a:rPr lang="zh-CN" altLang="en-US" dirty="0"/>
              <a:t>再从复杂度的角度进一步分析：全局</a:t>
            </a:r>
            <a:r>
              <a:rPr lang="en-US" altLang="zh-CN" dirty="0"/>
              <a:t>CRC</a:t>
            </a:r>
            <a:r>
              <a:rPr lang="zh-CN" altLang="en-US" dirty="0"/>
              <a:t>校验的译码算法在每一个信息比特处都需要进行路径分裂；而新提出的算法只需要在关键集合位置进行路径分裂。</a:t>
            </a:r>
            <a:endParaRPr lang="en-US" altLang="zh-CN" dirty="0"/>
          </a:p>
          <a:p>
            <a:r>
              <a:rPr lang="zh-CN" altLang="en-US" dirty="0"/>
              <a:t>如表所示，其中</a:t>
            </a:r>
            <a:r>
              <a:rPr lang="en-US" altLang="zh-CN" dirty="0" err="1"/>
              <a:t>Ncs</a:t>
            </a:r>
            <a:r>
              <a:rPr lang="zh-CN" altLang="en-US" dirty="0"/>
              <a:t>表示关键集合的个数。</a:t>
            </a:r>
            <a:endParaRPr lang="en-US" altLang="zh-CN" dirty="0"/>
          </a:p>
          <a:p>
            <a:r>
              <a:rPr lang="zh-CN" altLang="en-US" dirty="0"/>
              <a:t>从表格中的数据可以看出，新提出的算法在不同码长下都减少了大约</a:t>
            </a:r>
            <a:r>
              <a:rPr lang="en-US" altLang="zh-CN" dirty="0"/>
              <a:t>2/3</a:t>
            </a:r>
            <a:r>
              <a:rPr lang="zh-CN" altLang="en-US" dirty="0"/>
              <a:t>的译码复杂度。</a:t>
            </a:r>
            <a:endParaRPr lang="en-US" altLang="zh-CN" dirty="0"/>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10</a:t>
            </a:fld>
            <a:endParaRPr kumimoji="1" lang="zh-CN" altLang="en-US"/>
          </a:p>
        </p:txBody>
      </p:sp>
    </p:spTree>
    <p:extLst>
      <p:ext uri="{BB962C8B-B14F-4D97-AF65-F5344CB8AC3E}">
        <p14:creationId xmlns:p14="http://schemas.microsoft.com/office/powerpoint/2010/main" val="117058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虽然我们通过使用关键集合，进一步提升了</a:t>
            </a:r>
            <a:r>
              <a:rPr lang="en-US" altLang="zh-CN" dirty="0"/>
              <a:t>CRC</a:t>
            </a:r>
            <a:r>
              <a:rPr lang="zh-CN" altLang="en-US" dirty="0"/>
              <a:t>校验的准确度，但还是未从根本上解决问题，而且</a:t>
            </a:r>
            <a:r>
              <a:rPr lang="en-US" altLang="zh-CN" dirty="0"/>
              <a:t>CRC</a:t>
            </a:r>
            <a:r>
              <a:rPr lang="zh-CN" altLang="en-US" dirty="0"/>
              <a:t>本身并无纠错功能，它的加入会降低码率。那么能否彻底抛弃</a:t>
            </a:r>
            <a:r>
              <a:rPr lang="en-US" altLang="zh-CN" dirty="0"/>
              <a:t>CRC</a:t>
            </a:r>
            <a:r>
              <a:rPr lang="zh-CN" altLang="en-US" dirty="0"/>
              <a:t>，还能够对译码可靠性进行衡量呢？</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我们从最大似然译码算法切入，最大似然译码算法的本质是找到与接收序列的欧式距离最近的码字，我们从中提取出一种新的译码可靠性测度：距离参数。</a:t>
            </a:r>
            <a:endParaRPr lang="en-US" altLang="zh-CN" dirty="0"/>
          </a:p>
          <a:p>
            <a:r>
              <a:rPr lang="zh-CN" altLang="en-US" dirty="0"/>
              <a:t>定义如下：距离参数可以反映码字与接收序列之间的距离，它是指码字与接收序列不一致的位置的</a:t>
            </a:r>
            <a:r>
              <a:rPr lang="en-US" altLang="zh-CN" dirty="0"/>
              <a:t>LLR</a:t>
            </a:r>
            <a:r>
              <a:rPr lang="zh-CN" altLang="en-US" dirty="0"/>
              <a:t>值的累加，</a:t>
            </a:r>
            <a:endParaRPr lang="en-US" altLang="zh-CN" dirty="0"/>
          </a:p>
          <a:p>
            <a:r>
              <a:rPr lang="zh-CN" altLang="en-US" dirty="0"/>
              <a:t>选择距离参数值最小的候选码字符合最大似然译码准则，接下来将对这一结论进行证明。</a:t>
            </a:r>
          </a:p>
        </p:txBody>
      </p:sp>
      <p:sp>
        <p:nvSpPr>
          <p:cNvPr id="4" name="灯片编号占位符 3"/>
          <p:cNvSpPr>
            <a:spLocks noGrp="1"/>
          </p:cNvSpPr>
          <p:nvPr>
            <p:ph type="sldNum" sz="quarter" idx="5"/>
          </p:nvPr>
        </p:nvSpPr>
        <p:spPr/>
        <p:txBody>
          <a:bodyPr/>
          <a:lstStyle/>
          <a:p>
            <a:fld id="{A14B3D49-67FE-2C44-9577-FA96E26F4114}" type="slidenum">
              <a:rPr kumimoji="1" lang="zh-CN" altLang="en-US" smtClean="0"/>
              <a:t>11</a:t>
            </a:fld>
            <a:endParaRPr kumimoji="1" lang="zh-CN" altLang="en-US"/>
          </a:p>
        </p:txBody>
      </p:sp>
    </p:spTree>
    <p:extLst>
      <p:ext uri="{BB962C8B-B14F-4D97-AF65-F5344CB8AC3E}">
        <p14:creationId xmlns:p14="http://schemas.microsoft.com/office/powerpoint/2010/main" val="3005113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备注占位符 2"/>
              <p:cNvSpPr>
                <a:spLocks noGrp="1"/>
              </p:cNvSpPr>
              <p:nvPr>
                <p:ph type="body" idx="1"/>
              </p:nvPr>
            </p:nvSpPr>
            <p:spPr/>
            <p:txBody>
              <a:bodyPr/>
              <a:lstStyle/>
              <a:p>
                <a:r>
                  <a:rPr lang="zh-CN" altLang="en-US" dirty="0"/>
                  <a:t>通过严密的数学推导 ，我们可以知道</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根据距离参数值选择码字符合最大似然译码准则。</a:t>
                </a:r>
                <a:endPar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dirty="0"/>
              </a:p>
            </p:txBody>
          </p:sp>
        </mc:Choice>
        <mc:Fallback xmlns="">
          <p:sp>
            <p:nvSpPr>
              <p:cNvPr id="3" name="备注占位符 2"/>
              <p:cNvSpPr>
                <a:spLocks noGrp="1"/>
              </p:cNvSpPr>
              <p:nvPr>
                <p:ph type="body" idx="1"/>
              </p:nvPr>
            </p:nvSpPr>
            <p:spPr/>
            <p:txBody>
              <a:bodyPr/>
              <a:lstStyle/>
              <a:p>
                <a:r>
                  <a:rPr lang="zh-CN" altLang="en-US" dirty="0"/>
                  <a:t>最大似然译码准则是指</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选择某一个</a:t>
                </a:r>
                <a:r>
                  <a:rPr lang="zh-CN" altLang="en-US" sz="1800" i="0" kern="100" dirty="0">
                    <a:effectLst/>
                    <a:latin typeface="Cambria Math" panose="02040503050406030204" pitchFamily="18" charset="0"/>
                    <a:ea typeface="Cambria Math" panose="02040503050406030204" pitchFamily="18" charset="0"/>
                  </a:rPr>
                  <a:t>码字</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能够使</a:t>
                </a:r>
                <a:r>
                  <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P</a:t>
                </a:r>
                <a:r>
                  <a:rPr lang="zh-CN"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取得最大值</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rPr>
                  <a:t>p</a:t>
                </a:r>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取最大值等价于平方欧式距离最小，等价于定义的相关测度值最大，等价于该求和式最大，又因为该式可以写成。。。所以相关测度最大等价于该求和式最小。将该求和式定义为距离参数。</a:t>
                </a:r>
                <a:endPar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p>
                <a:r>
                  <a:rPr lang="zh-CN" altLang="en-US" sz="1800" kern="100" dirty="0">
                    <a:effectLst/>
                    <a:latin typeface="Times New Roman" panose="02020603050405020304" pitchFamily="18" charset="0"/>
                    <a:ea typeface="宋体" panose="02010600030101010101" pitchFamily="2" charset="-122"/>
                    <a:cs typeface="Times New Roman" panose="02020603050405020304" pitchFamily="18" charset="0"/>
                  </a:rPr>
                  <a:t>因此，根据距离参数值选择码字符合最大似然译码准则。</a:t>
                </a:r>
                <a:endParaRPr lang="en-US" altLang="zh-CN" sz="1800" kern="100" dirty="0">
                  <a:effectLst/>
                  <a:latin typeface="Times New Roman" panose="02020603050405020304" pitchFamily="18" charset="0"/>
                  <a:ea typeface="宋体" panose="02010600030101010101" pitchFamily="2" charset="-122"/>
                  <a:cs typeface="Times New Roman" panose="02020603050405020304" pitchFamily="18" charset="0"/>
                </a:endParaRPr>
              </a:p>
              <a:p>
                <a:endParaRPr lang="zh-CN" altLang="en-US" dirty="0"/>
              </a:p>
            </p:txBody>
          </p:sp>
        </mc:Fallback>
      </mc:AlternateContent>
      <p:sp>
        <p:nvSpPr>
          <p:cNvPr id="4" name="灯片编号占位符 3"/>
          <p:cNvSpPr>
            <a:spLocks noGrp="1"/>
          </p:cNvSpPr>
          <p:nvPr>
            <p:ph type="sldNum" sz="quarter" idx="5"/>
          </p:nvPr>
        </p:nvSpPr>
        <p:spPr/>
        <p:txBody>
          <a:bodyPr/>
          <a:lstStyle/>
          <a:p>
            <a:fld id="{A14B3D49-67FE-2C44-9577-FA96E26F4114}" type="slidenum">
              <a:rPr kumimoji="1" lang="zh-CN" altLang="en-US" smtClean="0"/>
              <a:t>12</a:t>
            </a:fld>
            <a:endParaRPr kumimoji="1" lang="zh-CN" altLang="en-US"/>
          </a:p>
        </p:txBody>
      </p:sp>
    </p:spTree>
    <p:extLst>
      <p:ext uri="{BB962C8B-B14F-4D97-AF65-F5344CB8AC3E}">
        <p14:creationId xmlns:p14="http://schemas.microsoft.com/office/powerpoint/2010/main" val="10317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竖排文本占位符 2"/>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p>
        </p:txBody>
      </p:sp>
      <p:sp>
        <p:nvSpPr>
          <p:cNvPr id="3" name="日期占位符 2"/>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p:cNvSpPr>
            <a:spLocks noGrp="1"/>
          </p:cNvSpPr>
          <p:nvPr>
            <p:ph type="dt" sz="half" idx="10"/>
          </p:nvPr>
        </p:nvSpPr>
        <p:spPr/>
        <p:txBody>
          <a:bodyPr/>
          <a:lstStyle/>
          <a:p>
            <a:fld id="{977C241D-AC9F-D04C-B8E7-06824AAFC641}" type="datetimeFigureOut">
              <a:rPr kumimoji="1" lang="zh-CN" altLang="en-US" smtClean="0"/>
              <a:t>2021/5/21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916937E3-A2DC-3941-A06D-AD2FC383E8DC}" type="slidenum">
              <a:rPr kumimoji="1" lang="zh-CN" altLang="en-US" smtClean="0"/>
              <a:t>‹#›</a:t>
            </a:fld>
            <a:endParaRPr kumimoji="1" lang="zh-CN" altLang="en-US"/>
          </a:p>
        </p:txBody>
      </p:sp>
    </p:spTree>
  </p:cSld>
  <p:clrMapOvr>
    <a:masterClrMapping/>
  </p:clrMapOvr>
  <p:transition advClick="0" advTm="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思源宋体" panose="02020700000000000000" pitchFamily="18" charset="-122"/>
                <a:ea typeface="思源宋体" panose="02020700000000000000" pitchFamily="18" charset="-122"/>
              </a:defRPr>
            </a:lvl1pPr>
          </a:lstStyle>
          <a:p>
            <a:fld id="{977C241D-AC9F-D04C-B8E7-06824AAFC641}" type="datetimeFigureOut">
              <a:rPr kumimoji="1" lang="zh-CN" altLang="en-US" smtClean="0"/>
              <a:t>2021/5/21</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思源宋体" panose="02020700000000000000" pitchFamily="18" charset="-122"/>
                <a:ea typeface="思源宋体" panose="02020700000000000000" pitchFamily="18" charset="-122"/>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思源宋体" panose="02020700000000000000" pitchFamily="18" charset="-122"/>
                <a:ea typeface="思源宋体" panose="02020700000000000000" pitchFamily="18" charset="-122"/>
              </a:defRPr>
            </a:lvl1pPr>
          </a:lstStyle>
          <a:p>
            <a:fld id="{916937E3-A2DC-3941-A06D-AD2FC383E8DC}" type="slidenum">
              <a:rPr kumimoji="1" lang="zh-CN" altLang="en-US" smtClean="0"/>
              <a:t>‹#›</a:t>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0"/>
  <p:txStyles>
    <p:titleStyle>
      <a:lvl1pPr algn="l" defTabSz="914400" rtl="0" eaLnBrk="1" latinLnBrk="0" hangingPunct="1">
        <a:lnSpc>
          <a:spcPct val="90000"/>
        </a:lnSpc>
        <a:spcBef>
          <a:spcPct val="0"/>
        </a:spcBef>
        <a:buNone/>
        <a:defRPr sz="4400" kern="1200">
          <a:solidFill>
            <a:schemeClr val="tx1"/>
          </a:solidFill>
          <a:latin typeface="思源宋体" panose="02020700000000000000" pitchFamily="18" charset="-122"/>
          <a:ea typeface="思源宋体" panose="02020700000000000000" pitchFamily="18" charset="-122"/>
          <a:cs typeface="+mj-cs"/>
        </a:defRPr>
      </a:lvl1pPr>
    </p:titleStyle>
    <p:bodyStyle>
      <a:lvl1pPr marL="228600" indent="-228600" algn="l" defTabSz="914400" rtl="0" eaLnBrk="1" latinLnBrk="0" hangingPunct="1">
        <a:lnSpc>
          <a:spcPct val="90000"/>
        </a:lnSpc>
        <a:spcBef>
          <a:spcPts val="1000"/>
        </a:spcBef>
        <a:buFont typeface="Arial" panose="020B0604020202020204"/>
        <a:buChar char="•"/>
        <a:defRPr sz="2800" kern="1200">
          <a:solidFill>
            <a:schemeClr val="tx1"/>
          </a:solidFill>
          <a:latin typeface="思源宋体" panose="02020700000000000000" pitchFamily="18" charset="-122"/>
          <a:ea typeface="思源宋体" panose="02020700000000000000" pitchFamily="18" charset="-122"/>
          <a:cs typeface="+mn-cs"/>
        </a:defRPr>
      </a:lvl1pPr>
      <a:lvl2pPr marL="685800" indent="-228600" algn="l" defTabSz="914400" rtl="0" eaLnBrk="1" latinLnBrk="0" hangingPunct="1">
        <a:lnSpc>
          <a:spcPct val="90000"/>
        </a:lnSpc>
        <a:spcBef>
          <a:spcPts val="500"/>
        </a:spcBef>
        <a:buFont typeface="Arial" panose="020B0604020202020204"/>
        <a:buChar char="•"/>
        <a:defRPr sz="2400" kern="1200">
          <a:solidFill>
            <a:schemeClr val="tx1"/>
          </a:solidFill>
          <a:latin typeface="思源宋体" panose="02020700000000000000" pitchFamily="18" charset="-122"/>
          <a:ea typeface="思源宋体" panose="02020700000000000000" pitchFamily="18" charset="-122"/>
          <a:cs typeface="+mn-cs"/>
        </a:defRPr>
      </a:lvl2pPr>
      <a:lvl3pPr marL="1143000" indent="-228600" algn="l" defTabSz="914400" rtl="0" eaLnBrk="1" latinLnBrk="0" hangingPunct="1">
        <a:lnSpc>
          <a:spcPct val="90000"/>
        </a:lnSpc>
        <a:spcBef>
          <a:spcPts val="500"/>
        </a:spcBef>
        <a:buFont typeface="Arial" panose="020B0604020202020204"/>
        <a:buChar char="•"/>
        <a:defRPr sz="2000" kern="1200">
          <a:solidFill>
            <a:schemeClr val="tx1"/>
          </a:solidFill>
          <a:latin typeface="思源宋体" panose="02020700000000000000" pitchFamily="18" charset="-122"/>
          <a:ea typeface="思源宋体" panose="02020700000000000000" pitchFamily="18" charset="-122"/>
          <a:cs typeface="+mn-cs"/>
        </a:defRPr>
      </a:lvl3pPr>
      <a:lvl4pPr marL="1600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思源宋体" panose="02020700000000000000" pitchFamily="18" charset="-122"/>
          <a:ea typeface="思源宋体" panose="02020700000000000000" pitchFamily="18" charset="-122"/>
          <a:cs typeface="+mn-cs"/>
        </a:defRPr>
      </a:lvl4pPr>
      <a:lvl5pPr marL="20574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思源宋体" panose="02020700000000000000" pitchFamily="18" charset="-122"/>
          <a:ea typeface="思源宋体" panose="02020700000000000000" pitchFamily="18" charset="-122"/>
          <a:cs typeface="+mn-cs"/>
        </a:defRPr>
      </a:lvl5pPr>
      <a:lvl6pPr marL="25146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7.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36.png"/><Relationship Id="rId4" Type="http://schemas.openxmlformats.org/officeDocument/2006/relationships/slide" Target="slide18.xml"/></Relationships>
</file>

<file path=ppt/slides/_rels/slide18.xml.rels><?xml version="1.0" encoding="UTF-8" standalone="yes"?>
<Relationships xmlns="http://schemas.openxmlformats.org/package/2006/relationships"><Relationship Id="rId13" Type="http://schemas.openxmlformats.org/officeDocument/2006/relationships/image" Target="../media/image19.png"/><Relationship Id="rId3" Type="http://schemas.openxmlformats.org/officeDocument/2006/relationships/image" Target="../media/image17.png"/><Relationship Id="rId12"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11" Type="http://schemas.openxmlformats.org/officeDocument/2006/relationships/image" Target="../media/image36.png"/><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36.png"/><Relationship Id="rId5" Type="http://schemas.openxmlformats.org/officeDocument/2006/relationships/image" Target="../media/image50.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36.png"/><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36.png"/><Relationship Id="rId4" Type="http://schemas.openxmlformats.org/officeDocument/2006/relationships/image" Target="../media/image55.png"/></Relationships>
</file>

<file path=ppt/slides/_rels/slide22.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45.png"/><Relationship Id="rId4" Type="http://schemas.openxmlformats.org/officeDocument/2006/relationships/image" Target="../media/image57.png"/></Relationships>
</file>

<file path=ppt/slides/_rels/slide2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22.png"/><Relationship Id="rId5" Type="http://schemas.openxmlformats.org/officeDocument/2006/relationships/image" Target="../media/image1.png"/><Relationship Id="rId4" Type="http://schemas.openxmlformats.org/officeDocument/2006/relationships/image" Target="../media/image47.png"/></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36.png"/><Relationship Id="rId5" Type="http://schemas.openxmlformats.org/officeDocument/2006/relationships/image" Target="../media/image60.png"/></Relationships>
</file>

<file path=ppt/slides/_rels/slide25.xml.rels><?xml version="1.0" encoding="UTF-8" standalone="yes"?>
<Relationships xmlns="http://schemas.openxmlformats.org/package/2006/relationships"><Relationship Id="rId7"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image" Target="../media/image36.png"/><Relationship Id="rId5" Type="http://schemas.openxmlformats.org/officeDocument/2006/relationships/image" Target="../media/image24.png"/><Relationship Id="rId4" Type="http://schemas.openxmlformats.org/officeDocument/2006/relationships/image" Target="../media/image61.png"/></Relationships>
</file>

<file path=ppt/slides/_rels/slide26.xml.rels><?xml version="1.0" encoding="UTF-8" standalone="yes"?>
<Relationships xmlns="http://schemas.openxmlformats.org/package/2006/relationships"><Relationship Id="rId7"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36.png"/><Relationship Id="rId5" Type="http://schemas.openxmlformats.org/officeDocument/2006/relationships/image" Target="../media/image25.png"/><Relationship Id="rId4" Type="http://schemas.openxmlformats.org/officeDocument/2006/relationships/image" Target="../media/image63.png"/></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6">
            <a:extLst>
              <a:ext uri="{FF2B5EF4-FFF2-40B4-BE49-F238E27FC236}">
                <a16:creationId xmlns:a16="http://schemas.microsoft.com/office/drawing/2014/main" id="{3144472F-6485-48EB-808B-20ABDC4F01CB}"/>
              </a:ext>
            </a:extLst>
          </p:cNvPr>
          <p:cNvSpPr>
            <a:spLocks noChangeArrowheads="1"/>
          </p:cNvSpPr>
          <p:nvPr/>
        </p:nvSpPr>
        <p:spPr bwMode="auto">
          <a:xfrm>
            <a:off x="0" y="1401369"/>
            <a:ext cx="12192000" cy="2571750"/>
          </a:xfrm>
          <a:prstGeom prst="rect">
            <a:avLst/>
          </a:prstGeom>
          <a:solidFill>
            <a:srgbClr val="133984">
              <a:alpha val="89803"/>
            </a:srgbClr>
          </a:solidFill>
          <a:ln w="9525">
            <a:solidFill>
              <a:srgbClr val="133984"/>
            </a:solidFill>
            <a:miter lim="800000"/>
            <a:headEnd/>
            <a:tailEnd/>
          </a:ln>
        </p:spPr>
        <p:txBody>
          <a:bodyPr anchor="ctr"/>
          <a:lstStyle/>
          <a:p>
            <a:pPr algn="ctr" eaLnBrk="0" fontAlgn="base" hangingPunct="0">
              <a:lnSpc>
                <a:spcPct val="120000"/>
              </a:lnSpc>
              <a:spcBef>
                <a:spcPct val="0"/>
              </a:spcBef>
              <a:spcAft>
                <a:spcPct val="0"/>
              </a:spcAft>
            </a:pPr>
            <a:r>
              <a:rPr lang="zh-CN" altLang="zh-CN" sz="4400" b="1" dirty="0">
                <a:solidFill>
                  <a:srgbClr val="FFFFFF"/>
                </a:solidFill>
                <a:latin typeface="微软雅黑" panose="020B0503020204020204" pitchFamily="34" charset="-122"/>
                <a:ea typeface="微软雅黑" panose="020B0503020204020204" pitchFamily="34" charset="-122"/>
                <a:sym typeface="+mn-lt"/>
              </a:rPr>
              <a:t>极化码译码可靠性测度及应用</a:t>
            </a:r>
          </a:p>
          <a:p>
            <a:pPr algn="ctr" eaLnBrk="0" fontAlgn="base" hangingPunct="0">
              <a:lnSpc>
                <a:spcPct val="120000"/>
              </a:lnSpc>
              <a:spcBef>
                <a:spcPct val="0"/>
              </a:spcBef>
              <a:spcAft>
                <a:spcPct val="0"/>
              </a:spcAft>
            </a:pPr>
            <a:endParaRPr lang="zh-CN" altLang="en-US" sz="4400" b="1" dirty="0">
              <a:solidFill>
                <a:srgbClr val="FFFFFF"/>
              </a:solidFill>
              <a:latin typeface="微软雅黑" panose="020B0503020204020204" pitchFamily="34" charset="-122"/>
              <a:ea typeface="微软雅黑" panose="020B0503020204020204" pitchFamily="34" charset="-122"/>
            </a:endParaRPr>
          </a:p>
        </p:txBody>
      </p:sp>
      <p:sp>
        <p:nvSpPr>
          <p:cNvPr id="19" name="TextBox 8">
            <a:extLst>
              <a:ext uri="{FF2B5EF4-FFF2-40B4-BE49-F238E27FC236}">
                <a16:creationId xmlns:a16="http://schemas.microsoft.com/office/drawing/2014/main" id="{539AA9B7-547B-4E9F-B1C5-9DDD6EAA6FD0}"/>
              </a:ext>
            </a:extLst>
          </p:cNvPr>
          <p:cNvSpPr txBox="1">
            <a:spLocks noChangeArrowheads="1"/>
          </p:cNvSpPr>
          <p:nvPr/>
        </p:nvSpPr>
        <p:spPr bwMode="auto">
          <a:xfrm>
            <a:off x="5179595" y="4307453"/>
            <a:ext cx="1980029" cy="853567"/>
          </a:xfrm>
          <a:prstGeom prst="rect">
            <a:avLst/>
          </a:prstGeom>
          <a:noFill/>
          <a:ln w="9525">
            <a:noFill/>
            <a:miter lim="800000"/>
            <a:headEnd/>
            <a:tailEnd/>
          </a:ln>
        </p:spPr>
        <p:txBody>
          <a:bodyPr wrap="none">
            <a:spAutoFit/>
          </a:bodyPr>
          <a:lstStyle/>
          <a:p>
            <a:pPr eaLnBrk="0" fontAlgn="base" hangingPunct="0">
              <a:lnSpc>
                <a:spcPct val="130000"/>
              </a:lnSpc>
              <a:spcBef>
                <a:spcPct val="0"/>
              </a:spcBef>
              <a:spcAft>
                <a:spcPct val="0"/>
              </a:spcAft>
            </a:pPr>
            <a:r>
              <a:rPr lang="zh-CN" altLang="en-US" sz="2000" b="1" dirty="0">
                <a:solidFill>
                  <a:srgbClr val="333399"/>
                </a:solidFill>
                <a:latin typeface="+mj-ea"/>
                <a:ea typeface="+mj-ea"/>
              </a:rPr>
              <a:t>汇报人：熊佳慧</a:t>
            </a:r>
            <a:endParaRPr lang="en-US" altLang="zh-CN" sz="2000" b="1" dirty="0">
              <a:solidFill>
                <a:srgbClr val="333399"/>
              </a:solidFill>
              <a:latin typeface="+mj-ea"/>
              <a:ea typeface="+mj-ea"/>
            </a:endParaRPr>
          </a:p>
          <a:p>
            <a:pPr eaLnBrk="0" fontAlgn="base" hangingPunct="0">
              <a:lnSpc>
                <a:spcPct val="130000"/>
              </a:lnSpc>
              <a:spcBef>
                <a:spcPct val="0"/>
              </a:spcBef>
              <a:spcAft>
                <a:spcPct val="0"/>
              </a:spcAft>
            </a:pPr>
            <a:r>
              <a:rPr lang="zh-CN" altLang="en-US" sz="2000" b="1" dirty="0">
                <a:solidFill>
                  <a:srgbClr val="333399"/>
                </a:solidFill>
                <a:latin typeface="+mj-ea"/>
                <a:ea typeface="+mj-ea"/>
              </a:rPr>
              <a:t>导   师：张立军</a:t>
            </a:r>
            <a:endParaRPr lang="en-US" altLang="zh-CN" sz="2000" b="1" dirty="0">
              <a:solidFill>
                <a:srgbClr val="333399"/>
              </a:solidFill>
              <a:latin typeface="+mj-ea"/>
              <a:ea typeface="+mj-ea"/>
            </a:endParaRPr>
          </a:p>
        </p:txBody>
      </p:sp>
      <p:sp>
        <p:nvSpPr>
          <p:cNvPr id="20" name="TextBox 8">
            <a:extLst>
              <a:ext uri="{FF2B5EF4-FFF2-40B4-BE49-F238E27FC236}">
                <a16:creationId xmlns:a16="http://schemas.microsoft.com/office/drawing/2014/main" id="{EDA364D4-4E96-4BFF-B642-2FA01A2396ED}"/>
              </a:ext>
            </a:extLst>
          </p:cNvPr>
          <p:cNvSpPr txBox="1">
            <a:spLocks noChangeArrowheads="1"/>
          </p:cNvSpPr>
          <p:nvPr/>
        </p:nvSpPr>
        <p:spPr bwMode="auto">
          <a:xfrm>
            <a:off x="5416165" y="5991080"/>
            <a:ext cx="1359668" cy="458780"/>
          </a:xfrm>
          <a:prstGeom prst="rect">
            <a:avLst/>
          </a:prstGeom>
          <a:noFill/>
          <a:ln w="9525">
            <a:noFill/>
            <a:miter lim="800000"/>
            <a:headEnd/>
            <a:tailEnd/>
          </a:ln>
        </p:spPr>
        <p:txBody>
          <a:bodyPr wrap="none">
            <a:spAutoFit/>
          </a:bodyPr>
          <a:lstStyle/>
          <a:p>
            <a:pPr algn="ctr" eaLnBrk="0" fontAlgn="base" hangingPunct="0">
              <a:lnSpc>
                <a:spcPct val="150000"/>
              </a:lnSpc>
              <a:spcBef>
                <a:spcPct val="0"/>
              </a:spcBef>
              <a:spcAft>
                <a:spcPct val="0"/>
              </a:spcAft>
            </a:pPr>
            <a:r>
              <a:rPr lang="en-US" altLang="zh-CN" b="1" dirty="0">
                <a:solidFill>
                  <a:srgbClr val="333399"/>
                </a:solidFill>
                <a:latin typeface="华文中宋" pitchFamily="2" charset="-122"/>
                <a:ea typeface="华文中宋" pitchFamily="2" charset="-122"/>
              </a:rPr>
              <a:t>2021</a:t>
            </a:r>
            <a:r>
              <a:rPr lang="zh-CN" altLang="en-US" b="1" dirty="0">
                <a:solidFill>
                  <a:srgbClr val="333399"/>
                </a:solidFill>
                <a:latin typeface="华文中宋" pitchFamily="2" charset="-122"/>
                <a:ea typeface="华文中宋" pitchFamily="2" charset="-122"/>
              </a:rPr>
              <a:t>年</a:t>
            </a:r>
            <a:r>
              <a:rPr lang="en-US" altLang="zh-CN" b="1" dirty="0">
                <a:solidFill>
                  <a:srgbClr val="333399"/>
                </a:solidFill>
                <a:latin typeface="华文中宋" pitchFamily="2" charset="-122"/>
                <a:ea typeface="华文中宋" pitchFamily="2" charset="-122"/>
              </a:rPr>
              <a:t>5</a:t>
            </a:r>
            <a:r>
              <a:rPr lang="zh-CN" altLang="en-US" b="1" dirty="0">
                <a:solidFill>
                  <a:srgbClr val="333399"/>
                </a:solidFill>
                <a:latin typeface="华文中宋" pitchFamily="2" charset="-122"/>
                <a:ea typeface="华文中宋" pitchFamily="2" charset="-122"/>
              </a:rPr>
              <a:t>月</a:t>
            </a:r>
            <a:endParaRPr lang="en-US" altLang="zh-CN" b="1" dirty="0">
              <a:solidFill>
                <a:srgbClr val="333399"/>
              </a:solidFill>
              <a:latin typeface="华文中宋" pitchFamily="2" charset="-122"/>
              <a:ea typeface="华文中宋" pitchFamily="2" charset="-122"/>
            </a:endParaRPr>
          </a:p>
        </p:txBody>
      </p:sp>
      <p:pic>
        <p:nvPicPr>
          <p:cNvPr id="11" name="图片 10">
            <a:extLst>
              <a:ext uri="{FF2B5EF4-FFF2-40B4-BE49-F238E27FC236}">
                <a16:creationId xmlns:a16="http://schemas.microsoft.com/office/drawing/2014/main" id="{9980D1B8-BA33-4D38-91C1-461079D63C0F}"/>
              </a:ext>
            </a:extLst>
          </p:cNvPr>
          <p:cNvPicPr>
            <a:picLocks noChangeAspect="1"/>
          </p:cNvPicPr>
          <p:nvPr/>
        </p:nvPicPr>
        <p:blipFill>
          <a:blip r:embed="rId3"/>
          <a:stretch>
            <a:fillRect/>
          </a:stretch>
        </p:blipFill>
        <p:spPr>
          <a:xfrm>
            <a:off x="153129" y="149203"/>
            <a:ext cx="2470277" cy="844593"/>
          </a:xfrm>
          <a:prstGeom prst="rect">
            <a:avLst/>
          </a:prstGeom>
        </p:spPr>
      </p:pic>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文本框 2"/>
          <p:cNvSpPr txBox="1"/>
          <p:nvPr/>
        </p:nvSpPr>
        <p:spPr>
          <a:xfrm>
            <a:off x="724535" y="1156335"/>
            <a:ext cx="4569460" cy="398780"/>
          </a:xfrm>
          <a:prstGeom prst="rect">
            <a:avLst/>
          </a:prstGeom>
          <a:noFill/>
        </p:spPr>
        <p:txBody>
          <a:bodyPr wrap="square" rtlCol="0">
            <a:spAutoFit/>
          </a:bodyPr>
          <a:lstStyle/>
          <a:p>
            <a:r>
              <a:rPr lang="en-US" altLang="zh-CN" sz="2000"/>
              <a:t>CS-PCA-SCL</a:t>
            </a:r>
            <a:r>
              <a:rPr lang="zh-CN" altLang="en-US" sz="2000"/>
              <a:t>译码算法性能</a:t>
            </a:r>
          </a:p>
        </p:txBody>
      </p:sp>
      <p:sp>
        <p:nvSpPr>
          <p:cNvPr id="5" name="文本框 4"/>
          <p:cNvSpPr txBox="1"/>
          <p:nvPr/>
        </p:nvSpPr>
        <p:spPr>
          <a:xfrm>
            <a:off x="2032454" y="6322060"/>
            <a:ext cx="2710180" cy="368300"/>
          </a:xfrm>
          <a:prstGeom prst="rect">
            <a:avLst/>
          </a:prstGeom>
          <a:noFill/>
        </p:spPr>
        <p:txBody>
          <a:bodyPr wrap="square" rtlCol="0">
            <a:spAutoFit/>
          </a:bodyPr>
          <a:lstStyle/>
          <a:p>
            <a:r>
              <a:rPr lang="zh-CN" altLang="en-US" dirty="0">
                <a:sym typeface="+mn-ea"/>
              </a:rPr>
              <a:t>（</a:t>
            </a:r>
            <a:r>
              <a:rPr lang="en-US" altLang="zh-CN" dirty="0">
                <a:sym typeface="+mn-ea"/>
              </a:rPr>
              <a:t>128,68</a:t>
            </a:r>
            <a:r>
              <a:rPr lang="zh-CN" altLang="en-US" dirty="0">
                <a:sym typeface="+mn-ea"/>
              </a:rPr>
              <a:t>）级联码</a:t>
            </a:r>
            <a:endParaRPr lang="zh-CN" altLang="en-US" dirty="0"/>
          </a:p>
        </p:txBody>
      </p:sp>
      <p:pic>
        <p:nvPicPr>
          <p:cNvPr id="14" name="图片 13" descr="（128,64）最终">
            <a:extLst>
              <a:ext uri="{FF2B5EF4-FFF2-40B4-BE49-F238E27FC236}">
                <a16:creationId xmlns:a16="http://schemas.microsoft.com/office/drawing/2014/main" id="{5A4B1E9C-ADBC-4139-9F4C-3C52A777342E}"/>
              </a:ext>
            </a:extLst>
          </p:cNvPr>
          <p:cNvPicPr>
            <a:picLocks noChangeAspect="1"/>
          </p:cNvPicPr>
          <p:nvPr/>
        </p:nvPicPr>
        <p:blipFill>
          <a:blip r:embed="rId3"/>
          <a:stretch>
            <a:fillRect/>
          </a:stretch>
        </p:blipFill>
        <p:spPr>
          <a:xfrm>
            <a:off x="302895" y="1669415"/>
            <a:ext cx="5659755" cy="4538345"/>
          </a:xfrm>
          <a:prstGeom prst="rect">
            <a:avLst/>
          </a:prstGeom>
        </p:spPr>
      </p:pic>
      <p:sp>
        <p:nvSpPr>
          <p:cNvPr id="15" name="文本框 14">
            <a:extLst>
              <a:ext uri="{FF2B5EF4-FFF2-40B4-BE49-F238E27FC236}">
                <a16:creationId xmlns:a16="http://schemas.microsoft.com/office/drawing/2014/main" id="{2A309DF4-BDD2-458E-BBBD-D6E769C0B267}"/>
              </a:ext>
            </a:extLst>
          </p:cNvPr>
          <p:cNvSpPr txBox="1"/>
          <p:nvPr/>
        </p:nvSpPr>
        <p:spPr>
          <a:xfrm>
            <a:off x="3855379" y="3975771"/>
            <a:ext cx="5535930" cy="460375"/>
          </a:xfrm>
          <a:prstGeom prst="rect">
            <a:avLst/>
          </a:prstGeom>
          <a:noFill/>
        </p:spPr>
        <p:txBody>
          <a:bodyPr wrap="square" rtlCol="0">
            <a:spAutoFit/>
          </a:bodyPr>
          <a:lstStyle/>
          <a:p>
            <a:r>
              <a:rPr lang="zh-CN" altLang="en-US" sz="2400" dirty="0"/>
              <a:t>不同码长下信息位个数与关键集合个数</a:t>
            </a:r>
          </a:p>
        </p:txBody>
      </p:sp>
      <p:sp>
        <p:nvSpPr>
          <p:cNvPr id="16" name="文本框 15">
            <a:extLst>
              <a:ext uri="{FF2B5EF4-FFF2-40B4-BE49-F238E27FC236}">
                <a16:creationId xmlns:a16="http://schemas.microsoft.com/office/drawing/2014/main" id="{791FC64C-0BF6-41F3-B1A9-B02387B36885}"/>
              </a:ext>
            </a:extLst>
          </p:cNvPr>
          <p:cNvSpPr txBox="1"/>
          <p:nvPr/>
        </p:nvSpPr>
        <p:spPr>
          <a:xfrm>
            <a:off x="6962515" y="3366554"/>
            <a:ext cx="4069429" cy="400110"/>
          </a:xfrm>
          <a:prstGeom prst="rect">
            <a:avLst/>
          </a:prstGeom>
          <a:noFill/>
        </p:spPr>
        <p:txBody>
          <a:bodyPr wrap="square" rtlCol="0">
            <a:spAutoFit/>
          </a:bodyPr>
          <a:lstStyle/>
          <a:p>
            <a:r>
              <a:rPr lang="en-US" altLang="zh-CN" sz="2000" dirty="0"/>
              <a:t>CS-PCA-SCL</a:t>
            </a:r>
            <a:r>
              <a:rPr lang="zh-CN" altLang="en-US" sz="2000" dirty="0"/>
              <a:t>算法性能提升明显</a:t>
            </a:r>
          </a:p>
        </p:txBody>
      </p:sp>
      <p:sp>
        <p:nvSpPr>
          <p:cNvPr id="17" name="矩形 16">
            <a:extLst>
              <a:ext uri="{FF2B5EF4-FFF2-40B4-BE49-F238E27FC236}">
                <a16:creationId xmlns:a16="http://schemas.microsoft.com/office/drawing/2014/main" id="{8834D20A-990A-4973-A59A-5F9ECED0277E}"/>
              </a:ext>
            </a:extLst>
          </p:cNvPr>
          <p:cNvSpPr/>
          <p:nvPr/>
        </p:nvSpPr>
        <p:spPr>
          <a:xfrm>
            <a:off x="6706494" y="3057682"/>
            <a:ext cx="4590697" cy="977222"/>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graphicFrame>
            <p:nvGraphicFramePr>
              <p:cNvPr id="18" name="表格 17">
                <a:extLst>
                  <a:ext uri="{FF2B5EF4-FFF2-40B4-BE49-F238E27FC236}">
                    <a16:creationId xmlns:a16="http://schemas.microsoft.com/office/drawing/2014/main" id="{04FFE8F7-A048-40B4-A5BD-55A02EED2C9D}"/>
                  </a:ext>
                </a:extLst>
              </p:cNvPr>
              <p:cNvGraphicFramePr>
                <a:graphicFrameLocks noGrp="1"/>
              </p:cNvGraphicFramePr>
              <p:nvPr>
                <p:extLst>
                  <p:ext uri="{D42A27DB-BD31-4B8C-83A1-F6EECF244321}">
                    <p14:modId xmlns:p14="http://schemas.microsoft.com/office/powerpoint/2010/main" val="2702172615"/>
                  </p:ext>
                </p:extLst>
              </p:nvPr>
            </p:nvGraphicFramePr>
            <p:xfrm>
              <a:off x="1884252" y="4627273"/>
              <a:ext cx="8807474" cy="1461640"/>
            </p:xfrm>
            <a:graphic>
              <a:graphicData uri="http://schemas.openxmlformats.org/drawingml/2006/table">
                <a:tbl>
                  <a:tblPr firstRow="1" firstCol="1" bandRow="1">
                    <a:tableStyleId>{5C22544A-7EE6-4342-B048-85BDC9FD1C3A}</a:tableStyleId>
                  </a:tblPr>
                  <a:tblGrid>
                    <a:gridCol w="2201350">
                      <a:extLst>
                        <a:ext uri="{9D8B030D-6E8A-4147-A177-3AD203B41FA5}">
                          <a16:colId xmlns:a16="http://schemas.microsoft.com/office/drawing/2014/main" val="2346133380"/>
                        </a:ext>
                      </a:extLst>
                    </a:gridCol>
                    <a:gridCol w="2201350">
                      <a:extLst>
                        <a:ext uri="{9D8B030D-6E8A-4147-A177-3AD203B41FA5}">
                          <a16:colId xmlns:a16="http://schemas.microsoft.com/office/drawing/2014/main" val="2612070732"/>
                        </a:ext>
                      </a:extLst>
                    </a:gridCol>
                    <a:gridCol w="2202387">
                      <a:extLst>
                        <a:ext uri="{9D8B030D-6E8A-4147-A177-3AD203B41FA5}">
                          <a16:colId xmlns:a16="http://schemas.microsoft.com/office/drawing/2014/main" val="2485554885"/>
                        </a:ext>
                      </a:extLst>
                    </a:gridCol>
                    <a:gridCol w="2202387">
                      <a:extLst>
                        <a:ext uri="{9D8B030D-6E8A-4147-A177-3AD203B41FA5}">
                          <a16:colId xmlns:a16="http://schemas.microsoft.com/office/drawing/2014/main" val="3203632201"/>
                        </a:ext>
                      </a:extLst>
                    </a:gridCol>
                  </a:tblGrid>
                  <a:tr h="365410">
                    <a:tc>
                      <a:txBody>
                        <a:bodyPr/>
                        <a:lstStyle/>
                        <a:p>
                          <a:pPr indent="266700" algn="ctr">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𝑁</m:t>
                                </m:r>
                              </m:oMath>
                            </m:oMathPara>
                          </a14:m>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128</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256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512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975670082"/>
                      </a:ext>
                    </a:extLst>
                  </a:tr>
                  <a:tr h="365410">
                    <a:tc>
                      <a:txBody>
                        <a:bodyPr/>
                        <a:lstStyle/>
                        <a:p>
                          <a:pPr indent="266700" algn="ctr">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𝐾</m:t>
                                </m:r>
                              </m:oMath>
                            </m:oMathPara>
                          </a14:m>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64</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128</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256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655474323"/>
                      </a:ext>
                    </a:extLst>
                  </a:tr>
                  <a:tr h="365410">
                    <a:tc>
                      <a:txBody>
                        <a:bodyPr/>
                        <a:lstStyle/>
                        <a:p>
                          <a:pPr indent="266700" algn="ctr">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𝑐𝑠</m:t>
                                    </m:r>
                                  </m:sub>
                                </m:sSub>
                              </m:oMath>
                            </m:oMathPara>
                          </a14:m>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20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38</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65</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12428713"/>
                      </a:ext>
                    </a:extLst>
                  </a:tr>
                  <a:tr h="365410">
                    <a:tc>
                      <a:txBody>
                        <a:bodyPr/>
                        <a:lstStyle/>
                        <a:p>
                          <a:pPr indent="266700" algn="ctr">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𝑐𝑠</m:t>
                                    </m:r>
                                  </m:sub>
                                </m:sSub>
                                <m:r>
                                  <a:rPr lang="en-US" sz="2000" kern="100">
                                    <a:effectLst/>
                                    <a:latin typeface="Cambria Math" panose="02040503050406030204" pitchFamily="18" charset="0"/>
                                  </a:rPr>
                                  <m:t>/</m:t>
                                </m:r>
                                <m:r>
                                  <a:rPr lang="en-US" sz="2000" kern="100">
                                    <a:effectLst/>
                                    <a:latin typeface="Cambria Math" panose="02040503050406030204" pitchFamily="18" charset="0"/>
                                  </a:rPr>
                                  <m:t>𝐾</m:t>
                                </m:r>
                              </m:oMath>
                            </m:oMathPara>
                          </a14:m>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31.25%</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29.9%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25.4%</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55618376"/>
                      </a:ext>
                    </a:extLst>
                  </a:tr>
                </a:tbl>
              </a:graphicData>
            </a:graphic>
          </p:graphicFrame>
        </mc:Choice>
        <mc:Fallback xmlns="">
          <p:graphicFrame>
            <p:nvGraphicFramePr>
              <p:cNvPr id="18" name="表格 17">
                <a:extLst>
                  <a:ext uri="{FF2B5EF4-FFF2-40B4-BE49-F238E27FC236}">
                    <a16:creationId xmlns:a16="http://schemas.microsoft.com/office/drawing/2014/main" id="{04FFE8F7-A048-40B4-A5BD-55A02EED2C9D}"/>
                  </a:ext>
                </a:extLst>
              </p:cNvPr>
              <p:cNvGraphicFramePr>
                <a:graphicFrameLocks noGrp="1"/>
              </p:cNvGraphicFramePr>
              <p:nvPr>
                <p:extLst>
                  <p:ext uri="{D42A27DB-BD31-4B8C-83A1-F6EECF244321}">
                    <p14:modId xmlns:p14="http://schemas.microsoft.com/office/powerpoint/2010/main" val="2702172615"/>
                  </p:ext>
                </p:extLst>
              </p:nvPr>
            </p:nvGraphicFramePr>
            <p:xfrm>
              <a:off x="1884252" y="4627273"/>
              <a:ext cx="8807474" cy="1461640"/>
            </p:xfrm>
            <a:graphic>
              <a:graphicData uri="http://schemas.openxmlformats.org/drawingml/2006/table">
                <a:tbl>
                  <a:tblPr firstRow="1" firstCol="1" bandRow="1">
                    <a:tableStyleId>{5C22544A-7EE6-4342-B048-85BDC9FD1C3A}</a:tableStyleId>
                  </a:tblPr>
                  <a:tblGrid>
                    <a:gridCol w="2201350">
                      <a:extLst>
                        <a:ext uri="{9D8B030D-6E8A-4147-A177-3AD203B41FA5}">
                          <a16:colId xmlns:a16="http://schemas.microsoft.com/office/drawing/2014/main" val="2346133380"/>
                        </a:ext>
                      </a:extLst>
                    </a:gridCol>
                    <a:gridCol w="2201350">
                      <a:extLst>
                        <a:ext uri="{9D8B030D-6E8A-4147-A177-3AD203B41FA5}">
                          <a16:colId xmlns:a16="http://schemas.microsoft.com/office/drawing/2014/main" val="2612070732"/>
                        </a:ext>
                      </a:extLst>
                    </a:gridCol>
                    <a:gridCol w="2202387">
                      <a:extLst>
                        <a:ext uri="{9D8B030D-6E8A-4147-A177-3AD203B41FA5}">
                          <a16:colId xmlns:a16="http://schemas.microsoft.com/office/drawing/2014/main" val="2485554885"/>
                        </a:ext>
                      </a:extLst>
                    </a:gridCol>
                    <a:gridCol w="2202387">
                      <a:extLst>
                        <a:ext uri="{9D8B030D-6E8A-4147-A177-3AD203B41FA5}">
                          <a16:colId xmlns:a16="http://schemas.microsoft.com/office/drawing/2014/main" val="3203632201"/>
                        </a:ext>
                      </a:extLst>
                    </a:gridCol>
                  </a:tblGrid>
                  <a:tr h="365410">
                    <a:tc>
                      <a:txBody>
                        <a:bodyPr/>
                        <a:lstStyle/>
                        <a:p>
                          <a:endParaRPr lang="zh-CN"/>
                        </a:p>
                      </a:txBody>
                      <a:tcPr marL="68580" marR="68580" marT="0" marB="0" anchor="ctr">
                        <a:blipFill>
                          <a:blip r:embed="rId4"/>
                          <a:stretch>
                            <a:fillRect l="-277" t="-20000" r="-301662" b="-328333"/>
                          </a:stretch>
                        </a:blipFill>
                      </a:tcPr>
                    </a:tc>
                    <a:tc>
                      <a:txBody>
                        <a:bodyPr/>
                        <a:lstStyle/>
                        <a:p>
                          <a:pPr indent="266700" algn="ctr">
                            <a:lnSpc>
                              <a:spcPts val="2000"/>
                            </a:lnSpc>
                          </a:pPr>
                          <a:r>
                            <a:rPr lang="en-US" sz="2000" kern="100" dirty="0">
                              <a:effectLst/>
                            </a:rPr>
                            <a:t>128</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256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512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975670082"/>
                      </a:ext>
                    </a:extLst>
                  </a:tr>
                  <a:tr h="365410">
                    <a:tc>
                      <a:txBody>
                        <a:bodyPr/>
                        <a:lstStyle/>
                        <a:p>
                          <a:endParaRPr lang="zh-CN"/>
                        </a:p>
                      </a:txBody>
                      <a:tcPr marL="68580" marR="68580" marT="0" marB="0" anchor="ctr">
                        <a:blipFill>
                          <a:blip r:embed="rId4"/>
                          <a:stretch>
                            <a:fillRect l="-277" t="-120000" r="-301662" b="-228333"/>
                          </a:stretch>
                        </a:blipFill>
                      </a:tcPr>
                    </a:tc>
                    <a:tc>
                      <a:txBody>
                        <a:bodyPr/>
                        <a:lstStyle/>
                        <a:p>
                          <a:pPr indent="266700" algn="ctr">
                            <a:lnSpc>
                              <a:spcPts val="2000"/>
                            </a:lnSpc>
                          </a:pPr>
                          <a:r>
                            <a:rPr lang="en-US" sz="2000" kern="100" dirty="0">
                              <a:effectLst/>
                            </a:rPr>
                            <a:t>64</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128</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256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655474323"/>
                      </a:ext>
                    </a:extLst>
                  </a:tr>
                  <a:tr h="365410">
                    <a:tc>
                      <a:txBody>
                        <a:bodyPr/>
                        <a:lstStyle/>
                        <a:p>
                          <a:endParaRPr lang="zh-CN"/>
                        </a:p>
                      </a:txBody>
                      <a:tcPr marL="68580" marR="68580" marT="0" marB="0" anchor="ctr">
                        <a:blipFill>
                          <a:blip r:embed="rId4"/>
                          <a:stretch>
                            <a:fillRect l="-277" t="-220000" r="-301662" b="-128333"/>
                          </a:stretch>
                        </a:blipFill>
                      </a:tcPr>
                    </a:tc>
                    <a:tc>
                      <a:txBody>
                        <a:bodyPr/>
                        <a:lstStyle/>
                        <a:p>
                          <a:pPr indent="266700" algn="ctr">
                            <a:lnSpc>
                              <a:spcPts val="2000"/>
                            </a:lnSpc>
                          </a:pPr>
                          <a:r>
                            <a:rPr lang="en-US" sz="2000" kern="100">
                              <a:effectLst/>
                            </a:rPr>
                            <a:t>20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38</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65</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12428713"/>
                      </a:ext>
                    </a:extLst>
                  </a:tr>
                  <a:tr h="365410">
                    <a:tc>
                      <a:txBody>
                        <a:bodyPr/>
                        <a:lstStyle/>
                        <a:p>
                          <a:endParaRPr lang="zh-CN"/>
                        </a:p>
                      </a:txBody>
                      <a:tcPr marL="68580" marR="68580" marT="0" marB="0" anchor="ctr">
                        <a:blipFill>
                          <a:blip r:embed="rId4"/>
                          <a:stretch>
                            <a:fillRect l="-277" t="-320000" r="-301662" b="-28333"/>
                          </a:stretch>
                        </a:blipFill>
                      </a:tcPr>
                    </a:tc>
                    <a:tc>
                      <a:txBody>
                        <a:bodyPr/>
                        <a:lstStyle/>
                        <a:p>
                          <a:pPr indent="266700" algn="ctr">
                            <a:lnSpc>
                              <a:spcPts val="2000"/>
                            </a:lnSpc>
                          </a:pPr>
                          <a:r>
                            <a:rPr lang="en-US" sz="2000" kern="100" dirty="0">
                              <a:effectLst/>
                            </a:rPr>
                            <a:t>31.25%</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a:effectLst/>
                            </a:rPr>
                            <a:t>29.9%</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pPr>
                          <a:r>
                            <a:rPr lang="en-US" sz="2000" kern="100" dirty="0">
                              <a:effectLst/>
                            </a:rPr>
                            <a:t>25.4%</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55618376"/>
                      </a:ext>
                    </a:extLst>
                  </a:tr>
                </a:tbl>
              </a:graphicData>
            </a:graphic>
          </p:graphicFrame>
        </mc:Fallback>
      </mc:AlternateContent>
      <p:sp>
        <p:nvSpPr>
          <p:cNvPr id="19" name="流程图: 接点 18">
            <a:extLst>
              <a:ext uri="{FF2B5EF4-FFF2-40B4-BE49-F238E27FC236}">
                <a16:creationId xmlns:a16="http://schemas.microsoft.com/office/drawing/2014/main" id="{5BF7C1C6-B575-4FB0-9FCC-121939F2E841}"/>
              </a:ext>
            </a:extLst>
          </p:cNvPr>
          <p:cNvSpPr/>
          <p:nvPr/>
        </p:nvSpPr>
        <p:spPr>
          <a:xfrm>
            <a:off x="2667384" y="5423424"/>
            <a:ext cx="481630" cy="307126"/>
          </a:xfrm>
          <a:prstGeom prst="flowChartConnector">
            <a:avLst/>
          </a:prstGeom>
          <a:noFill/>
          <a:ln w="1905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0" name="矩形 19">
            <a:extLst>
              <a:ext uri="{FF2B5EF4-FFF2-40B4-BE49-F238E27FC236}">
                <a16:creationId xmlns:a16="http://schemas.microsoft.com/office/drawing/2014/main" id="{8D6EE880-65ED-414D-81A0-54EA04D5B47B}"/>
              </a:ext>
            </a:extLst>
          </p:cNvPr>
          <p:cNvSpPr/>
          <p:nvPr/>
        </p:nvSpPr>
        <p:spPr>
          <a:xfrm>
            <a:off x="4418918" y="5730550"/>
            <a:ext cx="6144231" cy="30712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F6B46718-83AD-4DE6-B01F-6E475014B293}"/>
              </a:ext>
            </a:extLst>
          </p:cNvPr>
          <p:cNvSpPr txBox="1"/>
          <p:nvPr/>
        </p:nvSpPr>
        <p:spPr>
          <a:xfrm>
            <a:off x="114220" y="155235"/>
            <a:ext cx="4972209"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2.1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a:t>
            </a:r>
            <a:r>
              <a:rPr lang="en-US" altLang="zh-CN" sz="2800" b="1" dirty="0">
                <a:solidFill>
                  <a:srgbClr val="133984"/>
                </a:solidFill>
                <a:latin typeface="微软雅黑" panose="020B0503020204020204" pitchFamily="34" charset="-122"/>
                <a:ea typeface="微软雅黑" panose="020B0503020204020204" pitchFamily="34" charset="-122"/>
                <a:sym typeface="+mn-lt"/>
              </a:rPr>
              <a:t>CRC</a:t>
            </a:r>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p:pic>
        <p:nvPicPr>
          <p:cNvPr id="21" name="图片 20">
            <a:extLst>
              <a:ext uri="{FF2B5EF4-FFF2-40B4-BE49-F238E27FC236}">
                <a16:creationId xmlns:a16="http://schemas.microsoft.com/office/drawing/2014/main" id="{859AC1FE-790B-4734-A9CA-EE275075B99C}"/>
              </a:ext>
            </a:extLst>
          </p:cNvPr>
          <p:cNvPicPr>
            <a:picLocks noChangeAspect="1"/>
          </p:cNvPicPr>
          <p:nvPr/>
        </p:nvPicPr>
        <p:blipFill>
          <a:blip r:embed="rId5"/>
          <a:stretch>
            <a:fillRect/>
          </a:stretch>
        </p:blipFill>
        <p:spPr>
          <a:xfrm>
            <a:off x="9532874" y="106891"/>
            <a:ext cx="2470277" cy="844593"/>
          </a:xfrm>
          <a:prstGeom prst="rect">
            <a:avLst/>
          </a:prstGeom>
        </p:spPr>
      </p:pic>
      <p:sp>
        <p:nvSpPr>
          <p:cNvPr id="22" name="流程图: 接点 21">
            <a:extLst>
              <a:ext uri="{FF2B5EF4-FFF2-40B4-BE49-F238E27FC236}">
                <a16:creationId xmlns:a16="http://schemas.microsoft.com/office/drawing/2014/main" id="{A894D674-2E87-43B4-8AFA-51AAF8B6C47E}"/>
              </a:ext>
            </a:extLst>
          </p:cNvPr>
          <p:cNvSpPr/>
          <p:nvPr/>
        </p:nvSpPr>
        <p:spPr>
          <a:xfrm>
            <a:off x="3298163" y="2194590"/>
            <a:ext cx="269067" cy="214312"/>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3" name="文本框 22">
            <a:extLst>
              <a:ext uri="{FF2B5EF4-FFF2-40B4-BE49-F238E27FC236}">
                <a16:creationId xmlns:a16="http://schemas.microsoft.com/office/drawing/2014/main" id="{5FA1A690-97A8-40EE-8BE5-38BF509233D8}"/>
              </a:ext>
            </a:extLst>
          </p:cNvPr>
          <p:cNvSpPr txBox="1"/>
          <p:nvPr/>
        </p:nvSpPr>
        <p:spPr>
          <a:xfrm>
            <a:off x="3633919" y="2101691"/>
            <a:ext cx="6459802" cy="400110"/>
          </a:xfrm>
          <a:prstGeom prst="rect">
            <a:avLst/>
          </a:prstGeom>
          <a:noFill/>
        </p:spPr>
        <p:txBody>
          <a:bodyPr wrap="square" rtlCol="0">
            <a:spAutoFit/>
          </a:bodyPr>
          <a:lstStyle/>
          <a:p>
            <a:r>
              <a:rPr lang="zh-CN" altLang="en-US" sz="2000" dirty="0"/>
              <a:t>全局</a:t>
            </a:r>
            <a:r>
              <a:rPr lang="en-US" altLang="zh-CN" sz="2000" dirty="0"/>
              <a:t>CRC</a:t>
            </a:r>
            <a:r>
              <a:rPr lang="zh-CN" altLang="en-US" sz="2000" dirty="0"/>
              <a:t>校验：所有信息位都需要进行路径分裂</a:t>
            </a:r>
          </a:p>
        </p:txBody>
      </p:sp>
      <p:sp>
        <p:nvSpPr>
          <p:cNvPr id="24" name="流程图: 接点 23">
            <a:extLst>
              <a:ext uri="{FF2B5EF4-FFF2-40B4-BE49-F238E27FC236}">
                <a16:creationId xmlns:a16="http://schemas.microsoft.com/office/drawing/2014/main" id="{38C55214-B6A6-49A5-8FD9-D8E4D6129C94}"/>
              </a:ext>
            </a:extLst>
          </p:cNvPr>
          <p:cNvSpPr/>
          <p:nvPr/>
        </p:nvSpPr>
        <p:spPr>
          <a:xfrm>
            <a:off x="3298163" y="3164805"/>
            <a:ext cx="269067" cy="214312"/>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25" name="文本框 24">
            <a:extLst>
              <a:ext uri="{FF2B5EF4-FFF2-40B4-BE49-F238E27FC236}">
                <a16:creationId xmlns:a16="http://schemas.microsoft.com/office/drawing/2014/main" id="{CF810759-CDB4-4AA3-A4AD-4FEB921F87B4}"/>
              </a:ext>
            </a:extLst>
          </p:cNvPr>
          <p:cNvSpPr txBox="1"/>
          <p:nvPr/>
        </p:nvSpPr>
        <p:spPr>
          <a:xfrm>
            <a:off x="3633919" y="3071906"/>
            <a:ext cx="6574496" cy="400110"/>
          </a:xfrm>
          <a:prstGeom prst="rect">
            <a:avLst/>
          </a:prstGeom>
          <a:noFill/>
        </p:spPr>
        <p:txBody>
          <a:bodyPr wrap="square" rtlCol="0">
            <a:spAutoFit/>
          </a:bodyPr>
          <a:lstStyle/>
          <a:p>
            <a:r>
              <a:rPr lang="zh-CN" altLang="en-US" sz="2000" dirty="0"/>
              <a:t>部分</a:t>
            </a:r>
            <a:r>
              <a:rPr lang="en-US" altLang="zh-CN" sz="2000" dirty="0"/>
              <a:t>CRC</a:t>
            </a:r>
            <a:r>
              <a:rPr lang="zh-CN" altLang="en-US" sz="2000" dirty="0"/>
              <a:t>校验：只需要在关键集合处进行路径分裂</a:t>
            </a:r>
          </a:p>
        </p:txBody>
      </p:sp>
      <p:sp>
        <p:nvSpPr>
          <p:cNvPr id="2" name="文本框 1">
            <a:extLst>
              <a:ext uri="{FF2B5EF4-FFF2-40B4-BE49-F238E27FC236}">
                <a16:creationId xmlns:a16="http://schemas.microsoft.com/office/drawing/2014/main" id="{68F53CC1-705E-46AC-9BC9-5BDA65549A98}"/>
              </a:ext>
            </a:extLst>
          </p:cNvPr>
          <p:cNvSpPr txBox="1"/>
          <p:nvPr/>
        </p:nvSpPr>
        <p:spPr>
          <a:xfrm>
            <a:off x="9117768" y="6300470"/>
            <a:ext cx="2890761" cy="461665"/>
          </a:xfrm>
          <a:prstGeom prst="rect">
            <a:avLst/>
          </a:prstGeom>
          <a:noFill/>
        </p:spPr>
        <p:txBody>
          <a:bodyPr wrap="square" rtlCol="0">
            <a:spAutoFit/>
          </a:bodyPr>
          <a:lstStyle/>
          <a:p>
            <a:r>
              <a:rPr lang="zh-CN" altLang="en-US" sz="2400" dirty="0">
                <a:solidFill>
                  <a:srgbClr val="FF0000"/>
                </a:solidFill>
              </a:rPr>
              <a:t>复杂度减少约</a:t>
            </a:r>
            <a:r>
              <a:rPr lang="en-US" altLang="zh-CN" sz="2400" dirty="0">
                <a:solidFill>
                  <a:srgbClr val="FF0000"/>
                </a:solidFill>
              </a:rPr>
              <a:t>2/3</a:t>
            </a:r>
            <a:endParaRPr lang="zh-CN" altLang="en-US" sz="24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par>
                                <p:cTn id="8" presetID="22" presetClass="exit" presetSubtype="4" fill="hold" nodeType="withEffect">
                                  <p:stCondLst>
                                    <p:cond delay="0"/>
                                  </p:stCondLst>
                                  <p:childTnLst>
                                    <p:animEffect transition="out" filter="wipe(down)">
                                      <p:cBhvr>
                                        <p:cTn id="9" dur="500"/>
                                        <p:tgtEl>
                                          <p:spTgt spid="14"/>
                                        </p:tgtEl>
                                      </p:cBhvr>
                                    </p:animEffect>
                                    <p:set>
                                      <p:cBhvr>
                                        <p:cTn id="10" dur="1" fill="hold">
                                          <p:stCondLst>
                                            <p:cond delay="499"/>
                                          </p:stCondLst>
                                        </p:cTn>
                                        <p:tgtEl>
                                          <p:spTgt spid="14"/>
                                        </p:tgtEl>
                                        <p:attrNameLst>
                                          <p:attrName>style.visibility</p:attrName>
                                        </p:attrNameLst>
                                      </p:cBhvr>
                                      <p:to>
                                        <p:strVal val="hidden"/>
                                      </p:to>
                                    </p:set>
                                  </p:childTnLst>
                                </p:cTn>
                              </p:par>
                              <p:par>
                                <p:cTn id="11" presetID="22" presetClass="exit" presetSubtype="4" fill="hold" grpId="1" nodeType="withEffect">
                                  <p:stCondLst>
                                    <p:cond delay="0"/>
                                  </p:stCondLst>
                                  <p:childTnLst>
                                    <p:animEffect transition="out" filter="wipe(down)">
                                      <p:cBhvr>
                                        <p:cTn id="12" dur="500"/>
                                        <p:tgtEl>
                                          <p:spTgt spid="16"/>
                                        </p:tgtEl>
                                      </p:cBhvr>
                                    </p:animEffect>
                                    <p:set>
                                      <p:cBhvr>
                                        <p:cTn id="13" dur="1" fill="hold">
                                          <p:stCondLst>
                                            <p:cond delay="499"/>
                                          </p:stCondLst>
                                        </p:cTn>
                                        <p:tgtEl>
                                          <p:spTgt spid="16"/>
                                        </p:tgtEl>
                                        <p:attrNameLst>
                                          <p:attrName>style.visibility</p:attrName>
                                        </p:attrNameLst>
                                      </p:cBhvr>
                                      <p:to>
                                        <p:strVal val="hidden"/>
                                      </p:to>
                                    </p:set>
                                  </p:childTnLst>
                                </p:cTn>
                              </p:par>
                              <p:par>
                                <p:cTn id="14" presetID="22" presetClass="exit" presetSubtype="4" fill="hold" grpId="1" nodeType="withEffect">
                                  <p:stCondLst>
                                    <p:cond delay="0"/>
                                  </p:stCondLst>
                                  <p:childTnLst>
                                    <p:animEffect transition="out" filter="wipe(down)">
                                      <p:cBhvr>
                                        <p:cTn id="15" dur="500"/>
                                        <p:tgtEl>
                                          <p:spTgt spid="17"/>
                                        </p:tgtEl>
                                      </p:cBhvr>
                                    </p:animEffect>
                                    <p:set>
                                      <p:cBhvr>
                                        <p:cTn id="16" dur="1" fill="hold">
                                          <p:stCondLst>
                                            <p:cond delay="499"/>
                                          </p:stCondLst>
                                        </p:cTn>
                                        <p:tgtEl>
                                          <p:spTgt spid="1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p:tgtEl>
                                          <p:spTgt spid="19"/>
                                        </p:tgtEl>
                                        <p:attrNameLst>
                                          <p:attrName>ppt_y</p:attrName>
                                        </p:attrNameLst>
                                      </p:cBhvr>
                                      <p:tavLst>
                                        <p:tav tm="0">
                                          <p:val>
                                            <p:strVal val="#ppt_y+#ppt_h*1.125000"/>
                                          </p:val>
                                        </p:tav>
                                        <p:tav tm="100000">
                                          <p:val>
                                            <p:strVal val="#ppt_y"/>
                                          </p:val>
                                        </p:tav>
                                      </p:tavLst>
                                    </p:anim>
                                    <p:animEffect transition="in" filter="wipe(up)">
                                      <p:cBhvr>
                                        <p:cTn id="36" dur="5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15" grpId="0"/>
      <p:bldP spid="15" grpId="1"/>
      <p:bldP spid="16" grpId="1"/>
      <p:bldP spid="17" grpId="1" animBg="1"/>
      <p:bldP spid="19" grpId="0" animBg="1"/>
      <p:bldP spid="20" grpId="0" animBg="1"/>
      <p:bldP spid="22" grpId="0" animBg="1"/>
      <p:bldP spid="23" grpId="0"/>
      <p:bldP spid="24" grpId="0" animBg="1"/>
      <p:bldP spid="25"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MH_Other_3"/>
          <p:cNvSpPr/>
          <p:nvPr/>
        </p:nvSpPr>
        <p:spPr>
          <a:xfrm>
            <a:off x="4352290" y="1246505"/>
            <a:ext cx="3349625" cy="2041525"/>
          </a:xfrm>
          <a:prstGeom prst="diamond">
            <a:avLst/>
          </a:prstGeom>
          <a:solidFill>
            <a:srgbClr val="B3672E"/>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en-US" altLang="zh-CN" sz="2800" b="1" i="0" u="none" strike="noStrike" kern="0" cap="none" spc="0" normalizeH="0" baseline="0" noProof="0">
                <a:ln>
                  <a:noFill/>
                </a:ln>
                <a:solidFill>
                  <a:schemeClr val="bg1"/>
                </a:solidFill>
                <a:effectLst/>
                <a:uLnTx/>
                <a:uFillTx/>
                <a:cs typeface="+mn-ea"/>
                <a:sym typeface="+mn-lt"/>
              </a:rPr>
              <a:t>solution</a:t>
            </a:r>
          </a:p>
        </p:txBody>
      </p:sp>
      <p:sp>
        <p:nvSpPr>
          <p:cNvPr id="9" name="MH_Other_1"/>
          <p:cNvSpPr/>
          <p:nvPr/>
        </p:nvSpPr>
        <p:spPr>
          <a:xfrm>
            <a:off x="764540" y="1481455"/>
            <a:ext cx="2906395" cy="166370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en-US" altLang="zh-CN" sz="2400" i="0" u="none" strike="noStrike" kern="0" cap="none" spc="0" normalizeH="0" baseline="0" noProof="0">
                <a:ln>
                  <a:noFill/>
                </a:ln>
                <a:solidFill>
                  <a:schemeClr val="tx1"/>
                </a:solidFill>
                <a:effectLst/>
                <a:uLnTx/>
                <a:uFillTx/>
                <a:cs typeface="+mn-ea"/>
                <a:sym typeface="+mn-lt"/>
              </a:rPr>
              <a:t>CRC</a:t>
            </a:r>
            <a:r>
              <a:rPr kumimoji="0" lang="zh-CN" altLang="en-US" sz="2400" i="0" u="none" strike="noStrike" kern="0" cap="none" spc="0" normalizeH="0" baseline="0" noProof="0">
                <a:ln>
                  <a:noFill/>
                </a:ln>
                <a:solidFill>
                  <a:schemeClr val="tx1"/>
                </a:solidFill>
                <a:effectLst/>
                <a:uLnTx/>
                <a:uFillTx/>
                <a:cs typeface="+mn-ea"/>
                <a:sym typeface="+mn-lt"/>
              </a:rPr>
              <a:t>弊端？</a:t>
            </a:r>
          </a:p>
        </p:txBody>
      </p:sp>
      <p:sp>
        <p:nvSpPr>
          <p:cNvPr id="4" name="MH_Other_1"/>
          <p:cNvSpPr/>
          <p:nvPr/>
        </p:nvSpPr>
        <p:spPr>
          <a:xfrm>
            <a:off x="8528050" y="1452880"/>
            <a:ext cx="2906395" cy="166370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zh-CN" altLang="en-US" sz="2400" i="0" u="none" strike="noStrike" kern="0" cap="none" spc="0" normalizeH="0" baseline="0" noProof="0">
                <a:ln>
                  <a:noFill/>
                </a:ln>
                <a:solidFill>
                  <a:schemeClr val="tx1"/>
                </a:solidFill>
                <a:effectLst/>
                <a:uLnTx/>
                <a:uFillTx/>
                <a:cs typeface="+mn-ea"/>
                <a:sym typeface="+mn-lt"/>
              </a:rPr>
              <a:t>距离参数</a:t>
            </a:r>
          </a:p>
        </p:txBody>
      </p:sp>
      <p:sp>
        <p:nvSpPr>
          <p:cNvPr id="8" name="文本框 7"/>
          <p:cNvSpPr txBox="1"/>
          <p:nvPr/>
        </p:nvSpPr>
        <p:spPr>
          <a:xfrm>
            <a:off x="2692768" y="4169410"/>
            <a:ext cx="4731385" cy="460375"/>
          </a:xfrm>
          <a:prstGeom prst="rect">
            <a:avLst/>
          </a:prstGeom>
          <a:noFill/>
        </p:spPr>
        <p:txBody>
          <a:bodyPr wrap="square" rtlCol="0">
            <a:spAutoFit/>
          </a:bodyPr>
          <a:lstStyle/>
          <a:p>
            <a:r>
              <a:rPr lang="zh-CN" altLang="en-US" sz="2400"/>
              <a:t>定义：</a:t>
            </a:r>
          </a:p>
        </p:txBody>
      </p:sp>
      <p:sp>
        <p:nvSpPr>
          <p:cNvPr id="17" name="文本框 16"/>
          <p:cNvSpPr txBox="1"/>
          <p:nvPr/>
        </p:nvSpPr>
        <p:spPr>
          <a:xfrm>
            <a:off x="2662288" y="5645150"/>
            <a:ext cx="8877300" cy="460375"/>
          </a:xfrm>
          <a:prstGeom prst="rect">
            <a:avLst/>
          </a:prstGeom>
          <a:noFill/>
        </p:spPr>
        <p:txBody>
          <a:bodyPr wrap="square" rtlCol="0">
            <a:spAutoFit/>
          </a:bodyPr>
          <a:lstStyle/>
          <a:p>
            <a:r>
              <a:rPr lang="zh-CN" altLang="en-US" sz="2400" dirty="0"/>
              <a:t>根据距离参数选择的候选码字符合最大似然译码准则</a:t>
            </a:r>
          </a:p>
        </p:txBody>
      </p:sp>
      <p:sp>
        <p:nvSpPr>
          <p:cNvPr id="2" name="流程图: 接点 1">
            <a:extLst>
              <a:ext uri="{FF2B5EF4-FFF2-40B4-BE49-F238E27FC236}">
                <a16:creationId xmlns:a16="http://schemas.microsoft.com/office/drawing/2014/main" id="{1A63B688-CBF9-4CC7-8A67-C098A9B07E4A}"/>
              </a:ext>
            </a:extLst>
          </p:cNvPr>
          <p:cNvSpPr/>
          <p:nvPr/>
        </p:nvSpPr>
        <p:spPr>
          <a:xfrm>
            <a:off x="1905581" y="4278834"/>
            <a:ext cx="314107" cy="314325"/>
          </a:xfrm>
          <a:prstGeom prst="flowChartConnector">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卷形: 水平 5">
            <a:extLst>
              <a:ext uri="{FF2B5EF4-FFF2-40B4-BE49-F238E27FC236}">
                <a16:creationId xmlns:a16="http://schemas.microsoft.com/office/drawing/2014/main" id="{51FDAE26-4835-4785-AB4D-2FAADB24F212}"/>
              </a:ext>
            </a:extLst>
          </p:cNvPr>
          <p:cNvSpPr/>
          <p:nvPr/>
        </p:nvSpPr>
        <p:spPr>
          <a:xfrm>
            <a:off x="1548498" y="5645150"/>
            <a:ext cx="1028700" cy="530492"/>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t>结论</a:t>
            </a:r>
          </a:p>
        </p:txBody>
      </p:sp>
      <p:sp>
        <p:nvSpPr>
          <p:cNvPr id="12" name="文本框 11">
            <a:extLst>
              <a:ext uri="{FF2B5EF4-FFF2-40B4-BE49-F238E27FC236}">
                <a16:creationId xmlns:a16="http://schemas.microsoft.com/office/drawing/2014/main" id="{BC510FD8-4CCF-4260-8557-044B6470C79C}"/>
              </a:ext>
            </a:extLst>
          </p:cNvPr>
          <p:cNvSpPr txBox="1"/>
          <p:nvPr/>
        </p:nvSpPr>
        <p:spPr>
          <a:xfrm>
            <a:off x="114220" y="155235"/>
            <a:ext cx="5757943"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2.2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译码可靠性测度：距离参数</a:t>
            </a:r>
            <a:r>
              <a:rPr lang="en-US" altLang="zh-CN" sz="2800" b="1" i="1" dirty="0">
                <a:solidFill>
                  <a:srgbClr val="133984"/>
                </a:solidFill>
                <a:latin typeface="微软雅黑" panose="020B0503020204020204" pitchFamily="34" charset="-122"/>
                <a:ea typeface="微软雅黑" panose="020B0503020204020204" pitchFamily="34" charset="-122"/>
                <a:sym typeface="+mn-lt"/>
              </a:rPr>
              <a:t>D</a:t>
            </a:r>
            <a:endParaRPr lang="zh-CN" altLang="en-US" sz="2800" b="1" i="1" dirty="0">
              <a:solidFill>
                <a:srgbClr val="133984"/>
              </a:solidFill>
              <a:latin typeface="微软雅黑" panose="020B0503020204020204" pitchFamily="34" charset="-122"/>
              <a:ea typeface="微软雅黑" panose="020B0503020204020204" pitchFamily="34" charset="-122"/>
              <a:sym typeface="+mn-lt"/>
            </a:endParaRPr>
          </a:p>
        </p:txBody>
      </p:sp>
      <p:pic>
        <p:nvPicPr>
          <p:cNvPr id="13" name="图片 12">
            <a:extLst>
              <a:ext uri="{FF2B5EF4-FFF2-40B4-BE49-F238E27FC236}">
                <a16:creationId xmlns:a16="http://schemas.microsoft.com/office/drawing/2014/main" id="{13D95ECF-8CD6-4D7F-8E6E-D28B0E3416C5}"/>
              </a:ext>
            </a:extLst>
          </p:cNvPr>
          <p:cNvPicPr>
            <a:picLocks noChangeAspect="1"/>
          </p:cNvPicPr>
          <p:nvPr/>
        </p:nvPicPr>
        <p:blipFill>
          <a:blip r:embed="rId3"/>
          <a:stretch>
            <a:fillRect/>
          </a:stretch>
        </p:blipFill>
        <p:spPr>
          <a:xfrm>
            <a:off x="9532874" y="106891"/>
            <a:ext cx="2470277" cy="844593"/>
          </a:xfrm>
          <a:prstGeom prst="rect">
            <a:avLst/>
          </a:prstGeom>
        </p:spPr>
      </p:pic>
      <p:pic>
        <p:nvPicPr>
          <p:cNvPr id="10" name="图片 9">
            <a:extLst>
              <a:ext uri="{FF2B5EF4-FFF2-40B4-BE49-F238E27FC236}">
                <a16:creationId xmlns:a16="http://schemas.microsoft.com/office/drawing/2014/main" id="{F1965D18-0211-4D8C-A725-6E36B372139B}"/>
              </a:ext>
            </a:extLst>
          </p:cNvPr>
          <p:cNvPicPr>
            <a:picLocks noChangeAspect="1"/>
          </p:cNvPicPr>
          <p:nvPr/>
        </p:nvPicPr>
        <p:blipFill>
          <a:blip r:embed="rId4"/>
          <a:stretch>
            <a:fillRect/>
          </a:stretch>
        </p:blipFill>
        <p:spPr>
          <a:xfrm>
            <a:off x="3670935" y="3991974"/>
            <a:ext cx="3364148" cy="1050787"/>
          </a:xfrm>
          <a:prstGeom prst="rect">
            <a:avLst/>
          </a:prstGeom>
        </p:spPr>
      </p:pic>
    </p:spTree>
  </p:cSld>
  <p:clrMapOvr>
    <a:masterClrMapping/>
  </p:clrMapOvr>
  <p:transition/>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anim calcmode="lin" valueType="num">
                                      <p:cBhvr>
                                        <p:cTn id="15" dur="500" fill="hold"/>
                                        <p:tgtEl>
                                          <p:spTgt spid="4"/>
                                        </p:tgtEl>
                                        <p:attrNameLst>
                                          <p:attrName>ppt_x</p:attrName>
                                        </p:attrNameLst>
                                      </p:cBhvr>
                                      <p:tavLst>
                                        <p:tav tm="0">
                                          <p:val>
                                            <p:strVal val="#ppt_x"/>
                                          </p:val>
                                        </p:tav>
                                        <p:tav tm="100000">
                                          <p:val>
                                            <p:strVal val="#ppt_x"/>
                                          </p:val>
                                        </p:tav>
                                      </p:tavLst>
                                    </p:anim>
                                    <p:anim calcmode="lin" valueType="num">
                                      <p:cBhvr>
                                        <p:cTn id="16"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4" grpId="0" bldLvl="0" animBg="1"/>
      <p:bldP spid="8" grpId="0"/>
      <p:bldP spid="17" grpId="0"/>
      <p:bldP spid="2"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文本框 2"/>
          <p:cNvSpPr txBox="1"/>
          <p:nvPr/>
        </p:nvSpPr>
        <p:spPr>
          <a:xfrm>
            <a:off x="537470" y="1171105"/>
            <a:ext cx="2976880" cy="460375"/>
          </a:xfrm>
          <a:prstGeom prst="rect">
            <a:avLst/>
          </a:prstGeom>
          <a:noFill/>
        </p:spPr>
        <p:txBody>
          <a:bodyPr wrap="square" rtlCol="0">
            <a:spAutoFit/>
          </a:bodyPr>
          <a:lstStyle/>
          <a:p>
            <a:pPr marL="342900" indent="-342900">
              <a:buFont typeface="Wingdings" panose="05000000000000000000" pitchFamily="2" charset="2"/>
              <a:buChar char="l"/>
            </a:pPr>
            <a:r>
              <a:rPr lang="zh-CN" altLang="en-US" sz="2400" dirty="0"/>
              <a:t>最大似然译码准则：</a:t>
            </a:r>
          </a:p>
        </p:txBody>
      </p:sp>
      <p:sp>
        <p:nvSpPr>
          <p:cNvPr id="10" name="上下箭头 9"/>
          <p:cNvSpPr/>
          <p:nvPr/>
        </p:nvSpPr>
        <p:spPr>
          <a:xfrm>
            <a:off x="2819400" y="1734820"/>
            <a:ext cx="396240" cy="1029335"/>
          </a:xfrm>
          <a:prstGeom prst="upDownArrow">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560704" y="3027154"/>
            <a:ext cx="3055938" cy="461665"/>
          </a:xfrm>
          <a:prstGeom prst="rect">
            <a:avLst/>
          </a:prstGeom>
          <a:noFill/>
        </p:spPr>
        <p:txBody>
          <a:bodyPr wrap="square" rtlCol="0">
            <a:spAutoFit/>
          </a:bodyPr>
          <a:lstStyle/>
          <a:p>
            <a:pPr marL="342900" indent="-342900">
              <a:buFont typeface="Wingdings" panose="05000000000000000000" pitchFamily="2" charset="2"/>
              <a:buChar char="l"/>
            </a:pPr>
            <a:r>
              <a:rPr lang="zh-CN" altLang="en-US" sz="2400" dirty="0"/>
              <a:t>最小平方欧氏距离</a:t>
            </a:r>
          </a:p>
        </p:txBody>
      </p:sp>
      <p:sp>
        <p:nvSpPr>
          <p:cNvPr id="14" name="上下箭头 13"/>
          <p:cNvSpPr/>
          <p:nvPr/>
        </p:nvSpPr>
        <p:spPr>
          <a:xfrm rot="16200000">
            <a:off x="3933190" y="2729865"/>
            <a:ext cx="396240" cy="1029335"/>
          </a:xfrm>
          <a:prstGeom prst="upDownArrow">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4983829" y="3020060"/>
            <a:ext cx="2702211" cy="461665"/>
          </a:xfrm>
          <a:prstGeom prst="rect">
            <a:avLst/>
          </a:prstGeom>
          <a:noFill/>
        </p:spPr>
        <p:txBody>
          <a:bodyPr wrap="square" rtlCol="0">
            <a:spAutoFit/>
          </a:bodyPr>
          <a:lstStyle/>
          <a:p>
            <a:pPr marL="342900" indent="-342900">
              <a:buFont typeface="Wingdings" panose="05000000000000000000" pitchFamily="2" charset="2"/>
              <a:buChar char="l"/>
            </a:pPr>
            <a:r>
              <a:rPr lang="zh-CN" altLang="en-US" sz="2400" dirty="0"/>
              <a:t>相关测度最大：</a:t>
            </a:r>
          </a:p>
        </p:txBody>
      </p:sp>
      <p:sp>
        <p:nvSpPr>
          <p:cNvPr id="22" name="上下箭头 21"/>
          <p:cNvSpPr/>
          <p:nvPr/>
        </p:nvSpPr>
        <p:spPr>
          <a:xfrm>
            <a:off x="9584690" y="3615690"/>
            <a:ext cx="396240" cy="1029335"/>
          </a:xfrm>
          <a:prstGeom prst="upDownArrow">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上下箭头 25"/>
          <p:cNvSpPr/>
          <p:nvPr/>
        </p:nvSpPr>
        <p:spPr>
          <a:xfrm rot="16200000">
            <a:off x="7661275" y="4587240"/>
            <a:ext cx="396240" cy="1029335"/>
          </a:xfrm>
          <a:prstGeom prst="upDownArrow">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A0B795A3-F666-4E5B-A0B2-BAF203D9BA38}"/>
              </a:ext>
            </a:extLst>
          </p:cNvPr>
          <p:cNvSpPr txBox="1"/>
          <p:nvPr/>
        </p:nvSpPr>
        <p:spPr>
          <a:xfrm>
            <a:off x="8576260" y="5122456"/>
            <a:ext cx="625716" cy="461665"/>
          </a:xfrm>
          <a:prstGeom prst="rect">
            <a:avLst/>
          </a:prstGeom>
          <a:noFill/>
        </p:spPr>
        <p:txBody>
          <a:bodyPr wrap="square" rtlCol="0">
            <a:spAutoFit/>
          </a:bodyPr>
          <a:lstStyle/>
          <a:p>
            <a:pPr marL="342900" indent="-342900">
              <a:buFont typeface="Wingdings" panose="05000000000000000000" pitchFamily="2" charset="2"/>
              <a:buChar char="l"/>
            </a:pPr>
            <a:r>
              <a:rPr lang="en-US" altLang="zh-CN" sz="2400" dirty="0"/>
              <a:t> </a:t>
            </a:r>
            <a:endParaRPr lang="zh-CN" altLang="en-US" sz="2400" dirty="0"/>
          </a:p>
        </p:txBody>
      </p:sp>
      <p:sp>
        <p:nvSpPr>
          <p:cNvPr id="7" name="文本框 6">
            <a:extLst>
              <a:ext uri="{FF2B5EF4-FFF2-40B4-BE49-F238E27FC236}">
                <a16:creationId xmlns:a16="http://schemas.microsoft.com/office/drawing/2014/main" id="{939FB0EA-29C2-41FE-8A18-725168585A08}"/>
              </a:ext>
            </a:extLst>
          </p:cNvPr>
          <p:cNvSpPr txBox="1"/>
          <p:nvPr/>
        </p:nvSpPr>
        <p:spPr>
          <a:xfrm>
            <a:off x="541551" y="4280621"/>
            <a:ext cx="682670" cy="461665"/>
          </a:xfrm>
          <a:prstGeom prst="rect">
            <a:avLst/>
          </a:prstGeom>
          <a:noFill/>
        </p:spPr>
        <p:txBody>
          <a:bodyPr wrap="square" rtlCol="0">
            <a:spAutoFit/>
          </a:bodyPr>
          <a:lstStyle/>
          <a:p>
            <a:pPr marL="342900" indent="-342900">
              <a:buFont typeface="Wingdings" panose="05000000000000000000" pitchFamily="2" charset="2"/>
              <a:buChar char="l"/>
            </a:pPr>
            <a:r>
              <a:rPr lang="en-US" altLang="zh-CN" sz="2400" dirty="0"/>
              <a:t> </a:t>
            </a:r>
            <a:endParaRPr lang="zh-CN" altLang="en-US" sz="2400" dirty="0"/>
          </a:p>
        </p:txBody>
      </p:sp>
      <p:sp>
        <p:nvSpPr>
          <p:cNvPr id="9" name="文本框 8">
            <a:extLst>
              <a:ext uri="{FF2B5EF4-FFF2-40B4-BE49-F238E27FC236}">
                <a16:creationId xmlns:a16="http://schemas.microsoft.com/office/drawing/2014/main" id="{5E51D3D9-242E-4DA3-9714-2F79D5775C95}"/>
              </a:ext>
            </a:extLst>
          </p:cNvPr>
          <p:cNvSpPr txBox="1"/>
          <p:nvPr/>
        </p:nvSpPr>
        <p:spPr>
          <a:xfrm>
            <a:off x="6915664" y="6169314"/>
            <a:ext cx="1660596" cy="400110"/>
          </a:xfrm>
          <a:prstGeom prst="rect">
            <a:avLst/>
          </a:prstGeom>
          <a:noFill/>
        </p:spPr>
        <p:txBody>
          <a:bodyPr wrap="square" rtlCol="0">
            <a:spAutoFit/>
          </a:bodyPr>
          <a:lstStyle/>
          <a:p>
            <a:r>
              <a:rPr lang="zh-CN" altLang="en-US" sz="2000" dirty="0"/>
              <a:t>距离参数</a:t>
            </a:r>
          </a:p>
        </p:txBody>
      </p:sp>
      <p:sp>
        <p:nvSpPr>
          <p:cNvPr id="16" name="箭头: 左右 15">
            <a:extLst>
              <a:ext uri="{FF2B5EF4-FFF2-40B4-BE49-F238E27FC236}">
                <a16:creationId xmlns:a16="http://schemas.microsoft.com/office/drawing/2014/main" id="{E0995C34-623A-42D7-8DAD-1C5D0F672E9D}"/>
              </a:ext>
            </a:extLst>
          </p:cNvPr>
          <p:cNvSpPr/>
          <p:nvPr/>
        </p:nvSpPr>
        <p:spPr>
          <a:xfrm>
            <a:off x="8225881" y="6308810"/>
            <a:ext cx="1021237" cy="164741"/>
          </a:xfrm>
          <a:prstGeom prst="leftRightArrow">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id="{3E851DB9-F7EC-4A4D-9B18-8C61E7418B5D}"/>
              </a:ext>
            </a:extLst>
          </p:cNvPr>
          <p:cNvSpPr txBox="1"/>
          <p:nvPr/>
        </p:nvSpPr>
        <p:spPr>
          <a:xfrm>
            <a:off x="9395285" y="6191125"/>
            <a:ext cx="1891622" cy="400110"/>
          </a:xfrm>
          <a:prstGeom prst="rect">
            <a:avLst/>
          </a:prstGeom>
          <a:noFill/>
        </p:spPr>
        <p:txBody>
          <a:bodyPr wrap="square" rtlCol="0">
            <a:spAutoFit/>
          </a:bodyPr>
          <a:lstStyle/>
          <a:p>
            <a:r>
              <a:rPr lang="zh-CN" altLang="en-US" sz="2000" dirty="0"/>
              <a:t>最大似然译码</a:t>
            </a:r>
          </a:p>
        </p:txBody>
      </p:sp>
      <p:sp>
        <p:nvSpPr>
          <p:cNvPr id="21" name="矩形 20">
            <a:extLst>
              <a:ext uri="{FF2B5EF4-FFF2-40B4-BE49-F238E27FC236}">
                <a16:creationId xmlns:a16="http://schemas.microsoft.com/office/drawing/2014/main" id="{E5903BAA-552D-4FEC-801B-DE81B719044F}"/>
              </a:ext>
            </a:extLst>
          </p:cNvPr>
          <p:cNvSpPr/>
          <p:nvPr/>
        </p:nvSpPr>
        <p:spPr>
          <a:xfrm>
            <a:off x="6617185" y="6009914"/>
            <a:ext cx="4563460" cy="65942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a:extLst>
              <a:ext uri="{FF2B5EF4-FFF2-40B4-BE49-F238E27FC236}">
                <a16:creationId xmlns:a16="http://schemas.microsoft.com/office/drawing/2014/main" id="{C4A5F55D-FFF8-40ED-A8E9-A744BF9E107E}"/>
              </a:ext>
            </a:extLst>
          </p:cNvPr>
          <p:cNvSpPr txBox="1"/>
          <p:nvPr/>
        </p:nvSpPr>
        <p:spPr>
          <a:xfrm>
            <a:off x="114220" y="155235"/>
            <a:ext cx="6386593"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2.2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译码可靠性测度：距离参数</a:t>
            </a:r>
            <a:r>
              <a:rPr lang="en-US" altLang="zh-CN" sz="2800" b="1" i="1" dirty="0">
                <a:solidFill>
                  <a:srgbClr val="133984"/>
                </a:solidFill>
                <a:latin typeface="微软雅黑" panose="020B0503020204020204" pitchFamily="34" charset="-122"/>
                <a:ea typeface="微软雅黑" panose="020B0503020204020204" pitchFamily="34" charset="-122"/>
                <a:sym typeface="+mn-lt"/>
              </a:rPr>
              <a:t>D</a:t>
            </a:r>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p:pic>
        <p:nvPicPr>
          <p:cNvPr id="25" name="图片 24">
            <a:extLst>
              <a:ext uri="{FF2B5EF4-FFF2-40B4-BE49-F238E27FC236}">
                <a16:creationId xmlns:a16="http://schemas.microsoft.com/office/drawing/2014/main" id="{7859FAAD-BC3F-495D-9EB6-43C491F51100}"/>
              </a:ext>
            </a:extLst>
          </p:cNvPr>
          <p:cNvPicPr>
            <a:picLocks noChangeAspect="1"/>
          </p:cNvPicPr>
          <p:nvPr/>
        </p:nvPicPr>
        <p:blipFill>
          <a:blip r:embed="rId3"/>
          <a:stretch>
            <a:fillRect/>
          </a:stretch>
        </p:blipFill>
        <p:spPr>
          <a:xfrm>
            <a:off x="9532874" y="106891"/>
            <a:ext cx="2470277" cy="844593"/>
          </a:xfrm>
          <a:prstGeom prst="rect">
            <a:avLst/>
          </a:prstGeom>
        </p:spPr>
      </p:pic>
      <p:pic>
        <p:nvPicPr>
          <p:cNvPr id="4" name="图片 3">
            <a:extLst>
              <a:ext uri="{FF2B5EF4-FFF2-40B4-BE49-F238E27FC236}">
                <a16:creationId xmlns:a16="http://schemas.microsoft.com/office/drawing/2014/main" id="{019C3C92-84B5-4B0F-B5D0-F7DD1E6D67AD}"/>
              </a:ext>
            </a:extLst>
          </p:cNvPr>
          <p:cNvPicPr>
            <a:picLocks noChangeAspect="1"/>
          </p:cNvPicPr>
          <p:nvPr/>
        </p:nvPicPr>
        <p:blipFill>
          <a:blip r:embed="rId4"/>
          <a:stretch>
            <a:fillRect/>
          </a:stretch>
        </p:blipFill>
        <p:spPr>
          <a:xfrm>
            <a:off x="3514350" y="970884"/>
            <a:ext cx="2969481" cy="950785"/>
          </a:xfrm>
          <a:prstGeom prst="rect">
            <a:avLst/>
          </a:prstGeom>
        </p:spPr>
      </p:pic>
      <p:pic>
        <p:nvPicPr>
          <p:cNvPr id="18" name="图片 17">
            <a:extLst>
              <a:ext uri="{FF2B5EF4-FFF2-40B4-BE49-F238E27FC236}">
                <a16:creationId xmlns:a16="http://schemas.microsoft.com/office/drawing/2014/main" id="{991911E1-00D5-4B0A-9DE3-22E213FD58B6}"/>
              </a:ext>
            </a:extLst>
          </p:cNvPr>
          <p:cNvPicPr>
            <a:picLocks noChangeAspect="1"/>
          </p:cNvPicPr>
          <p:nvPr/>
        </p:nvPicPr>
        <p:blipFill>
          <a:blip r:embed="rId5"/>
          <a:stretch>
            <a:fillRect/>
          </a:stretch>
        </p:blipFill>
        <p:spPr>
          <a:xfrm>
            <a:off x="7335661" y="2762453"/>
            <a:ext cx="2197213" cy="927148"/>
          </a:xfrm>
          <a:prstGeom prst="rect">
            <a:avLst/>
          </a:prstGeom>
        </p:spPr>
      </p:pic>
      <p:pic>
        <p:nvPicPr>
          <p:cNvPr id="28" name="图片 27">
            <a:extLst>
              <a:ext uri="{FF2B5EF4-FFF2-40B4-BE49-F238E27FC236}">
                <a16:creationId xmlns:a16="http://schemas.microsoft.com/office/drawing/2014/main" id="{6A351926-8856-4D9F-8C9D-05236C125C81}"/>
              </a:ext>
            </a:extLst>
          </p:cNvPr>
          <p:cNvPicPr>
            <a:picLocks noChangeAspect="1"/>
          </p:cNvPicPr>
          <p:nvPr/>
        </p:nvPicPr>
        <p:blipFill>
          <a:blip r:embed="rId6"/>
          <a:stretch>
            <a:fillRect/>
          </a:stretch>
        </p:blipFill>
        <p:spPr>
          <a:xfrm>
            <a:off x="8983928" y="4826236"/>
            <a:ext cx="2045333" cy="1087805"/>
          </a:xfrm>
          <a:prstGeom prst="rect">
            <a:avLst/>
          </a:prstGeom>
        </p:spPr>
      </p:pic>
      <p:pic>
        <p:nvPicPr>
          <p:cNvPr id="5" name="图片 4">
            <a:extLst>
              <a:ext uri="{FF2B5EF4-FFF2-40B4-BE49-F238E27FC236}">
                <a16:creationId xmlns:a16="http://schemas.microsoft.com/office/drawing/2014/main" id="{9DA40768-5C1A-4129-8554-7B18598B28D2}"/>
              </a:ext>
            </a:extLst>
          </p:cNvPr>
          <p:cNvPicPr>
            <a:picLocks noChangeAspect="1"/>
          </p:cNvPicPr>
          <p:nvPr/>
        </p:nvPicPr>
        <p:blipFill>
          <a:blip r:embed="rId7"/>
          <a:stretch>
            <a:fillRect/>
          </a:stretch>
        </p:blipFill>
        <p:spPr>
          <a:xfrm>
            <a:off x="812994" y="3791250"/>
            <a:ext cx="3968954" cy="2902099"/>
          </a:xfrm>
          <a:prstGeom prst="rect">
            <a:avLst/>
          </a:prstGeom>
        </p:spPr>
      </p:pic>
      <p:sp>
        <p:nvSpPr>
          <p:cNvPr id="31" name="文本框 30"/>
          <p:cNvSpPr txBox="1"/>
          <p:nvPr/>
        </p:nvSpPr>
        <p:spPr>
          <a:xfrm>
            <a:off x="4450557" y="6363673"/>
            <a:ext cx="706755" cy="460375"/>
          </a:xfrm>
          <a:prstGeom prst="rect">
            <a:avLst/>
          </a:prstGeom>
          <a:noFill/>
        </p:spPr>
        <p:txBody>
          <a:bodyPr wrap="square" rtlCol="0">
            <a:spAutoFit/>
          </a:bodyPr>
          <a:lstStyle/>
          <a:p>
            <a:r>
              <a:rPr lang="zh-CN" altLang="en-US" sz="2400" dirty="0">
                <a:solidFill>
                  <a:srgbClr val="C00000"/>
                </a:solidFill>
              </a:rPr>
              <a:t>小</a:t>
            </a:r>
          </a:p>
        </p:txBody>
      </p:sp>
      <p:sp>
        <p:nvSpPr>
          <p:cNvPr id="30" name="椭圆 29"/>
          <p:cNvSpPr/>
          <p:nvPr/>
        </p:nvSpPr>
        <p:spPr>
          <a:xfrm>
            <a:off x="3461431" y="5869347"/>
            <a:ext cx="989126" cy="988653"/>
          </a:xfrm>
          <a:prstGeom prst="ellipse">
            <a:avLst/>
          </a:prstGeom>
          <a:noFill/>
          <a:ln w="28575">
            <a:solidFill>
              <a:srgbClr val="C00000"/>
            </a:solidFill>
            <a:prstDash val="dash"/>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anim calcmode="lin" valueType="num">
                                      <p:cBhvr>
                                        <p:cTn id="13" dur="500" fill="hold"/>
                                        <p:tgtEl>
                                          <p:spTgt spid="16"/>
                                        </p:tgtEl>
                                        <p:attrNameLst>
                                          <p:attrName>ppt_x</p:attrName>
                                        </p:attrNameLst>
                                      </p:cBhvr>
                                      <p:tavLst>
                                        <p:tav tm="0">
                                          <p:val>
                                            <p:strVal val="#ppt_x"/>
                                          </p:val>
                                        </p:tav>
                                        <p:tav tm="100000">
                                          <p:val>
                                            <p:strVal val="#ppt_x"/>
                                          </p:val>
                                        </p:tav>
                                      </p:tavLst>
                                    </p:anim>
                                    <p:anim calcmode="lin" valueType="num">
                                      <p:cBhvr>
                                        <p:cTn id="14" dur="500" fill="hold"/>
                                        <p:tgtEl>
                                          <p:spTgt spid="1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anim calcmode="lin" valueType="num">
                                      <p:cBhvr>
                                        <p:cTn id="18" dur="500" fill="hold"/>
                                        <p:tgtEl>
                                          <p:spTgt spid="19"/>
                                        </p:tgtEl>
                                        <p:attrNameLst>
                                          <p:attrName>ppt_x</p:attrName>
                                        </p:attrNameLst>
                                      </p:cBhvr>
                                      <p:tavLst>
                                        <p:tav tm="0">
                                          <p:val>
                                            <p:strVal val="#ppt_x"/>
                                          </p:val>
                                        </p:tav>
                                        <p:tav tm="100000">
                                          <p:val>
                                            <p:strVal val="#ppt_x"/>
                                          </p:val>
                                        </p:tav>
                                      </p:tavLst>
                                    </p:anim>
                                    <p:anim calcmode="lin" valueType="num">
                                      <p:cBhvr>
                                        <p:cTn id="19" dur="500" fill="hold"/>
                                        <p:tgtEl>
                                          <p:spTgt spid="1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anim calcmode="lin" valueType="num">
                                      <p:cBhvr>
                                        <p:cTn id="23" dur="500" fill="hold"/>
                                        <p:tgtEl>
                                          <p:spTgt spid="21"/>
                                        </p:tgtEl>
                                        <p:attrNameLst>
                                          <p:attrName>ppt_x</p:attrName>
                                        </p:attrNameLst>
                                      </p:cBhvr>
                                      <p:tavLst>
                                        <p:tav tm="0">
                                          <p:val>
                                            <p:strVal val="#ppt_x"/>
                                          </p:val>
                                        </p:tav>
                                        <p:tav tm="100000">
                                          <p:val>
                                            <p:strVal val="#ppt_x"/>
                                          </p:val>
                                        </p:tav>
                                      </p:tavLst>
                                    </p:anim>
                                    <p:anim calcmode="lin" valueType="num">
                                      <p:cBhvr>
                                        <p:cTn id="24" dur="5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animBg="1"/>
      <p:bldP spid="19" grpId="0"/>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4" name="Group 1"/>
          <p:cNvGrpSpPr/>
          <p:nvPr/>
        </p:nvGrpSpPr>
        <p:grpSpPr>
          <a:xfrm>
            <a:off x="737826" y="1749583"/>
            <a:ext cx="881047" cy="950978"/>
            <a:chOff x="2351113" y="890020"/>
            <a:chExt cx="658010" cy="771994"/>
          </a:xfrm>
          <a:solidFill>
            <a:srgbClr val="656A63"/>
          </a:solidFill>
        </p:grpSpPr>
        <p:sp>
          <p:nvSpPr>
            <p:cNvPr id="39" name="Freeform 9"/>
            <p:cNvSpPr/>
            <p:nvPr/>
          </p:nvSpPr>
          <p:spPr bwMode="auto">
            <a:xfrm rot="5400000">
              <a:off x="2382894" y="1013384"/>
              <a:ext cx="392953" cy="456515"/>
            </a:xfrm>
            <a:custGeom>
              <a:avLst/>
              <a:gdLst>
                <a:gd name="T0" fmla="*/ 226 w 226"/>
                <a:gd name="T1" fmla="*/ 0 h 772"/>
                <a:gd name="T2" fmla="*/ 226 w 226"/>
                <a:gd name="T3" fmla="*/ 772 h 772"/>
                <a:gd name="T4" fmla="*/ 0 w 226"/>
                <a:gd name="T5" fmla="*/ 594 h 772"/>
                <a:gd name="T6" fmla="*/ 0 w 226"/>
                <a:gd name="T7" fmla="*/ 0 h 772"/>
                <a:gd name="T8" fmla="*/ 226 w 226"/>
                <a:gd name="T9" fmla="*/ 0 h 772"/>
              </a:gdLst>
              <a:ahLst/>
              <a:cxnLst>
                <a:cxn ang="0">
                  <a:pos x="T0" y="T1"/>
                </a:cxn>
                <a:cxn ang="0">
                  <a:pos x="T2" y="T3"/>
                </a:cxn>
                <a:cxn ang="0">
                  <a:pos x="T4" y="T5"/>
                </a:cxn>
                <a:cxn ang="0">
                  <a:pos x="T6" y="T7"/>
                </a:cxn>
                <a:cxn ang="0">
                  <a:pos x="T8" y="T9"/>
                </a:cxn>
              </a:cxnLst>
              <a:rect l="0" t="0" r="r" b="b"/>
              <a:pathLst>
                <a:path w="226" h="772">
                  <a:moveTo>
                    <a:pt x="226" y="0"/>
                  </a:moveTo>
                  <a:lnTo>
                    <a:pt x="226" y="772"/>
                  </a:lnTo>
                  <a:lnTo>
                    <a:pt x="0" y="594"/>
                  </a:lnTo>
                  <a:lnTo>
                    <a:pt x="0" y="0"/>
                  </a:lnTo>
                  <a:lnTo>
                    <a:pt x="226" y="0"/>
                  </a:lnTo>
                  <a:close/>
                </a:path>
              </a:pathLst>
            </a:custGeom>
            <a:solidFill>
              <a:srgbClr val="9A9479"/>
            </a:solid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40" name="Freeform 10"/>
            <p:cNvSpPr/>
            <p:nvPr/>
          </p:nvSpPr>
          <p:spPr bwMode="auto">
            <a:xfrm rot="5400000">
              <a:off x="2518598" y="1171489"/>
              <a:ext cx="771994" cy="209056"/>
            </a:xfrm>
            <a:custGeom>
              <a:avLst/>
              <a:gdLst>
                <a:gd name="T0" fmla="*/ 222 w 444"/>
                <a:gd name="T1" fmla="*/ 0 h 192"/>
                <a:gd name="T2" fmla="*/ 0 w 444"/>
                <a:gd name="T3" fmla="*/ 192 h 192"/>
                <a:gd name="T4" fmla="*/ 222 w 444"/>
                <a:gd name="T5" fmla="*/ 192 h 192"/>
                <a:gd name="T6" fmla="*/ 444 w 444"/>
                <a:gd name="T7" fmla="*/ 192 h 192"/>
                <a:gd name="T8" fmla="*/ 222 w 444"/>
                <a:gd name="T9" fmla="*/ 0 h 192"/>
              </a:gdLst>
              <a:ahLst/>
              <a:cxnLst>
                <a:cxn ang="0">
                  <a:pos x="T0" y="T1"/>
                </a:cxn>
                <a:cxn ang="0">
                  <a:pos x="T2" y="T3"/>
                </a:cxn>
                <a:cxn ang="0">
                  <a:pos x="T4" y="T5"/>
                </a:cxn>
                <a:cxn ang="0">
                  <a:pos x="T6" y="T7"/>
                </a:cxn>
                <a:cxn ang="0">
                  <a:pos x="T8" y="T9"/>
                </a:cxn>
              </a:cxnLst>
              <a:rect l="0" t="0" r="r" b="b"/>
              <a:pathLst>
                <a:path w="444" h="192">
                  <a:moveTo>
                    <a:pt x="222" y="0"/>
                  </a:moveTo>
                  <a:lnTo>
                    <a:pt x="0" y="192"/>
                  </a:lnTo>
                  <a:lnTo>
                    <a:pt x="222" y="192"/>
                  </a:lnTo>
                  <a:lnTo>
                    <a:pt x="444" y="192"/>
                  </a:lnTo>
                  <a:lnTo>
                    <a:pt x="222" y="0"/>
                  </a:lnTo>
                  <a:close/>
                </a:path>
              </a:pathLst>
            </a:custGeom>
            <a:solidFill>
              <a:srgbClr val="9A9479"/>
            </a:solidFill>
            <a:ln>
              <a:noFill/>
            </a:ln>
          </p:spPr>
          <p:txBody>
            <a:bodyPr vert="horz" wrap="square" lIns="91440" tIns="45720" rIns="91440" bIns="45720" numCol="1" anchor="t" anchorCtr="0" compatLnSpc="1"/>
            <a:lstStyle/>
            <a:p>
              <a:endParaRPr lang="en-AU" dirty="0">
                <a:cs typeface="+mn-ea"/>
                <a:sym typeface="+mn-lt"/>
              </a:endParaRPr>
            </a:p>
          </p:txBody>
        </p:sp>
      </p:grpSp>
      <p:sp>
        <p:nvSpPr>
          <p:cNvPr id="43" name="TextBox 14"/>
          <p:cNvSpPr txBox="1"/>
          <p:nvPr/>
        </p:nvSpPr>
        <p:spPr>
          <a:xfrm>
            <a:off x="958259" y="1908223"/>
            <a:ext cx="477520" cy="583565"/>
          </a:xfrm>
          <a:prstGeom prst="rect">
            <a:avLst/>
          </a:prstGeom>
          <a:noFill/>
        </p:spPr>
        <p:txBody>
          <a:bodyPr wrap="square" rtlCol="0">
            <a:spAutoFit/>
          </a:bodyPr>
          <a:lstStyle/>
          <a:p>
            <a:pPr algn="ctr"/>
            <a:r>
              <a:rPr lang="en-US" sz="3200" b="1" dirty="0">
                <a:solidFill>
                  <a:schemeClr val="bg1"/>
                </a:solidFill>
                <a:cs typeface="+mn-ea"/>
                <a:sym typeface="+mn-lt"/>
              </a:rPr>
              <a:t>1</a:t>
            </a:r>
          </a:p>
        </p:txBody>
      </p:sp>
      <p:sp>
        <p:nvSpPr>
          <p:cNvPr id="3" name="文本框 2"/>
          <p:cNvSpPr txBox="1"/>
          <p:nvPr/>
        </p:nvSpPr>
        <p:spPr>
          <a:xfrm>
            <a:off x="1047750" y="1032510"/>
            <a:ext cx="7103269" cy="461665"/>
          </a:xfrm>
          <a:prstGeom prst="rect">
            <a:avLst/>
          </a:prstGeom>
          <a:noFill/>
        </p:spPr>
        <p:txBody>
          <a:bodyPr wrap="square" rtlCol="0">
            <a:spAutoFit/>
          </a:bodyPr>
          <a:lstStyle/>
          <a:p>
            <a:r>
              <a:rPr lang="zh-CN" altLang="en-US" sz="2400" dirty="0"/>
              <a:t>基于距离参数的单比特翻转</a:t>
            </a:r>
            <a:r>
              <a:rPr lang="zh-CN" altLang="en-US" sz="2400" i="1" dirty="0"/>
              <a:t>（</a:t>
            </a:r>
            <a:r>
              <a:rPr lang="en-US" altLang="zh-CN" sz="2400" i="1" dirty="0"/>
              <a:t> D</a:t>
            </a:r>
            <a:r>
              <a:rPr lang="en-US" altLang="zh-CN" sz="2400" dirty="0"/>
              <a:t>-SCF </a:t>
            </a:r>
            <a:r>
              <a:rPr lang="zh-CN" altLang="en-US" sz="2400" i="1" dirty="0"/>
              <a:t>）</a:t>
            </a:r>
            <a:r>
              <a:rPr lang="zh-CN" altLang="en-US" sz="2400" dirty="0"/>
              <a:t>译码算法</a:t>
            </a:r>
          </a:p>
        </p:txBody>
      </p:sp>
      <p:sp>
        <p:nvSpPr>
          <p:cNvPr id="4" name="文本框 3">
            <a:extLst>
              <a:ext uri="{FF2B5EF4-FFF2-40B4-BE49-F238E27FC236}">
                <a16:creationId xmlns:a16="http://schemas.microsoft.com/office/drawing/2014/main" id="{92C015A1-13C2-4599-BA95-7C7A6C1D131D}"/>
              </a:ext>
            </a:extLst>
          </p:cNvPr>
          <p:cNvSpPr txBox="1"/>
          <p:nvPr/>
        </p:nvSpPr>
        <p:spPr>
          <a:xfrm>
            <a:off x="1747024" y="2013017"/>
            <a:ext cx="6325358" cy="400110"/>
          </a:xfrm>
          <a:prstGeom prst="rect">
            <a:avLst/>
          </a:prstGeom>
          <a:noFill/>
        </p:spPr>
        <p:txBody>
          <a:bodyPr wrap="square" rtlCol="0">
            <a:spAutoFit/>
          </a:bodyPr>
          <a:lstStyle/>
          <a:p>
            <a:r>
              <a:rPr lang="en-US" altLang="zh-CN" sz="2000" dirty="0"/>
              <a:t>SC</a:t>
            </a:r>
            <a:r>
              <a:rPr lang="zh-CN" altLang="en-US" sz="2000" dirty="0"/>
              <a:t>译码，获得译码结果</a:t>
            </a:r>
          </a:p>
        </p:txBody>
      </p:sp>
      <p:grpSp>
        <p:nvGrpSpPr>
          <p:cNvPr id="31" name="Group 1">
            <a:extLst>
              <a:ext uri="{FF2B5EF4-FFF2-40B4-BE49-F238E27FC236}">
                <a16:creationId xmlns:a16="http://schemas.microsoft.com/office/drawing/2014/main" id="{8A433FED-03F9-4667-8071-FB51A1F7680C}"/>
              </a:ext>
            </a:extLst>
          </p:cNvPr>
          <p:cNvGrpSpPr/>
          <p:nvPr/>
        </p:nvGrpSpPr>
        <p:grpSpPr>
          <a:xfrm>
            <a:off x="3216167" y="2529732"/>
            <a:ext cx="881047" cy="950978"/>
            <a:chOff x="2351113" y="890020"/>
            <a:chExt cx="658010" cy="771994"/>
          </a:xfrm>
          <a:solidFill>
            <a:srgbClr val="E2A52A"/>
          </a:solidFill>
        </p:grpSpPr>
        <p:sp>
          <p:nvSpPr>
            <p:cNvPr id="44" name="Freeform 9">
              <a:extLst>
                <a:ext uri="{FF2B5EF4-FFF2-40B4-BE49-F238E27FC236}">
                  <a16:creationId xmlns:a16="http://schemas.microsoft.com/office/drawing/2014/main" id="{6C321CA9-97A5-490E-B611-0C21C4D1CCAA}"/>
                </a:ext>
              </a:extLst>
            </p:cNvPr>
            <p:cNvSpPr/>
            <p:nvPr/>
          </p:nvSpPr>
          <p:spPr bwMode="auto">
            <a:xfrm rot="5400000">
              <a:off x="2382894" y="1013384"/>
              <a:ext cx="392953" cy="456515"/>
            </a:xfrm>
            <a:custGeom>
              <a:avLst/>
              <a:gdLst>
                <a:gd name="T0" fmla="*/ 226 w 226"/>
                <a:gd name="T1" fmla="*/ 0 h 772"/>
                <a:gd name="T2" fmla="*/ 226 w 226"/>
                <a:gd name="T3" fmla="*/ 772 h 772"/>
                <a:gd name="T4" fmla="*/ 0 w 226"/>
                <a:gd name="T5" fmla="*/ 594 h 772"/>
                <a:gd name="T6" fmla="*/ 0 w 226"/>
                <a:gd name="T7" fmla="*/ 0 h 772"/>
                <a:gd name="T8" fmla="*/ 226 w 226"/>
                <a:gd name="T9" fmla="*/ 0 h 772"/>
              </a:gdLst>
              <a:ahLst/>
              <a:cxnLst>
                <a:cxn ang="0">
                  <a:pos x="T0" y="T1"/>
                </a:cxn>
                <a:cxn ang="0">
                  <a:pos x="T2" y="T3"/>
                </a:cxn>
                <a:cxn ang="0">
                  <a:pos x="T4" y="T5"/>
                </a:cxn>
                <a:cxn ang="0">
                  <a:pos x="T6" y="T7"/>
                </a:cxn>
                <a:cxn ang="0">
                  <a:pos x="T8" y="T9"/>
                </a:cxn>
              </a:cxnLst>
              <a:rect l="0" t="0" r="r" b="b"/>
              <a:pathLst>
                <a:path w="226" h="772">
                  <a:moveTo>
                    <a:pt x="226" y="0"/>
                  </a:moveTo>
                  <a:lnTo>
                    <a:pt x="226" y="772"/>
                  </a:lnTo>
                  <a:lnTo>
                    <a:pt x="0" y="594"/>
                  </a:lnTo>
                  <a:lnTo>
                    <a:pt x="0" y="0"/>
                  </a:lnTo>
                  <a:lnTo>
                    <a:pt x="226" y="0"/>
                  </a:lnTo>
                  <a:close/>
                </a:path>
              </a:pathLst>
            </a:custGeom>
            <a:grp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45" name="Freeform 10">
              <a:extLst>
                <a:ext uri="{FF2B5EF4-FFF2-40B4-BE49-F238E27FC236}">
                  <a16:creationId xmlns:a16="http://schemas.microsoft.com/office/drawing/2014/main" id="{9DE3BF85-11C9-4D9D-9116-B24C63D826A5}"/>
                </a:ext>
              </a:extLst>
            </p:cNvPr>
            <p:cNvSpPr/>
            <p:nvPr/>
          </p:nvSpPr>
          <p:spPr bwMode="auto">
            <a:xfrm rot="5400000">
              <a:off x="2518598" y="1171489"/>
              <a:ext cx="771994" cy="209056"/>
            </a:xfrm>
            <a:custGeom>
              <a:avLst/>
              <a:gdLst>
                <a:gd name="T0" fmla="*/ 222 w 444"/>
                <a:gd name="T1" fmla="*/ 0 h 192"/>
                <a:gd name="T2" fmla="*/ 0 w 444"/>
                <a:gd name="T3" fmla="*/ 192 h 192"/>
                <a:gd name="T4" fmla="*/ 222 w 444"/>
                <a:gd name="T5" fmla="*/ 192 h 192"/>
                <a:gd name="T6" fmla="*/ 444 w 444"/>
                <a:gd name="T7" fmla="*/ 192 h 192"/>
                <a:gd name="T8" fmla="*/ 222 w 444"/>
                <a:gd name="T9" fmla="*/ 0 h 192"/>
              </a:gdLst>
              <a:ahLst/>
              <a:cxnLst>
                <a:cxn ang="0">
                  <a:pos x="T0" y="T1"/>
                </a:cxn>
                <a:cxn ang="0">
                  <a:pos x="T2" y="T3"/>
                </a:cxn>
                <a:cxn ang="0">
                  <a:pos x="T4" y="T5"/>
                </a:cxn>
                <a:cxn ang="0">
                  <a:pos x="T6" y="T7"/>
                </a:cxn>
                <a:cxn ang="0">
                  <a:pos x="T8" y="T9"/>
                </a:cxn>
              </a:cxnLst>
              <a:rect l="0" t="0" r="r" b="b"/>
              <a:pathLst>
                <a:path w="444" h="192">
                  <a:moveTo>
                    <a:pt x="222" y="0"/>
                  </a:moveTo>
                  <a:lnTo>
                    <a:pt x="0" y="192"/>
                  </a:lnTo>
                  <a:lnTo>
                    <a:pt x="222" y="192"/>
                  </a:lnTo>
                  <a:lnTo>
                    <a:pt x="444" y="192"/>
                  </a:lnTo>
                  <a:lnTo>
                    <a:pt x="222" y="0"/>
                  </a:lnTo>
                  <a:close/>
                </a:path>
              </a:pathLst>
            </a:custGeom>
            <a:grpFill/>
            <a:ln>
              <a:noFill/>
            </a:ln>
          </p:spPr>
          <p:txBody>
            <a:bodyPr vert="horz" wrap="square" lIns="91440" tIns="45720" rIns="91440" bIns="45720" numCol="1" anchor="t" anchorCtr="0" compatLnSpc="1"/>
            <a:lstStyle/>
            <a:p>
              <a:endParaRPr lang="en-AU" dirty="0">
                <a:cs typeface="+mn-ea"/>
                <a:sym typeface="+mn-lt"/>
              </a:endParaRPr>
            </a:p>
          </p:txBody>
        </p:sp>
      </p:grpSp>
      <p:sp>
        <p:nvSpPr>
          <p:cNvPr id="46" name="TextBox 14">
            <a:extLst>
              <a:ext uri="{FF2B5EF4-FFF2-40B4-BE49-F238E27FC236}">
                <a16:creationId xmlns:a16="http://schemas.microsoft.com/office/drawing/2014/main" id="{D4BDFEB0-4B9B-492B-9665-CC8E984322DD}"/>
              </a:ext>
            </a:extLst>
          </p:cNvPr>
          <p:cNvSpPr txBox="1"/>
          <p:nvPr/>
        </p:nvSpPr>
        <p:spPr>
          <a:xfrm>
            <a:off x="3436600" y="2688372"/>
            <a:ext cx="477520" cy="583565"/>
          </a:xfrm>
          <a:prstGeom prst="rect">
            <a:avLst/>
          </a:prstGeom>
          <a:noFill/>
        </p:spPr>
        <p:txBody>
          <a:bodyPr wrap="square" rtlCol="0">
            <a:spAutoFit/>
          </a:bodyPr>
          <a:lstStyle/>
          <a:p>
            <a:pPr algn="ctr"/>
            <a:r>
              <a:rPr lang="en-US" sz="3200" b="1" dirty="0">
                <a:solidFill>
                  <a:schemeClr val="bg1"/>
                </a:solidFill>
                <a:cs typeface="+mn-ea"/>
                <a:sym typeface="+mn-lt"/>
              </a:rPr>
              <a:t>2</a:t>
            </a:r>
          </a:p>
        </p:txBody>
      </p:sp>
      <p:sp>
        <p:nvSpPr>
          <p:cNvPr id="48" name="文本框 47">
            <a:extLst>
              <a:ext uri="{FF2B5EF4-FFF2-40B4-BE49-F238E27FC236}">
                <a16:creationId xmlns:a16="http://schemas.microsoft.com/office/drawing/2014/main" id="{1AA743D4-8032-4D51-8F53-BD8B57BD4627}"/>
              </a:ext>
            </a:extLst>
          </p:cNvPr>
          <p:cNvSpPr txBox="1"/>
          <p:nvPr/>
        </p:nvSpPr>
        <p:spPr>
          <a:xfrm>
            <a:off x="4016487" y="2805166"/>
            <a:ext cx="8111789" cy="400110"/>
          </a:xfrm>
          <a:prstGeom prst="rect">
            <a:avLst/>
          </a:prstGeom>
          <a:noFill/>
        </p:spPr>
        <p:txBody>
          <a:bodyPr wrap="square" rtlCol="0">
            <a:spAutoFit/>
          </a:bodyPr>
          <a:lstStyle/>
          <a:p>
            <a:r>
              <a:rPr lang="zh-CN" altLang="en-US" sz="2000" dirty="0"/>
              <a:t>设定翻转次数</a:t>
            </a:r>
            <a:r>
              <a:rPr lang="en-US" altLang="zh-CN" sz="2000" i="1" dirty="0"/>
              <a:t>T</a:t>
            </a:r>
            <a:r>
              <a:rPr lang="zh-CN" altLang="en-US" sz="2000" dirty="0"/>
              <a:t>，选择</a:t>
            </a:r>
            <a:r>
              <a:rPr lang="zh-CN" altLang="en-US" sz="2000" dirty="0">
                <a:solidFill>
                  <a:srgbClr val="FF0000"/>
                </a:solidFill>
              </a:rPr>
              <a:t>关键集合</a:t>
            </a:r>
            <a:r>
              <a:rPr lang="zh-CN" altLang="en-US" sz="2000" dirty="0"/>
              <a:t>中的</a:t>
            </a:r>
            <a:r>
              <a:rPr lang="en-US" altLang="zh-CN" sz="2000" dirty="0"/>
              <a:t>T</a:t>
            </a:r>
            <a:r>
              <a:rPr lang="zh-CN" altLang="en-US" sz="2000" dirty="0"/>
              <a:t>个似然比最小的比特为待翻转集合。</a:t>
            </a:r>
          </a:p>
        </p:txBody>
      </p:sp>
      <p:grpSp>
        <p:nvGrpSpPr>
          <p:cNvPr id="49" name="Group 1">
            <a:extLst>
              <a:ext uri="{FF2B5EF4-FFF2-40B4-BE49-F238E27FC236}">
                <a16:creationId xmlns:a16="http://schemas.microsoft.com/office/drawing/2014/main" id="{32AA1DEB-E365-4CD4-9398-D19787B0CA38}"/>
              </a:ext>
            </a:extLst>
          </p:cNvPr>
          <p:cNvGrpSpPr/>
          <p:nvPr/>
        </p:nvGrpSpPr>
        <p:grpSpPr>
          <a:xfrm>
            <a:off x="737829" y="3484631"/>
            <a:ext cx="881047" cy="950978"/>
            <a:chOff x="2351113" y="890020"/>
            <a:chExt cx="658010" cy="771994"/>
          </a:xfrm>
          <a:solidFill>
            <a:srgbClr val="656A63"/>
          </a:solidFill>
        </p:grpSpPr>
        <p:sp>
          <p:nvSpPr>
            <p:cNvPr id="50" name="Freeform 9">
              <a:extLst>
                <a:ext uri="{FF2B5EF4-FFF2-40B4-BE49-F238E27FC236}">
                  <a16:creationId xmlns:a16="http://schemas.microsoft.com/office/drawing/2014/main" id="{D771F660-337B-48F2-A7A0-97925543DA5F}"/>
                </a:ext>
              </a:extLst>
            </p:cNvPr>
            <p:cNvSpPr/>
            <p:nvPr/>
          </p:nvSpPr>
          <p:spPr bwMode="auto">
            <a:xfrm rot="5400000">
              <a:off x="2382894" y="1013384"/>
              <a:ext cx="392953" cy="456515"/>
            </a:xfrm>
            <a:custGeom>
              <a:avLst/>
              <a:gdLst>
                <a:gd name="T0" fmla="*/ 226 w 226"/>
                <a:gd name="T1" fmla="*/ 0 h 772"/>
                <a:gd name="T2" fmla="*/ 226 w 226"/>
                <a:gd name="T3" fmla="*/ 772 h 772"/>
                <a:gd name="T4" fmla="*/ 0 w 226"/>
                <a:gd name="T5" fmla="*/ 594 h 772"/>
                <a:gd name="T6" fmla="*/ 0 w 226"/>
                <a:gd name="T7" fmla="*/ 0 h 772"/>
                <a:gd name="T8" fmla="*/ 226 w 226"/>
                <a:gd name="T9" fmla="*/ 0 h 772"/>
              </a:gdLst>
              <a:ahLst/>
              <a:cxnLst>
                <a:cxn ang="0">
                  <a:pos x="T0" y="T1"/>
                </a:cxn>
                <a:cxn ang="0">
                  <a:pos x="T2" y="T3"/>
                </a:cxn>
                <a:cxn ang="0">
                  <a:pos x="T4" y="T5"/>
                </a:cxn>
                <a:cxn ang="0">
                  <a:pos x="T6" y="T7"/>
                </a:cxn>
                <a:cxn ang="0">
                  <a:pos x="T8" y="T9"/>
                </a:cxn>
              </a:cxnLst>
              <a:rect l="0" t="0" r="r" b="b"/>
              <a:pathLst>
                <a:path w="226" h="772">
                  <a:moveTo>
                    <a:pt x="226" y="0"/>
                  </a:moveTo>
                  <a:lnTo>
                    <a:pt x="226" y="772"/>
                  </a:lnTo>
                  <a:lnTo>
                    <a:pt x="0" y="594"/>
                  </a:lnTo>
                  <a:lnTo>
                    <a:pt x="0" y="0"/>
                  </a:lnTo>
                  <a:lnTo>
                    <a:pt x="226" y="0"/>
                  </a:lnTo>
                  <a:close/>
                </a:path>
              </a:pathLst>
            </a:custGeom>
            <a:solidFill>
              <a:srgbClr val="9A9479"/>
            </a:solid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51" name="Freeform 10">
              <a:extLst>
                <a:ext uri="{FF2B5EF4-FFF2-40B4-BE49-F238E27FC236}">
                  <a16:creationId xmlns:a16="http://schemas.microsoft.com/office/drawing/2014/main" id="{F1BD315B-4524-45D6-A912-DC23981EC481}"/>
                </a:ext>
              </a:extLst>
            </p:cNvPr>
            <p:cNvSpPr/>
            <p:nvPr/>
          </p:nvSpPr>
          <p:spPr bwMode="auto">
            <a:xfrm rot="5400000">
              <a:off x="2518598" y="1171489"/>
              <a:ext cx="771994" cy="209056"/>
            </a:xfrm>
            <a:custGeom>
              <a:avLst/>
              <a:gdLst>
                <a:gd name="T0" fmla="*/ 222 w 444"/>
                <a:gd name="T1" fmla="*/ 0 h 192"/>
                <a:gd name="T2" fmla="*/ 0 w 444"/>
                <a:gd name="T3" fmla="*/ 192 h 192"/>
                <a:gd name="T4" fmla="*/ 222 w 444"/>
                <a:gd name="T5" fmla="*/ 192 h 192"/>
                <a:gd name="T6" fmla="*/ 444 w 444"/>
                <a:gd name="T7" fmla="*/ 192 h 192"/>
                <a:gd name="T8" fmla="*/ 222 w 444"/>
                <a:gd name="T9" fmla="*/ 0 h 192"/>
              </a:gdLst>
              <a:ahLst/>
              <a:cxnLst>
                <a:cxn ang="0">
                  <a:pos x="T0" y="T1"/>
                </a:cxn>
                <a:cxn ang="0">
                  <a:pos x="T2" y="T3"/>
                </a:cxn>
                <a:cxn ang="0">
                  <a:pos x="T4" y="T5"/>
                </a:cxn>
                <a:cxn ang="0">
                  <a:pos x="T6" y="T7"/>
                </a:cxn>
                <a:cxn ang="0">
                  <a:pos x="T8" y="T9"/>
                </a:cxn>
              </a:cxnLst>
              <a:rect l="0" t="0" r="r" b="b"/>
              <a:pathLst>
                <a:path w="444" h="192">
                  <a:moveTo>
                    <a:pt x="222" y="0"/>
                  </a:moveTo>
                  <a:lnTo>
                    <a:pt x="0" y="192"/>
                  </a:lnTo>
                  <a:lnTo>
                    <a:pt x="222" y="192"/>
                  </a:lnTo>
                  <a:lnTo>
                    <a:pt x="444" y="192"/>
                  </a:lnTo>
                  <a:lnTo>
                    <a:pt x="222" y="0"/>
                  </a:lnTo>
                  <a:close/>
                </a:path>
              </a:pathLst>
            </a:custGeom>
            <a:solidFill>
              <a:srgbClr val="9A9479"/>
            </a:solidFill>
            <a:ln>
              <a:noFill/>
            </a:ln>
          </p:spPr>
          <p:txBody>
            <a:bodyPr vert="horz" wrap="square" lIns="91440" tIns="45720" rIns="91440" bIns="45720" numCol="1" anchor="t" anchorCtr="0" compatLnSpc="1"/>
            <a:lstStyle/>
            <a:p>
              <a:endParaRPr lang="en-AU" dirty="0">
                <a:cs typeface="+mn-ea"/>
                <a:sym typeface="+mn-lt"/>
              </a:endParaRPr>
            </a:p>
          </p:txBody>
        </p:sp>
      </p:grpSp>
      <p:sp>
        <p:nvSpPr>
          <p:cNvPr id="52" name="TextBox 14">
            <a:extLst>
              <a:ext uri="{FF2B5EF4-FFF2-40B4-BE49-F238E27FC236}">
                <a16:creationId xmlns:a16="http://schemas.microsoft.com/office/drawing/2014/main" id="{5175FF7B-5525-4719-8705-CBEB918B17F8}"/>
              </a:ext>
            </a:extLst>
          </p:cNvPr>
          <p:cNvSpPr txBox="1"/>
          <p:nvPr/>
        </p:nvSpPr>
        <p:spPr>
          <a:xfrm>
            <a:off x="958262" y="3643271"/>
            <a:ext cx="477520" cy="583565"/>
          </a:xfrm>
          <a:prstGeom prst="rect">
            <a:avLst/>
          </a:prstGeom>
          <a:noFill/>
        </p:spPr>
        <p:txBody>
          <a:bodyPr wrap="square" rtlCol="0">
            <a:spAutoFit/>
          </a:bodyPr>
          <a:lstStyle/>
          <a:p>
            <a:pPr algn="ctr"/>
            <a:r>
              <a:rPr lang="en-US" sz="3200" b="1" dirty="0">
                <a:solidFill>
                  <a:schemeClr val="bg1"/>
                </a:solidFill>
                <a:cs typeface="+mn-ea"/>
                <a:sym typeface="+mn-lt"/>
              </a:rPr>
              <a:t>3</a:t>
            </a:r>
          </a:p>
        </p:txBody>
      </p:sp>
      <p:sp>
        <p:nvSpPr>
          <p:cNvPr id="53" name="文本框 52">
            <a:extLst>
              <a:ext uri="{FF2B5EF4-FFF2-40B4-BE49-F238E27FC236}">
                <a16:creationId xmlns:a16="http://schemas.microsoft.com/office/drawing/2014/main" id="{0CA2CFFA-9F74-4B3F-B1DA-8D623C7D67D4}"/>
              </a:ext>
            </a:extLst>
          </p:cNvPr>
          <p:cNvSpPr txBox="1"/>
          <p:nvPr/>
        </p:nvSpPr>
        <p:spPr>
          <a:xfrm>
            <a:off x="4225839" y="4805838"/>
            <a:ext cx="7005348" cy="400110"/>
          </a:xfrm>
          <a:prstGeom prst="rect">
            <a:avLst/>
          </a:prstGeom>
          <a:noFill/>
        </p:spPr>
        <p:txBody>
          <a:bodyPr wrap="square" rtlCol="0">
            <a:spAutoFit/>
          </a:bodyPr>
          <a:lstStyle/>
          <a:p>
            <a:r>
              <a:rPr lang="zh-CN" altLang="en-US" sz="2000" dirty="0"/>
              <a:t>最终获得</a:t>
            </a:r>
            <a:r>
              <a:rPr lang="en-US" altLang="zh-CN" sz="2000" dirty="0"/>
              <a:t>T+1</a:t>
            </a:r>
            <a:r>
              <a:rPr lang="zh-CN" altLang="en-US" sz="2000" dirty="0"/>
              <a:t>条译码路径，</a:t>
            </a:r>
            <a:r>
              <a:rPr lang="zh-CN" altLang="en-US" sz="2000" dirty="0">
                <a:solidFill>
                  <a:srgbClr val="FF0000"/>
                </a:solidFill>
              </a:rPr>
              <a:t>重编码</a:t>
            </a:r>
            <a:r>
              <a:rPr lang="zh-CN" altLang="en-US" sz="2000" dirty="0"/>
              <a:t>以计算对应的距离参数</a:t>
            </a:r>
          </a:p>
        </p:txBody>
      </p:sp>
      <p:grpSp>
        <p:nvGrpSpPr>
          <p:cNvPr id="54" name="Group 1">
            <a:extLst>
              <a:ext uri="{FF2B5EF4-FFF2-40B4-BE49-F238E27FC236}">
                <a16:creationId xmlns:a16="http://schemas.microsoft.com/office/drawing/2014/main" id="{F833B0F4-FA09-4E57-A8F2-5B62912B6815}"/>
              </a:ext>
            </a:extLst>
          </p:cNvPr>
          <p:cNvGrpSpPr/>
          <p:nvPr/>
        </p:nvGrpSpPr>
        <p:grpSpPr>
          <a:xfrm>
            <a:off x="3233888" y="4515787"/>
            <a:ext cx="881047" cy="950978"/>
            <a:chOff x="2351113" y="890020"/>
            <a:chExt cx="658010" cy="771994"/>
          </a:xfrm>
          <a:solidFill>
            <a:srgbClr val="E2A52A"/>
          </a:solidFill>
        </p:grpSpPr>
        <p:sp>
          <p:nvSpPr>
            <p:cNvPr id="55" name="Freeform 9">
              <a:extLst>
                <a:ext uri="{FF2B5EF4-FFF2-40B4-BE49-F238E27FC236}">
                  <a16:creationId xmlns:a16="http://schemas.microsoft.com/office/drawing/2014/main" id="{0E3FAF83-61F8-462C-868E-22808CEEDF5E}"/>
                </a:ext>
              </a:extLst>
            </p:cNvPr>
            <p:cNvSpPr/>
            <p:nvPr/>
          </p:nvSpPr>
          <p:spPr bwMode="auto">
            <a:xfrm rot="5400000">
              <a:off x="2382894" y="1013384"/>
              <a:ext cx="392953" cy="456515"/>
            </a:xfrm>
            <a:custGeom>
              <a:avLst/>
              <a:gdLst>
                <a:gd name="T0" fmla="*/ 226 w 226"/>
                <a:gd name="T1" fmla="*/ 0 h 772"/>
                <a:gd name="T2" fmla="*/ 226 w 226"/>
                <a:gd name="T3" fmla="*/ 772 h 772"/>
                <a:gd name="T4" fmla="*/ 0 w 226"/>
                <a:gd name="T5" fmla="*/ 594 h 772"/>
                <a:gd name="T6" fmla="*/ 0 w 226"/>
                <a:gd name="T7" fmla="*/ 0 h 772"/>
                <a:gd name="T8" fmla="*/ 226 w 226"/>
                <a:gd name="T9" fmla="*/ 0 h 772"/>
              </a:gdLst>
              <a:ahLst/>
              <a:cxnLst>
                <a:cxn ang="0">
                  <a:pos x="T0" y="T1"/>
                </a:cxn>
                <a:cxn ang="0">
                  <a:pos x="T2" y="T3"/>
                </a:cxn>
                <a:cxn ang="0">
                  <a:pos x="T4" y="T5"/>
                </a:cxn>
                <a:cxn ang="0">
                  <a:pos x="T6" y="T7"/>
                </a:cxn>
                <a:cxn ang="0">
                  <a:pos x="T8" y="T9"/>
                </a:cxn>
              </a:cxnLst>
              <a:rect l="0" t="0" r="r" b="b"/>
              <a:pathLst>
                <a:path w="226" h="772">
                  <a:moveTo>
                    <a:pt x="226" y="0"/>
                  </a:moveTo>
                  <a:lnTo>
                    <a:pt x="226" y="772"/>
                  </a:lnTo>
                  <a:lnTo>
                    <a:pt x="0" y="594"/>
                  </a:lnTo>
                  <a:lnTo>
                    <a:pt x="0" y="0"/>
                  </a:lnTo>
                  <a:lnTo>
                    <a:pt x="226" y="0"/>
                  </a:lnTo>
                  <a:close/>
                </a:path>
              </a:pathLst>
            </a:custGeom>
            <a:grp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56" name="Freeform 10">
              <a:extLst>
                <a:ext uri="{FF2B5EF4-FFF2-40B4-BE49-F238E27FC236}">
                  <a16:creationId xmlns:a16="http://schemas.microsoft.com/office/drawing/2014/main" id="{D01D46FB-3DE9-454A-A45E-16CFAD2FC2E6}"/>
                </a:ext>
              </a:extLst>
            </p:cNvPr>
            <p:cNvSpPr/>
            <p:nvPr/>
          </p:nvSpPr>
          <p:spPr bwMode="auto">
            <a:xfrm rot="5400000">
              <a:off x="2518598" y="1171489"/>
              <a:ext cx="771994" cy="209056"/>
            </a:xfrm>
            <a:custGeom>
              <a:avLst/>
              <a:gdLst>
                <a:gd name="T0" fmla="*/ 222 w 444"/>
                <a:gd name="T1" fmla="*/ 0 h 192"/>
                <a:gd name="T2" fmla="*/ 0 w 444"/>
                <a:gd name="T3" fmla="*/ 192 h 192"/>
                <a:gd name="T4" fmla="*/ 222 w 444"/>
                <a:gd name="T5" fmla="*/ 192 h 192"/>
                <a:gd name="T6" fmla="*/ 444 w 444"/>
                <a:gd name="T7" fmla="*/ 192 h 192"/>
                <a:gd name="T8" fmla="*/ 222 w 444"/>
                <a:gd name="T9" fmla="*/ 0 h 192"/>
              </a:gdLst>
              <a:ahLst/>
              <a:cxnLst>
                <a:cxn ang="0">
                  <a:pos x="T0" y="T1"/>
                </a:cxn>
                <a:cxn ang="0">
                  <a:pos x="T2" y="T3"/>
                </a:cxn>
                <a:cxn ang="0">
                  <a:pos x="T4" y="T5"/>
                </a:cxn>
                <a:cxn ang="0">
                  <a:pos x="T6" y="T7"/>
                </a:cxn>
                <a:cxn ang="0">
                  <a:pos x="T8" y="T9"/>
                </a:cxn>
              </a:cxnLst>
              <a:rect l="0" t="0" r="r" b="b"/>
              <a:pathLst>
                <a:path w="444" h="192">
                  <a:moveTo>
                    <a:pt x="222" y="0"/>
                  </a:moveTo>
                  <a:lnTo>
                    <a:pt x="0" y="192"/>
                  </a:lnTo>
                  <a:lnTo>
                    <a:pt x="222" y="192"/>
                  </a:lnTo>
                  <a:lnTo>
                    <a:pt x="444" y="192"/>
                  </a:lnTo>
                  <a:lnTo>
                    <a:pt x="222" y="0"/>
                  </a:lnTo>
                  <a:close/>
                </a:path>
              </a:pathLst>
            </a:custGeom>
            <a:grpFill/>
            <a:ln>
              <a:noFill/>
            </a:ln>
          </p:spPr>
          <p:txBody>
            <a:bodyPr vert="horz" wrap="square" lIns="91440" tIns="45720" rIns="91440" bIns="45720" numCol="1" anchor="t" anchorCtr="0" compatLnSpc="1"/>
            <a:lstStyle/>
            <a:p>
              <a:endParaRPr lang="en-AU" dirty="0">
                <a:cs typeface="+mn-ea"/>
                <a:sym typeface="+mn-lt"/>
              </a:endParaRPr>
            </a:p>
          </p:txBody>
        </p:sp>
      </p:grpSp>
      <p:sp>
        <p:nvSpPr>
          <p:cNvPr id="57" name="TextBox 14">
            <a:extLst>
              <a:ext uri="{FF2B5EF4-FFF2-40B4-BE49-F238E27FC236}">
                <a16:creationId xmlns:a16="http://schemas.microsoft.com/office/drawing/2014/main" id="{0168403F-D79A-4A0B-B979-8D12C597596E}"/>
              </a:ext>
            </a:extLst>
          </p:cNvPr>
          <p:cNvSpPr txBox="1"/>
          <p:nvPr/>
        </p:nvSpPr>
        <p:spPr>
          <a:xfrm>
            <a:off x="3454321" y="4674427"/>
            <a:ext cx="477520" cy="583565"/>
          </a:xfrm>
          <a:prstGeom prst="rect">
            <a:avLst/>
          </a:prstGeom>
          <a:noFill/>
        </p:spPr>
        <p:txBody>
          <a:bodyPr wrap="square" rtlCol="0">
            <a:spAutoFit/>
          </a:bodyPr>
          <a:lstStyle/>
          <a:p>
            <a:pPr algn="ctr"/>
            <a:r>
              <a:rPr lang="en-US" sz="3200" b="1" dirty="0">
                <a:solidFill>
                  <a:schemeClr val="bg1"/>
                </a:solidFill>
                <a:cs typeface="+mn-ea"/>
                <a:sym typeface="+mn-lt"/>
              </a:rPr>
              <a:t>4</a:t>
            </a:r>
          </a:p>
        </p:txBody>
      </p:sp>
      <p:sp>
        <p:nvSpPr>
          <p:cNvPr id="58" name="文本框 57">
            <a:extLst>
              <a:ext uri="{FF2B5EF4-FFF2-40B4-BE49-F238E27FC236}">
                <a16:creationId xmlns:a16="http://schemas.microsoft.com/office/drawing/2014/main" id="{D906F77E-E1A8-477C-B5B9-F4815ADDA8FA}"/>
              </a:ext>
            </a:extLst>
          </p:cNvPr>
          <p:cNvSpPr txBox="1"/>
          <p:nvPr/>
        </p:nvSpPr>
        <p:spPr>
          <a:xfrm>
            <a:off x="1747024" y="6089782"/>
            <a:ext cx="7005348" cy="400110"/>
          </a:xfrm>
          <a:prstGeom prst="rect">
            <a:avLst/>
          </a:prstGeom>
          <a:noFill/>
        </p:spPr>
        <p:txBody>
          <a:bodyPr wrap="square" rtlCol="0">
            <a:spAutoFit/>
          </a:bodyPr>
          <a:lstStyle/>
          <a:p>
            <a:r>
              <a:rPr lang="zh-CN" altLang="en-US" sz="2000" dirty="0"/>
              <a:t>选择</a:t>
            </a:r>
            <a:r>
              <a:rPr lang="zh-CN" altLang="en-US" sz="2000" dirty="0">
                <a:solidFill>
                  <a:srgbClr val="FF0000"/>
                </a:solidFill>
              </a:rPr>
              <a:t>距离参数值最小</a:t>
            </a:r>
            <a:r>
              <a:rPr lang="zh-CN" altLang="en-US" sz="2000" dirty="0"/>
              <a:t>的译码路径作为译码结果</a:t>
            </a:r>
          </a:p>
        </p:txBody>
      </p:sp>
      <p:sp>
        <p:nvSpPr>
          <p:cNvPr id="59" name="流程图: 接点 58">
            <a:extLst>
              <a:ext uri="{FF2B5EF4-FFF2-40B4-BE49-F238E27FC236}">
                <a16:creationId xmlns:a16="http://schemas.microsoft.com/office/drawing/2014/main" id="{0A2D53E4-2E3D-4127-BD20-AC963D252A0F}"/>
              </a:ext>
            </a:extLst>
          </p:cNvPr>
          <p:cNvSpPr/>
          <p:nvPr/>
        </p:nvSpPr>
        <p:spPr>
          <a:xfrm>
            <a:off x="737829" y="1124800"/>
            <a:ext cx="252249" cy="233330"/>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7" name="Group 1">
            <a:extLst>
              <a:ext uri="{FF2B5EF4-FFF2-40B4-BE49-F238E27FC236}">
                <a16:creationId xmlns:a16="http://schemas.microsoft.com/office/drawing/2014/main" id="{1AB1D3BE-1BD3-40FB-BC4E-8D1CD9DAB1D6}"/>
              </a:ext>
            </a:extLst>
          </p:cNvPr>
          <p:cNvGrpSpPr/>
          <p:nvPr/>
        </p:nvGrpSpPr>
        <p:grpSpPr>
          <a:xfrm>
            <a:off x="737830" y="5825490"/>
            <a:ext cx="881047" cy="950978"/>
            <a:chOff x="2351113" y="890020"/>
            <a:chExt cx="658010" cy="771994"/>
          </a:xfrm>
          <a:solidFill>
            <a:srgbClr val="656A63"/>
          </a:solidFill>
        </p:grpSpPr>
        <p:sp>
          <p:nvSpPr>
            <p:cNvPr id="28" name="Freeform 9">
              <a:extLst>
                <a:ext uri="{FF2B5EF4-FFF2-40B4-BE49-F238E27FC236}">
                  <a16:creationId xmlns:a16="http://schemas.microsoft.com/office/drawing/2014/main" id="{5F8CB401-6468-418E-A16A-777F6EA64255}"/>
                </a:ext>
              </a:extLst>
            </p:cNvPr>
            <p:cNvSpPr/>
            <p:nvPr/>
          </p:nvSpPr>
          <p:spPr bwMode="auto">
            <a:xfrm rot="5400000">
              <a:off x="2382894" y="1013384"/>
              <a:ext cx="392953" cy="456515"/>
            </a:xfrm>
            <a:custGeom>
              <a:avLst/>
              <a:gdLst>
                <a:gd name="T0" fmla="*/ 226 w 226"/>
                <a:gd name="T1" fmla="*/ 0 h 772"/>
                <a:gd name="T2" fmla="*/ 226 w 226"/>
                <a:gd name="T3" fmla="*/ 772 h 772"/>
                <a:gd name="T4" fmla="*/ 0 w 226"/>
                <a:gd name="T5" fmla="*/ 594 h 772"/>
                <a:gd name="T6" fmla="*/ 0 w 226"/>
                <a:gd name="T7" fmla="*/ 0 h 772"/>
                <a:gd name="T8" fmla="*/ 226 w 226"/>
                <a:gd name="T9" fmla="*/ 0 h 772"/>
              </a:gdLst>
              <a:ahLst/>
              <a:cxnLst>
                <a:cxn ang="0">
                  <a:pos x="T0" y="T1"/>
                </a:cxn>
                <a:cxn ang="0">
                  <a:pos x="T2" y="T3"/>
                </a:cxn>
                <a:cxn ang="0">
                  <a:pos x="T4" y="T5"/>
                </a:cxn>
                <a:cxn ang="0">
                  <a:pos x="T6" y="T7"/>
                </a:cxn>
                <a:cxn ang="0">
                  <a:pos x="T8" y="T9"/>
                </a:cxn>
              </a:cxnLst>
              <a:rect l="0" t="0" r="r" b="b"/>
              <a:pathLst>
                <a:path w="226" h="772">
                  <a:moveTo>
                    <a:pt x="226" y="0"/>
                  </a:moveTo>
                  <a:lnTo>
                    <a:pt x="226" y="772"/>
                  </a:lnTo>
                  <a:lnTo>
                    <a:pt x="0" y="594"/>
                  </a:lnTo>
                  <a:lnTo>
                    <a:pt x="0" y="0"/>
                  </a:lnTo>
                  <a:lnTo>
                    <a:pt x="226" y="0"/>
                  </a:lnTo>
                  <a:close/>
                </a:path>
              </a:pathLst>
            </a:custGeom>
            <a:solidFill>
              <a:srgbClr val="9A9479"/>
            </a:solidFill>
            <a:ln>
              <a:solidFill>
                <a:schemeClr val="bg1"/>
              </a:solidFill>
            </a:ln>
          </p:spPr>
          <p:txBody>
            <a:bodyPr vert="horz" wrap="square" lIns="91440" tIns="45720" rIns="91440" bIns="45720" numCol="1" anchor="t" anchorCtr="0" compatLnSpc="1"/>
            <a:lstStyle/>
            <a:p>
              <a:endParaRPr lang="en-AU">
                <a:cs typeface="+mn-ea"/>
                <a:sym typeface="+mn-lt"/>
              </a:endParaRPr>
            </a:p>
          </p:txBody>
        </p:sp>
        <p:sp>
          <p:nvSpPr>
            <p:cNvPr id="29" name="Freeform 10">
              <a:extLst>
                <a:ext uri="{FF2B5EF4-FFF2-40B4-BE49-F238E27FC236}">
                  <a16:creationId xmlns:a16="http://schemas.microsoft.com/office/drawing/2014/main" id="{62F52944-1B5E-43EA-8402-A33214B0DC43}"/>
                </a:ext>
              </a:extLst>
            </p:cNvPr>
            <p:cNvSpPr/>
            <p:nvPr/>
          </p:nvSpPr>
          <p:spPr bwMode="auto">
            <a:xfrm rot="5400000">
              <a:off x="2518598" y="1171489"/>
              <a:ext cx="771994" cy="209056"/>
            </a:xfrm>
            <a:custGeom>
              <a:avLst/>
              <a:gdLst>
                <a:gd name="T0" fmla="*/ 222 w 444"/>
                <a:gd name="T1" fmla="*/ 0 h 192"/>
                <a:gd name="T2" fmla="*/ 0 w 444"/>
                <a:gd name="T3" fmla="*/ 192 h 192"/>
                <a:gd name="T4" fmla="*/ 222 w 444"/>
                <a:gd name="T5" fmla="*/ 192 h 192"/>
                <a:gd name="T6" fmla="*/ 444 w 444"/>
                <a:gd name="T7" fmla="*/ 192 h 192"/>
                <a:gd name="T8" fmla="*/ 222 w 444"/>
                <a:gd name="T9" fmla="*/ 0 h 192"/>
              </a:gdLst>
              <a:ahLst/>
              <a:cxnLst>
                <a:cxn ang="0">
                  <a:pos x="T0" y="T1"/>
                </a:cxn>
                <a:cxn ang="0">
                  <a:pos x="T2" y="T3"/>
                </a:cxn>
                <a:cxn ang="0">
                  <a:pos x="T4" y="T5"/>
                </a:cxn>
                <a:cxn ang="0">
                  <a:pos x="T6" y="T7"/>
                </a:cxn>
                <a:cxn ang="0">
                  <a:pos x="T8" y="T9"/>
                </a:cxn>
              </a:cxnLst>
              <a:rect l="0" t="0" r="r" b="b"/>
              <a:pathLst>
                <a:path w="444" h="192">
                  <a:moveTo>
                    <a:pt x="222" y="0"/>
                  </a:moveTo>
                  <a:lnTo>
                    <a:pt x="0" y="192"/>
                  </a:lnTo>
                  <a:lnTo>
                    <a:pt x="222" y="192"/>
                  </a:lnTo>
                  <a:lnTo>
                    <a:pt x="444" y="192"/>
                  </a:lnTo>
                  <a:lnTo>
                    <a:pt x="222" y="0"/>
                  </a:lnTo>
                  <a:close/>
                </a:path>
              </a:pathLst>
            </a:custGeom>
            <a:solidFill>
              <a:srgbClr val="9A9479"/>
            </a:solidFill>
            <a:ln>
              <a:noFill/>
            </a:ln>
          </p:spPr>
          <p:txBody>
            <a:bodyPr vert="horz" wrap="square" lIns="91440" tIns="45720" rIns="91440" bIns="45720" numCol="1" anchor="t" anchorCtr="0" compatLnSpc="1"/>
            <a:lstStyle/>
            <a:p>
              <a:endParaRPr lang="en-AU" dirty="0">
                <a:cs typeface="+mn-ea"/>
                <a:sym typeface="+mn-lt"/>
              </a:endParaRPr>
            </a:p>
          </p:txBody>
        </p:sp>
      </p:grpSp>
      <p:sp>
        <p:nvSpPr>
          <p:cNvPr id="30" name="TextBox 14">
            <a:extLst>
              <a:ext uri="{FF2B5EF4-FFF2-40B4-BE49-F238E27FC236}">
                <a16:creationId xmlns:a16="http://schemas.microsoft.com/office/drawing/2014/main" id="{2D0C3599-0CBF-4AF5-98D4-5A400E880E27}"/>
              </a:ext>
            </a:extLst>
          </p:cNvPr>
          <p:cNvSpPr txBox="1"/>
          <p:nvPr/>
        </p:nvSpPr>
        <p:spPr>
          <a:xfrm>
            <a:off x="958263" y="5984130"/>
            <a:ext cx="477520" cy="583565"/>
          </a:xfrm>
          <a:prstGeom prst="rect">
            <a:avLst/>
          </a:prstGeom>
          <a:noFill/>
        </p:spPr>
        <p:txBody>
          <a:bodyPr wrap="square" rtlCol="0">
            <a:spAutoFit/>
          </a:bodyPr>
          <a:lstStyle/>
          <a:p>
            <a:pPr algn="ctr"/>
            <a:r>
              <a:rPr lang="en-US" sz="3200" b="1" dirty="0">
                <a:solidFill>
                  <a:schemeClr val="bg1"/>
                </a:solidFill>
                <a:cs typeface="+mn-ea"/>
                <a:sym typeface="+mn-lt"/>
              </a:rPr>
              <a:t>5</a:t>
            </a:r>
          </a:p>
        </p:txBody>
      </p:sp>
      <p:sp>
        <p:nvSpPr>
          <p:cNvPr id="32" name="文本框 31">
            <a:extLst>
              <a:ext uri="{FF2B5EF4-FFF2-40B4-BE49-F238E27FC236}">
                <a16:creationId xmlns:a16="http://schemas.microsoft.com/office/drawing/2014/main" id="{ABD17E36-1456-4948-ABC7-75CFCFED9D6F}"/>
              </a:ext>
            </a:extLst>
          </p:cNvPr>
          <p:cNvSpPr txBox="1"/>
          <p:nvPr/>
        </p:nvSpPr>
        <p:spPr>
          <a:xfrm>
            <a:off x="1844483" y="3741682"/>
            <a:ext cx="6094638" cy="400110"/>
          </a:xfrm>
          <a:prstGeom prst="rect">
            <a:avLst/>
          </a:prstGeom>
          <a:noFill/>
        </p:spPr>
        <p:txBody>
          <a:bodyPr wrap="square">
            <a:spAutoFit/>
          </a:bodyPr>
          <a:lstStyle/>
          <a:p>
            <a:r>
              <a:rPr lang="zh-CN" altLang="en-US" sz="2000" dirty="0">
                <a:latin typeface="+mn-ea"/>
                <a:sym typeface="+mn-lt"/>
              </a:rPr>
              <a:t>每次翻转一个</a:t>
            </a:r>
            <a:r>
              <a:rPr lang="en-US" altLang="zh-CN" sz="2000" dirty="0">
                <a:latin typeface="Times New Roman" panose="02020603050405020304" pitchFamily="18" charset="0"/>
                <a:cs typeface="Times New Roman" panose="02020603050405020304" pitchFamily="18" charset="0"/>
                <a:sym typeface="+mn-lt"/>
              </a:rPr>
              <a:t>bit</a:t>
            </a:r>
            <a:r>
              <a:rPr lang="zh-CN" altLang="en-US" sz="2000" dirty="0">
                <a:latin typeface="+mn-ea"/>
                <a:sym typeface="+mn-lt"/>
              </a:rPr>
              <a:t>后</a:t>
            </a:r>
            <a:r>
              <a:rPr lang="zh-CN" altLang="en-US" sz="2000" dirty="0">
                <a:solidFill>
                  <a:srgbClr val="FF0000"/>
                </a:solidFill>
                <a:latin typeface="+mn-ea"/>
                <a:sym typeface="+mn-lt"/>
              </a:rPr>
              <a:t>继续</a:t>
            </a:r>
            <a:r>
              <a:rPr lang="en-US" altLang="zh-CN" sz="2000" dirty="0">
                <a:solidFill>
                  <a:srgbClr val="FF0000"/>
                </a:solidFill>
                <a:latin typeface="Times New Roman" panose="02020603050405020304" pitchFamily="18" charset="0"/>
                <a:cs typeface="Times New Roman" panose="02020603050405020304" pitchFamily="18" charset="0"/>
                <a:sym typeface="+mn-lt"/>
              </a:rPr>
              <a:t>SC</a:t>
            </a:r>
            <a:r>
              <a:rPr lang="zh-CN" altLang="en-US" sz="2000" dirty="0">
                <a:solidFill>
                  <a:srgbClr val="FF0000"/>
                </a:solidFill>
                <a:latin typeface="+mn-ea"/>
                <a:sym typeface="+mn-lt"/>
              </a:rPr>
              <a:t>译码</a:t>
            </a:r>
            <a:endParaRPr lang="zh-CN" altLang="en-US" sz="2000" dirty="0">
              <a:solidFill>
                <a:srgbClr val="FF0000"/>
              </a:solidFill>
            </a:endParaRPr>
          </a:p>
        </p:txBody>
      </p:sp>
      <p:sp>
        <p:nvSpPr>
          <p:cNvPr id="33" name="文本框 32">
            <a:extLst>
              <a:ext uri="{FF2B5EF4-FFF2-40B4-BE49-F238E27FC236}">
                <a16:creationId xmlns:a16="http://schemas.microsoft.com/office/drawing/2014/main" id="{39429A30-437D-44BA-A6C0-13B86D9D315B}"/>
              </a:ext>
            </a:extLst>
          </p:cNvPr>
          <p:cNvSpPr txBox="1"/>
          <p:nvPr/>
        </p:nvSpPr>
        <p:spPr>
          <a:xfrm>
            <a:off x="114220" y="155235"/>
            <a:ext cx="6386593"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2.2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译码可靠性测度：距离参数</a:t>
            </a:r>
            <a:r>
              <a:rPr lang="en-US" altLang="zh-CN" sz="2800" b="1" i="1" dirty="0">
                <a:solidFill>
                  <a:srgbClr val="133984"/>
                </a:solidFill>
                <a:latin typeface="微软雅黑" panose="020B0503020204020204" pitchFamily="34" charset="-122"/>
                <a:ea typeface="微软雅黑" panose="020B0503020204020204" pitchFamily="34" charset="-122"/>
                <a:sym typeface="+mn-lt"/>
              </a:rPr>
              <a:t>D</a:t>
            </a:r>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p:pic>
        <p:nvPicPr>
          <p:cNvPr id="35" name="图片 34">
            <a:extLst>
              <a:ext uri="{FF2B5EF4-FFF2-40B4-BE49-F238E27FC236}">
                <a16:creationId xmlns:a16="http://schemas.microsoft.com/office/drawing/2014/main" id="{0E9D4F03-FE66-4336-A1A9-3C5D3D9F090B}"/>
              </a:ext>
            </a:extLst>
          </p:cNvPr>
          <p:cNvPicPr>
            <a:picLocks noChangeAspect="1"/>
          </p:cNvPicPr>
          <p:nvPr/>
        </p:nvPicPr>
        <p:blipFill>
          <a:blip r:embed="rId3"/>
          <a:stretch>
            <a:fillRect/>
          </a:stretch>
        </p:blipFill>
        <p:spPr>
          <a:xfrm>
            <a:off x="9532874" y="106891"/>
            <a:ext cx="2470277" cy="844593"/>
          </a:xfrm>
          <a:prstGeom prst="rect">
            <a:avLst/>
          </a:prstGeom>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文本框 2"/>
          <p:cNvSpPr txBox="1"/>
          <p:nvPr/>
        </p:nvSpPr>
        <p:spPr>
          <a:xfrm>
            <a:off x="1047750" y="1032510"/>
            <a:ext cx="5367411" cy="461665"/>
          </a:xfrm>
          <a:prstGeom prst="rect">
            <a:avLst/>
          </a:prstGeom>
          <a:noFill/>
        </p:spPr>
        <p:txBody>
          <a:bodyPr wrap="square" rtlCol="0">
            <a:spAutoFit/>
          </a:bodyPr>
          <a:lstStyle/>
          <a:p>
            <a:r>
              <a:rPr lang="en-US" altLang="zh-CN" sz="2400" i="1" dirty="0"/>
              <a:t>D</a:t>
            </a:r>
            <a:r>
              <a:rPr lang="en-US" altLang="zh-CN" sz="2400" dirty="0"/>
              <a:t>-SCF</a:t>
            </a:r>
            <a:r>
              <a:rPr lang="zh-CN" altLang="en-US" sz="2400" dirty="0"/>
              <a:t>译码算法仿真（翻转次数</a:t>
            </a:r>
            <a:r>
              <a:rPr lang="en-US" altLang="zh-CN" sz="2400" i="1" dirty="0"/>
              <a:t>T</a:t>
            </a:r>
            <a:r>
              <a:rPr lang="en-US" altLang="zh-CN" sz="2400" dirty="0"/>
              <a:t>=4</a:t>
            </a:r>
            <a:r>
              <a:rPr lang="zh-CN" altLang="en-US" sz="2400" dirty="0"/>
              <a:t>）</a:t>
            </a:r>
          </a:p>
        </p:txBody>
      </p:sp>
      <p:pic>
        <p:nvPicPr>
          <p:cNvPr id="8" name="图片 7">
            <a:extLst>
              <a:ext uri="{FF2B5EF4-FFF2-40B4-BE49-F238E27FC236}">
                <a16:creationId xmlns:a16="http://schemas.microsoft.com/office/drawing/2014/main" id="{BC379523-2692-41F1-AFCF-CC5738684E69}"/>
              </a:ext>
            </a:extLst>
          </p:cNvPr>
          <p:cNvPicPr>
            <a:picLocks noChangeAspect="1"/>
          </p:cNvPicPr>
          <p:nvPr/>
        </p:nvPicPr>
        <p:blipFill>
          <a:blip r:embed="rId3"/>
          <a:stretch>
            <a:fillRect/>
          </a:stretch>
        </p:blipFill>
        <p:spPr>
          <a:xfrm>
            <a:off x="459143" y="1523670"/>
            <a:ext cx="5440210" cy="4522671"/>
          </a:xfrm>
          <a:prstGeom prst="rect">
            <a:avLst/>
          </a:prstGeom>
        </p:spPr>
      </p:pic>
      <p:pic>
        <p:nvPicPr>
          <p:cNvPr id="10" name="图片 9">
            <a:extLst>
              <a:ext uri="{FF2B5EF4-FFF2-40B4-BE49-F238E27FC236}">
                <a16:creationId xmlns:a16="http://schemas.microsoft.com/office/drawing/2014/main" id="{FE3B61DA-6B13-4917-A7C1-1AF2734DF85E}"/>
              </a:ext>
            </a:extLst>
          </p:cNvPr>
          <p:cNvPicPr>
            <a:picLocks noChangeAspect="1"/>
          </p:cNvPicPr>
          <p:nvPr/>
        </p:nvPicPr>
        <p:blipFill>
          <a:blip r:embed="rId4"/>
          <a:stretch>
            <a:fillRect/>
          </a:stretch>
        </p:blipFill>
        <p:spPr>
          <a:xfrm>
            <a:off x="6415161" y="1523670"/>
            <a:ext cx="5513335" cy="4533846"/>
          </a:xfrm>
          <a:prstGeom prst="rect">
            <a:avLst/>
          </a:prstGeom>
        </p:spPr>
      </p:pic>
      <p:sp>
        <p:nvSpPr>
          <p:cNvPr id="15" name="文本框 14">
            <a:extLst>
              <a:ext uri="{FF2B5EF4-FFF2-40B4-BE49-F238E27FC236}">
                <a16:creationId xmlns:a16="http://schemas.microsoft.com/office/drawing/2014/main" id="{D2DC9AC0-9A44-470C-A193-EE397B25424D}"/>
              </a:ext>
            </a:extLst>
          </p:cNvPr>
          <p:cNvSpPr txBox="1"/>
          <p:nvPr/>
        </p:nvSpPr>
        <p:spPr>
          <a:xfrm>
            <a:off x="2135566" y="6253316"/>
            <a:ext cx="2324346" cy="400110"/>
          </a:xfrm>
          <a:prstGeom prst="rect">
            <a:avLst/>
          </a:prstGeom>
          <a:noFill/>
        </p:spPr>
        <p:txBody>
          <a:bodyPr wrap="square" rtlCol="0">
            <a:spAutoFit/>
          </a:bodyPr>
          <a:lstStyle/>
          <a:p>
            <a:r>
              <a:rPr lang="zh-CN" altLang="en-US" sz="2000" dirty="0"/>
              <a:t>（</a:t>
            </a:r>
            <a:r>
              <a:rPr lang="en-US" altLang="zh-CN" sz="2000" dirty="0"/>
              <a:t>128,64</a:t>
            </a:r>
            <a:r>
              <a:rPr lang="zh-CN" altLang="en-US" sz="2000" dirty="0"/>
              <a:t>）极化码</a:t>
            </a:r>
          </a:p>
        </p:txBody>
      </p:sp>
      <p:sp>
        <p:nvSpPr>
          <p:cNvPr id="44" name="文本框 43">
            <a:extLst>
              <a:ext uri="{FF2B5EF4-FFF2-40B4-BE49-F238E27FC236}">
                <a16:creationId xmlns:a16="http://schemas.microsoft.com/office/drawing/2014/main" id="{F187D21B-AF9B-46BB-B73B-FB3BF3185A64}"/>
              </a:ext>
            </a:extLst>
          </p:cNvPr>
          <p:cNvSpPr txBox="1"/>
          <p:nvPr/>
        </p:nvSpPr>
        <p:spPr>
          <a:xfrm>
            <a:off x="8328905" y="6253316"/>
            <a:ext cx="2673391" cy="400110"/>
          </a:xfrm>
          <a:prstGeom prst="rect">
            <a:avLst/>
          </a:prstGeom>
          <a:noFill/>
        </p:spPr>
        <p:txBody>
          <a:bodyPr wrap="square" rtlCol="0">
            <a:spAutoFit/>
          </a:bodyPr>
          <a:lstStyle/>
          <a:p>
            <a:r>
              <a:rPr lang="zh-CN" altLang="en-US" sz="2000" dirty="0"/>
              <a:t>（</a:t>
            </a:r>
            <a:r>
              <a:rPr lang="en-US" altLang="zh-CN" sz="2000" dirty="0"/>
              <a:t>256,124</a:t>
            </a:r>
            <a:r>
              <a:rPr lang="zh-CN" altLang="en-US" sz="2000" dirty="0"/>
              <a:t>）极化码</a:t>
            </a:r>
          </a:p>
        </p:txBody>
      </p:sp>
      <p:sp>
        <p:nvSpPr>
          <p:cNvPr id="12" name="流程图: 接点 11">
            <a:extLst>
              <a:ext uri="{FF2B5EF4-FFF2-40B4-BE49-F238E27FC236}">
                <a16:creationId xmlns:a16="http://schemas.microsoft.com/office/drawing/2014/main" id="{FAA58A76-F849-4E47-9A26-F717BB0DB002}"/>
              </a:ext>
            </a:extLst>
          </p:cNvPr>
          <p:cNvSpPr/>
          <p:nvPr/>
        </p:nvSpPr>
        <p:spPr>
          <a:xfrm>
            <a:off x="709535" y="1130107"/>
            <a:ext cx="252249" cy="233330"/>
          </a:xfrm>
          <a:prstGeom prst="flowChartConnector">
            <a:avLst/>
          </a:prstGeom>
          <a:solidFill>
            <a:schemeClr val="accent4">
              <a:lumMod val="60000"/>
              <a:lumOff val="40000"/>
            </a:schemeClr>
          </a:solidFill>
          <a:ln>
            <a:solidFill>
              <a:srgbClr val="EDD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a:extLst>
              <a:ext uri="{FF2B5EF4-FFF2-40B4-BE49-F238E27FC236}">
                <a16:creationId xmlns:a16="http://schemas.microsoft.com/office/drawing/2014/main" id="{E753CD4C-F161-4A6D-AE27-F1884DB9C279}"/>
              </a:ext>
            </a:extLst>
          </p:cNvPr>
          <p:cNvSpPr txBox="1"/>
          <p:nvPr/>
        </p:nvSpPr>
        <p:spPr>
          <a:xfrm>
            <a:off x="114220" y="155235"/>
            <a:ext cx="6386593"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2.2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译码可靠性测度：距离参数</a:t>
            </a:r>
            <a:r>
              <a:rPr lang="en-US" altLang="zh-CN" sz="2800" b="1" i="1" dirty="0">
                <a:solidFill>
                  <a:srgbClr val="133984"/>
                </a:solidFill>
                <a:latin typeface="微软雅黑" panose="020B0503020204020204" pitchFamily="34" charset="-122"/>
                <a:ea typeface="微软雅黑" panose="020B0503020204020204" pitchFamily="34" charset="-122"/>
                <a:sym typeface="+mn-lt"/>
              </a:rPr>
              <a:t>D</a:t>
            </a:r>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p:pic>
        <p:nvPicPr>
          <p:cNvPr id="17" name="图片 16">
            <a:extLst>
              <a:ext uri="{FF2B5EF4-FFF2-40B4-BE49-F238E27FC236}">
                <a16:creationId xmlns:a16="http://schemas.microsoft.com/office/drawing/2014/main" id="{BBA328F9-9964-4062-84E8-01525B1DD425}"/>
              </a:ext>
            </a:extLst>
          </p:cNvPr>
          <p:cNvPicPr>
            <a:picLocks noChangeAspect="1"/>
          </p:cNvPicPr>
          <p:nvPr/>
        </p:nvPicPr>
        <p:blipFill>
          <a:blip r:embed="rId5"/>
          <a:stretch>
            <a:fillRect/>
          </a:stretch>
        </p:blipFill>
        <p:spPr>
          <a:xfrm>
            <a:off x="9532874" y="106891"/>
            <a:ext cx="2470277" cy="844593"/>
          </a:xfrm>
          <a:prstGeom prst="rect">
            <a:avLst/>
          </a:prstGeom>
        </p:spPr>
      </p:pic>
    </p:spTree>
    <p:extLst>
      <p:ext uri="{BB962C8B-B14F-4D97-AF65-F5344CB8AC3E}">
        <p14:creationId xmlns:p14="http://schemas.microsoft.com/office/powerpoint/2010/main" val="373950205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文本框 2"/>
          <p:cNvSpPr txBox="1"/>
          <p:nvPr/>
        </p:nvSpPr>
        <p:spPr>
          <a:xfrm>
            <a:off x="1047750" y="1032510"/>
            <a:ext cx="5367411" cy="461665"/>
          </a:xfrm>
          <a:prstGeom prst="rect">
            <a:avLst/>
          </a:prstGeom>
          <a:noFill/>
        </p:spPr>
        <p:txBody>
          <a:bodyPr wrap="square" rtlCol="0">
            <a:spAutoFit/>
          </a:bodyPr>
          <a:lstStyle/>
          <a:p>
            <a:r>
              <a:rPr lang="en-US" altLang="zh-CN" sz="2400" i="1" dirty="0"/>
              <a:t>D</a:t>
            </a:r>
            <a:r>
              <a:rPr lang="en-US" altLang="zh-CN" sz="2400" dirty="0"/>
              <a:t>-SCF</a:t>
            </a:r>
            <a:r>
              <a:rPr lang="zh-CN" altLang="en-US" sz="2400" dirty="0"/>
              <a:t>译码算法仿真（翻转次数</a:t>
            </a:r>
            <a:r>
              <a:rPr lang="en-US" altLang="zh-CN" sz="2400" i="1" dirty="0"/>
              <a:t>T</a:t>
            </a:r>
            <a:r>
              <a:rPr lang="en-US" altLang="zh-CN" sz="2400" dirty="0"/>
              <a:t>=4</a:t>
            </a:r>
            <a:r>
              <a:rPr lang="zh-CN" altLang="en-US" sz="2400" dirty="0"/>
              <a:t>）</a:t>
            </a:r>
          </a:p>
        </p:txBody>
      </p:sp>
      <p:sp>
        <p:nvSpPr>
          <p:cNvPr id="15" name="文本框 14">
            <a:extLst>
              <a:ext uri="{FF2B5EF4-FFF2-40B4-BE49-F238E27FC236}">
                <a16:creationId xmlns:a16="http://schemas.microsoft.com/office/drawing/2014/main" id="{D2DC9AC0-9A44-470C-A193-EE397B25424D}"/>
              </a:ext>
            </a:extLst>
          </p:cNvPr>
          <p:cNvSpPr txBox="1"/>
          <p:nvPr/>
        </p:nvSpPr>
        <p:spPr>
          <a:xfrm>
            <a:off x="2002943" y="6400129"/>
            <a:ext cx="2855288" cy="400110"/>
          </a:xfrm>
          <a:prstGeom prst="rect">
            <a:avLst/>
          </a:prstGeom>
          <a:noFill/>
        </p:spPr>
        <p:txBody>
          <a:bodyPr wrap="square" rtlCol="0">
            <a:spAutoFit/>
          </a:bodyPr>
          <a:lstStyle/>
          <a:p>
            <a:r>
              <a:rPr lang="zh-CN" altLang="en-US" sz="2000" dirty="0"/>
              <a:t>（</a:t>
            </a:r>
            <a:r>
              <a:rPr lang="en-US" altLang="zh-CN" sz="2000" dirty="0"/>
              <a:t>512,256</a:t>
            </a:r>
            <a:r>
              <a:rPr lang="zh-CN" altLang="en-US" sz="2000" dirty="0"/>
              <a:t>）极化码</a:t>
            </a:r>
          </a:p>
        </p:txBody>
      </p:sp>
      <p:pic>
        <p:nvPicPr>
          <p:cNvPr id="5" name="图片 4">
            <a:extLst>
              <a:ext uri="{FF2B5EF4-FFF2-40B4-BE49-F238E27FC236}">
                <a16:creationId xmlns:a16="http://schemas.microsoft.com/office/drawing/2014/main" id="{14DD98AB-B161-4899-BC98-F9EB4D3D5F43}"/>
              </a:ext>
            </a:extLst>
          </p:cNvPr>
          <p:cNvPicPr>
            <a:picLocks noChangeAspect="1"/>
          </p:cNvPicPr>
          <p:nvPr/>
        </p:nvPicPr>
        <p:blipFill>
          <a:blip r:embed="rId3"/>
          <a:stretch>
            <a:fillRect/>
          </a:stretch>
        </p:blipFill>
        <p:spPr>
          <a:xfrm>
            <a:off x="390889" y="1595140"/>
            <a:ext cx="5623781" cy="4716720"/>
          </a:xfrm>
          <a:prstGeom prst="rect">
            <a:avLst/>
          </a:prstGeom>
        </p:spPr>
      </p:pic>
      <p:sp>
        <p:nvSpPr>
          <p:cNvPr id="19" name="文本框 18">
            <a:extLst>
              <a:ext uri="{FF2B5EF4-FFF2-40B4-BE49-F238E27FC236}">
                <a16:creationId xmlns:a16="http://schemas.microsoft.com/office/drawing/2014/main" id="{555818EE-2093-4264-AE44-DC0045F4B5BF}"/>
              </a:ext>
            </a:extLst>
          </p:cNvPr>
          <p:cNvSpPr txBox="1"/>
          <p:nvPr/>
        </p:nvSpPr>
        <p:spPr>
          <a:xfrm>
            <a:off x="6560291" y="3639352"/>
            <a:ext cx="1108054" cy="461665"/>
          </a:xfrm>
          <a:prstGeom prst="rect">
            <a:avLst/>
          </a:prstGeom>
          <a:noFill/>
        </p:spPr>
        <p:txBody>
          <a:bodyPr wrap="square" rtlCol="0">
            <a:spAutoFit/>
          </a:bodyPr>
          <a:lstStyle/>
          <a:p>
            <a:r>
              <a:rPr lang="zh-CN" altLang="en-US" sz="2400" dirty="0"/>
              <a:t>优势：</a:t>
            </a:r>
          </a:p>
        </p:txBody>
      </p:sp>
      <p:sp>
        <p:nvSpPr>
          <p:cNvPr id="20" name="椭圆 19">
            <a:extLst>
              <a:ext uri="{FF2B5EF4-FFF2-40B4-BE49-F238E27FC236}">
                <a16:creationId xmlns:a16="http://schemas.microsoft.com/office/drawing/2014/main" id="{D6B0168E-7756-4AF0-842C-2620F20322E3}"/>
              </a:ext>
            </a:extLst>
          </p:cNvPr>
          <p:cNvSpPr/>
          <p:nvPr/>
        </p:nvSpPr>
        <p:spPr>
          <a:xfrm>
            <a:off x="7664381" y="3261999"/>
            <a:ext cx="3995642" cy="1461286"/>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2400" dirty="0">
              <a:solidFill>
                <a:schemeClr val="tx1"/>
              </a:solidFill>
            </a:endParaRPr>
          </a:p>
        </p:txBody>
      </p:sp>
      <p:sp>
        <p:nvSpPr>
          <p:cNvPr id="21" name="流程图: 接点 20">
            <a:extLst>
              <a:ext uri="{FF2B5EF4-FFF2-40B4-BE49-F238E27FC236}">
                <a16:creationId xmlns:a16="http://schemas.microsoft.com/office/drawing/2014/main" id="{140C8C3E-2DEA-43EF-AB0B-67F3A6BC7F1F}"/>
              </a:ext>
            </a:extLst>
          </p:cNvPr>
          <p:cNvSpPr/>
          <p:nvPr/>
        </p:nvSpPr>
        <p:spPr>
          <a:xfrm>
            <a:off x="709535" y="1130107"/>
            <a:ext cx="252249" cy="233330"/>
          </a:xfrm>
          <a:prstGeom prst="flowChartConnector">
            <a:avLst/>
          </a:prstGeom>
          <a:solidFill>
            <a:schemeClr val="accent4">
              <a:lumMod val="60000"/>
              <a:lumOff val="40000"/>
            </a:schemeClr>
          </a:solidFill>
          <a:ln>
            <a:solidFill>
              <a:srgbClr val="FFE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a:extLst>
              <a:ext uri="{FF2B5EF4-FFF2-40B4-BE49-F238E27FC236}">
                <a16:creationId xmlns:a16="http://schemas.microsoft.com/office/drawing/2014/main" id="{2B1162AE-EBFF-4CCD-B494-3ABDE1952F1A}"/>
              </a:ext>
            </a:extLst>
          </p:cNvPr>
          <p:cNvSpPr txBox="1"/>
          <p:nvPr/>
        </p:nvSpPr>
        <p:spPr>
          <a:xfrm>
            <a:off x="114220" y="155235"/>
            <a:ext cx="6386593"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2.2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译码可靠性测度：距离参数</a:t>
            </a:r>
            <a:r>
              <a:rPr lang="en-US" altLang="zh-CN" sz="2800" b="1" i="1" dirty="0">
                <a:solidFill>
                  <a:srgbClr val="133984"/>
                </a:solidFill>
                <a:latin typeface="微软雅黑" panose="020B0503020204020204" pitchFamily="34" charset="-122"/>
                <a:ea typeface="微软雅黑" panose="020B0503020204020204" pitchFamily="34" charset="-122"/>
                <a:sym typeface="+mn-lt"/>
              </a:rPr>
              <a:t>D</a:t>
            </a:r>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p:pic>
        <p:nvPicPr>
          <p:cNvPr id="12" name="图片 11">
            <a:extLst>
              <a:ext uri="{FF2B5EF4-FFF2-40B4-BE49-F238E27FC236}">
                <a16:creationId xmlns:a16="http://schemas.microsoft.com/office/drawing/2014/main" id="{9D943F01-37FD-4BC5-B85A-1A7715BB87C3}"/>
              </a:ext>
            </a:extLst>
          </p:cNvPr>
          <p:cNvPicPr>
            <a:picLocks noChangeAspect="1"/>
          </p:cNvPicPr>
          <p:nvPr/>
        </p:nvPicPr>
        <p:blipFill>
          <a:blip r:embed="rId4"/>
          <a:stretch>
            <a:fillRect/>
          </a:stretch>
        </p:blipFill>
        <p:spPr>
          <a:xfrm>
            <a:off x="9532874" y="106891"/>
            <a:ext cx="2470277" cy="844593"/>
          </a:xfrm>
          <a:prstGeom prst="rect">
            <a:avLst/>
          </a:prstGeom>
        </p:spPr>
      </p:pic>
      <p:sp>
        <p:nvSpPr>
          <p:cNvPr id="2" name="文本框 1">
            <a:extLst>
              <a:ext uri="{FF2B5EF4-FFF2-40B4-BE49-F238E27FC236}">
                <a16:creationId xmlns:a16="http://schemas.microsoft.com/office/drawing/2014/main" id="{41C44D9F-6BA4-4C29-82D2-EBEBA15CC791}"/>
              </a:ext>
            </a:extLst>
          </p:cNvPr>
          <p:cNvSpPr txBox="1"/>
          <p:nvPr/>
        </p:nvSpPr>
        <p:spPr>
          <a:xfrm>
            <a:off x="8304138" y="3615289"/>
            <a:ext cx="2954411" cy="1107996"/>
          </a:xfrm>
          <a:prstGeom prst="rect">
            <a:avLst/>
          </a:prstGeom>
          <a:noFill/>
        </p:spPr>
        <p:txBody>
          <a:bodyPr wrap="square" rtlCol="0">
            <a:spAutoFit/>
          </a:bodyPr>
          <a:lstStyle/>
          <a:p>
            <a:pPr algn="ctr"/>
            <a:r>
              <a:rPr lang="zh-CN" altLang="en-US" sz="2400" dirty="0">
                <a:solidFill>
                  <a:schemeClr val="tx1"/>
                </a:solidFill>
              </a:rPr>
              <a:t>距离参数取代</a:t>
            </a:r>
            <a:r>
              <a:rPr lang="en-US" altLang="zh-CN" sz="2400" dirty="0">
                <a:solidFill>
                  <a:schemeClr val="tx1"/>
                </a:solidFill>
              </a:rPr>
              <a:t>CRC</a:t>
            </a:r>
            <a:r>
              <a:rPr lang="zh-CN" altLang="en-US" sz="2400" dirty="0">
                <a:solidFill>
                  <a:schemeClr val="tx1"/>
                </a:solidFill>
              </a:rPr>
              <a:t>，性能提升明显</a:t>
            </a:r>
            <a:endParaRPr lang="zh-CN" altLang="en-US" sz="2400" dirty="0"/>
          </a:p>
          <a:p>
            <a:endParaRPr lang="zh-CN" altLang="en-US" dirty="0"/>
          </a:p>
        </p:txBody>
      </p:sp>
    </p:spTree>
    <p:extLst>
      <p:ext uri="{BB962C8B-B14F-4D97-AF65-F5344CB8AC3E}">
        <p14:creationId xmlns:p14="http://schemas.microsoft.com/office/powerpoint/2010/main" val="37792422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矩形 6"/>
          <p:cNvSpPr/>
          <p:nvPr/>
        </p:nvSpPr>
        <p:spPr>
          <a:xfrm>
            <a:off x="972185" y="1404423"/>
            <a:ext cx="3112977" cy="3117685"/>
          </a:xfrm>
          <a:prstGeom prst="rect">
            <a:avLst/>
          </a:prstGeom>
          <a:solidFill>
            <a:schemeClr val="bg1">
              <a:lumMod val="95000"/>
              <a:alpha val="27000"/>
            </a:schemeClr>
          </a:solidFill>
          <a:ln>
            <a:noFill/>
          </a:ln>
          <a:effectLst>
            <a:outerShdw blurRad="165100" sx="101000" sy="101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L 形 7"/>
          <p:cNvSpPr/>
          <p:nvPr/>
        </p:nvSpPr>
        <p:spPr>
          <a:xfrm>
            <a:off x="835660" y="4469211"/>
            <a:ext cx="633148" cy="359132"/>
          </a:xfrm>
          <a:prstGeom prst="corner">
            <a:avLst>
              <a:gd name="adj1" fmla="val 32979"/>
              <a:gd name="adj2" fmla="val 30142"/>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L 形 8"/>
          <p:cNvSpPr/>
          <p:nvPr/>
        </p:nvSpPr>
        <p:spPr>
          <a:xfrm rot="10800000">
            <a:off x="3295068" y="1141533"/>
            <a:ext cx="633148" cy="359132"/>
          </a:xfrm>
          <a:prstGeom prst="corner">
            <a:avLst>
              <a:gd name="adj1" fmla="val 32979"/>
              <a:gd name="adj2" fmla="val 30142"/>
            </a:avLst>
          </a:prstGeom>
          <a:solidFill>
            <a:srgbClr val="9A94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1213799" y="2704504"/>
            <a:ext cx="2505630" cy="1061381"/>
          </a:xfrm>
          <a:prstGeom prst="rect">
            <a:avLst/>
          </a:prstGeom>
          <a:noFill/>
        </p:spPr>
        <p:txBody>
          <a:bodyPr wrap="square" rtlCol="0">
            <a:spAutoFit/>
          </a:bodyPr>
          <a:lstStyle/>
          <a:p>
            <a:pPr>
              <a:lnSpc>
                <a:spcPct val="120000"/>
              </a:lnSpc>
            </a:pPr>
            <a:r>
              <a:rPr lang="zh-CN" altLang="en-US" dirty="0">
                <a:solidFill>
                  <a:schemeClr val="tx1">
                    <a:lumMod val="75000"/>
                    <a:lumOff val="25000"/>
                  </a:schemeClr>
                </a:solidFill>
                <a:cs typeface="+mn-ea"/>
                <a:sym typeface="+mn-lt"/>
              </a:rPr>
              <a:t>使用</a:t>
            </a:r>
            <a:r>
              <a:rPr lang="en-US" altLang="zh-CN" dirty="0">
                <a:solidFill>
                  <a:schemeClr val="tx1">
                    <a:lumMod val="75000"/>
                    <a:lumOff val="25000"/>
                  </a:schemeClr>
                </a:solidFill>
                <a:cs typeface="+mn-ea"/>
                <a:sym typeface="+mn-lt"/>
              </a:rPr>
              <a:t>CRC</a:t>
            </a:r>
            <a:r>
              <a:rPr lang="zh-CN" altLang="en-US" dirty="0">
                <a:solidFill>
                  <a:schemeClr val="tx1">
                    <a:lumMod val="75000"/>
                    <a:lumOff val="25000"/>
                  </a:schemeClr>
                </a:solidFill>
                <a:cs typeface="+mn-ea"/>
                <a:sym typeface="+mn-lt"/>
              </a:rPr>
              <a:t>与极化码的级联码；需进行计算判断是否通过校验</a:t>
            </a:r>
          </a:p>
        </p:txBody>
      </p:sp>
      <p:sp>
        <p:nvSpPr>
          <p:cNvPr id="16" name="矩形 15"/>
          <p:cNvSpPr/>
          <p:nvPr/>
        </p:nvSpPr>
        <p:spPr>
          <a:xfrm>
            <a:off x="1194281" y="2046408"/>
            <a:ext cx="2065897" cy="461665"/>
          </a:xfrm>
          <a:prstGeom prst="rect">
            <a:avLst/>
          </a:prstGeom>
        </p:spPr>
        <p:txBody>
          <a:bodyPr wrap="square">
            <a:spAutoFit/>
          </a:bodyPr>
          <a:lstStyle/>
          <a:p>
            <a:r>
              <a:rPr lang="en-US" altLang="zh-CN" sz="2400" b="1" dirty="0">
                <a:solidFill>
                  <a:schemeClr val="tx1">
                    <a:lumMod val="75000"/>
                    <a:lumOff val="25000"/>
                  </a:schemeClr>
                </a:solidFill>
                <a:cs typeface="+mn-ea"/>
                <a:sym typeface="+mn-lt"/>
              </a:rPr>
              <a:t>CRC</a:t>
            </a:r>
            <a:endParaRPr lang="zh-CN" altLang="en-US" sz="2400" b="1" dirty="0">
              <a:solidFill>
                <a:schemeClr val="tx1">
                  <a:lumMod val="75000"/>
                  <a:lumOff val="25000"/>
                </a:schemeClr>
              </a:solidFill>
              <a:cs typeface="+mn-ea"/>
              <a:sym typeface="+mn-lt"/>
            </a:endParaRPr>
          </a:p>
        </p:txBody>
      </p:sp>
      <p:cxnSp>
        <p:nvCxnSpPr>
          <p:cNvPr id="17" name="直接连接符 16"/>
          <p:cNvCxnSpPr>
            <a:cxnSpLocks/>
          </p:cNvCxnSpPr>
          <p:nvPr/>
        </p:nvCxnSpPr>
        <p:spPr>
          <a:xfrm>
            <a:off x="1262212" y="2537937"/>
            <a:ext cx="2457217"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0" name="矩形 29">
            <a:extLst>
              <a:ext uri="{FF2B5EF4-FFF2-40B4-BE49-F238E27FC236}">
                <a16:creationId xmlns:a16="http://schemas.microsoft.com/office/drawing/2014/main" id="{A7F199AD-FB45-4534-8B58-2308411E6BAA}"/>
              </a:ext>
            </a:extLst>
          </p:cNvPr>
          <p:cNvSpPr/>
          <p:nvPr/>
        </p:nvSpPr>
        <p:spPr>
          <a:xfrm>
            <a:off x="4625547" y="1406272"/>
            <a:ext cx="3112977" cy="3117685"/>
          </a:xfrm>
          <a:prstGeom prst="rect">
            <a:avLst/>
          </a:prstGeom>
          <a:solidFill>
            <a:schemeClr val="bg1">
              <a:lumMod val="95000"/>
              <a:alpha val="27000"/>
            </a:schemeClr>
          </a:solidFill>
          <a:ln>
            <a:noFill/>
          </a:ln>
          <a:effectLst>
            <a:outerShdw blurRad="165100" sx="101000" sy="101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L 形 30">
            <a:extLst>
              <a:ext uri="{FF2B5EF4-FFF2-40B4-BE49-F238E27FC236}">
                <a16:creationId xmlns:a16="http://schemas.microsoft.com/office/drawing/2014/main" id="{735DA274-8B88-4CB7-899C-BD7B19FBE1EA}"/>
              </a:ext>
            </a:extLst>
          </p:cNvPr>
          <p:cNvSpPr/>
          <p:nvPr/>
        </p:nvSpPr>
        <p:spPr>
          <a:xfrm>
            <a:off x="4489022" y="4471060"/>
            <a:ext cx="633148" cy="359132"/>
          </a:xfrm>
          <a:prstGeom prst="corner">
            <a:avLst>
              <a:gd name="adj1" fmla="val 32979"/>
              <a:gd name="adj2" fmla="val 30142"/>
            </a:avLst>
          </a:prstGeom>
          <a:solidFill>
            <a:srgbClr val="B367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L 形 31">
            <a:extLst>
              <a:ext uri="{FF2B5EF4-FFF2-40B4-BE49-F238E27FC236}">
                <a16:creationId xmlns:a16="http://schemas.microsoft.com/office/drawing/2014/main" id="{07D3548D-9A3D-46F2-A98E-59C50F78018E}"/>
              </a:ext>
            </a:extLst>
          </p:cNvPr>
          <p:cNvSpPr/>
          <p:nvPr/>
        </p:nvSpPr>
        <p:spPr>
          <a:xfrm rot="10800000">
            <a:off x="6948430" y="1143382"/>
            <a:ext cx="633148" cy="359132"/>
          </a:xfrm>
          <a:prstGeom prst="corner">
            <a:avLst>
              <a:gd name="adj1" fmla="val 32979"/>
              <a:gd name="adj2" fmla="val 30142"/>
            </a:avLst>
          </a:prstGeom>
          <a:solidFill>
            <a:srgbClr val="B3672E"/>
          </a:solidFill>
          <a:ln>
            <a:solidFill>
              <a:srgbClr val="B367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文本框 32">
            <a:extLst>
              <a:ext uri="{FF2B5EF4-FFF2-40B4-BE49-F238E27FC236}">
                <a16:creationId xmlns:a16="http://schemas.microsoft.com/office/drawing/2014/main" id="{F64CF6AD-0BDB-45C2-90DC-CA6F94C0818C}"/>
              </a:ext>
            </a:extLst>
          </p:cNvPr>
          <p:cNvSpPr txBox="1"/>
          <p:nvPr/>
        </p:nvSpPr>
        <p:spPr>
          <a:xfrm>
            <a:off x="4867161" y="2706353"/>
            <a:ext cx="2505630" cy="728982"/>
          </a:xfrm>
          <a:prstGeom prst="rect">
            <a:avLst/>
          </a:prstGeom>
          <a:noFill/>
        </p:spPr>
        <p:txBody>
          <a:bodyPr wrap="square" rtlCol="0">
            <a:spAutoFit/>
          </a:bodyPr>
          <a:lstStyle/>
          <a:p>
            <a:pPr>
              <a:lnSpc>
                <a:spcPct val="120000"/>
              </a:lnSpc>
            </a:pPr>
            <a:r>
              <a:rPr lang="zh-CN" altLang="en-US" dirty="0">
                <a:solidFill>
                  <a:schemeClr val="tx1">
                    <a:lumMod val="75000"/>
                    <a:lumOff val="25000"/>
                  </a:schemeClr>
                </a:solidFill>
                <a:cs typeface="+mn-ea"/>
                <a:sym typeface="+mn-lt"/>
              </a:rPr>
              <a:t>需要“再编码”才能计算距离参数</a:t>
            </a:r>
          </a:p>
        </p:txBody>
      </p:sp>
      <p:sp>
        <p:nvSpPr>
          <p:cNvPr id="34" name="矩形 33">
            <a:extLst>
              <a:ext uri="{FF2B5EF4-FFF2-40B4-BE49-F238E27FC236}">
                <a16:creationId xmlns:a16="http://schemas.microsoft.com/office/drawing/2014/main" id="{BDCB7FCB-B91B-4277-93F3-F0F5FDF3A88B}"/>
              </a:ext>
            </a:extLst>
          </p:cNvPr>
          <p:cNvSpPr/>
          <p:nvPr/>
        </p:nvSpPr>
        <p:spPr>
          <a:xfrm>
            <a:off x="4847643" y="2048257"/>
            <a:ext cx="2065897" cy="461665"/>
          </a:xfrm>
          <a:prstGeom prst="rect">
            <a:avLst/>
          </a:prstGeom>
        </p:spPr>
        <p:txBody>
          <a:bodyPr wrap="square">
            <a:spAutoFit/>
          </a:bodyPr>
          <a:lstStyle/>
          <a:p>
            <a:r>
              <a:rPr lang="zh-CN" altLang="en-US" sz="2400" b="1" dirty="0">
                <a:solidFill>
                  <a:schemeClr val="tx1">
                    <a:lumMod val="75000"/>
                    <a:lumOff val="25000"/>
                  </a:schemeClr>
                </a:solidFill>
                <a:cs typeface="+mn-ea"/>
                <a:sym typeface="+mn-lt"/>
              </a:rPr>
              <a:t>距离参数</a:t>
            </a:r>
          </a:p>
        </p:txBody>
      </p:sp>
      <p:cxnSp>
        <p:nvCxnSpPr>
          <p:cNvPr id="35" name="直接连接符 34">
            <a:extLst>
              <a:ext uri="{FF2B5EF4-FFF2-40B4-BE49-F238E27FC236}">
                <a16:creationId xmlns:a16="http://schemas.microsoft.com/office/drawing/2014/main" id="{434C3ECE-CE0C-49FA-AE42-1C4664887D83}"/>
              </a:ext>
            </a:extLst>
          </p:cNvPr>
          <p:cNvCxnSpPr>
            <a:cxnSpLocks/>
          </p:cNvCxnSpPr>
          <p:nvPr/>
        </p:nvCxnSpPr>
        <p:spPr>
          <a:xfrm>
            <a:off x="4915574" y="2539786"/>
            <a:ext cx="2457217"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7" name="矩形 36">
            <a:extLst>
              <a:ext uri="{FF2B5EF4-FFF2-40B4-BE49-F238E27FC236}">
                <a16:creationId xmlns:a16="http://schemas.microsoft.com/office/drawing/2014/main" id="{02F29053-26F1-49E5-8D6C-3581A05D9B60}"/>
              </a:ext>
            </a:extLst>
          </p:cNvPr>
          <p:cNvSpPr/>
          <p:nvPr/>
        </p:nvSpPr>
        <p:spPr>
          <a:xfrm>
            <a:off x="8263786" y="1406272"/>
            <a:ext cx="3112977" cy="3117685"/>
          </a:xfrm>
          <a:prstGeom prst="rect">
            <a:avLst/>
          </a:prstGeom>
          <a:solidFill>
            <a:schemeClr val="bg1">
              <a:lumMod val="95000"/>
              <a:alpha val="27000"/>
            </a:schemeClr>
          </a:solidFill>
          <a:ln>
            <a:noFill/>
          </a:ln>
          <a:effectLst>
            <a:outerShdw blurRad="165100" sx="101000" sy="101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L 形 37">
            <a:extLst>
              <a:ext uri="{FF2B5EF4-FFF2-40B4-BE49-F238E27FC236}">
                <a16:creationId xmlns:a16="http://schemas.microsoft.com/office/drawing/2014/main" id="{7CE75A0C-EFEF-4233-8CBF-575165006E7E}"/>
              </a:ext>
            </a:extLst>
          </p:cNvPr>
          <p:cNvSpPr/>
          <p:nvPr/>
        </p:nvSpPr>
        <p:spPr>
          <a:xfrm>
            <a:off x="8127261" y="4471060"/>
            <a:ext cx="633148" cy="359132"/>
          </a:xfrm>
          <a:prstGeom prst="corner">
            <a:avLst>
              <a:gd name="adj1" fmla="val 32979"/>
              <a:gd name="adj2" fmla="val 30142"/>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L 形 38">
            <a:extLst>
              <a:ext uri="{FF2B5EF4-FFF2-40B4-BE49-F238E27FC236}">
                <a16:creationId xmlns:a16="http://schemas.microsoft.com/office/drawing/2014/main" id="{D7450983-D418-4DE6-8D52-9C6AD0954918}"/>
              </a:ext>
            </a:extLst>
          </p:cNvPr>
          <p:cNvSpPr/>
          <p:nvPr/>
        </p:nvSpPr>
        <p:spPr>
          <a:xfrm rot="10800000">
            <a:off x="10586669" y="1143382"/>
            <a:ext cx="633148" cy="359132"/>
          </a:xfrm>
          <a:prstGeom prst="corner">
            <a:avLst>
              <a:gd name="adj1" fmla="val 32979"/>
              <a:gd name="adj2" fmla="val 30142"/>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0" name="文本框 39">
            <a:extLst>
              <a:ext uri="{FF2B5EF4-FFF2-40B4-BE49-F238E27FC236}">
                <a16:creationId xmlns:a16="http://schemas.microsoft.com/office/drawing/2014/main" id="{7A8E21B4-A639-46B6-8827-710333789EB6}"/>
              </a:ext>
            </a:extLst>
          </p:cNvPr>
          <p:cNvSpPr txBox="1"/>
          <p:nvPr/>
        </p:nvSpPr>
        <p:spPr>
          <a:xfrm>
            <a:off x="8505400" y="2706353"/>
            <a:ext cx="2505630" cy="728982"/>
          </a:xfrm>
          <a:prstGeom prst="rect">
            <a:avLst/>
          </a:prstGeom>
          <a:noFill/>
        </p:spPr>
        <p:txBody>
          <a:bodyPr wrap="square" rtlCol="0">
            <a:spAutoFit/>
          </a:bodyPr>
          <a:lstStyle/>
          <a:p>
            <a:pPr>
              <a:lnSpc>
                <a:spcPct val="120000"/>
              </a:lnSpc>
            </a:pPr>
            <a:r>
              <a:rPr lang="zh-CN" altLang="en-US" dirty="0">
                <a:solidFill>
                  <a:schemeClr val="tx1">
                    <a:lumMod val="75000"/>
                    <a:lumOff val="25000"/>
                  </a:schemeClr>
                </a:solidFill>
                <a:cs typeface="+mn-ea"/>
                <a:sym typeface="+mn-lt"/>
              </a:rPr>
              <a:t>译码过程中自动得到，无需额外计算</a:t>
            </a:r>
          </a:p>
        </p:txBody>
      </p:sp>
      <p:sp>
        <p:nvSpPr>
          <p:cNvPr id="41" name="矩形 40">
            <a:extLst>
              <a:ext uri="{FF2B5EF4-FFF2-40B4-BE49-F238E27FC236}">
                <a16:creationId xmlns:a16="http://schemas.microsoft.com/office/drawing/2014/main" id="{3EE7D7ED-5D26-40F3-B875-12891F7B6D46}"/>
              </a:ext>
            </a:extLst>
          </p:cNvPr>
          <p:cNvSpPr/>
          <p:nvPr/>
        </p:nvSpPr>
        <p:spPr>
          <a:xfrm>
            <a:off x="8485882" y="2048257"/>
            <a:ext cx="2587207" cy="461665"/>
          </a:xfrm>
          <a:prstGeom prst="rect">
            <a:avLst/>
          </a:prstGeom>
        </p:spPr>
        <p:txBody>
          <a:bodyPr wrap="square">
            <a:spAutoFit/>
          </a:bodyPr>
          <a:lstStyle/>
          <a:p>
            <a:r>
              <a:rPr lang="zh-CN" altLang="en-US" sz="2400" b="1" dirty="0">
                <a:solidFill>
                  <a:schemeClr val="tx1">
                    <a:lumMod val="75000"/>
                    <a:lumOff val="25000"/>
                  </a:schemeClr>
                </a:solidFill>
                <a:cs typeface="+mn-ea"/>
                <a:sym typeface="+mn-lt"/>
              </a:rPr>
              <a:t>冻结比特差异度</a:t>
            </a:r>
          </a:p>
        </p:txBody>
      </p:sp>
      <p:cxnSp>
        <p:nvCxnSpPr>
          <p:cNvPr id="42" name="直接连接符 41">
            <a:extLst>
              <a:ext uri="{FF2B5EF4-FFF2-40B4-BE49-F238E27FC236}">
                <a16:creationId xmlns:a16="http://schemas.microsoft.com/office/drawing/2014/main" id="{555BA1F5-BABA-4C6D-993E-8D54E0A69E76}"/>
              </a:ext>
            </a:extLst>
          </p:cNvPr>
          <p:cNvCxnSpPr>
            <a:cxnSpLocks/>
          </p:cNvCxnSpPr>
          <p:nvPr/>
        </p:nvCxnSpPr>
        <p:spPr>
          <a:xfrm>
            <a:off x="8553813" y="2539786"/>
            <a:ext cx="2457217"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96C8F712-5A40-48EB-AD8A-1B85E0FCB313}"/>
              </a:ext>
            </a:extLst>
          </p:cNvPr>
          <p:cNvSpPr txBox="1"/>
          <p:nvPr/>
        </p:nvSpPr>
        <p:spPr>
          <a:xfrm>
            <a:off x="1085481" y="5445106"/>
            <a:ext cx="985193" cy="461665"/>
          </a:xfrm>
          <a:prstGeom prst="rect">
            <a:avLst/>
          </a:prstGeom>
          <a:noFill/>
        </p:spPr>
        <p:txBody>
          <a:bodyPr wrap="square" rtlCol="0">
            <a:spAutoFit/>
          </a:bodyPr>
          <a:lstStyle/>
          <a:p>
            <a:r>
              <a:rPr lang="zh-CN" altLang="en-US" sz="2400" dirty="0"/>
              <a:t>定义：</a:t>
            </a:r>
          </a:p>
        </p:txBody>
      </p:sp>
      <p:sp>
        <p:nvSpPr>
          <p:cNvPr id="43" name="椭圆 42">
            <a:extLst>
              <a:ext uri="{FF2B5EF4-FFF2-40B4-BE49-F238E27FC236}">
                <a16:creationId xmlns:a16="http://schemas.microsoft.com/office/drawing/2014/main" id="{E69CEB78-8FD4-4C99-9301-DBE976973189}"/>
              </a:ext>
            </a:extLst>
          </p:cNvPr>
          <p:cNvSpPr/>
          <p:nvPr/>
        </p:nvSpPr>
        <p:spPr>
          <a:xfrm>
            <a:off x="8485882" y="1976283"/>
            <a:ext cx="1366041" cy="607631"/>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本框 43">
            <a:extLst>
              <a:ext uri="{FF2B5EF4-FFF2-40B4-BE49-F238E27FC236}">
                <a16:creationId xmlns:a16="http://schemas.microsoft.com/office/drawing/2014/main" id="{44DAF362-20D4-4511-A0C3-90DDBD618C9B}"/>
              </a:ext>
            </a:extLst>
          </p:cNvPr>
          <p:cNvSpPr txBox="1"/>
          <p:nvPr/>
        </p:nvSpPr>
        <p:spPr>
          <a:xfrm>
            <a:off x="1962887" y="5445106"/>
            <a:ext cx="8940356" cy="461665"/>
          </a:xfrm>
          <a:prstGeom prst="rect">
            <a:avLst/>
          </a:prstGeom>
          <a:noFill/>
        </p:spPr>
        <p:txBody>
          <a:bodyPr wrap="square" rtlCol="0">
            <a:spAutoFit/>
          </a:bodyPr>
          <a:lstStyle/>
          <a:p>
            <a:r>
              <a:rPr lang="en-US" altLang="zh-CN" sz="2400" dirty="0"/>
              <a:t>Q</a:t>
            </a:r>
            <a:r>
              <a:rPr lang="zh-CN" altLang="en-US" sz="2400" dirty="0"/>
              <a:t>集合内冻结比特硬判决结果与设定值不一致的个数</a:t>
            </a:r>
          </a:p>
        </p:txBody>
      </p:sp>
      <p:sp>
        <p:nvSpPr>
          <p:cNvPr id="45" name="矩形 44">
            <a:extLst>
              <a:ext uri="{FF2B5EF4-FFF2-40B4-BE49-F238E27FC236}">
                <a16:creationId xmlns:a16="http://schemas.microsoft.com/office/drawing/2014/main" id="{3D2242F6-0332-4D04-930E-9085AEB4D837}"/>
              </a:ext>
            </a:extLst>
          </p:cNvPr>
          <p:cNvSpPr/>
          <p:nvPr/>
        </p:nvSpPr>
        <p:spPr>
          <a:xfrm>
            <a:off x="2070674" y="5498200"/>
            <a:ext cx="837708" cy="40857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箭头: 下 45">
            <a:extLst>
              <a:ext uri="{FF2B5EF4-FFF2-40B4-BE49-F238E27FC236}">
                <a16:creationId xmlns:a16="http://schemas.microsoft.com/office/drawing/2014/main" id="{8C49635B-35BC-44E0-9731-DD8B78E499F5}"/>
              </a:ext>
            </a:extLst>
          </p:cNvPr>
          <p:cNvSpPr/>
          <p:nvPr/>
        </p:nvSpPr>
        <p:spPr>
          <a:xfrm>
            <a:off x="2460031" y="5976048"/>
            <a:ext cx="176981" cy="3542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文本框 46">
            <a:extLst>
              <a:ext uri="{FF2B5EF4-FFF2-40B4-BE49-F238E27FC236}">
                <a16:creationId xmlns:a16="http://schemas.microsoft.com/office/drawing/2014/main" id="{1B1AA84B-D1A3-44AC-9725-F9F8A574F09B}"/>
              </a:ext>
            </a:extLst>
          </p:cNvPr>
          <p:cNvSpPr txBox="1"/>
          <p:nvPr/>
        </p:nvSpPr>
        <p:spPr>
          <a:xfrm>
            <a:off x="1339157" y="6330255"/>
            <a:ext cx="2985069" cy="400110"/>
          </a:xfrm>
          <a:prstGeom prst="rect">
            <a:avLst/>
          </a:prstGeom>
          <a:noFill/>
        </p:spPr>
        <p:txBody>
          <a:bodyPr wrap="square" rtlCol="0">
            <a:spAutoFit/>
          </a:bodyPr>
          <a:lstStyle/>
          <a:p>
            <a:r>
              <a:rPr lang="zh-CN" altLang="en-US" sz="2000" dirty="0">
                <a:solidFill>
                  <a:srgbClr val="B3672E"/>
                </a:solidFill>
              </a:rPr>
              <a:t>较为可靠的冻结比特集合</a:t>
            </a:r>
          </a:p>
        </p:txBody>
      </p:sp>
      <p:sp>
        <p:nvSpPr>
          <p:cNvPr id="2" name="文本框 1">
            <a:extLst>
              <a:ext uri="{FF2B5EF4-FFF2-40B4-BE49-F238E27FC236}">
                <a16:creationId xmlns:a16="http://schemas.microsoft.com/office/drawing/2014/main" id="{507E7642-7D9B-4D96-A8A3-81C8479B868A}"/>
              </a:ext>
            </a:extLst>
          </p:cNvPr>
          <p:cNvSpPr txBox="1"/>
          <p:nvPr/>
        </p:nvSpPr>
        <p:spPr>
          <a:xfrm>
            <a:off x="2183560" y="1516054"/>
            <a:ext cx="1744656" cy="400110"/>
          </a:xfrm>
          <a:prstGeom prst="rect">
            <a:avLst/>
          </a:prstGeom>
          <a:noFill/>
        </p:spPr>
        <p:txBody>
          <a:bodyPr wrap="square" rtlCol="0">
            <a:spAutoFit/>
          </a:bodyPr>
          <a:lstStyle/>
          <a:p>
            <a:r>
              <a:rPr lang="zh-CN" altLang="en-US" sz="2000" dirty="0"/>
              <a:t>需监督需计算</a:t>
            </a:r>
          </a:p>
        </p:txBody>
      </p:sp>
      <p:sp>
        <p:nvSpPr>
          <p:cNvPr id="3" name="矩形 2">
            <a:extLst>
              <a:ext uri="{FF2B5EF4-FFF2-40B4-BE49-F238E27FC236}">
                <a16:creationId xmlns:a16="http://schemas.microsoft.com/office/drawing/2014/main" id="{A1ACC4CB-35EB-45BE-B4EA-30DE72FD5AA9}"/>
              </a:ext>
            </a:extLst>
          </p:cNvPr>
          <p:cNvSpPr/>
          <p:nvPr/>
        </p:nvSpPr>
        <p:spPr>
          <a:xfrm>
            <a:off x="2183560" y="1512352"/>
            <a:ext cx="1744656" cy="43592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ECC1D9A3-4A98-4C4F-B488-1383B248A253}"/>
              </a:ext>
            </a:extLst>
          </p:cNvPr>
          <p:cNvSpPr/>
          <p:nvPr/>
        </p:nvSpPr>
        <p:spPr>
          <a:xfrm>
            <a:off x="5687365" y="1468801"/>
            <a:ext cx="1744656" cy="43592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rPr>
              <a:t>无监督需计算</a:t>
            </a:r>
          </a:p>
        </p:txBody>
      </p:sp>
      <p:sp>
        <p:nvSpPr>
          <p:cNvPr id="48" name="矩形 47">
            <a:extLst>
              <a:ext uri="{FF2B5EF4-FFF2-40B4-BE49-F238E27FC236}">
                <a16:creationId xmlns:a16="http://schemas.microsoft.com/office/drawing/2014/main" id="{51976B4D-2F00-457E-94C9-511E779F9552}"/>
              </a:ext>
            </a:extLst>
          </p:cNvPr>
          <p:cNvSpPr/>
          <p:nvPr/>
        </p:nvSpPr>
        <p:spPr>
          <a:xfrm>
            <a:off x="9328433" y="1399767"/>
            <a:ext cx="1744656" cy="43592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rPr>
              <a:t>无监督无计算</a:t>
            </a:r>
          </a:p>
        </p:txBody>
      </p:sp>
      <mc:AlternateContent xmlns:mc="http://schemas.openxmlformats.org/markup-compatibility/2006" xmlns:a14="http://schemas.microsoft.com/office/drawing/2010/main">
        <mc:Choice Requires="a14">
          <p:sp>
            <p:nvSpPr>
              <p:cNvPr id="49" name="文本框 48">
                <a:extLst>
                  <a:ext uri="{FF2B5EF4-FFF2-40B4-BE49-F238E27FC236}">
                    <a16:creationId xmlns:a16="http://schemas.microsoft.com/office/drawing/2014/main" id="{BF6F791C-0D48-48BC-9795-5E2DF1B19AD0}"/>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49" name="文本框 48">
                <a:extLst>
                  <a:ext uri="{FF2B5EF4-FFF2-40B4-BE49-F238E27FC236}">
                    <a16:creationId xmlns:a16="http://schemas.microsoft.com/office/drawing/2014/main" id="{BF6F791C-0D48-48BC-9795-5E2DF1B19AD0}"/>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3"/>
                <a:stretch>
                  <a:fillRect l="-1964" b="-24771"/>
                </a:stretch>
              </a:blipFill>
            </p:spPr>
            <p:txBody>
              <a:bodyPr/>
              <a:lstStyle/>
              <a:p>
                <a:r>
                  <a:rPr lang="zh-CN" altLang="en-US">
                    <a:noFill/>
                  </a:rPr>
                  <a:t> </a:t>
                </a:r>
              </a:p>
            </p:txBody>
          </p:sp>
        </mc:Fallback>
      </mc:AlternateContent>
      <p:pic>
        <p:nvPicPr>
          <p:cNvPr id="50" name="图片 49">
            <a:extLst>
              <a:ext uri="{FF2B5EF4-FFF2-40B4-BE49-F238E27FC236}">
                <a16:creationId xmlns:a16="http://schemas.microsoft.com/office/drawing/2014/main" id="{C0DFEAFB-93B3-4A5D-B52B-4ACAD8E5C11E}"/>
              </a:ext>
            </a:extLst>
          </p:cNvPr>
          <p:cNvPicPr>
            <a:picLocks noChangeAspect="1"/>
          </p:cNvPicPr>
          <p:nvPr/>
        </p:nvPicPr>
        <p:blipFill>
          <a:blip r:embed="rId4"/>
          <a:stretch>
            <a:fillRect/>
          </a:stretch>
        </p:blipFill>
        <p:spPr>
          <a:xfrm>
            <a:off x="9532874" y="106891"/>
            <a:ext cx="2470277" cy="844593"/>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linds(horizontal)">
                                      <p:cBhvr>
                                        <p:cTn id="7" dur="500"/>
                                        <p:tgtEl>
                                          <p:spTgt spid="3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8"/>
                                        </p:tgtEl>
                                        <p:attrNameLst>
                                          <p:attrName>style.visibility</p:attrName>
                                        </p:attrNameLst>
                                      </p:cBhvr>
                                      <p:to>
                                        <p:strVal val="visible"/>
                                      </p:to>
                                    </p:set>
                                    <p:animEffect transition="in" filter="blinds(horizontal)">
                                      <p:cBhvr>
                                        <p:cTn id="10" dur="500"/>
                                        <p:tgtEl>
                                          <p:spTgt spid="38"/>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blinds(horizontal)">
                                      <p:cBhvr>
                                        <p:cTn id="13" dur="500"/>
                                        <p:tgtEl>
                                          <p:spTgt spid="3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blinds(horizontal)">
                                      <p:cBhvr>
                                        <p:cTn id="16" dur="500"/>
                                        <p:tgtEl>
                                          <p:spTgt spid="4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animEffect transition="in" filter="blinds(horizontal)">
                                      <p:cBhvr>
                                        <p:cTn id="19" dur="500"/>
                                        <p:tgtEl>
                                          <p:spTgt spid="41"/>
                                        </p:tgtEl>
                                      </p:cBhvr>
                                    </p:animEffect>
                                  </p:childTnLst>
                                </p:cTn>
                              </p:par>
                              <p:par>
                                <p:cTn id="20" presetID="3" presetClass="entr" presetSubtype="10" fill="hold"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blinds(horizontal)">
                                      <p:cBhvr>
                                        <p:cTn id="22" dur="500"/>
                                        <p:tgtEl>
                                          <p:spTgt spid="42"/>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blinds(horizontal)">
                                      <p:cBhvr>
                                        <p:cTn id="25" dur="500"/>
                                        <p:tgtEl>
                                          <p:spTgt spid="43"/>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blinds(horizontal)">
                                      <p:cBhvr>
                                        <p:cTn id="28" dur="500"/>
                                        <p:tgtEl>
                                          <p:spTgt spid="48"/>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additive="base">
                                        <p:cTn id="37" dur="500" fill="hold"/>
                                        <p:tgtEl>
                                          <p:spTgt spid="45"/>
                                        </p:tgtEl>
                                        <p:attrNameLst>
                                          <p:attrName>ppt_x</p:attrName>
                                        </p:attrNameLst>
                                      </p:cBhvr>
                                      <p:tavLst>
                                        <p:tav tm="0">
                                          <p:val>
                                            <p:strVal val="#ppt_x"/>
                                          </p:val>
                                        </p:tav>
                                        <p:tav tm="100000">
                                          <p:val>
                                            <p:strVal val="#ppt_x"/>
                                          </p:val>
                                        </p:tav>
                                      </p:tavLst>
                                    </p:anim>
                                    <p:anim calcmode="lin" valueType="num">
                                      <p:cBhvr additive="base">
                                        <p:cTn id="38" dur="500" fill="hold"/>
                                        <p:tgtEl>
                                          <p:spTgt spid="45"/>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6"/>
                                        </p:tgtEl>
                                        <p:attrNameLst>
                                          <p:attrName>style.visibility</p:attrName>
                                        </p:attrNameLst>
                                      </p:cBhvr>
                                      <p:to>
                                        <p:strVal val="visible"/>
                                      </p:to>
                                    </p:set>
                                    <p:anim calcmode="lin" valueType="num">
                                      <p:cBhvr additive="base">
                                        <p:cTn id="41" dur="500" fill="hold"/>
                                        <p:tgtEl>
                                          <p:spTgt spid="46"/>
                                        </p:tgtEl>
                                        <p:attrNameLst>
                                          <p:attrName>ppt_x</p:attrName>
                                        </p:attrNameLst>
                                      </p:cBhvr>
                                      <p:tavLst>
                                        <p:tav tm="0">
                                          <p:val>
                                            <p:strVal val="#ppt_x"/>
                                          </p:val>
                                        </p:tav>
                                        <p:tav tm="100000">
                                          <p:val>
                                            <p:strVal val="#ppt_x"/>
                                          </p:val>
                                        </p:tav>
                                      </p:tavLst>
                                    </p:anim>
                                    <p:anim calcmode="lin" valueType="num">
                                      <p:cBhvr additive="base">
                                        <p:cTn id="42" dur="500" fill="hold"/>
                                        <p:tgtEl>
                                          <p:spTgt spid="4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47"/>
                                        </p:tgtEl>
                                        <p:attrNameLst>
                                          <p:attrName>style.visibility</p:attrName>
                                        </p:attrNameLst>
                                      </p:cBhvr>
                                      <p:to>
                                        <p:strVal val="visible"/>
                                      </p:to>
                                    </p:set>
                                    <p:anim calcmode="lin" valueType="num">
                                      <p:cBhvr additive="base">
                                        <p:cTn id="45" dur="500" fill="hold"/>
                                        <p:tgtEl>
                                          <p:spTgt spid="47"/>
                                        </p:tgtEl>
                                        <p:attrNameLst>
                                          <p:attrName>ppt_x</p:attrName>
                                        </p:attrNameLst>
                                      </p:cBhvr>
                                      <p:tavLst>
                                        <p:tav tm="0">
                                          <p:val>
                                            <p:strVal val="#ppt_x"/>
                                          </p:val>
                                        </p:tav>
                                        <p:tav tm="100000">
                                          <p:val>
                                            <p:strVal val="#ppt_x"/>
                                          </p:val>
                                        </p:tav>
                                      </p:tavLst>
                                    </p:anim>
                                    <p:anim calcmode="lin" valueType="num">
                                      <p:cBhvr additive="base">
                                        <p:cTn id="46" dur="500" fill="hold"/>
                                        <p:tgtEl>
                                          <p:spTgt spid="47"/>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additive="base">
                                        <p:cTn id="49" dur="500" fill="hold"/>
                                        <p:tgtEl>
                                          <p:spTgt spid="44"/>
                                        </p:tgtEl>
                                        <p:attrNameLst>
                                          <p:attrName>ppt_x</p:attrName>
                                        </p:attrNameLst>
                                      </p:cBhvr>
                                      <p:tavLst>
                                        <p:tav tm="0">
                                          <p:val>
                                            <p:strVal val="#ppt_x"/>
                                          </p:val>
                                        </p:tav>
                                        <p:tav tm="100000">
                                          <p:val>
                                            <p:strVal val="#ppt_x"/>
                                          </p:val>
                                        </p:tav>
                                      </p:tavLst>
                                    </p:anim>
                                    <p:anim calcmode="lin" valueType="num">
                                      <p:cBhvr additive="base">
                                        <p:cTn id="50"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9" grpId="0" animBg="1"/>
      <p:bldP spid="40" grpId="0"/>
      <p:bldP spid="41" grpId="0"/>
      <p:bldP spid="14" grpId="0"/>
      <p:bldP spid="43" grpId="0" animBg="1"/>
      <p:bldP spid="44" grpId="0"/>
      <p:bldP spid="45" grpId="0" animBg="1"/>
      <p:bldP spid="46" grpId="0" animBg="1"/>
      <p:bldP spid="47" grpId="0"/>
      <p:bldP spid="4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MH_Other_1"/>
          <p:cNvSpPr/>
          <p:nvPr/>
        </p:nvSpPr>
        <p:spPr>
          <a:xfrm>
            <a:off x="1431448" y="1572277"/>
            <a:ext cx="2993349" cy="166370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zh-CN" altLang="en-US" sz="2400" i="0" u="none" strike="noStrike" kern="0" cap="none" spc="0" normalizeH="0" baseline="0" noProof="0" dirty="0">
                <a:ln>
                  <a:noFill/>
                </a:ln>
                <a:solidFill>
                  <a:schemeClr val="tx1"/>
                </a:solidFill>
                <a:effectLst/>
                <a:uLnTx/>
                <a:uFillTx/>
                <a:cs typeface="+mn-ea"/>
                <a:sym typeface="+mn-lt"/>
              </a:rPr>
              <a:t>巴氏参数</a:t>
            </a:r>
          </a:p>
        </p:txBody>
      </p:sp>
      <p:sp>
        <p:nvSpPr>
          <p:cNvPr id="4" name="MH_Other_1"/>
          <p:cNvSpPr/>
          <p:nvPr/>
        </p:nvSpPr>
        <p:spPr>
          <a:xfrm>
            <a:off x="8079697" y="1587643"/>
            <a:ext cx="3170371" cy="166370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en-US" altLang="zh-CN" sz="2400" i="0" u="none" strike="noStrike" kern="0" cap="none" spc="0" normalizeH="0" baseline="0" noProof="0" dirty="0">
                <a:ln>
                  <a:noFill/>
                </a:ln>
                <a:solidFill>
                  <a:schemeClr val="tx1"/>
                </a:solidFill>
                <a:effectLst/>
                <a:uLnTx/>
                <a:uFillTx/>
                <a:cs typeface="+mn-ea"/>
                <a:sym typeface="+mn-lt"/>
              </a:rPr>
              <a:t>Scaling exponent</a:t>
            </a:r>
            <a:endParaRPr kumimoji="0" lang="zh-CN" altLang="en-US" sz="2400" i="0" u="none" strike="noStrike" kern="0" cap="none" spc="0" normalizeH="0" baseline="0" noProof="0" dirty="0">
              <a:ln>
                <a:noFill/>
              </a:ln>
              <a:solidFill>
                <a:schemeClr val="tx1"/>
              </a:solidFill>
              <a:effectLst/>
              <a:uLnTx/>
              <a:uFillTx/>
              <a:cs typeface="+mn-ea"/>
              <a:sym typeface="+mn-lt"/>
            </a:endParaRPr>
          </a:p>
        </p:txBody>
      </p:sp>
      <p:sp>
        <p:nvSpPr>
          <p:cNvPr id="2" name="箭头: 左右 1">
            <a:extLst>
              <a:ext uri="{FF2B5EF4-FFF2-40B4-BE49-F238E27FC236}">
                <a16:creationId xmlns:a16="http://schemas.microsoft.com/office/drawing/2014/main" id="{D19E67B9-B3C8-4AE4-A42F-8FD6F2DE9669}"/>
              </a:ext>
            </a:extLst>
          </p:cNvPr>
          <p:cNvSpPr/>
          <p:nvPr/>
        </p:nvSpPr>
        <p:spPr>
          <a:xfrm>
            <a:off x="4501206" y="2354600"/>
            <a:ext cx="3380330" cy="12978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a:extLst>
              <a:ext uri="{FF2B5EF4-FFF2-40B4-BE49-F238E27FC236}">
                <a16:creationId xmlns:a16="http://schemas.microsoft.com/office/drawing/2014/main" id="{1EB4D703-CECE-4420-9F4E-537C913B7746}"/>
              </a:ext>
            </a:extLst>
          </p:cNvPr>
          <p:cNvSpPr txBox="1"/>
          <p:nvPr/>
        </p:nvSpPr>
        <p:spPr>
          <a:xfrm>
            <a:off x="420448" y="1021017"/>
            <a:ext cx="2116933" cy="461665"/>
          </a:xfrm>
          <a:prstGeom prst="rect">
            <a:avLst/>
          </a:prstGeom>
          <a:noFill/>
        </p:spPr>
        <p:txBody>
          <a:bodyPr wrap="square" rtlCol="0">
            <a:spAutoFit/>
          </a:bodyPr>
          <a:lstStyle/>
          <a:p>
            <a:r>
              <a:rPr lang="en-US" altLang="zh-CN" sz="2400" dirty="0"/>
              <a:t>Q</a:t>
            </a:r>
            <a:r>
              <a:rPr lang="zh-CN" altLang="en-US" sz="2400" dirty="0"/>
              <a:t>集合的选择</a:t>
            </a:r>
          </a:p>
        </p:txBody>
      </p:sp>
      <p:sp>
        <p:nvSpPr>
          <p:cNvPr id="14" name="矩形 13">
            <a:extLst>
              <a:ext uri="{FF2B5EF4-FFF2-40B4-BE49-F238E27FC236}">
                <a16:creationId xmlns:a16="http://schemas.microsoft.com/office/drawing/2014/main" id="{A1A3E7D5-5423-4ADF-B92D-EAE327C1573E}"/>
              </a:ext>
            </a:extLst>
          </p:cNvPr>
          <p:cNvSpPr/>
          <p:nvPr/>
        </p:nvSpPr>
        <p:spPr>
          <a:xfrm>
            <a:off x="0" y="3297739"/>
            <a:ext cx="12140872" cy="356026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4942FF0E-49ED-4312-962C-FF3B6D2C00AC}"/>
              </a:ext>
            </a:extLst>
          </p:cNvPr>
          <p:cNvSpPr txBox="1"/>
          <p:nvPr/>
        </p:nvSpPr>
        <p:spPr>
          <a:xfrm>
            <a:off x="379422" y="3688041"/>
            <a:ext cx="8982853" cy="400110"/>
          </a:xfrm>
          <a:prstGeom prst="rect">
            <a:avLst/>
          </a:prstGeom>
          <a:noFill/>
        </p:spPr>
        <p:txBody>
          <a:bodyPr wrap="square" rtlCol="0">
            <a:spAutoFit/>
          </a:bodyPr>
          <a:lstStyle/>
          <a:p>
            <a:r>
              <a:rPr lang="zh-CN" altLang="en-US" sz="2000" dirty="0"/>
              <a:t>巴氏参数：可以用来衡量虚拟子信道的可靠性</a:t>
            </a:r>
          </a:p>
        </p:txBody>
      </p:sp>
      <p:sp>
        <p:nvSpPr>
          <p:cNvPr id="22" name="文本框 21">
            <a:extLst>
              <a:ext uri="{FF2B5EF4-FFF2-40B4-BE49-F238E27FC236}">
                <a16:creationId xmlns:a16="http://schemas.microsoft.com/office/drawing/2014/main" id="{5C52A138-30D4-4FF3-8708-41ADCD23DF13}"/>
              </a:ext>
            </a:extLst>
          </p:cNvPr>
          <p:cNvSpPr txBox="1"/>
          <p:nvPr/>
        </p:nvSpPr>
        <p:spPr>
          <a:xfrm>
            <a:off x="324464" y="4769604"/>
            <a:ext cx="8982853" cy="400110"/>
          </a:xfrm>
          <a:prstGeom prst="rect">
            <a:avLst/>
          </a:prstGeom>
          <a:noFill/>
        </p:spPr>
        <p:txBody>
          <a:bodyPr wrap="square" rtlCol="0">
            <a:spAutoFit/>
          </a:bodyPr>
          <a:lstStyle/>
          <a:p>
            <a:r>
              <a:rPr lang="zh-CN" altLang="en-US" sz="2000" dirty="0"/>
              <a:t>规定：认为巴氏参数值小于</a:t>
            </a:r>
            <a:r>
              <a:rPr lang="en-US" altLang="zh-CN" sz="2000" dirty="0"/>
              <a:t>0.1</a:t>
            </a:r>
            <a:r>
              <a:rPr lang="zh-CN" altLang="en-US" sz="2000" dirty="0"/>
              <a:t>时，则认为该子信道为较可靠信道</a:t>
            </a:r>
          </a:p>
        </p:txBody>
      </p:sp>
      <p:sp>
        <p:nvSpPr>
          <p:cNvPr id="25" name="文本框 24">
            <a:extLst>
              <a:ext uri="{FF2B5EF4-FFF2-40B4-BE49-F238E27FC236}">
                <a16:creationId xmlns:a16="http://schemas.microsoft.com/office/drawing/2014/main" id="{90D1DA7F-D908-4172-BB81-4C6CB1244029}"/>
              </a:ext>
            </a:extLst>
          </p:cNvPr>
          <p:cNvSpPr txBox="1"/>
          <p:nvPr/>
        </p:nvSpPr>
        <p:spPr>
          <a:xfrm>
            <a:off x="324463" y="5891222"/>
            <a:ext cx="8982853" cy="400110"/>
          </a:xfrm>
          <a:prstGeom prst="rect">
            <a:avLst/>
          </a:prstGeom>
          <a:noFill/>
        </p:spPr>
        <p:txBody>
          <a:bodyPr wrap="square" rtlCol="0">
            <a:spAutoFit/>
          </a:bodyPr>
          <a:lstStyle/>
          <a:p>
            <a:r>
              <a:rPr lang="zh-CN" altLang="en-US" sz="2000" dirty="0"/>
              <a:t>算法：</a:t>
            </a:r>
          </a:p>
        </p:txBody>
      </p:sp>
      <p:pic>
        <p:nvPicPr>
          <p:cNvPr id="26" name="图片 25">
            <a:extLst>
              <a:ext uri="{FF2B5EF4-FFF2-40B4-BE49-F238E27FC236}">
                <a16:creationId xmlns:a16="http://schemas.microsoft.com/office/drawing/2014/main" id="{BD524AEA-15C9-4979-9C89-DF7459BA9064}"/>
              </a:ext>
            </a:extLst>
          </p:cNvPr>
          <p:cNvPicPr>
            <a:picLocks noChangeAspect="1"/>
          </p:cNvPicPr>
          <p:nvPr/>
        </p:nvPicPr>
        <p:blipFill>
          <a:blip r:embed="rId3"/>
          <a:stretch>
            <a:fillRect/>
          </a:stretch>
        </p:blipFill>
        <p:spPr>
          <a:xfrm>
            <a:off x="1118493" y="5767698"/>
            <a:ext cx="2235315" cy="603281"/>
          </a:xfrm>
          <a:prstGeom prst="rect">
            <a:avLst/>
          </a:prstGeom>
        </p:spPr>
      </p:pic>
      <p:sp>
        <p:nvSpPr>
          <p:cNvPr id="27" name="箭头: 右 26">
            <a:extLst>
              <a:ext uri="{FF2B5EF4-FFF2-40B4-BE49-F238E27FC236}">
                <a16:creationId xmlns:a16="http://schemas.microsoft.com/office/drawing/2014/main" id="{509E1BA6-6B9B-4F0C-A3EE-A1BDB7B3EEFE}"/>
              </a:ext>
            </a:extLst>
          </p:cNvPr>
          <p:cNvSpPr/>
          <p:nvPr/>
        </p:nvSpPr>
        <p:spPr>
          <a:xfrm>
            <a:off x="6843252" y="5891222"/>
            <a:ext cx="802312" cy="400110"/>
          </a:xfrm>
          <a:prstGeom prst="rightArrow">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a:extLst>
              <a:ext uri="{FF2B5EF4-FFF2-40B4-BE49-F238E27FC236}">
                <a16:creationId xmlns:a16="http://schemas.microsoft.com/office/drawing/2014/main" id="{C1A56DB9-90E9-4446-B0B3-1DA093A57E33}"/>
              </a:ext>
            </a:extLst>
          </p:cNvPr>
          <p:cNvSpPr txBox="1"/>
          <p:nvPr/>
        </p:nvSpPr>
        <p:spPr>
          <a:xfrm>
            <a:off x="7763855" y="5878238"/>
            <a:ext cx="3504219" cy="400110"/>
          </a:xfrm>
          <a:prstGeom prst="rect">
            <a:avLst/>
          </a:prstGeom>
          <a:noFill/>
        </p:spPr>
        <p:txBody>
          <a:bodyPr wrap="square" rtlCol="0">
            <a:spAutoFit/>
          </a:bodyPr>
          <a:lstStyle/>
          <a:p>
            <a:r>
              <a:rPr lang="zh-CN" altLang="en-US" sz="2000" dirty="0">
                <a:hlinkClick r:id="rId4" action="ppaction://hlinksldjump">
                  <a:extLst>
                    <a:ext uri="{A12FA001-AC4F-418D-AE19-62706E023703}">
                      <ahyp:hlinkClr xmlns:ahyp="http://schemas.microsoft.com/office/drawing/2018/hyperlinkcolor" val="tx"/>
                    </a:ext>
                  </a:extLst>
                </a:hlinkClick>
              </a:rPr>
              <a:t>计算巴氏参数的简便算法</a:t>
            </a:r>
            <a:endParaRPr lang="zh-CN" altLang="en-US" sz="2000" dirty="0"/>
          </a:p>
        </p:txBody>
      </p:sp>
      <p:sp>
        <p:nvSpPr>
          <p:cNvPr id="3" name="矩形 2">
            <a:extLst>
              <a:ext uri="{FF2B5EF4-FFF2-40B4-BE49-F238E27FC236}">
                <a16:creationId xmlns:a16="http://schemas.microsoft.com/office/drawing/2014/main" id="{4F814003-CA47-4F97-BF71-0E7AB2B1817B}"/>
              </a:ext>
            </a:extLst>
          </p:cNvPr>
          <p:cNvSpPr/>
          <p:nvPr/>
        </p:nvSpPr>
        <p:spPr>
          <a:xfrm>
            <a:off x="1383983" y="1517748"/>
            <a:ext cx="3088280" cy="180348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流程图: 接点 28">
            <a:extLst>
              <a:ext uri="{FF2B5EF4-FFF2-40B4-BE49-F238E27FC236}">
                <a16:creationId xmlns:a16="http://schemas.microsoft.com/office/drawing/2014/main" id="{30766DCC-D394-44EB-97A5-9412144C6FE7}"/>
              </a:ext>
            </a:extLst>
          </p:cNvPr>
          <p:cNvSpPr/>
          <p:nvPr/>
        </p:nvSpPr>
        <p:spPr>
          <a:xfrm>
            <a:off x="168199" y="1130107"/>
            <a:ext cx="252249" cy="233330"/>
          </a:xfrm>
          <a:prstGeom prst="flowChartConnector">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21" name="文本框 20">
                <a:extLst>
                  <a:ext uri="{FF2B5EF4-FFF2-40B4-BE49-F238E27FC236}">
                    <a16:creationId xmlns:a16="http://schemas.microsoft.com/office/drawing/2014/main" id="{C7026720-436F-457D-8027-3AD9EC0E2369}"/>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21" name="文本框 20">
                <a:extLst>
                  <a:ext uri="{FF2B5EF4-FFF2-40B4-BE49-F238E27FC236}">
                    <a16:creationId xmlns:a16="http://schemas.microsoft.com/office/drawing/2014/main" id="{C7026720-436F-457D-8027-3AD9EC0E2369}"/>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5"/>
                <a:stretch>
                  <a:fillRect l="-1964" b="-24771"/>
                </a:stretch>
              </a:blipFill>
            </p:spPr>
            <p:txBody>
              <a:bodyPr/>
              <a:lstStyle/>
              <a:p>
                <a:r>
                  <a:rPr lang="zh-CN" altLang="en-US">
                    <a:noFill/>
                  </a:rPr>
                  <a:t> </a:t>
                </a:r>
              </a:p>
            </p:txBody>
          </p:sp>
        </mc:Fallback>
      </mc:AlternateContent>
      <p:pic>
        <p:nvPicPr>
          <p:cNvPr id="23" name="图片 22">
            <a:extLst>
              <a:ext uri="{FF2B5EF4-FFF2-40B4-BE49-F238E27FC236}">
                <a16:creationId xmlns:a16="http://schemas.microsoft.com/office/drawing/2014/main" id="{F036E38D-13BC-450E-B620-80111DA1D9B2}"/>
              </a:ext>
            </a:extLst>
          </p:cNvPr>
          <p:cNvPicPr>
            <a:picLocks noChangeAspect="1"/>
          </p:cNvPicPr>
          <p:nvPr/>
        </p:nvPicPr>
        <p:blipFill>
          <a:blip r:embed="rId6"/>
          <a:stretch>
            <a:fillRect/>
          </a:stretch>
        </p:blipFill>
        <p:spPr>
          <a:xfrm>
            <a:off x="9532874" y="106891"/>
            <a:ext cx="2470277" cy="844593"/>
          </a:xfrm>
          <a:prstGeom prst="rect">
            <a:avLst/>
          </a:prstGeom>
        </p:spPr>
      </p:pic>
    </p:spTree>
    <p:extLst>
      <p:ext uri="{BB962C8B-B14F-4D97-AF65-F5344CB8AC3E}">
        <p14:creationId xmlns:p14="http://schemas.microsoft.com/office/powerpoint/2010/main" val="398357803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文本框 9">
            <a:extLst>
              <a:ext uri="{FF2B5EF4-FFF2-40B4-BE49-F238E27FC236}">
                <a16:creationId xmlns:a16="http://schemas.microsoft.com/office/drawing/2014/main" id="{1EB4D703-CECE-4420-9F4E-537C913B7746}"/>
              </a:ext>
            </a:extLst>
          </p:cNvPr>
          <p:cNvSpPr txBox="1"/>
          <p:nvPr/>
        </p:nvSpPr>
        <p:spPr>
          <a:xfrm>
            <a:off x="420448" y="1021017"/>
            <a:ext cx="3691394" cy="461665"/>
          </a:xfrm>
          <a:prstGeom prst="rect">
            <a:avLst/>
          </a:prstGeom>
          <a:noFill/>
        </p:spPr>
        <p:txBody>
          <a:bodyPr wrap="square" rtlCol="0">
            <a:spAutoFit/>
          </a:bodyPr>
          <a:lstStyle/>
          <a:p>
            <a:r>
              <a:rPr lang="zh-CN" altLang="en-US" sz="2400" dirty="0"/>
              <a:t>计算巴氏参数的简便算法</a:t>
            </a:r>
          </a:p>
        </p:txBody>
      </p:sp>
      <p:pic>
        <p:nvPicPr>
          <p:cNvPr id="46" name="图片 1" descr="C:\Users\DRAGON~1\AppData\Local\Temp\WeChat Files\1749f5dd029a0480f07ee6eb331b2b0.png">
            <a:extLst>
              <a:ext uri="{FF2B5EF4-FFF2-40B4-BE49-F238E27FC236}">
                <a16:creationId xmlns:a16="http://schemas.microsoft.com/office/drawing/2014/main" id="{0EE886B0-5626-475F-BE44-8C9713EE1633}"/>
              </a:ext>
            </a:extLst>
          </p:cNvPr>
          <p:cNvPicPr>
            <a:picLocks noChangeAspect="1"/>
          </p:cNvPicPr>
          <p:nvPr/>
        </p:nvPicPr>
        <p:blipFill>
          <a:blip r:embed="rId3"/>
          <a:stretch>
            <a:fillRect/>
          </a:stretch>
        </p:blipFill>
        <p:spPr>
          <a:xfrm>
            <a:off x="6785582" y="1022137"/>
            <a:ext cx="4364990" cy="4213225"/>
          </a:xfrm>
          <a:prstGeom prst="rect">
            <a:avLst/>
          </a:prstGeom>
          <a:noFill/>
          <a:ln w="9525">
            <a:noFill/>
          </a:ln>
        </p:spPr>
      </p:pic>
      <p:cxnSp>
        <p:nvCxnSpPr>
          <p:cNvPr id="47" name="直接连接符 46">
            <a:extLst>
              <a:ext uri="{FF2B5EF4-FFF2-40B4-BE49-F238E27FC236}">
                <a16:creationId xmlns:a16="http://schemas.microsoft.com/office/drawing/2014/main" id="{26623F56-92CC-465E-8B63-4E4A545C5E78}"/>
              </a:ext>
            </a:extLst>
          </p:cNvPr>
          <p:cNvCxnSpPr/>
          <p:nvPr/>
        </p:nvCxnSpPr>
        <p:spPr>
          <a:xfrm flipV="1">
            <a:off x="7640292" y="3528283"/>
            <a:ext cx="0" cy="1303020"/>
          </a:xfrm>
          <a:prstGeom prst="line">
            <a:avLst/>
          </a:prstGeom>
          <a:ln>
            <a:prstDash val="sysDash"/>
          </a:ln>
        </p:spPr>
        <p:style>
          <a:lnRef idx="1">
            <a:schemeClr val="accent2"/>
          </a:lnRef>
          <a:fillRef idx="0">
            <a:schemeClr val="accent2"/>
          </a:fillRef>
          <a:effectRef idx="0">
            <a:schemeClr val="accent2"/>
          </a:effectRef>
          <a:fontRef idx="minor">
            <a:schemeClr val="tx1"/>
          </a:fontRef>
        </p:style>
      </p:cxnSp>
      <p:cxnSp>
        <p:nvCxnSpPr>
          <p:cNvPr id="48" name="直接连接符 47">
            <a:extLst>
              <a:ext uri="{FF2B5EF4-FFF2-40B4-BE49-F238E27FC236}">
                <a16:creationId xmlns:a16="http://schemas.microsoft.com/office/drawing/2014/main" id="{24C80345-DE52-49A5-800B-AD2D29729516}"/>
              </a:ext>
            </a:extLst>
          </p:cNvPr>
          <p:cNvCxnSpPr/>
          <p:nvPr/>
        </p:nvCxnSpPr>
        <p:spPr>
          <a:xfrm>
            <a:off x="7279612" y="3552413"/>
            <a:ext cx="3289935" cy="0"/>
          </a:xfrm>
          <a:prstGeom prst="line">
            <a:avLst/>
          </a:prstGeom>
          <a:ln>
            <a:solidFill>
              <a:srgbClr val="00B050"/>
            </a:solidFill>
          </a:ln>
        </p:spPr>
        <p:style>
          <a:lnRef idx="1">
            <a:schemeClr val="accent2"/>
          </a:lnRef>
          <a:fillRef idx="0">
            <a:schemeClr val="accent2"/>
          </a:fillRef>
          <a:effectRef idx="0">
            <a:schemeClr val="accent2"/>
          </a:effectRef>
          <a:fontRef idx="minor">
            <a:schemeClr val="tx1"/>
          </a:fontRef>
        </p:style>
      </p:cxnSp>
      <p:cxnSp>
        <p:nvCxnSpPr>
          <p:cNvPr id="49" name="直接连接符 48">
            <a:extLst>
              <a:ext uri="{FF2B5EF4-FFF2-40B4-BE49-F238E27FC236}">
                <a16:creationId xmlns:a16="http://schemas.microsoft.com/office/drawing/2014/main" id="{098C8D91-B867-4B76-9D36-DA239425D701}"/>
              </a:ext>
            </a:extLst>
          </p:cNvPr>
          <p:cNvCxnSpPr/>
          <p:nvPr/>
        </p:nvCxnSpPr>
        <p:spPr>
          <a:xfrm flipV="1">
            <a:off x="10569547" y="3552413"/>
            <a:ext cx="0" cy="1303020"/>
          </a:xfrm>
          <a:prstGeom prst="line">
            <a:avLst/>
          </a:prstGeom>
          <a:ln>
            <a:prstDash val="sysDash"/>
          </a:ln>
        </p:spPr>
        <p:style>
          <a:lnRef idx="1">
            <a:schemeClr val="accent2"/>
          </a:lnRef>
          <a:fillRef idx="0">
            <a:schemeClr val="accent2"/>
          </a:fillRef>
          <a:effectRef idx="0">
            <a:schemeClr val="accent2"/>
          </a:effectRef>
          <a:fontRef idx="minor">
            <a:schemeClr val="tx1"/>
          </a:fontRef>
        </p:style>
      </p:cxnSp>
      <p:cxnSp>
        <p:nvCxnSpPr>
          <p:cNvPr id="50" name="直接连接符 49">
            <a:extLst>
              <a:ext uri="{FF2B5EF4-FFF2-40B4-BE49-F238E27FC236}">
                <a16:creationId xmlns:a16="http://schemas.microsoft.com/office/drawing/2014/main" id="{DC712F96-E7D8-4B35-9CAA-DD522C5F63F7}"/>
              </a:ext>
            </a:extLst>
          </p:cNvPr>
          <p:cNvCxnSpPr/>
          <p:nvPr/>
        </p:nvCxnSpPr>
        <p:spPr>
          <a:xfrm flipV="1">
            <a:off x="7951442" y="2714848"/>
            <a:ext cx="0" cy="2128520"/>
          </a:xfrm>
          <a:prstGeom prst="line">
            <a:avLst/>
          </a:prstGeom>
          <a:ln>
            <a:solidFill>
              <a:srgbClr val="7030A0"/>
            </a:solidFill>
            <a:prstDash val="sysDash"/>
          </a:ln>
        </p:spPr>
        <p:style>
          <a:lnRef idx="1">
            <a:schemeClr val="accent1"/>
          </a:lnRef>
          <a:fillRef idx="0">
            <a:schemeClr val="accent1"/>
          </a:fillRef>
          <a:effectRef idx="0">
            <a:schemeClr val="accent1"/>
          </a:effectRef>
          <a:fontRef idx="minor">
            <a:schemeClr val="tx1"/>
          </a:fontRef>
        </p:style>
      </p:cxnSp>
      <p:cxnSp>
        <p:nvCxnSpPr>
          <p:cNvPr id="51" name="直接连接符 50">
            <a:extLst>
              <a:ext uri="{FF2B5EF4-FFF2-40B4-BE49-F238E27FC236}">
                <a16:creationId xmlns:a16="http://schemas.microsoft.com/office/drawing/2014/main" id="{7CA5A784-7917-46FB-A961-3522FED453BF}"/>
              </a:ext>
            </a:extLst>
          </p:cNvPr>
          <p:cNvCxnSpPr/>
          <p:nvPr/>
        </p:nvCxnSpPr>
        <p:spPr>
          <a:xfrm flipV="1">
            <a:off x="10240617" y="2726278"/>
            <a:ext cx="0" cy="2128520"/>
          </a:xfrm>
          <a:prstGeom prst="line">
            <a:avLst/>
          </a:prstGeom>
          <a:ln>
            <a:solidFill>
              <a:srgbClr val="7030A0"/>
            </a:solidFill>
            <a:prstDash val="sysDash"/>
          </a:ln>
        </p:spPr>
        <p:style>
          <a:lnRef idx="1">
            <a:schemeClr val="accent1"/>
          </a:lnRef>
          <a:fillRef idx="0">
            <a:schemeClr val="accent1"/>
          </a:fillRef>
          <a:effectRef idx="0">
            <a:schemeClr val="accent1"/>
          </a:effectRef>
          <a:fontRef idx="minor">
            <a:schemeClr val="tx1"/>
          </a:fontRef>
        </p:style>
      </p:cxnSp>
      <p:sp>
        <p:nvSpPr>
          <p:cNvPr id="57" name="左大括号 56">
            <a:extLst>
              <a:ext uri="{FF2B5EF4-FFF2-40B4-BE49-F238E27FC236}">
                <a16:creationId xmlns:a16="http://schemas.microsoft.com/office/drawing/2014/main" id="{82EF9C86-BA5C-47CE-9AE7-D36FD0C43C97}"/>
              </a:ext>
            </a:extLst>
          </p:cNvPr>
          <p:cNvSpPr/>
          <p:nvPr/>
        </p:nvSpPr>
        <p:spPr>
          <a:xfrm rot="16200000">
            <a:off x="7701252" y="4953223"/>
            <a:ext cx="191135" cy="311785"/>
          </a:xfrm>
          <a:prstGeom prst="leftBrace">
            <a:avLst>
              <a:gd name="adj1" fmla="val 8333"/>
              <a:gd name="adj2" fmla="val 50000"/>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8" name="左大括号 57">
            <a:extLst>
              <a:ext uri="{FF2B5EF4-FFF2-40B4-BE49-F238E27FC236}">
                <a16:creationId xmlns:a16="http://schemas.microsoft.com/office/drawing/2014/main" id="{53DE4053-2F02-4969-B6D9-ED1BDF33420A}"/>
              </a:ext>
            </a:extLst>
          </p:cNvPr>
          <p:cNvSpPr/>
          <p:nvPr/>
        </p:nvSpPr>
        <p:spPr>
          <a:xfrm rot="16200000">
            <a:off x="10300307" y="4953223"/>
            <a:ext cx="191135" cy="311785"/>
          </a:xfrm>
          <a:prstGeom prst="leftBrace">
            <a:avLst>
              <a:gd name="adj1" fmla="val 8333"/>
              <a:gd name="adj2" fmla="val 50000"/>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9" name="文本框 58">
            <a:extLst>
              <a:ext uri="{FF2B5EF4-FFF2-40B4-BE49-F238E27FC236}">
                <a16:creationId xmlns:a16="http://schemas.microsoft.com/office/drawing/2014/main" id="{C2303BB5-F14D-49C0-85E0-3C99F2339763}"/>
              </a:ext>
            </a:extLst>
          </p:cNvPr>
          <p:cNvSpPr txBox="1"/>
          <p:nvPr/>
        </p:nvSpPr>
        <p:spPr>
          <a:xfrm>
            <a:off x="7332317" y="5291043"/>
            <a:ext cx="1082675" cy="398780"/>
          </a:xfrm>
          <a:prstGeom prst="rect">
            <a:avLst/>
          </a:prstGeom>
          <a:noFill/>
        </p:spPr>
        <p:txBody>
          <a:bodyPr wrap="square" rtlCol="0">
            <a:spAutoFit/>
          </a:bodyPr>
          <a:lstStyle/>
          <a:p>
            <a:r>
              <a:rPr lang="zh-CN" altLang="en-US" sz="2000"/>
              <a:t>过程</a:t>
            </a:r>
            <a:r>
              <a:rPr lang="en-US" altLang="zh-CN" sz="2000"/>
              <a:t>0</a:t>
            </a:r>
          </a:p>
        </p:txBody>
      </p:sp>
      <p:sp>
        <p:nvSpPr>
          <p:cNvPr id="60" name="文本框 59">
            <a:extLst>
              <a:ext uri="{FF2B5EF4-FFF2-40B4-BE49-F238E27FC236}">
                <a16:creationId xmlns:a16="http://schemas.microsoft.com/office/drawing/2014/main" id="{93A5B9D2-0A31-475D-B219-74C86D671DB5}"/>
              </a:ext>
            </a:extLst>
          </p:cNvPr>
          <p:cNvSpPr txBox="1"/>
          <p:nvPr/>
        </p:nvSpPr>
        <p:spPr>
          <a:xfrm>
            <a:off x="9932007" y="5309458"/>
            <a:ext cx="1082675" cy="398780"/>
          </a:xfrm>
          <a:prstGeom prst="rect">
            <a:avLst/>
          </a:prstGeom>
          <a:noFill/>
        </p:spPr>
        <p:txBody>
          <a:bodyPr wrap="square" rtlCol="0">
            <a:spAutoFit/>
          </a:bodyPr>
          <a:lstStyle/>
          <a:p>
            <a:r>
              <a:rPr lang="zh-CN" altLang="en-US" sz="2000"/>
              <a:t>过程</a:t>
            </a:r>
            <a:r>
              <a:rPr lang="en-US" altLang="zh-CN" sz="2000"/>
              <a:t>1</a:t>
            </a:r>
          </a:p>
        </p:txBody>
      </p:sp>
      <p:sp>
        <p:nvSpPr>
          <p:cNvPr id="61" name="矩形标注 23">
            <a:extLst>
              <a:ext uri="{FF2B5EF4-FFF2-40B4-BE49-F238E27FC236}">
                <a16:creationId xmlns:a16="http://schemas.microsoft.com/office/drawing/2014/main" id="{C8E5257F-67FA-488C-B8F0-52455D2498A5}"/>
              </a:ext>
            </a:extLst>
          </p:cNvPr>
          <p:cNvSpPr/>
          <p:nvPr/>
        </p:nvSpPr>
        <p:spPr>
          <a:xfrm>
            <a:off x="1538746" y="4090282"/>
            <a:ext cx="3120390" cy="1649730"/>
          </a:xfrm>
          <a:prstGeom prst="wedgeRectCallou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文本框 61">
            <a:extLst>
              <a:ext uri="{FF2B5EF4-FFF2-40B4-BE49-F238E27FC236}">
                <a16:creationId xmlns:a16="http://schemas.microsoft.com/office/drawing/2014/main" id="{AA7C38C4-9A0C-4D15-82AD-F8EEC3BB4F34}"/>
              </a:ext>
            </a:extLst>
          </p:cNvPr>
          <p:cNvSpPr txBox="1"/>
          <p:nvPr/>
        </p:nvSpPr>
        <p:spPr>
          <a:xfrm>
            <a:off x="1538746" y="4573517"/>
            <a:ext cx="3058160" cy="521970"/>
          </a:xfrm>
          <a:prstGeom prst="rect">
            <a:avLst/>
          </a:prstGeom>
          <a:noFill/>
        </p:spPr>
        <p:txBody>
          <a:bodyPr wrap="square" rtlCol="0">
            <a:spAutoFit/>
          </a:bodyPr>
          <a:lstStyle/>
          <a:p>
            <a:r>
              <a:rPr lang="zh-CN" altLang="en-US" sz="2800"/>
              <a:t>巴氏参数的互补性</a:t>
            </a:r>
          </a:p>
        </p:txBody>
      </p:sp>
      <p:pic>
        <p:nvPicPr>
          <p:cNvPr id="63" name="图片 62">
            <a:extLst>
              <a:ext uri="{FF2B5EF4-FFF2-40B4-BE49-F238E27FC236}">
                <a16:creationId xmlns:a16="http://schemas.microsoft.com/office/drawing/2014/main" id="{0280D52B-6AD4-48A8-AA4F-D5D127CD6B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68077" y="5763919"/>
            <a:ext cx="1520190" cy="1057275"/>
          </a:xfrm>
          <a:prstGeom prst="rect">
            <a:avLst/>
          </a:prstGeom>
        </p:spPr>
      </p:pic>
      <p:sp>
        <p:nvSpPr>
          <p:cNvPr id="64" name="文本框 63">
            <a:extLst>
              <a:ext uri="{FF2B5EF4-FFF2-40B4-BE49-F238E27FC236}">
                <a16:creationId xmlns:a16="http://schemas.microsoft.com/office/drawing/2014/main" id="{B60878E4-F3A8-4058-A39D-0CE29FEE7C3F}"/>
              </a:ext>
            </a:extLst>
          </p:cNvPr>
          <p:cNvSpPr txBox="1"/>
          <p:nvPr/>
        </p:nvSpPr>
        <p:spPr>
          <a:xfrm>
            <a:off x="8244468" y="5702959"/>
            <a:ext cx="723609" cy="460375"/>
          </a:xfrm>
          <a:prstGeom prst="rect">
            <a:avLst/>
          </a:prstGeom>
          <a:noFill/>
        </p:spPr>
        <p:txBody>
          <a:bodyPr wrap="square" rtlCol="0">
            <a:spAutoFit/>
          </a:bodyPr>
          <a:lstStyle/>
          <a:p>
            <a:r>
              <a:rPr lang="en-US" altLang="zh-CN" sz="2400" dirty="0">
                <a:solidFill>
                  <a:schemeClr val="tx1"/>
                </a:solidFill>
              </a:rPr>
              <a:t>“0”</a:t>
            </a:r>
          </a:p>
        </p:txBody>
      </p:sp>
      <p:sp>
        <p:nvSpPr>
          <p:cNvPr id="65" name="文本框 64">
            <a:extLst>
              <a:ext uri="{FF2B5EF4-FFF2-40B4-BE49-F238E27FC236}">
                <a16:creationId xmlns:a16="http://schemas.microsoft.com/office/drawing/2014/main" id="{5D0BCD31-F56B-4B23-86B2-745C7871519D}"/>
              </a:ext>
            </a:extLst>
          </p:cNvPr>
          <p:cNvSpPr txBox="1"/>
          <p:nvPr/>
        </p:nvSpPr>
        <p:spPr>
          <a:xfrm>
            <a:off x="8058615" y="6360819"/>
            <a:ext cx="909462" cy="460375"/>
          </a:xfrm>
          <a:prstGeom prst="rect">
            <a:avLst/>
          </a:prstGeom>
          <a:noFill/>
        </p:spPr>
        <p:txBody>
          <a:bodyPr wrap="square" rtlCol="0">
            <a:spAutoFit/>
          </a:bodyPr>
          <a:lstStyle/>
          <a:p>
            <a:r>
              <a:rPr lang="en-US" altLang="zh-CN" sz="2400" dirty="0">
                <a:solidFill>
                  <a:schemeClr val="tx1"/>
                </a:solidFill>
              </a:rPr>
              <a:t>“1”</a:t>
            </a:r>
          </a:p>
        </p:txBody>
      </p:sp>
      <p:sp>
        <p:nvSpPr>
          <p:cNvPr id="44" name="流程图: 接点 43">
            <a:extLst>
              <a:ext uri="{FF2B5EF4-FFF2-40B4-BE49-F238E27FC236}">
                <a16:creationId xmlns:a16="http://schemas.microsoft.com/office/drawing/2014/main" id="{6806FAD5-B532-443E-9FD9-513504C4895F}"/>
              </a:ext>
            </a:extLst>
          </p:cNvPr>
          <p:cNvSpPr/>
          <p:nvPr/>
        </p:nvSpPr>
        <p:spPr>
          <a:xfrm>
            <a:off x="168199" y="1130107"/>
            <a:ext cx="252249" cy="233330"/>
          </a:xfrm>
          <a:prstGeom prst="flowChartConnector">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45" name="文本框 44">
                <a:extLst>
                  <a:ext uri="{FF2B5EF4-FFF2-40B4-BE49-F238E27FC236}">
                    <a16:creationId xmlns:a16="http://schemas.microsoft.com/office/drawing/2014/main" id="{90D0B069-605D-4ACA-BB17-1B31917B5C38}"/>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45" name="文本框 44">
                <a:extLst>
                  <a:ext uri="{FF2B5EF4-FFF2-40B4-BE49-F238E27FC236}">
                    <a16:creationId xmlns:a16="http://schemas.microsoft.com/office/drawing/2014/main" id="{90D0B069-605D-4ACA-BB17-1B31917B5C38}"/>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11"/>
                <a:stretch>
                  <a:fillRect l="-1964" b="-24771"/>
                </a:stretch>
              </a:blipFill>
            </p:spPr>
            <p:txBody>
              <a:bodyPr/>
              <a:lstStyle/>
              <a:p>
                <a:r>
                  <a:rPr lang="zh-CN" altLang="en-US">
                    <a:noFill/>
                  </a:rPr>
                  <a:t> </a:t>
                </a:r>
              </a:p>
            </p:txBody>
          </p:sp>
        </mc:Fallback>
      </mc:AlternateContent>
      <p:pic>
        <p:nvPicPr>
          <p:cNvPr id="53" name="图片 52">
            <a:extLst>
              <a:ext uri="{FF2B5EF4-FFF2-40B4-BE49-F238E27FC236}">
                <a16:creationId xmlns:a16="http://schemas.microsoft.com/office/drawing/2014/main" id="{AAD531E8-D90E-42A1-8F33-FF2CBECD6CAE}"/>
              </a:ext>
            </a:extLst>
          </p:cNvPr>
          <p:cNvPicPr>
            <a:picLocks noChangeAspect="1"/>
          </p:cNvPicPr>
          <p:nvPr/>
        </p:nvPicPr>
        <p:blipFill>
          <a:blip r:embed="rId12"/>
          <a:stretch>
            <a:fillRect/>
          </a:stretch>
        </p:blipFill>
        <p:spPr>
          <a:xfrm>
            <a:off x="9532874" y="106891"/>
            <a:ext cx="2470277" cy="844593"/>
          </a:xfrm>
          <a:prstGeom prst="rect">
            <a:avLst/>
          </a:prstGeom>
        </p:spPr>
      </p:pic>
      <p:pic>
        <p:nvPicPr>
          <p:cNvPr id="3" name="图片 2">
            <a:extLst>
              <a:ext uri="{FF2B5EF4-FFF2-40B4-BE49-F238E27FC236}">
                <a16:creationId xmlns:a16="http://schemas.microsoft.com/office/drawing/2014/main" id="{A8805B52-5926-4293-A313-28E949DCCA94}"/>
              </a:ext>
            </a:extLst>
          </p:cNvPr>
          <p:cNvPicPr>
            <a:picLocks noChangeAspect="1"/>
          </p:cNvPicPr>
          <p:nvPr/>
        </p:nvPicPr>
        <p:blipFill>
          <a:blip r:embed="rId13"/>
          <a:stretch>
            <a:fillRect/>
          </a:stretch>
        </p:blipFill>
        <p:spPr>
          <a:xfrm>
            <a:off x="1059586" y="2128023"/>
            <a:ext cx="3930852" cy="1651085"/>
          </a:xfrm>
          <a:prstGeom prst="rect">
            <a:avLst/>
          </a:prstGeom>
        </p:spPr>
      </p:pic>
    </p:spTree>
    <p:extLst>
      <p:ext uri="{BB962C8B-B14F-4D97-AF65-F5344CB8AC3E}">
        <p14:creationId xmlns:p14="http://schemas.microsoft.com/office/powerpoint/2010/main" val="394452707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4" name="表格 83">
            <a:extLst>
              <a:ext uri="{FF2B5EF4-FFF2-40B4-BE49-F238E27FC236}">
                <a16:creationId xmlns:a16="http://schemas.microsoft.com/office/drawing/2014/main" id="{B2049575-F83D-4016-AE96-889B4CD84EFB}"/>
              </a:ext>
            </a:extLst>
          </p:cNvPr>
          <p:cNvGraphicFramePr/>
          <p:nvPr>
            <p:custDataLst>
              <p:tags r:id="rId1"/>
            </p:custDataLst>
            <p:extLst>
              <p:ext uri="{D42A27DB-BD31-4B8C-83A1-F6EECF244321}">
                <p14:modId xmlns:p14="http://schemas.microsoft.com/office/powerpoint/2010/main" val="1052725139"/>
              </p:ext>
            </p:extLst>
          </p:nvPr>
        </p:nvGraphicFramePr>
        <p:xfrm>
          <a:off x="3053809" y="1921760"/>
          <a:ext cx="6502020" cy="1218318"/>
        </p:xfrm>
        <a:graphic>
          <a:graphicData uri="http://schemas.openxmlformats.org/drawingml/2006/table">
            <a:tbl>
              <a:tblPr firstRow="1" bandRow="1">
                <a:tableStyleId>{5C22544A-7EE6-4342-B048-85BDC9FD1C3A}</a:tableStyleId>
              </a:tblPr>
              <a:tblGrid>
                <a:gridCol w="2167340">
                  <a:extLst>
                    <a:ext uri="{9D8B030D-6E8A-4147-A177-3AD203B41FA5}">
                      <a16:colId xmlns:a16="http://schemas.microsoft.com/office/drawing/2014/main" val="20000"/>
                    </a:ext>
                  </a:extLst>
                </a:gridCol>
                <a:gridCol w="2167340">
                  <a:extLst>
                    <a:ext uri="{9D8B030D-6E8A-4147-A177-3AD203B41FA5}">
                      <a16:colId xmlns:a16="http://schemas.microsoft.com/office/drawing/2014/main" val="20001"/>
                    </a:ext>
                  </a:extLst>
                </a:gridCol>
                <a:gridCol w="2167340">
                  <a:extLst>
                    <a:ext uri="{9D8B030D-6E8A-4147-A177-3AD203B41FA5}">
                      <a16:colId xmlns:a16="http://schemas.microsoft.com/office/drawing/2014/main" val="20002"/>
                    </a:ext>
                  </a:extLst>
                </a:gridCol>
              </a:tblGrid>
              <a:tr h="406106">
                <a:tc>
                  <a:txBody>
                    <a:bodyPr/>
                    <a:lstStyle/>
                    <a:p>
                      <a:pPr>
                        <a:buNone/>
                      </a:pPr>
                      <a:endParaRPr lang="zh-CN" altLang="en-US" dirty="0"/>
                    </a:p>
                  </a:txBody>
                  <a:tcPr/>
                </a:tc>
                <a:tc>
                  <a:txBody>
                    <a:bodyPr/>
                    <a:lstStyle/>
                    <a:p>
                      <a:pPr algn="ctr">
                        <a:buNone/>
                      </a:pPr>
                      <a:r>
                        <a:rPr lang="zh-CN" altLang="en-US" dirty="0"/>
                        <a:t>乘法运算</a:t>
                      </a:r>
                    </a:p>
                  </a:txBody>
                  <a:tcPr anchor="ctr"/>
                </a:tc>
                <a:tc>
                  <a:txBody>
                    <a:bodyPr/>
                    <a:lstStyle/>
                    <a:p>
                      <a:pPr algn="ctr">
                        <a:buNone/>
                      </a:pPr>
                      <a:r>
                        <a:rPr lang="zh-CN" altLang="en-US" dirty="0"/>
                        <a:t>加法运算</a:t>
                      </a:r>
                    </a:p>
                  </a:txBody>
                  <a:tcPr anchor="ctr"/>
                </a:tc>
                <a:extLst>
                  <a:ext uri="{0D108BD9-81ED-4DB2-BD59-A6C34878D82A}">
                    <a16:rowId xmlns:a16="http://schemas.microsoft.com/office/drawing/2014/main" val="10000"/>
                  </a:ext>
                </a:extLst>
              </a:tr>
              <a:tr h="406106">
                <a:tc>
                  <a:txBody>
                    <a:bodyPr/>
                    <a:lstStyle/>
                    <a:p>
                      <a:pPr algn="ctr">
                        <a:buNone/>
                      </a:pPr>
                      <a:r>
                        <a:rPr lang="zh-CN" altLang="en-US" sz="2000" b="0" dirty="0">
                          <a:solidFill>
                            <a:schemeClr val="tx1"/>
                          </a:solidFill>
                        </a:rPr>
                        <a:t>原算法</a:t>
                      </a:r>
                    </a:p>
                  </a:txBody>
                  <a:tcPr/>
                </a:tc>
                <a:tc>
                  <a:txBody>
                    <a:bodyPr/>
                    <a:lstStyle/>
                    <a:p>
                      <a:pPr algn="ctr">
                        <a:buNone/>
                      </a:pPr>
                      <a:r>
                        <a:rPr lang="en-US" altLang="zh-CN" dirty="0"/>
                        <a:t>2(</a:t>
                      </a:r>
                      <a:r>
                        <a:rPr lang="en-US" altLang="zh-CN" i="1" dirty="0"/>
                        <a:t>N</a:t>
                      </a:r>
                      <a:r>
                        <a:rPr lang="en-US" altLang="zh-CN" dirty="0"/>
                        <a:t>-1)</a:t>
                      </a:r>
                      <a:endParaRPr lang="zh-CN" altLang="en-US" dirty="0"/>
                    </a:p>
                  </a:txBody>
                  <a:tcPr/>
                </a:tc>
                <a:tc>
                  <a:txBody>
                    <a:bodyPr/>
                    <a:lstStyle/>
                    <a:p>
                      <a:pPr algn="ctr">
                        <a:buNone/>
                      </a:pPr>
                      <a:r>
                        <a:rPr lang="en-US" altLang="zh-CN" i="1" dirty="0"/>
                        <a:t>N</a:t>
                      </a:r>
                      <a:r>
                        <a:rPr lang="en-US" altLang="zh-CN" dirty="0"/>
                        <a:t>-1</a:t>
                      </a:r>
                      <a:endParaRPr lang="zh-CN" altLang="en-US" dirty="0"/>
                    </a:p>
                  </a:txBody>
                  <a:tcPr/>
                </a:tc>
                <a:extLst>
                  <a:ext uri="{0D108BD9-81ED-4DB2-BD59-A6C34878D82A}">
                    <a16:rowId xmlns:a16="http://schemas.microsoft.com/office/drawing/2014/main" val="10001"/>
                  </a:ext>
                </a:extLst>
              </a:tr>
              <a:tr h="406106">
                <a:tc>
                  <a:txBody>
                    <a:bodyPr/>
                    <a:lstStyle/>
                    <a:p>
                      <a:pPr algn="ctr">
                        <a:buNone/>
                      </a:pPr>
                      <a:r>
                        <a:rPr lang="zh-CN" altLang="en-US" sz="2000" b="0" dirty="0">
                          <a:solidFill>
                            <a:schemeClr val="tx1"/>
                          </a:solidFill>
                        </a:rPr>
                        <a:t>简化算法</a:t>
                      </a:r>
                    </a:p>
                  </a:txBody>
                  <a:tcPr/>
                </a:tc>
                <a:tc>
                  <a:txBody>
                    <a:bodyPr/>
                    <a:lstStyle/>
                    <a:p>
                      <a:pPr algn="ctr">
                        <a:buNone/>
                      </a:pPr>
                      <a:r>
                        <a:rPr lang="en-US" altLang="zh-CN"/>
                        <a:t>0</a:t>
                      </a:r>
                    </a:p>
                  </a:txBody>
                  <a:tcPr/>
                </a:tc>
                <a:tc>
                  <a:txBody>
                    <a:bodyPr/>
                    <a:lstStyle/>
                    <a:p>
                      <a:pPr algn="ctr">
                        <a:buNone/>
                      </a:pPr>
                      <a:r>
                        <a:rPr lang="en-US" altLang="zh-CN" i="1" dirty="0"/>
                        <a:t>N</a:t>
                      </a:r>
                      <a:endParaRPr lang="zh-CN" altLang="en-US" i="1" dirty="0"/>
                    </a:p>
                  </a:txBody>
                  <a:tcPr/>
                </a:tc>
                <a:extLst>
                  <a:ext uri="{0D108BD9-81ED-4DB2-BD59-A6C34878D82A}">
                    <a16:rowId xmlns:a16="http://schemas.microsoft.com/office/drawing/2014/main" val="10002"/>
                  </a:ext>
                </a:extLst>
              </a:tr>
            </a:tbl>
          </a:graphicData>
        </a:graphic>
      </p:graphicFrame>
      <p:sp>
        <p:nvSpPr>
          <p:cNvPr id="35" name="矩形 34">
            <a:extLst>
              <a:ext uri="{FF2B5EF4-FFF2-40B4-BE49-F238E27FC236}">
                <a16:creationId xmlns:a16="http://schemas.microsoft.com/office/drawing/2014/main" id="{9420DE90-EC28-4027-BFB0-4C77BC685F80}"/>
              </a:ext>
            </a:extLst>
          </p:cNvPr>
          <p:cNvSpPr/>
          <p:nvPr/>
        </p:nvSpPr>
        <p:spPr>
          <a:xfrm>
            <a:off x="102153" y="3279676"/>
            <a:ext cx="12192000" cy="72582"/>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文本框 1">
            <a:extLst>
              <a:ext uri="{FF2B5EF4-FFF2-40B4-BE49-F238E27FC236}">
                <a16:creationId xmlns:a16="http://schemas.microsoft.com/office/drawing/2014/main" id="{6B0C5224-58F1-4041-84D2-D887B2D01390}"/>
              </a:ext>
            </a:extLst>
          </p:cNvPr>
          <p:cNvSpPr txBox="1"/>
          <p:nvPr/>
        </p:nvSpPr>
        <p:spPr>
          <a:xfrm>
            <a:off x="586333" y="1282006"/>
            <a:ext cx="6575304" cy="400110"/>
          </a:xfrm>
          <a:prstGeom prst="rect">
            <a:avLst/>
          </a:prstGeom>
          <a:noFill/>
        </p:spPr>
        <p:txBody>
          <a:bodyPr wrap="square" rtlCol="0">
            <a:spAutoFit/>
          </a:bodyPr>
          <a:lstStyle/>
          <a:p>
            <a:r>
              <a:rPr lang="zh-CN" altLang="zh-CN" sz="2000" kern="100" dirty="0">
                <a:solidFill>
                  <a:srgbClr val="C00000"/>
                </a:solidFill>
                <a:effectLst/>
                <a:latin typeface="微软雅黑" panose="020B0503020204020204" pitchFamily="34" charset="-122"/>
                <a:ea typeface="微软雅黑" panose="020B0503020204020204" pitchFamily="34" charset="-122"/>
                <a:cs typeface="Times New Roman" panose="02020603050405020304" pitchFamily="18" charset="0"/>
              </a:rPr>
              <a:t>计算互补信道条件下的虚拟子信道的巴氏参数的复杂度</a:t>
            </a:r>
            <a:endParaRPr lang="zh-CN" altLang="en-US" sz="2000" dirty="0">
              <a:solidFill>
                <a:srgbClr val="C00000"/>
              </a:solidFill>
              <a:latin typeface="微软雅黑" panose="020B0503020204020204" pitchFamily="34" charset="-122"/>
              <a:ea typeface="微软雅黑" panose="020B0503020204020204" pitchFamily="34" charset="-122"/>
            </a:endParaRPr>
          </a:p>
        </p:txBody>
      </p:sp>
      <mc:AlternateContent xmlns:mc="http://schemas.openxmlformats.org/markup-compatibility/2006" xmlns:a14="http://schemas.microsoft.com/office/drawing/2010/main">
        <mc:Choice Requires="a14">
          <p:graphicFrame>
            <p:nvGraphicFramePr>
              <p:cNvPr id="4" name="表格 3">
                <a:extLst>
                  <a:ext uri="{FF2B5EF4-FFF2-40B4-BE49-F238E27FC236}">
                    <a16:creationId xmlns:a16="http://schemas.microsoft.com/office/drawing/2014/main" id="{9084F3EE-0275-4C7D-97C3-0D48C81CA925}"/>
                  </a:ext>
                </a:extLst>
              </p:cNvPr>
              <p:cNvGraphicFramePr>
                <a:graphicFrameLocks noGrp="1"/>
              </p:cNvGraphicFramePr>
              <p:nvPr>
                <p:extLst>
                  <p:ext uri="{D42A27DB-BD31-4B8C-83A1-F6EECF244321}">
                    <p14:modId xmlns:p14="http://schemas.microsoft.com/office/powerpoint/2010/main" val="338983565"/>
                  </p:ext>
                </p:extLst>
              </p:nvPr>
            </p:nvGraphicFramePr>
            <p:xfrm>
              <a:off x="3053809" y="4317902"/>
              <a:ext cx="6502020" cy="1457961"/>
            </p:xfrm>
            <a:graphic>
              <a:graphicData uri="http://schemas.openxmlformats.org/drawingml/2006/table">
                <a:tbl>
                  <a:tblPr firstRow="1" firstCol="1" bandRow="1">
                    <a:tableStyleId>{5C22544A-7EE6-4342-B048-85BDC9FD1C3A}</a:tableStyleId>
                  </a:tblPr>
                  <a:tblGrid>
                    <a:gridCol w="2321682">
                      <a:extLst>
                        <a:ext uri="{9D8B030D-6E8A-4147-A177-3AD203B41FA5}">
                          <a16:colId xmlns:a16="http://schemas.microsoft.com/office/drawing/2014/main" val="4177895876"/>
                        </a:ext>
                      </a:extLst>
                    </a:gridCol>
                    <a:gridCol w="2167704">
                      <a:extLst>
                        <a:ext uri="{9D8B030D-6E8A-4147-A177-3AD203B41FA5}">
                          <a16:colId xmlns:a16="http://schemas.microsoft.com/office/drawing/2014/main" val="887960378"/>
                        </a:ext>
                      </a:extLst>
                    </a:gridCol>
                    <a:gridCol w="2012634">
                      <a:extLst>
                        <a:ext uri="{9D8B030D-6E8A-4147-A177-3AD203B41FA5}">
                          <a16:colId xmlns:a16="http://schemas.microsoft.com/office/drawing/2014/main" val="1481107093"/>
                        </a:ext>
                      </a:extLst>
                    </a:gridCol>
                  </a:tblGrid>
                  <a:tr h="443551">
                    <a:tc>
                      <a:txBody>
                        <a:bodyPr/>
                        <a:lstStyle/>
                        <a:p>
                          <a:pPr indent="266700" algn="ctr">
                            <a:lnSpc>
                              <a:spcPts val="2000"/>
                            </a:lnSpc>
                            <a:spcAft>
                              <a:spcPts val="60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400050" algn="ctr">
                            <a:lnSpc>
                              <a:spcPts val="2000"/>
                            </a:lnSpc>
                          </a:pPr>
                          <a:r>
                            <a:rPr lang="zh-CN" sz="2000" kern="0">
                              <a:effectLst/>
                            </a:rPr>
                            <a:t>乘法</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400050" algn="ctr">
                            <a:lnSpc>
                              <a:spcPts val="2000"/>
                            </a:lnSpc>
                          </a:pPr>
                          <a:r>
                            <a:rPr lang="zh-CN" sz="2000" kern="0">
                              <a:effectLst/>
                            </a:rPr>
                            <a:t>加法</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652102026"/>
                      </a:ext>
                    </a:extLst>
                  </a:tr>
                  <a:tr h="507205">
                    <a:tc>
                      <a:txBody>
                        <a:bodyPr/>
                        <a:lstStyle/>
                        <a:p>
                          <a:pPr indent="400050" algn="l">
                            <a:lnSpc>
                              <a:spcPts val="2000"/>
                            </a:lnSpc>
                          </a:pPr>
                          <a:r>
                            <a:rPr lang="en-US" altLang="zh-CN" sz="2000" kern="0" dirty="0">
                              <a:effectLst/>
                            </a:rPr>
                            <a:t>   </a:t>
                          </a:r>
                          <a:r>
                            <a:rPr lang="zh-CN" sz="2000" kern="0" dirty="0">
                              <a:effectLst/>
                            </a:rPr>
                            <a:t>原算法</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spcBef>
                              <a:spcPts val="600"/>
                            </a:spcBef>
                          </a:pPr>
                          <a14:m>
                            <m:oMathPara xmlns:m="http://schemas.openxmlformats.org/officeDocument/2006/math">
                              <m:oMathParaPr>
                                <m:jc m:val="centerGroup"/>
                              </m:oMathParaPr>
                              <m:oMath xmlns:m="http://schemas.openxmlformats.org/officeDocument/2006/math">
                                <m:r>
                                  <a:rPr lang="en-US" sz="2000" kern="0">
                                    <a:effectLst/>
                                    <a:latin typeface="Cambria Math" panose="02040503050406030204" pitchFamily="18" charset="0"/>
                                  </a:rPr>
                                  <m:t>2(</m:t>
                                </m:r>
                                <m:r>
                                  <a:rPr lang="en-US" sz="2000" kern="0">
                                    <a:effectLst/>
                                    <a:latin typeface="Cambria Math" panose="02040503050406030204" pitchFamily="18" charset="0"/>
                                  </a:rPr>
                                  <m:t>𝑁</m:t>
                                </m:r>
                                <m:r>
                                  <a:rPr lang="en-US" sz="2000" kern="0">
                                    <a:effectLst/>
                                    <a:latin typeface="Cambria Math" panose="02040503050406030204" pitchFamily="18" charset="0"/>
                                  </a:rPr>
                                  <m:t>−1)</m:t>
                                </m:r>
                              </m:oMath>
                            </m:oMathPara>
                          </a14:m>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spcBef>
                              <a:spcPts val="600"/>
                            </a:spcBef>
                          </a:pPr>
                          <a14:m>
                            <m:oMathPara xmlns:m="http://schemas.openxmlformats.org/officeDocument/2006/math">
                              <m:oMathParaPr>
                                <m:jc m:val="centerGroup"/>
                              </m:oMathParaPr>
                              <m:oMath xmlns:m="http://schemas.openxmlformats.org/officeDocument/2006/math">
                                <m:r>
                                  <a:rPr lang="en-US" sz="2000" kern="0">
                                    <a:effectLst/>
                                    <a:latin typeface="Cambria Math" panose="02040503050406030204" pitchFamily="18" charset="0"/>
                                  </a:rPr>
                                  <m:t>𝑁</m:t>
                                </m:r>
                                <m:r>
                                  <a:rPr lang="en-US" sz="2000" kern="0">
                                    <a:effectLst/>
                                    <a:latin typeface="Cambria Math" panose="02040503050406030204" pitchFamily="18" charset="0"/>
                                  </a:rPr>
                                  <m:t>−1</m:t>
                                </m:r>
                              </m:oMath>
                            </m:oMathPara>
                          </a14:m>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33165874"/>
                      </a:ext>
                    </a:extLst>
                  </a:tr>
                  <a:tr h="507205">
                    <a:tc>
                      <a:txBody>
                        <a:bodyPr/>
                        <a:lstStyle/>
                        <a:p>
                          <a:pPr indent="400050" algn="l">
                            <a:lnSpc>
                              <a:spcPts val="2000"/>
                            </a:lnSpc>
                          </a:pPr>
                          <a:r>
                            <a:rPr lang="en-US" altLang="zh-CN" sz="2000" kern="0" dirty="0">
                              <a:effectLst/>
                            </a:rPr>
                            <a:t> </a:t>
                          </a:r>
                          <a:r>
                            <a:rPr lang="zh-CN" sz="2000" kern="0" dirty="0">
                              <a:effectLst/>
                            </a:rPr>
                            <a:t>简化算法</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spcBef>
                              <a:spcPts val="600"/>
                            </a:spcBef>
                          </a:pPr>
                          <a14:m>
                            <m:oMathPara xmlns:m="http://schemas.openxmlformats.org/officeDocument/2006/math">
                              <m:oMathParaPr>
                                <m:jc m:val="centerGroup"/>
                              </m:oMathParaPr>
                              <m:oMath xmlns:m="http://schemas.openxmlformats.org/officeDocument/2006/math">
                                <m:r>
                                  <a:rPr lang="en-US" sz="2000" kern="0">
                                    <a:effectLst/>
                                    <a:latin typeface="Cambria Math" panose="02040503050406030204" pitchFamily="18" charset="0"/>
                                  </a:rPr>
                                  <m:t>𝑁</m:t>
                                </m:r>
                                <m:r>
                                  <a:rPr lang="en-US" sz="2000" kern="0">
                                    <a:effectLst/>
                                    <a:latin typeface="Cambria Math" panose="02040503050406030204" pitchFamily="18" charset="0"/>
                                  </a:rPr>
                                  <m:t>−1</m:t>
                                </m:r>
                              </m:oMath>
                            </m:oMathPara>
                          </a14:m>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266700" algn="ctr">
                            <a:lnSpc>
                              <a:spcPts val="2000"/>
                            </a:lnSpc>
                            <a:spcBef>
                              <a:spcPts val="600"/>
                            </a:spcBef>
                          </a:pPr>
                          <a14:m>
                            <m:oMathPara xmlns:m="http://schemas.openxmlformats.org/officeDocument/2006/math">
                              <m:oMathParaPr>
                                <m:jc m:val="centerGroup"/>
                              </m:oMathParaPr>
                              <m:oMath xmlns:m="http://schemas.openxmlformats.org/officeDocument/2006/math">
                                <m:r>
                                  <a:rPr lang="en-US" sz="2000" kern="0">
                                    <a:effectLst/>
                                    <a:latin typeface="Cambria Math" panose="02040503050406030204" pitchFamily="18" charset="0"/>
                                  </a:rPr>
                                  <m:t>3(</m:t>
                                </m:r>
                                <m:r>
                                  <a:rPr lang="en-US" sz="2000" kern="0">
                                    <a:effectLst/>
                                    <a:latin typeface="Cambria Math" panose="02040503050406030204" pitchFamily="18" charset="0"/>
                                  </a:rPr>
                                  <m:t>𝑁</m:t>
                                </m:r>
                                <m:r>
                                  <a:rPr lang="en-US" sz="2000" kern="0">
                                    <a:effectLst/>
                                    <a:latin typeface="Cambria Math" panose="02040503050406030204" pitchFamily="18" charset="0"/>
                                  </a:rPr>
                                  <m:t>−1)</m:t>
                                </m:r>
                              </m:oMath>
                            </m:oMathPara>
                          </a14:m>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549366883"/>
                      </a:ext>
                    </a:extLst>
                  </a:tr>
                </a:tbl>
              </a:graphicData>
            </a:graphic>
          </p:graphicFrame>
        </mc:Choice>
        <mc:Fallback xmlns="">
          <p:graphicFrame>
            <p:nvGraphicFramePr>
              <p:cNvPr id="4" name="表格 3">
                <a:extLst>
                  <a:ext uri="{FF2B5EF4-FFF2-40B4-BE49-F238E27FC236}">
                    <a16:creationId xmlns:a16="http://schemas.microsoft.com/office/drawing/2014/main" id="{9084F3EE-0275-4C7D-97C3-0D48C81CA925}"/>
                  </a:ext>
                </a:extLst>
              </p:cNvPr>
              <p:cNvGraphicFramePr>
                <a:graphicFrameLocks noGrp="1"/>
              </p:cNvGraphicFramePr>
              <p:nvPr>
                <p:extLst>
                  <p:ext uri="{D42A27DB-BD31-4B8C-83A1-F6EECF244321}">
                    <p14:modId xmlns:p14="http://schemas.microsoft.com/office/powerpoint/2010/main" val="338983565"/>
                  </p:ext>
                </p:extLst>
              </p:nvPr>
            </p:nvGraphicFramePr>
            <p:xfrm>
              <a:off x="3053809" y="4317902"/>
              <a:ext cx="6502020" cy="1457961"/>
            </p:xfrm>
            <a:graphic>
              <a:graphicData uri="http://schemas.openxmlformats.org/drawingml/2006/table">
                <a:tbl>
                  <a:tblPr firstRow="1" firstCol="1" bandRow="1">
                    <a:tableStyleId>{5C22544A-7EE6-4342-B048-85BDC9FD1C3A}</a:tableStyleId>
                  </a:tblPr>
                  <a:tblGrid>
                    <a:gridCol w="2321682">
                      <a:extLst>
                        <a:ext uri="{9D8B030D-6E8A-4147-A177-3AD203B41FA5}">
                          <a16:colId xmlns:a16="http://schemas.microsoft.com/office/drawing/2014/main" val="4177895876"/>
                        </a:ext>
                      </a:extLst>
                    </a:gridCol>
                    <a:gridCol w="2167704">
                      <a:extLst>
                        <a:ext uri="{9D8B030D-6E8A-4147-A177-3AD203B41FA5}">
                          <a16:colId xmlns:a16="http://schemas.microsoft.com/office/drawing/2014/main" val="887960378"/>
                        </a:ext>
                      </a:extLst>
                    </a:gridCol>
                    <a:gridCol w="2012634">
                      <a:extLst>
                        <a:ext uri="{9D8B030D-6E8A-4147-A177-3AD203B41FA5}">
                          <a16:colId xmlns:a16="http://schemas.microsoft.com/office/drawing/2014/main" val="1481107093"/>
                        </a:ext>
                      </a:extLst>
                    </a:gridCol>
                  </a:tblGrid>
                  <a:tr h="443551">
                    <a:tc>
                      <a:txBody>
                        <a:bodyPr/>
                        <a:lstStyle/>
                        <a:p>
                          <a:pPr indent="266700" algn="ctr">
                            <a:lnSpc>
                              <a:spcPts val="2000"/>
                            </a:lnSpc>
                            <a:spcAft>
                              <a:spcPts val="600"/>
                            </a:spcAft>
                          </a:pPr>
                          <a:r>
                            <a:rPr lang="en-US" sz="2000" kern="100" dirty="0">
                              <a:effectLst/>
                            </a:rPr>
                            <a:t> </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400050" algn="ctr">
                            <a:lnSpc>
                              <a:spcPts val="2000"/>
                            </a:lnSpc>
                          </a:pPr>
                          <a:r>
                            <a:rPr lang="zh-CN" sz="2000" kern="0">
                              <a:effectLst/>
                            </a:rPr>
                            <a:t>乘法</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400050" algn="ctr">
                            <a:lnSpc>
                              <a:spcPts val="2000"/>
                            </a:lnSpc>
                          </a:pPr>
                          <a:r>
                            <a:rPr lang="zh-CN" sz="2000" kern="0">
                              <a:effectLst/>
                            </a:rPr>
                            <a:t>加法</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652102026"/>
                      </a:ext>
                    </a:extLst>
                  </a:tr>
                  <a:tr h="507205">
                    <a:tc>
                      <a:txBody>
                        <a:bodyPr/>
                        <a:lstStyle/>
                        <a:p>
                          <a:pPr indent="400050" algn="l">
                            <a:lnSpc>
                              <a:spcPts val="2000"/>
                            </a:lnSpc>
                          </a:pPr>
                          <a:r>
                            <a:rPr lang="en-US" altLang="zh-CN" sz="2000" kern="0" dirty="0">
                              <a:effectLst/>
                            </a:rPr>
                            <a:t>   </a:t>
                          </a:r>
                          <a:r>
                            <a:rPr lang="zh-CN" sz="2000" kern="0" dirty="0">
                              <a:effectLst/>
                            </a:rPr>
                            <a:t>原算法</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a:p>
                      </a:txBody>
                      <a:tcPr marL="68580" marR="68580" marT="0" marB="0" anchor="ctr">
                        <a:blipFill>
                          <a:blip r:embed="rId5"/>
                          <a:stretch>
                            <a:fillRect l="-107303" t="-92857" r="-94101" b="-104762"/>
                          </a:stretch>
                        </a:blipFill>
                      </a:tcPr>
                    </a:tc>
                    <a:tc>
                      <a:txBody>
                        <a:bodyPr/>
                        <a:lstStyle/>
                        <a:p>
                          <a:endParaRPr lang="zh-CN"/>
                        </a:p>
                      </a:txBody>
                      <a:tcPr marL="68580" marR="68580" marT="0" marB="0" anchor="ctr">
                        <a:blipFill>
                          <a:blip r:embed="rId5"/>
                          <a:stretch>
                            <a:fillRect l="-222961" t="-92857" r="-1208" b="-104762"/>
                          </a:stretch>
                        </a:blipFill>
                      </a:tcPr>
                    </a:tc>
                    <a:extLst>
                      <a:ext uri="{0D108BD9-81ED-4DB2-BD59-A6C34878D82A}">
                        <a16:rowId xmlns:a16="http://schemas.microsoft.com/office/drawing/2014/main" val="433165874"/>
                      </a:ext>
                    </a:extLst>
                  </a:tr>
                  <a:tr h="507205">
                    <a:tc>
                      <a:txBody>
                        <a:bodyPr/>
                        <a:lstStyle/>
                        <a:p>
                          <a:pPr indent="400050" algn="l">
                            <a:lnSpc>
                              <a:spcPts val="2000"/>
                            </a:lnSpc>
                          </a:pPr>
                          <a:r>
                            <a:rPr lang="en-US" altLang="zh-CN" sz="2000" kern="0" dirty="0">
                              <a:effectLst/>
                            </a:rPr>
                            <a:t> </a:t>
                          </a:r>
                          <a:r>
                            <a:rPr lang="zh-CN" sz="2000" kern="0" dirty="0">
                              <a:effectLst/>
                            </a:rPr>
                            <a:t>简化算法</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endParaRPr lang="zh-CN"/>
                        </a:p>
                      </a:txBody>
                      <a:tcPr marL="68580" marR="68580" marT="0" marB="0" anchor="ctr">
                        <a:blipFill>
                          <a:blip r:embed="rId5"/>
                          <a:stretch>
                            <a:fillRect l="-107303" t="-195181" r="-94101" b="-6024"/>
                          </a:stretch>
                        </a:blipFill>
                      </a:tcPr>
                    </a:tc>
                    <a:tc>
                      <a:txBody>
                        <a:bodyPr/>
                        <a:lstStyle/>
                        <a:p>
                          <a:endParaRPr lang="zh-CN"/>
                        </a:p>
                      </a:txBody>
                      <a:tcPr marL="68580" marR="68580" marT="0" marB="0" anchor="ctr">
                        <a:blipFill>
                          <a:blip r:embed="rId5"/>
                          <a:stretch>
                            <a:fillRect l="-222961" t="-195181" r="-1208" b="-6024"/>
                          </a:stretch>
                        </a:blipFill>
                      </a:tcPr>
                    </a:tc>
                    <a:extLst>
                      <a:ext uri="{0D108BD9-81ED-4DB2-BD59-A6C34878D82A}">
                        <a16:rowId xmlns:a16="http://schemas.microsoft.com/office/drawing/2014/main" val="2549366883"/>
                      </a:ext>
                    </a:extLst>
                  </a:tr>
                </a:tbl>
              </a:graphicData>
            </a:graphic>
          </p:graphicFrame>
        </mc:Fallback>
      </mc:AlternateContent>
      <p:sp>
        <p:nvSpPr>
          <p:cNvPr id="39" name="文本框 38">
            <a:extLst>
              <a:ext uri="{FF2B5EF4-FFF2-40B4-BE49-F238E27FC236}">
                <a16:creationId xmlns:a16="http://schemas.microsoft.com/office/drawing/2014/main" id="{AB7AC15A-5736-4C8F-B769-531BF702237C}"/>
              </a:ext>
            </a:extLst>
          </p:cNvPr>
          <p:cNvSpPr txBox="1"/>
          <p:nvPr/>
        </p:nvSpPr>
        <p:spPr>
          <a:xfrm>
            <a:off x="545218" y="3615411"/>
            <a:ext cx="7132950" cy="400110"/>
          </a:xfrm>
          <a:prstGeom prst="rect">
            <a:avLst/>
          </a:prstGeom>
          <a:noFill/>
        </p:spPr>
        <p:txBody>
          <a:bodyPr wrap="square">
            <a:spAutoFit/>
          </a:bodyPr>
          <a:lstStyle/>
          <a:p>
            <a:r>
              <a:rPr lang="zh-CN" altLang="zh-CN" sz="2000" kern="100"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计算某一特定信道条件下的虚拟子信道的巴氏参数的复杂度</a:t>
            </a:r>
            <a:endParaRPr lang="zh-CN" altLang="en-US" sz="2000" kern="100" dirty="0">
              <a:solidFill>
                <a:srgbClr val="C00000"/>
              </a:solidFill>
              <a:latin typeface="微软雅黑" panose="020B0503020204020204" pitchFamily="34" charset="-122"/>
              <a:ea typeface="微软雅黑" panose="020B0503020204020204" pitchFamily="34"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文本框 9">
                <a:extLst>
                  <a:ext uri="{FF2B5EF4-FFF2-40B4-BE49-F238E27FC236}">
                    <a16:creationId xmlns:a16="http://schemas.microsoft.com/office/drawing/2014/main" id="{7F4BCED8-E4B6-488A-AB3F-6FE267EDFF7A}"/>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10" name="文本框 9">
                <a:extLst>
                  <a:ext uri="{FF2B5EF4-FFF2-40B4-BE49-F238E27FC236}">
                    <a16:creationId xmlns:a16="http://schemas.microsoft.com/office/drawing/2014/main" id="{7F4BCED8-E4B6-488A-AB3F-6FE267EDFF7A}"/>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6"/>
                <a:stretch>
                  <a:fillRect l="-1964" b="-24771"/>
                </a:stretch>
              </a:blipFill>
            </p:spPr>
            <p:txBody>
              <a:bodyPr/>
              <a:lstStyle/>
              <a:p>
                <a:r>
                  <a:rPr lang="zh-CN" altLang="en-US">
                    <a:noFill/>
                  </a:rPr>
                  <a:t> </a:t>
                </a:r>
              </a:p>
            </p:txBody>
          </p:sp>
        </mc:Fallback>
      </mc:AlternateContent>
      <p:pic>
        <p:nvPicPr>
          <p:cNvPr id="12" name="图片 11">
            <a:extLst>
              <a:ext uri="{FF2B5EF4-FFF2-40B4-BE49-F238E27FC236}">
                <a16:creationId xmlns:a16="http://schemas.microsoft.com/office/drawing/2014/main" id="{AD89C178-2DD4-49E1-9EB1-BC00FA6E34D0}"/>
              </a:ext>
            </a:extLst>
          </p:cNvPr>
          <p:cNvPicPr>
            <a:picLocks noChangeAspect="1"/>
          </p:cNvPicPr>
          <p:nvPr/>
        </p:nvPicPr>
        <p:blipFill>
          <a:blip r:embed="rId7"/>
          <a:stretch>
            <a:fillRect/>
          </a:stretch>
        </p:blipFill>
        <p:spPr>
          <a:xfrm>
            <a:off x="9532874" y="106891"/>
            <a:ext cx="2470277" cy="844593"/>
          </a:xfrm>
          <a:prstGeom prst="rect">
            <a:avLst/>
          </a:prstGeom>
        </p:spPr>
      </p:pic>
      <p:sp>
        <p:nvSpPr>
          <p:cNvPr id="3" name="矩形 2">
            <a:extLst>
              <a:ext uri="{FF2B5EF4-FFF2-40B4-BE49-F238E27FC236}">
                <a16:creationId xmlns:a16="http://schemas.microsoft.com/office/drawing/2014/main" id="{57A8FB38-BEC0-4088-B5D0-793AC6C642A1}"/>
              </a:ext>
            </a:extLst>
          </p:cNvPr>
          <p:cNvSpPr/>
          <p:nvPr/>
        </p:nvSpPr>
        <p:spPr>
          <a:xfrm>
            <a:off x="3457575" y="2771775"/>
            <a:ext cx="1314450" cy="36830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DF190161-66D5-4F71-B9F5-CCCA6986C3D7}"/>
              </a:ext>
            </a:extLst>
          </p:cNvPr>
          <p:cNvSpPr/>
          <p:nvPr/>
        </p:nvSpPr>
        <p:spPr>
          <a:xfrm>
            <a:off x="3454468" y="5314528"/>
            <a:ext cx="1314450" cy="36830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1110592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 name="组合 36">
            <a:extLst>
              <a:ext uri="{FF2B5EF4-FFF2-40B4-BE49-F238E27FC236}">
                <a16:creationId xmlns:a16="http://schemas.microsoft.com/office/drawing/2014/main" id="{BA181861-9457-460C-B5ED-6DE3630F7C25}"/>
              </a:ext>
            </a:extLst>
          </p:cNvPr>
          <p:cNvGrpSpPr>
            <a:grpSpLocks/>
          </p:cNvGrpSpPr>
          <p:nvPr/>
        </p:nvGrpSpPr>
        <p:grpSpPr bwMode="auto">
          <a:xfrm>
            <a:off x="2327720" y="2846388"/>
            <a:ext cx="6945312" cy="571500"/>
            <a:chOff x="928662" y="1643050"/>
            <a:chExt cx="6944628" cy="571504"/>
          </a:xfrm>
        </p:grpSpPr>
        <p:cxnSp>
          <p:nvCxnSpPr>
            <p:cNvPr id="26" name="直接连接符 25">
              <a:extLst>
                <a:ext uri="{FF2B5EF4-FFF2-40B4-BE49-F238E27FC236}">
                  <a16:creationId xmlns:a16="http://schemas.microsoft.com/office/drawing/2014/main" id="{6602FAE6-3BE4-47B2-A304-75EE801D7C34}"/>
                </a:ext>
              </a:extLst>
            </p:cNvPr>
            <p:cNvCxnSpPr>
              <a:cxnSpLocks noChangeShapeType="1"/>
            </p:cNvCxnSpPr>
            <p:nvPr/>
          </p:nvCxnSpPr>
          <p:spPr bwMode="auto">
            <a:xfrm flipV="1">
              <a:off x="1357290" y="2174867"/>
              <a:ext cx="6516733" cy="14287"/>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27" name="矩形 26">
              <a:extLst>
                <a:ext uri="{FF2B5EF4-FFF2-40B4-BE49-F238E27FC236}">
                  <a16:creationId xmlns:a16="http://schemas.microsoft.com/office/drawing/2014/main" id="{5289F7CE-A99E-4A25-B827-30763FAC0DA4}"/>
                </a:ext>
              </a:extLst>
            </p:cNvPr>
            <p:cNvSpPr/>
            <p:nvPr/>
          </p:nvSpPr>
          <p:spPr>
            <a:xfrm>
              <a:off x="928662" y="1643050"/>
              <a:ext cx="571444" cy="571504"/>
            </a:xfrm>
            <a:prstGeom prst="rect">
              <a:avLst/>
            </a:prstGeom>
            <a:solidFill>
              <a:srgbClr val="4F81BD">
                <a:lumMod val="40000"/>
                <a:lumOff val="60000"/>
              </a:srgbClr>
            </a:solidFill>
            <a:ln w="25400" cap="flat" cmpd="sng" algn="ctr">
              <a:noFill/>
              <a:prstDash val="solid"/>
            </a:ln>
            <a:effectLst/>
          </p:spPr>
          <p:txBody>
            <a:bodyPr anchor="ctr"/>
            <a:lstStyle/>
            <a:p>
              <a:pPr eaLnBrk="1" fontAlgn="auto" hangingPunct="1">
                <a:spcBef>
                  <a:spcPts val="0"/>
                </a:spcBef>
                <a:spcAft>
                  <a:spcPts val="0"/>
                </a:spcAft>
                <a:defRPr/>
              </a:pPr>
              <a:r>
                <a:rPr kumimoji="0" lang="en-US" altLang="zh-CN" sz="3200" i="1" kern="0" dirty="0">
                  <a:solidFill>
                    <a:srgbClr val="3E3E9F"/>
                  </a:solidFill>
                  <a:latin typeface="Bernard MT Condensed" pitchFamily="18" charset="0"/>
                  <a:ea typeface="宋体"/>
                </a:rPr>
                <a:t>1</a:t>
              </a:r>
              <a:endParaRPr kumimoji="0" lang="zh-CN" altLang="en-US" sz="3200" i="1" kern="0" dirty="0">
                <a:solidFill>
                  <a:srgbClr val="3E3E9F"/>
                </a:solidFill>
                <a:latin typeface="Bernard MT Condensed" pitchFamily="18" charset="0"/>
                <a:ea typeface="宋体"/>
              </a:endParaRPr>
            </a:p>
          </p:txBody>
        </p:sp>
      </p:grpSp>
      <p:sp>
        <p:nvSpPr>
          <p:cNvPr id="38" name="TextBox 37">
            <a:extLst>
              <a:ext uri="{FF2B5EF4-FFF2-40B4-BE49-F238E27FC236}">
                <a16:creationId xmlns:a16="http://schemas.microsoft.com/office/drawing/2014/main" id="{CEB26FA6-80F1-4550-B2E9-3419CDD9904D}"/>
              </a:ext>
            </a:extLst>
          </p:cNvPr>
          <p:cNvSpPr txBox="1">
            <a:spLocks noChangeArrowheads="1"/>
          </p:cNvSpPr>
          <p:nvPr/>
        </p:nvSpPr>
        <p:spPr bwMode="auto">
          <a:xfrm>
            <a:off x="3042095" y="2862263"/>
            <a:ext cx="62865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fontAlgn="auto" hangingPunct="1">
              <a:spcBef>
                <a:spcPts val="0"/>
              </a:spcBef>
              <a:spcAft>
                <a:spcPts val="0"/>
              </a:spcAft>
              <a:defRPr/>
            </a:pPr>
            <a:r>
              <a:rPr lang="zh-CN" altLang="en-US" sz="2400" b="1" kern="0" dirty="0">
                <a:solidFill>
                  <a:srgbClr val="FF0000"/>
                </a:solidFill>
                <a:latin typeface="微软雅黑" pitchFamily="34" charset="-122"/>
                <a:ea typeface="微软雅黑" pitchFamily="34" charset="-122"/>
              </a:rPr>
              <a:t>背景及现状</a:t>
            </a:r>
          </a:p>
        </p:txBody>
      </p:sp>
      <p:grpSp>
        <p:nvGrpSpPr>
          <p:cNvPr id="40" name="组合 39">
            <a:extLst>
              <a:ext uri="{FF2B5EF4-FFF2-40B4-BE49-F238E27FC236}">
                <a16:creationId xmlns:a16="http://schemas.microsoft.com/office/drawing/2014/main" id="{C9997AB5-286C-4DEB-A0D9-B5B050507FDE}"/>
              </a:ext>
            </a:extLst>
          </p:cNvPr>
          <p:cNvGrpSpPr>
            <a:grpSpLocks/>
          </p:cNvGrpSpPr>
          <p:nvPr/>
        </p:nvGrpSpPr>
        <p:grpSpPr bwMode="auto">
          <a:xfrm>
            <a:off x="2327720" y="3781425"/>
            <a:ext cx="7000875" cy="571500"/>
            <a:chOff x="928662" y="1643050"/>
            <a:chExt cx="7000924" cy="571504"/>
          </a:xfrm>
        </p:grpSpPr>
        <p:grpSp>
          <p:nvGrpSpPr>
            <p:cNvPr id="41" name="组合 36">
              <a:extLst>
                <a:ext uri="{FF2B5EF4-FFF2-40B4-BE49-F238E27FC236}">
                  <a16:creationId xmlns:a16="http://schemas.microsoft.com/office/drawing/2014/main" id="{08CEB7E3-D5F4-4E40-A0EC-5D2C86FFA416}"/>
                </a:ext>
              </a:extLst>
            </p:cNvPr>
            <p:cNvGrpSpPr>
              <a:grpSpLocks/>
            </p:cNvGrpSpPr>
            <p:nvPr/>
          </p:nvGrpSpPr>
          <p:grpSpPr bwMode="auto">
            <a:xfrm>
              <a:off x="928662" y="1643050"/>
              <a:ext cx="6944628" cy="571504"/>
              <a:chOff x="928662" y="1643050"/>
              <a:chExt cx="6944628" cy="571504"/>
            </a:xfrm>
          </p:grpSpPr>
          <p:cxnSp>
            <p:nvCxnSpPr>
              <p:cNvPr id="43" name="直接连接符 12">
                <a:extLst>
                  <a:ext uri="{FF2B5EF4-FFF2-40B4-BE49-F238E27FC236}">
                    <a16:creationId xmlns:a16="http://schemas.microsoft.com/office/drawing/2014/main" id="{839F7315-D6B9-4ACC-AA60-D90A51010360}"/>
                  </a:ext>
                </a:extLst>
              </p:cNvPr>
              <p:cNvCxnSpPr>
                <a:cxnSpLocks noChangeShapeType="1"/>
              </p:cNvCxnSpPr>
              <p:nvPr/>
            </p:nvCxnSpPr>
            <p:spPr bwMode="auto">
              <a:xfrm flipV="1">
                <a:off x="1357290" y="2174867"/>
                <a:ext cx="6516733" cy="14287"/>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44" name="矩形 43">
                <a:extLst>
                  <a:ext uri="{FF2B5EF4-FFF2-40B4-BE49-F238E27FC236}">
                    <a16:creationId xmlns:a16="http://schemas.microsoft.com/office/drawing/2014/main" id="{E93521EB-FF4D-4AF7-99E8-5BB22831B4E2}"/>
                  </a:ext>
                </a:extLst>
              </p:cNvPr>
              <p:cNvSpPr/>
              <p:nvPr/>
            </p:nvSpPr>
            <p:spPr>
              <a:xfrm>
                <a:off x="928662" y="1643050"/>
                <a:ext cx="571504" cy="571504"/>
              </a:xfrm>
              <a:prstGeom prst="rect">
                <a:avLst/>
              </a:prstGeom>
              <a:solidFill>
                <a:srgbClr val="4F81BD">
                  <a:lumMod val="40000"/>
                  <a:lumOff val="60000"/>
                </a:srgbClr>
              </a:solidFill>
              <a:ln w="25400" cap="flat" cmpd="sng" algn="ctr">
                <a:noFill/>
                <a:prstDash val="solid"/>
              </a:ln>
              <a:effectLst/>
            </p:spPr>
            <p:txBody>
              <a:bodyPr anchor="ctr"/>
              <a:lstStyle/>
              <a:p>
                <a:pPr>
                  <a:defRPr/>
                </a:pPr>
                <a:r>
                  <a:rPr lang="en-US" altLang="zh-CN" sz="3200" i="1" kern="0" dirty="0">
                    <a:solidFill>
                      <a:srgbClr val="3E3E9F"/>
                    </a:solidFill>
                    <a:latin typeface="Bernard MT Condensed" pitchFamily="18" charset="0"/>
                    <a:ea typeface="宋体"/>
                  </a:rPr>
                  <a:t>2</a:t>
                </a:r>
                <a:endParaRPr lang="zh-CN" altLang="en-US" sz="3200" i="1" kern="0" dirty="0">
                  <a:solidFill>
                    <a:srgbClr val="3E3E9F"/>
                  </a:solidFill>
                  <a:latin typeface="Bernard MT Condensed" pitchFamily="18" charset="0"/>
                  <a:ea typeface="宋体"/>
                </a:endParaRPr>
              </a:p>
            </p:txBody>
          </p:sp>
        </p:grpSp>
        <p:sp>
          <p:nvSpPr>
            <p:cNvPr id="42" name="TextBox 41">
              <a:extLst>
                <a:ext uri="{FF2B5EF4-FFF2-40B4-BE49-F238E27FC236}">
                  <a16:creationId xmlns:a16="http://schemas.microsoft.com/office/drawing/2014/main" id="{E5AB934F-2668-433E-8D08-27C45486C244}"/>
                </a:ext>
              </a:extLst>
            </p:cNvPr>
            <p:cNvSpPr txBox="1">
              <a:spLocks noChangeArrowheads="1"/>
            </p:cNvSpPr>
            <p:nvPr/>
          </p:nvSpPr>
          <p:spPr bwMode="auto">
            <a:xfrm>
              <a:off x="1643042" y="1658925"/>
              <a:ext cx="6286544" cy="46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fontAlgn="auto" hangingPunct="1">
                <a:spcBef>
                  <a:spcPts val="0"/>
                </a:spcBef>
                <a:spcAft>
                  <a:spcPts val="0"/>
                </a:spcAft>
                <a:defRPr/>
              </a:pPr>
              <a:r>
                <a:rPr kumimoji="0" lang="zh-CN" altLang="en-US" sz="2400" b="1" kern="0" dirty="0">
                  <a:solidFill>
                    <a:srgbClr val="3E3E9F"/>
                  </a:solidFill>
                  <a:latin typeface="微软雅黑" pitchFamily="34" charset="-122"/>
                  <a:ea typeface="微软雅黑" pitchFamily="34" charset="-122"/>
                </a:rPr>
                <a:t>论文主要研究内容</a:t>
              </a:r>
            </a:p>
          </p:txBody>
        </p:sp>
      </p:grpSp>
      <p:grpSp>
        <p:nvGrpSpPr>
          <p:cNvPr id="45" name="组合 49">
            <a:extLst>
              <a:ext uri="{FF2B5EF4-FFF2-40B4-BE49-F238E27FC236}">
                <a16:creationId xmlns:a16="http://schemas.microsoft.com/office/drawing/2014/main" id="{FCED5552-AFDC-484C-B5FA-A54BC4A47185}"/>
              </a:ext>
            </a:extLst>
          </p:cNvPr>
          <p:cNvGrpSpPr>
            <a:grpSpLocks/>
          </p:cNvGrpSpPr>
          <p:nvPr/>
        </p:nvGrpSpPr>
        <p:grpSpPr bwMode="auto">
          <a:xfrm>
            <a:off x="2327720" y="4732337"/>
            <a:ext cx="7000875" cy="571500"/>
            <a:chOff x="928662" y="1643050"/>
            <a:chExt cx="7000924" cy="571504"/>
          </a:xfrm>
        </p:grpSpPr>
        <p:grpSp>
          <p:nvGrpSpPr>
            <p:cNvPr id="46" name="组合 36">
              <a:extLst>
                <a:ext uri="{FF2B5EF4-FFF2-40B4-BE49-F238E27FC236}">
                  <a16:creationId xmlns:a16="http://schemas.microsoft.com/office/drawing/2014/main" id="{85EB1395-2D70-4AC0-B421-573610516C76}"/>
                </a:ext>
              </a:extLst>
            </p:cNvPr>
            <p:cNvGrpSpPr>
              <a:grpSpLocks/>
            </p:cNvGrpSpPr>
            <p:nvPr/>
          </p:nvGrpSpPr>
          <p:grpSpPr bwMode="auto">
            <a:xfrm>
              <a:off x="928662" y="1643050"/>
              <a:ext cx="6944628" cy="571504"/>
              <a:chOff x="928662" y="1643050"/>
              <a:chExt cx="6944628" cy="571504"/>
            </a:xfrm>
          </p:grpSpPr>
          <p:cxnSp>
            <p:nvCxnSpPr>
              <p:cNvPr id="48" name="直接连接符 22">
                <a:extLst>
                  <a:ext uri="{FF2B5EF4-FFF2-40B4-BE49-F238E27FC236}">
                    <a16:creationId xmlns:a16="http://schemas.microsoft.com/office/drawing/2014/main" id="{6E60E436-30E2-4A6B-BD6D-41F58F3DD51F}"/>
                  </a:ext>
                </a:extLst>
              </p:cNvPr>
              <p:cNvCxnSpPr>
                <a:cxnSpLocks noChangeShapeType="1"/>
              </p:cNvCxnSpPr>
              <p:nvPr/>
            </p:nvCxnSpPr>
            <p:spPr bwMode="auto">
              <a:xfrm flipV="1">
                <a:off x="1357290" y="2174866"/>
                <a:ext cx="6516733" cy="14288"/>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49" name="矩形 48">
                <a:extLst>
                  <a:ext uri="{FF2B5EF4-FFF2-40B4-BE49-F238E27FC236}">
                    <a16:creationId xmlns:a16="http://schemas.microsoft.com/office/drawing/2014/main" id="{5B7A0380-5A37-49F1-B33B-99333C173DA9}"/>
                  </a:ext>
                </a:extLst>
              </p:cNvPr>
              <p:cNvSpPr/>
              <p:nvPr/>
            </p:nvSpPr>
            <p:spPr>
              <a:xfrm>
                <a:off x="928662" y="1643050"/>
                <a:ext cx="571504" cy="571504"/>
              </a:xfrm>
              <a:prstGeom prst="rect">
                <a:avLst/>
              </a:prstGeom>
              <a:solidFill>
                <a:srgbClr val="4F81BD">
                  <a:lumMod val="40000"/>
                  <a:lumOff val="60000"/>
                </a:srgbClr>
              </a:solidFill>
              <a:ln w="25400" cap="flat" cmpd="sng" algn="ctr">
                <a:noFill/>
                <a:prstDash val="solid"/>
              </a:ln>
              <a:effectLst/>
            </p:spPr>
            <p:txBody>
              <a:bodyPr anchor="ctr"/>
              <a:lstStyle/>
              <a:p>
                <a:pPr>
                  <a:defRPr/>
                </a:pPr>
                <a:r>
                  <a:rPr lang="en-US" altLang="zh-CN" sz="3200" i="1" kern="0" dirty="0">
                    <a:solidFill>
                      <a:srgbClr val="3E3E9F"/>
                    </a:solidFill>
                    <a:latin typeface="Bernard MT Condensed" pitchFamily="18" charset="0"/>
                    <a:ea typeface="宋体"/>
                  </a:rPr>
                  <a:t>3</a:t>
                </a:r>
                <a:endParaRPr lang="zh-CN" altLang="en-US" sz="3200" i="1" kern="0" dirty="0">
                  <a:solidFill>
                    <a:srgbClr val="3E3E9F"/>
                  </a:solidFill>
                  <a:latin typeface="Bernard MT Condensed" pitchFamily="18" charset="0"/>
                  <a:ea typeface="宋体"/>
                </a:endParaRPr>
              </a:p>
            </p:txBody>
          </p:sp>
        </p:grpSp>
        <p:sp>
          <p:nvSpPr>
            <p:cNvPr id="47" name="TextBox 51">
              <a:extLst>
                <a:ext uri="{FF2B5EF4-FFF2-40B4-BE49-F238E27FC236}">
                  <a16:creationId xmlns:a16="http://schemas.microsoft.com/office/drawing/2014/main" id="{9CC0B05D-B2C5-47D6-984F-215DB60F0A6E}"/>
                </a:ext>
              </a:extLst>
            </p:cNvPr>
            <p:cNvSpPr txBox="1">
              <a:spLocks noChangeArrowheads="1"/>
            </p:cNvSpPr>
            <p:nvPr/>
          </p:nvSpPr>
          <p:spPr bwMode="auto">
            <a:xfrm>
              <a:off x="1643042" y="1658925"/>
              <a:ext cx="6286544" cy="46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defRPr/>
              </a:pPr>
              <a:r>
                <a:rPr lang="zh-CN" altLang="en-US" sz="2400" b="1" kern="0" dirty="0">
                  <a:solidFill>
                    <a:srgbClr val="3E3E9F"/>
                  </a:solidFill>
                  <a:latin typeface="微软雅黑" pitchFamily="34" charset="-122"/>
                  <a:ea typeface="微软雅黑" pitchFamily="34" charset="-122"/>
                </a:rPr>
                <a:t>总结</a:t>
              </a:r>
            </a:p>
          </p:txBody>
        </p:sp>
      </p:grpSp>
      <p:sp>
        <p:nvSpPr>
          <p:cNvPr id="50" name="Rectangle 2">
            <a:extLst>
              <a:ext uri="{FF2B5EF4-FFF2-40B4-BE49-F238E27FC236}">
                <a16:creationId xmlns:a16="http://schemas.microsoft.com/office/drawing/2014/main" id="{3C90273F-CEF6-4003-9AE9-A093D6C9665D}"/>
              </a:ext>
            </a:extLst>
          </p:cNvPr>
          <p:cNvSpPr txBox="1">
            <a:spLocks noChangeArrowheads="1"/>
          </p:cNvSpPr>
          <p:nvPr/>
        </p:nvSpPr>
        <p:spPr>
          <a:xfrm>
            <a:off x="1725613" y="1236663"/>
            <a:ext cx="8207375" cy="677862"/>
          </a:xfrm>
          <a:prstGeom prst="rect">
            <a:avLst/>
          </a:prstGeom>
        </p:spPr>
        <p:txBody>
          <a:bodyPr/>
          <a:lstStyle>
            <a:lvl1pPr algn="l" rtl="0" fontAlgn="base">
              <a:spcBef>
                <a:spcPct val="0"/>
              </a:spcBef>
              <a:spcAft>
                <a:spcPct val="0"/>
              </a:spcAft>
              <a:defRPr kumimoji="1" sz="4400" b="1">
                <a:solidFill>
                  <a:srgbClr val="FF0000"/>
                </a:solidFill>
                <a:effectLst>
                  <a:outerShdw blurRad="38100" dist="38100" dir="2700000" algn="tl">
                    <a:srgbClr val="000000">
                      <a:alpha val="43137"/>
                    </a:srgbClr>
                  </a:outerShdw>
                </a:effectLst>
                <a:latin typeface="隶书" pitchFamily="49" charset="-122"/>
                <a:ea typeface="隶书" pitchFamily="49" charset="-122"/>
                <a:cs typeface="+mj-cs"/>
              </a:defRPr>
            </a:lvl1pPr>
            <a:lvl2pPr algn="l" rtl="0" fontAlgn="base">
              <a:spcBef>
                <a:spcPct val="0"/>
              </a:spcBef>
              <a:spcAft>
                <a:spcPct val="0"/>
              </a:spcAft>
              <a:defRPr kumimoji="1" sz="4400">
                <a:solidFill>
                  <a:srgbClr val="A50021"/>
                </a:solidFill>
                <a:latin typeface="Tahoma" pitchFamily="34" charset="0"/>
                <a:ea typeface="宋体" charset="-122"/>
              </a:defRPr>
            </a:lvl2pPr>
            <a:lvl3pPr algn="l" rtl="0" fontAlgn="base">
              <a:spcBef>
                <a:spcPct val="0"/>
              </a:spcBef>
              <a:spcAft>
                <a:spcPct val="0"/>
              </a:spcAft>
              <a:defRPr kumimoji="1" sz="4400">
                <a:solidFill>
                  <a:srgbClr val="A50021"/>
                </a:solidFill>
                <a:latin typeface="Tahoma" pitchFamily="34" charset="0"/>
                <a:ea typeface="宋体" charset="-122"/>
              </a:defRPr>
            </a:lvl3pPr>
            <a:lvl4pPr algn="l" rtl="0" fontAlgn="base">
              <a:spcBef>
                <a:spcPct val="0"/>
              </a:spcBef>
              <a:spcAft>
                <a:spcPct val="0"/>
              </a:spcAft>
              <a:defRPr kumimoji="1" sz="4400">
                <a:solidFill>
                  <a:srgbClr val="A50021"/>
                </a:solidFill>
                <a:latin typeface="Tahoma" pitchFamily="34" charset="0"/>
                <a:ea typeface="宋体" charset="-122"/>
              </a:defRPr>
            </a:lvl4pPr>
            <a:lvl5pPr algn="l" rtl="0" fontAlgn="base">
              <a:spcBef>
                <a:spcPct val="0"/>
              </a:spcBef>
              <a:spcAft>
                <a:spcPct val="0"/>
              </a:spcAft>
              <a:defRPr kumimoji="1" sz="4400">
                <a:solidFill>
                  <a:srgbClr val="A50021"/>
                </a:solidFill>
                <a:latin typeface="Tahoma" pitchFamily="34" charset="0"/>
                <a:ea typeface="宋体" charset="-122"/>
              </a:defRPr>
            </a:lvl5pPr>
            <a:lvl6pPr marL="457200" algn="l" rtl="0" fontAlgn="base">
              <a:spcBef>
                <a:spcPct val="0"/>
              </a:spcBef>
              <a:spcAft>
                <a:spcPct val="0"/>
              </a:spcAft>
              <a:defRPr kumimoji="1" sz="4400">
                <a:solidFill>
                  <a:srgbClr val="A50021"/>
                </a:solidFill>
                <a:latin typeface="Tahoma" pitchFamily="34" charset="0"/>
                <a:ea typeface="宋体" charset="-122"/>
              </a:defRPr>
            </a:lvl6pPr>
            <a:lvl7pPr marL="914400" algn="l" rtl="0" fontAlgn="base">
              <a:spcBef>
                <a:spcPct val="0"/>
              </a:spcBef>
              <a:spcAft>
                <a:spcPct val="0"/>
              </a:spcAft>
              <a:defRPr kumimoji="1" sz="4400">
                <a:solidFill>
                  <a:srgbClr val="A50021"/>
                </a:solidFill>
                <a:latin typeface="Tahoma" pitchFamily="34" charset="0"/>
                <a:ea typeface="宋体" charset="-122"/>
              </a:defRPr>
            </a:lvl7pPr>
            <a:lvl8pPr marL="1371600" algn="l" rtl="0" fontAlgn="base">
              <a:spcBef>
                <a:spcPct val="0"/>
              </a:spcBef>
              <a:spcAft>
                <a:spcPct val="0"/>
              </a:spcAft>
              <a:defRPr kumimoji="1" sz="4400">
                <a:solidFill>
                  <a:srgbClr val="A50021"/>
                </a:solidFill>
                <a:latin typeface="Tahoma" pitchFamily="34" charset="0"/>
                <a:ea typeface="宋体" charset="-122"/>
              </a:defRPr>
            </a:lvl8pPr>
            <a:lvl9pPr marL="1828800" algn="l" rtl="0" fontAlgn="base">
              <a:spcBef>
                <a:spcPct val="0"/>
              </a:spcBef>
              <a:spcAft>
                <a:spcPct val="0"/>
              </a:spcAft>
              <a:defRPr kumimoji="1" sz="4400">
                <a:solidFill>
                  <a:srgbClr val="A50021"/>
                </a:solidFill>
                <a:latin typeface="Tahoma" pitchFamily="34" charset="0"/>
                <a:ea typeface="宋体" charset="-122"/>
              </a:defRPr>
            </a:lvl9pPr>
          </a:lstStyle>
          <a:p>
            <a:pPr algn="ctr" eaLnBrk="1" hangingPunct="1">
              <a:defRPr/>
            </a:pPr>
            <a:r>
              <a:rPr lang="zh-CN" altLang="en-US" sz="3200" kern="0" dirty="0">
                <a:solidFill>
                  <a:srgbClr val="3E3E9F"/>
                </a:solidFill>
                <a:latin typeface="微软雅黑" panose="020B0503020204020204" pitchFamily="34" charset="-122"/>
                <a:ea typeface="微软雅黑" panose="020B0503020204020204" pitchFamily="34" charset="-122"/>
              </a:rPr>
              <a:t>目录</a:t>
            </a:r>
          </a:p>
        </p:txBody>
      </p:sp>
      <p:pic>
        <p:nvPicPr>
          <p:cNvPr id="10" name="图片 9">
            <a:extLst>
              <a:ext uri="{FF2B5EF4-FFF2-40B4-BE49-F238E27FC236}">
                <a16:creationId xmlns:a16="http://schemas.microsoft.com/office/drawing/2014/main" id="{826286A7-D359-4D06-AB7B-A8237B169816}"/>
              </a:ext>
            </a:extLst>
          </p:cNvPr>
          <p:cNvPicPr>
            <a:picLocks noChangeAspect="1"/>
          </p:cNvPicPr>
          <p:nvPr/>
        </p:nvPicPr>
        <p:blipFill>
          <a:blip r:embed="rId2"/>
          <a:stretch>
            <a:fillRect/>
          </a:stretch>
        </p:blipFill>
        <p:spPr>
          <a:xfrm>
            <a:off x="143193" y="84909"/>
            <a:ext cx="2470277" cy="844593"/>
          </a:xfrm>
          <a:prstGeom prst="rect">
            <a:avLst/>
          </a:prstGeom>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MH_Other_1"/>
          <p:cNvSpPr/>
          <p:nvPr/>
        </p:nvSpPr>
        <p:spPr>
          <a:xfrm>
            <a:off x="1118493" y="1587643"/>
            <a:ext cx="2993349" cy="166370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zh-CN" altLang="en-US" sz="2400" i="0" u="none" strike="noStrike" kern="0" cap="none" spc="0" normalizeH="0" baseline="0" noProof="0" dirty="0">
                <a:ln>
                  <a:noFill/>
                </a:ln>
                <a:solidFill>
                  <a:schemeClr val="tx1"/>
                </a:solidFill>
                <a:effectLst/>
                <a:uLnTx/>
                <a:uFillTx/>
                <a:cs typeface="+mn-ea"/>
                <a:sym typeface="+mn-lt"/>
              </a:rPr>
              <a:t>巴氏参数</a:t>
            </a:r>
          </a:p>
        </p:txBody>
      </p:sp>
      <p:sp>
        <p:nvSpPr>
          <p:cNvPr id="4" name="MH_Other_1"/>
          <p:cNvSpPr/>
          <p:nvPr/>
        </p:nvSpPr>
        <p:spPr>
          <a:xfrm>
            <a:off x="8079697" y="1587643"/>
            <a:ext cx="3170371" cy="166370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en-US" altLang="zh-CN" sz="2400" i="0" u="none" strike="noStrike" kern="0" cap="none" spc="0" normalizeH="0" baseline="0" noProof="0" dirty="0">
                <a:ln>
                  <a:noFill/>
                </a:ln>
                <a:solidFill>
                  <a:schemeClr val="tx1"/>
                </a:solidFill>
                <a:effectLst/>
                <a:uLnTx/>
                <a:uFillTx/>
                <a:cs typeface="+mn-ea"/>
                <a:sym typeface="+mn-lt"/>
              </a:rPr>
              <a:t>Scaling exponent</a:t>
            </a:r>
            <a:endParaRPr kumimoji="0" lang="zh-CN" altLang="en-US" sz="2400" i="0" u="none" strike="noStrike" kern="0" cap="none" spc="0" normalizeH="0" baseline="0" noProof="0" dirty="0">
              <a:ln>
                <a:noFill/>
              </a:ln>
              <a:solidFill>
                <a:schemeClr val="tx1"/>
              </a:solidFill>
              <a:effectLst/>
              <a:uLnTx/>
              <a:uFillTx/>
              <a:cs typeface="+mn-ea"/>
              <a:sym typeface="+mn-lt"/>
            </a:endParaRPr>
          </a:p>
        </p:txBody>
      </p:sp>
      <p:sp>
        <p:nvSpPr>
          <p:cNvPr id="2" name="箭头: 左右 1">
            <a:extLst>
              <a:ext uri="{FF2B5EF4-FFF2-40B4-BE49-F238E27FC236}">
                <a16:creationId xmlns:a16="http://schemas.microsoft.com/office/drawing/2014/main" id="{D19E67B9-B3C8-4AE4-A42F-8FD6F2DE9669}"/>
              </a:ext>
            </a:extLst>
          </p:cNvPr>
          <p:cNvSpPr/>
          <p:nvPr/>
        </p:nvSpPr>
        <p:spPr>
          <a:xfrm>
            <a:off x="4501206" y="2354600"/>
            <a:ext cx="3380330" cy="12978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a:extLst>
              <a:ext uri="{FF2B5EF4-FFF2-40B4-BE49-F238E27FC236}">
                <a16:creationId xmlns:a16="http://schemas.microsoft.com/office/drawing/2014/main" id="{1EB4D703-CECE-4420-9F4E-537C913B7746}"/>
              </a:ext>
            </a:extLst>
          </p:cNvPr>
          <p:cNvSpPr txBox="1"/>
          <p:nvPr/>
        </p:nvSpPr>
        <p:spPr>
          <a:xfrm>
            <a:off x="420448" y="1021017"/>
            <a:ext cx="2116933" cy="461665"/>
          </a:xfrm>
          <a:prstGeom prst="rect">
            <a:avLst/>
          </a:prstGeom>
          <a:noFill/>
        </p:spPr>
        <p:txBody>
          <a:bodyPr wrap="square" rtlCol="0">
            <a:spAutoFit/>
          </a:bodyPr>
          <a:lstStyle/>
          <a:p>
            <a:r>
              <a:rPr lang="en-US" altLang="zh-CN" sz="2400" dirty="0"/>
              <a:t>Q</a:t>
            </a:r>
            <a:r>
              <a:rPr lang="zh-CN" altLang="en-US" sz="2400" dirty="0"/>
              <a:t>集合的选择</a:t>
            </a:r>
          </a:p>
        </p:txBody>
      </p:sp>
      <p:sp>
        <p:nvSpPr>
          <p:cNvPr id="14" name="矩形 13">
            <a:extLst>
              <a:ext uri="{FF2B5EF4-FFF2-40B4-BE49-F238E27FC236}">
                <a16:creationId xmlns:a16="http://schemas.microsoft.com/office/drawing/2014/main" id="{A1A3E7D5-5423-4ADF-B92D-EAE327C1573E}"/>
              </a:ext>
            </a:extLst>
          </p:cNvPr>
          <p:cNvSpPr/>
          <p:nvPr/>
        </p:nvSpPr>
        <p:spPr>
          <a:xfrm>
            <a:off x="0" y="3297739"/>
            <a:ext cx="12140872" cy="356026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4942FF0E-49ED-4312-962C-FF3B6D2C00AC}"/>
              </a:ext>
            </a:extLst>
          </p:cNvPr>
          <p:cNvSpPr txBox="1"/>
          <p:nvPr/>
        </p:nvSpPr>
        <p:spPr>
          <a:xfrm>
            <a:off x="379422" y="3688041"/>
            <a:ext cx="8982853" cy="400110"/>
          </a:xfrm>
          <a:prstGeom prst="rect">
            <a:avLst/>
          </a:prstGeom>
          <a:noFill/>
        </p:spPr>
        <p:txBody>
          <a:bodyPr wrap="square" rtlCol="0">
            <a:spAutoFit/>
          </a:bodyPr>
          <a:lstStyle/>
          <a:p>
            <a:r>
              <a:rPr lang="en-US" altLang="zh-CN" sz="2000" dirty="0"/>
              <a:t>Scaling exponent</a:t>
            </a:r>
            <a:r>
              <a:rPr lang="zh-CN" altLang="en-US" sz="2000" dirty="0"/>
              <a:t>：</a:t>
            </a:r>
            <a:r>
              <a:rPr lang="zh-CN" altLang="zh-CN" sz="2000" dirty="0"/>
              <a:t>码率，码长，和误块率三者之间的衡量关系</a:t>
            </a:r>
            <a:endParaRPr lang="zh-CN" altLang="en-US" sz="2000" dirty="0"/>
          </a:p>
        </p:txBody>
      </p:sp>
      <p:sp>
        <p:nvSpPr>
          <p:cNvPr id="22" name="文本框 21">
            <a:extLst>
              <a:ext uri="{FF2B5EF4-FFF2-40B4-BE49-F238E27FC236}">
                <a16:creationId xmlns:a16="http://schemas.microsoft.com/office/drawing/2014/main" id="{5C52A138-30D4-4FF3-8708-41ADCD23DF13}"/>
              </a:ext>
            </a:extLst>
          </p:cNvPr>
          <p:cNvSpPr txBox="1"/>
          <p:nvPr/>
        </p:nvSpPr>
        <p:spPr>
          <a:xfrm>
            <a:off x="324464" y="4769604"/>
            <a:ext cx="8982853" cy="400110"/>
          </a:xfrm>
          <a:prstGeom prst="rect">
            <a:avLst/>
          </a:prstGeom>
          <a:noFill/>
        </p:spPr>
        <p:txBody>
          <a:bodyPr wrap="square" rtlCol="0">
            <a:spAutoFit/>
          </a:bodyPr>
          <a:lstStyle/>
          <a:p>
            <a:r>
              <a:rPr lang="en-US" altLang="zh-CN" sz="2000" dirty="0"/>
              <a:t>AWGN</a:t>
            </a:r>
            <a:r>
              <a:rPr lang="zh-CN" altLang="en-US" sz="2000" dirty="0"/>
              <a:t>信道下的可靠通信：</a:t>
            </a:r>
          </a:p>
        </p:txBody>
      </p:sp>
      <p:sp>
        <p:nvSpPr>
          <p:cNvPr id="25" name="文本框 24">
            <a:extLst>
              <a:ext uri="{FF2B5EF4-FFF2-40B4-BE49-F238E27FC236}">
                <a16:creationId xmlns:a16="http://schemas.microsoft.com/office/drawing/2014/main" id="{90D1DA7F-D908-4172-BB81-4C6CB1244029}"/>
              </a:ext>
            </a:extLst>
          </p:cNvPr>
          <p:cNvSpPr txBox="1"/>
          <p:nvPr/>
        </p:nvSpPr>
        <p:spPr>
          <a:xfrm>
            <a:off x="324463" y="5891222"/>
            <a:ext cx="8982853" cy="400110"/>
          </a:xfrm>
          <a:prstGeom prst="rect">
            <a:avLst/>
          </a:prstGeom>
          <a:noFill/>
        </p:spPr>
        <p:txBody>
          <a:bodyPr wrap="square" rtlCol="0">
            <a:spAutoFit/>
          </a:bodyPr>
          <a:lstStyle/>
          <a:p>
            <a:r>
              <a:rPr lang="zh-CN" altLang="en-US" sz="2000" dirty="0"/>
              <a:t>算法：</a:t>
            </a:r>
          </a:p>
        </p:txBody>
      </p:sp>
      <p:pic>
        <p:nvPicPr>
          <p:cNvPr id="5" name="图片 4">
            <a:extLst>
              <a:ext uri="{FF2B5EF4-FFF2-40B4-BE49-F238E27FC236}">
                <a16:creationId xmlns:a16="http://schemas.microsoft.com/office/drawing/2014/main" id="{6E7F3676-C325-4DCC-9BCC-F98381BECE83}"/>
              </a:ext>
            </a:extLst>
          </p:cNvPr>
          <p:cNvPicPr>
            <a:picLocks noChangeAspect="1"/>
          </p:cNvPicPr>
          <p:nvPr/>
        </p:nvPicPr>
        <p:blipFill>
          <a:blip r:embed="rId3"/>
          <a:stretch>
            <a:fillRect/>
          </a:stretch>
        </p:blipFill>
        <p:spPr>
          <a:xfrm>
            <a:off x="3419193" y="4689956"/>
            <a:ext cx="2663724" cy="479757"/>
          </a:xfrm>
          <a:prstGeom prst="rect">
            <a:avLst/>
          </a:prstGeom>
        </p:spPr>
      </p:pic>
      <p:pic>
        <p:nvPicPr>
          <p:cNvPr id="7" name="图片 6">
            <a:extLst>
              <a:ext uri="{FF2B5EF4-FFF2-40B4-BE49-F238E27FC236}">
                <a16:creationId xmlns:a16="http://schemas.microsoft.com/office/drawing/2014/main" id="{9D39A588-84CB-4232-8BE5-A7758FA6146D}"/>
              </a:ext>
            </a:extLst>
          </p:cNvPr>
          <p:cNvPicPr>
            <a:picLocks noChangeAspect="1"/>
          </p:cNvPicPr>
          <p:nvPr/>
        </p:nvPicPr>
        <p:blipFill>
          <a:blip r:embed="rId4"/>
          <a:stretch>
            <a:fillRect/>
          </a:stretch>
        </p:blipFill>
        <p:spPr>
          <a:xfrm>
            <a:off x="1118493" y="5838933"/>
            <a:ext cx="1987652" cy="552478"/>
          </a:xfrm>
          <a:prstGeom prst="rect">
            <a:avLst/>
          </a:prstGeom>
        </p:spPr>
      </p:pic>
      <p:sp>
        <p:nvSpPr>
          <p:cNvPr id="19" name="矩形 18">
            <a:extLst>
              <a:ext uri="{FF2B5EF4-FFF2-40B4-BE49-F238E27FC236}">
                <a16:creationId xmlns:a16="http://schemas.microsoft.com/office/drawing/2014/main" id="{DF1AC5E3-E8E7-4A45-AD43-EC62905489BA}"/>
              </a:ext>
            </a:extLst>
          </p:cNvPr>
          <p:cNvSpPr/>
          <p:nvPr/>
        </p:nvSpPr>
        <p:spPr>
          <a:xfrm>
            <a:off x="8079697" y="1494250"/>
            <a:ext cx="3227332" cy="180348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接点 19">
            <a:extLst>
              <a:ext uri="{FF2B5EF4-FFF2-40B4-BE49-F238E27FC236}">
                <a16:creationId xmlns:a16="http://schemas.microsoft.com/office/drawing/2014/main" id="{CAD564FF-AF29-4DB0-B482-D4F8F1B9E5D1}"/>
              </a:ext>
            </a:extLst>
          </p:cNvPr>
          <p:cNvSpPr/>
          <p:nvPr/>
        </p:nvSpPr>
        <p:spPr>
          <a:xfrm>
            <a:off x="168199" y="1130107"/>
            <a:ext cx="252249" cy="233330"/>
          </a:xfrm>
          <a:prstGeom prst="flowChartConnector">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7" name="文本框 16">
                <a:extLst>
                  <a:ext uri="{FF2B5EF4-FFF2-40B4-BE49-F238E27FC236}">
                    <a16:creationId xmlns:a16="http://schemas.microsoft.com/office/drawing/2014/main" id="{3C850AF5-A80F-4643-A09D-DC40BB7664E9}"/>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17" name="文本框 16">
                <a:extLst>
                  <a:ext uri="{FF2B5EF4-FFF2-40B4-BE49-F238E27FC236}">
                    <a16:creationId xmlns:a16="http://schemas.microsoft.com/office/drawing/2014/main" id="{3C850AF5-A80F-4643-A09D-DC40BB7664E9}"/>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5"/>
                <a:stretch>
                  <a:fillRect l="-1964" b="-24771"/>
                </a:stretch>
              </a:blipFill>
            </p:spPr>
            <p:txBody>
              <a:bodyPr/>
              <a:lstStyle/>
              <a:p>
                <a:r>
                  <a:rPr lang="zh-CN" altLang="en-US">
                    <a:noFill/>
                  </a:rPr>
                  <a:t> </a:t>
                </a:r>
              </a:p>
            </p:txBody>
          </p:sp>
        </mc:Fallback>
      </mc:AlternateContent>
      <p:pic>
        <p:nvPicPr>
          <p:cNvPr id="21" name="图片 20">
            <a:extLst>
              <a:ext uri="{FF2B5EF4-FFF2-40B4-BE49-F238E27FC236}">
                <a16:creationId xmlns:a16="http://schemas.microsoft.com/office/drawing/2014/main" id="{865B5D7A-06D8-427D-A5C2-8A84C9F36DE5}"/>
              </a:ext>
            </a:extLst>
          </p:cNvPr>
          <p:cNvPicPr>
            <a:picLocks noChangeAspect="1"/>
          </p:cNvPicPr>
          <p:nvPr/>
        </p:nvPicPr>
        <p:blipFill>
          <a:blip r:embed="rId6"/>
          <a:stretch>
            <a:fillRect/>
          </a:stretch>
        </p:blipFill>
        <p:spPr>
          <a:xfrm>
            <a:off x="9532874" y="106891"/>
            <a:ext cx="2470277" cy="844593"/>
          </a:xfrm>
          <a:prstGeom prst="rect">
            <a:avLst/>
          </a:prstGeom>
        </p:spPr>
      </p:pic>
    </p:spTree>
    <p:extLst>
      <p:ext uri="{BB962C8B-B14F-4D97-AF65-F5344CB8AC3E}">
        <p14:creationId xmlns:p14="http://schemas.microsoft.com/office/powerpoint/2010/main" val="106743349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矩形 23"/>
          <p:cNvSpPr/>
          <p:nvPr/>
        </p:nvSpPr>
        <p:spPr>
          <a:xfrm>
            <a:off x="0" y="3641726"/>
            <a:ext cx="12192000" cy="72582"/>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文本框 1">
            <a:extLst>
              <a:ext uri="{FF2B5EF4-FFF2-40B4-BE49-F238E27FC236}">
                <a16:creationId xmlns:a16="http://schemas.microsoft.com/office/drawing/2014/main" id="{9C267B2F-9362-4218-9ADD-EC73A46822EC}"/>
              </a:ext>
            </a:extLst>
          </p:cNvPr>
          <p:cNvSpPr txBox="1"/>
          <p:nvPr/>
        </p:nvSpPr>
        <p:spPr>
          <a:xfrm>
            <a:off x="450214" y="816893"/>
            <a:ext cx="2405801" cy="400110"/>
          </a:xfrm>
          <a:prstGeom prst="rect">
            <a:avLst/>
          </a:prstGeom>
          <a:noFill/>
        </p:spPr>
        <p:txBody>
          <a:bodyPr wrap="square" rtlCol="0">
            <a:spAutoFit/>
          </a:bodyPr>
          <a:lstStyle/>
          <a:p>
            <a:r>
              <a:rPr lang="zh-CN" altLang="en-US" sz="2000" dirty="0">
                <a:solidFill>
                  <a:srgbClr val="C00000"/>
                </a:solidFill>
              </a:rPr>
              <a:t>巴氏参数选择法</a:t>
            </a:r>
          </a:p>
        </p:txBody>
      </p:sp>
      <p:sp>
        <p:nvSpPr>
          <p:cNvPr id="20" name="文本框 19">
            <a:extLst>
              <a:ext uri="{FF2B5EF4-FFF2-40B4-BE49-F238E27FC236}">
                <a16:creationId xmlns:a16="http://schemas.microsoft.com/office/drawing/2014/main" id="{CECBD8FA-9C1A-47BA-9C63-A6012AEABD93}"/>
              </a:ext>
            </a:extLst>
          </p:cNvPr>
          <p:cNvSpPr txBox="1"/>
          <p:nvPr/>
        </p:nvSpPr>
        <p:spPr>
          <a:xfrm>
            <a:off x="400733" y="3792468"/>
            <a:ext cx="2859044" cy="369332"/>
          </a:xfrm>
          <a:prstGeom prst="rect">
            <a:avLst/>
          </a:prstGeom>
          <a:noFill/>
        </p:spPr>
        <p:txBody>
          <a:bodyPr wrap="square" rtlCol="0">
            <a:spAutoFit/>
          </a:bodyPr>
          <a:lstStyle/>
          <a:p>
            <a:r>
              <a:rPr lang="en-US" altLang="zh-CN" dirty="0">
                <a:solidFill>
                  <a:srgbClr val="C00000"/>
                </a:solidFill>
              </a:rPr>
              <a:t>Scaling exponent</a:t>
            </a:r>
            <a:r>
              <a:rPr lang="zh-CN" altLang="en-US" dirty="0">
                <a:solidFill>
                  <a:srgbClr val="C00000"/>
                </a:solidFill>
              </a:rPr>
              <a:t>选择法</a:t>
            </a:r>
          </a:p>
        </p:txBody>
      </p:sp>
      <p:sp>
        <p:nvSpPr>
          <p:cNvPr id="3" name="文本框 2">
            <a:extLst>
              <a:ext uri="{FF2B5EF4-FFF2-40B4-BE49-F238E27FC236}">
                <a16:creationId xmlns:a16="http://schemas.microsoft.com/office/drawing/2014/main" id="{A52D750A-1E53-4D99-823D-FE98DF35BC8A}"/>
              </a:ext>
            </a:extLst>
          </p:cNvPr>
          <p:cNvSpPr txBox="1"/>
          <p:nvPr/>
        </p:nvSpPr>
        <p:spPr>
          <a:xfrm>
            <a:off x="102153" y="1318161"/>
            <a:ext cx="3157624" cy="400110"/>
          </a:xfrm>
          <a:prstGeom prst="rect">
            <a:avLst/>
          </a:prstGeom>
          <a:noFill/>
        </p:spPr>
        <p:txBody>
          <a:bodyPr wrap="square" rtlCol="0">
            <a:spAutoFit/>
          </a:bodyPr>
          <a:lstStyle/>
          <a:p>
            <a:r>
              <a:rPr lang="zh-CN" altLang="en-US" sz="2000" dirty="0"/>
              <a:t>（</a:t>
            </a:r>
            <a:r>
              <a:rPr lang="en-US" altLang="zh-CN" sz="2000" dirty="0"/>
              <a:t>256,128</a:t>
            </a:r>
            <a:r>
              <a:rPr lang="zh-CN" altLang="en-US" sz="2000" dirty="0"/>
              <a:t>）极化码  </a:t>
            </a:r>
            <a:r>
              <a:rPr lang="en-US" altLang="zh-CN" sz="2000" dirty="0"/>
              <a:t>3 dB</a:t>
            </a:r>
            <a:endParaRPr lang="zh-CN" altLang="en-US" sz="2000" dirty="0"/>
          </a:p>
        </p:txBody>
      </p:sp>
      <mc:AlternateContent xmlns:mc="http://schemas.openxmlformats.org/markup-compatibility/2006" xmlns:a14="http://schemas.microsoft.com/office/drawing/2010/main">
        <mc:Choice Requires="a14">
          <p:graphicFrame>
            <p:nvGraphicFramePr>
              <p:cNvPr id="4" name="表格 3">
                <a:extLst>
                  <a:ext uri="{FF2B5EF4-FFF2-40B4-BE49-F238E27FC236}">
                    <a16:creationId xmlns:a16="http://schemas.microsoft.com/office/drawing/2014/main" id="{378E0E04-0C29-46A0-B29F-B5E1447DB91C}"/>
                  </a:ext>
                </a:extLst>
              </p:cNvPr>
              <p:cNvGraphicFramePr>
                <a:graphicFrameLocks noGrp="1"/>
              </p:cNvGraphicFramePr>
              <p:nvPr>
                <p:extLst>
                  <p:ext uri="{D42A27DB-BD31-4B8C-83A1-F6EECF244321}">
                    <p14:modId xmlns:p14="http://schemas.microsoft.com/office/powerpoint/2010/main" val="1377463939"/>
                  </p:ext>
                </p:extLst>
              </p:nvPr>
            </p:nvGraphicFramePr>
            <p:xfrm>
              <a:off x="1653114" y="1855066"/>
              <a:ext cx="8981088" cy="1497568"/>
            </p:xfrm>
            <a:graphic>
              <a:graphicData uri="http://schemas.openxmlformats.org/drawingml/2006/table">
                <a:tbl>
                  <a:tblPr firstRow="1" firstCol="1" bandRow="1">
                    <a:tableStyleId>{5C22544A-7EE6-4342-B048-85BDC9FD1C3A}</a:tableStyleId>
                  </a:tblPr>
                  <a:tblGrid>
                    <a:gridCol w="2434495">
                      <a:extLst>
                        <a:ext uri="{9D8B030D-6E8A-4147-A177-3AD203B41FA5}">
                          <a16:colId xmlns:a16="http://schemas.microsoft.com/office/drawing/2014/main" val="1883321301"/>
                        </a:ext>
                      </a:extLst>
                    </a:gridCol>
                    <a:gridCol w="1866490">
                      <a:extLst>
                        <a:ext uri="{9D8B030D-6E8A-4147-A177-3AD203B41FA5}">
                          <a16:colId xmlns:a16="http://schemas.microsoft.com/office/drawing/2014/main" val="1836256740"/>
                        </a:ext>
                      </a:extLst>
                    </a:gridCol>
                    <a:gridCol w="1122802">
                      <a:extLst>
                        <a:ext uri="{9D8B030D-6E8A-4147-A177-3AD203B41FA5}">
                          <a16:colId xmlns:a16="http://schemas.microsoft.com/office/drawing/2014/main" val="3399670218"/>
                        </a:ext>
                      </a:extLst>
                    </a:gridCol>
                    <a:gridCol w="1164423">
                      <a:extLst>
                        <a:ext uri="{9D8B030D-6E8A-4147-A177-3AD203B41FA5}">
                          <a16:colId xmlns:a16="http://schemas.microsoft.com/office/drawing/2014/main" val="4164347790"/>
                        </a:ext>
                      </a:extLst>
                    </a:gridCol>
                    <a:gridCol w="1082502">
                      <a:extLst>
                        <a:ext uri="{9D8B030D-6E8A-4147-A177-3AD203B41FA5}">
                          <a16:colId xmlns:a16="http://schemas.microsoft.com/office/drawing/2014/main" val="2203018472"/>
                        </a:ext>
                      </a:extLst>
                    </a:gridCol>
                    <a:gridCol w="1310376">
                      <a:extLst>
                        <a:ext uri="{9D8B030D-6E8A-4147-A177-3AD203B41FA5}">
                          <a16:colId xmlns:a16="http://schemas.microsoft.com/office/drawing/2014/main" val="3664896668"/>
                        </a:ext>
                      </a:extLst>
                    </a:gridCol>
                  </a:tblGrid>
                  <a:tr h="374392">
                    <a:tc>
                      <a:txBody>
                        <a:bodyPr/>
                        <a:lstStyle/>
                        <a:p>
                          <a:pPr indent="127000" algn="ctr">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𝛿</m:t>
                                </m:r>
                              </m:oMath>
                            </m:oMathPara>
                          </a14:m>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380635785"/>
                      </a:ext>
                    </a:extLst>
                  </a:tr>
                  <a:tr h="374392">
                    <a:tc>
                      <a:txBody>
                        <a:bodyPr/>
                        <a:lstStyle/>
                        <a:p>
                          <a:pPr indent="127000" algn="ctr">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𝑓</m:t>
                                    </m:r>
                                  </m:sub>
                                </m:sSub>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9099</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196</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77064882"/>
                      </a:ext>
                    </a:extLst>
                  </a:tr>
                  <a:tr h="374392">
                    <a:tc>
                      <a:txBody>
                        <a:bodyPr/>
                        <a:lstStyle/>
                        <a:p>
                          <a:pPr indent="127000" algn="ctr">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𝑒</m:t>
                                    </m:r>
                                  </m:sub>
                                </m:sSub>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36</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9</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8</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966537685"/>
                      </a:ext>
                    </a:extLst>
                  </a:tr>
                  <a:tr h="374392">
                    <a:tc>
                      <a:txBody>
                        <a:bodyPr/>
                        <a:lstStyle/>
                        <a:p>
                          <a:pPr indent="127000" algn="ctr">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𝑃</m:t>
                                </m:r>
                              </m:oMath>
                            </m:oMathPara>
                          </a14:m>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0.0049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0.18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0.69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787512424"/>
                      </a:ext>
                    </a:extLst>
                  </a:tr>
                </a:tbl>
              </a:graphicData>
            </a:graphic>
          </p:graphicFrame>
        </mc:Choice>
        <mc:Fallback xmlns="">
          <p:graphicFrame>
            <p:nvGraphicFramePr>
              <p:cNvPr id="4" name="表格 3">
                <a:extLst>
                  <a:ext uri="{FF2B5EF4-FFF2-40B4-BE49-F238E27FC236}">
                    <a16:creationId xmlns:a16="http://schemas.microsoft.com/office/drawing/2014/main" id="{378E0E04-0C29-46A0-B29F-B5E1447DB91C}"/>
                  </a:ext>
                </a:extLst>
              </p:cNvPr>
              <p:cNvGraphicFramePr>
                <a:graphicFrameLocks noGrp="1"/>
              </p:cNvGraphicFramePr>
              <p:nvPr>
                <p:extLst>
                  <p:ext uri="{D42A27DB-BD31-4B8C-83A1-F6EECF244321}">
                    <p14:modId xmlns:p14="http://schemas.microsoft.com/office/powerpoint/2010/main" val="1377463939"/>
                  </p:ext>
                </p:extLst>
              </p:nvPr>
            </p:nvGraphicFramePr>
            <p:xfrm>
              <a:off x="1653114" y="1855066"/>
              <a:ext cx="8981088" cy="1497568"/>
            </p:xfrm>
            <a:graphic>
              <a:graphicData uri="http://schemas.openxmlformats.org/drawingml/2006/table">
                <a:tbl>
                  <a:tblPr firstRow="1" firstCol="1" bandRow="1">
                    <a:tableStyleId>{5C22544A-7EE6-4342-B048-85BDC9FD1C3A}</a:tableStyleId>
                  </a:tblPr>
                  <a:tblGrid>
                    <a:gridCol w="2434495">
                      <a:extLst>
                        <a:ext uri="{9D8B030D-6E8A-4147-A177-3AD203B41FA5}">
                          <a16:colId xmlns:a16="http://schemas.microsoft.com/office/drawing/2014/main" val="1883321301"/>
                        </a:ext>
                      </a:extLst>
                    </a:gridCol>
                    <a:gridCol w="1866490">
                      <a:extLst>
                        <a:ext uri="{9D8B030D-6E8A-4147-A177-3AD203B41FA5}">
                          <a16:colId xmlns:a16="http://schemas.microsoft.com/office/drawing/2014/main" val="1836256740"/>
                        </a:ext>
                      </a:extLst>
                    </a:gridCol>
                    <a:gridCol w="1122802">
                      <a:extLst>
                        <a:ext uri="{9D8B030D-6E8A-4147-A177-3AD203B41FA5}">
                          <a16:colId xmlns:a16="http://schemas.microsoft.com/office/drawing/2014/main" val="3399670218"/>
                        </a:ext>
                      </a:extLst>
                    </a:gridCol>
                    <a:gridCol w="1164423">
                      <a:extLst>
                        <a:ext uri="{9D8B030D-6E8A-4147-A177-3AD203B41FA5}">
                          <a16:colId xmlns:a16="http://schemas.microsoft.com/office/drawing/2014/main" val="4164347790"/>
                        </a:ext>
                      </a:extLst>
                    </a:gridCol>
                    <a:gridCol w="1082502">
                      <a:extLst>
                        <a:ext uri="{9D8B030D-6E8A-4147-A177-3AD203B41FA5}">
                          <a16:colId xmlns:a16="http://schemas.microsoft.com/office/drawing/2014/main" val="2203018472"/>
                        </a:ext>
                      </a:extLst>
                    </a:gridCol>
                    <a:gridCol w="1310376">
                      <a:extLst>
                        <a:ext uri="{9D8B030D-6E8A-4147-A177-3AD203B41FA5}">
                          <a16:colId xmlns:a16="http://schemas.microsoft.com/office/drawing/2014/main" val="3664896668"/>
                        </a:ext>
                      </a:extLst>
                    </a:gridCol>
                  </a:tblGrid>
                  <a:tr h="374392">
                    <a:tc>
                      <a:txBody>
                        <a:bodyPr/>
                        <a:lstStyle/>
                        <a:p>
                          <a:endParaRPr lang="zh-CN"/>
                        </a:p>
                      </a:txBody>
                      <a:tcPr marL="68580" marR="68580" marT="0" marB="0" anchor="ctr">
                        <a:blipFill>
                          <a:blip r:embed="rId3"/>
                          <a:stretch>
                            <a:fillRect l="-250" t="-17742" r="-269500" b="-322581"/>
                          </a:stretch>
                        </a:blipFill>
                      </a:tcP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380635785"/>
                      </a:ext>
                    </a:extLst>
                  </a:tr>
                  <a:tr h="374392">
                    <a:tc>
                      <a:txBody>
                        <a:bodyPr/>
                        <a:lstStyle/>
                        <a:p>
                          <a:endParaRPr lang="zh-CN"/>
                        </a:p>
                      </a:txBody>
                      <a:tcPr marL="68580" marR="68580" marT="0" marB="0" anchor="ctr">
                        <a:blipFill>
                          <a:blip r:embed="rId3"/>
                          <a:stretch>
                            <a:fillRect l="-250" t="-119672" r="-269500" b="-227869"/>
                          </a:stretch>
                        </a:blipFill>
                      </a:tcPr>
                    </a:tc>
                    <a:tc>
                      <a:txBody>
                        <a:bodyPr/>
                        <a:lstStyle/>
                        <a:p>
                          <a:pPr indent="127000" algn="ctr">
                            <a:lnSpc>
                              <a:spcPts val="2000"/>
                            </a:lnSpc>
                          </a:pPr>
                          <a:r>
                            <a:rPr lang="en-US" sz="2000" kern="100" dirty="0">
                              <a:effectLst/>
                            </a:rPr>
                            <a:t>9099</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196</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77064882"/>
                      </a:ext>
                    </a:extLst>
                  </a:tr>
                  <a:tr h="374392">
                    <a:tc>
                      <a:txBody>
                        <a:bodyPr/>
                        <a:lstStyle/>
                        <a:p>
                          <a:endParaRPr lang="zh-CN"/>
                        </a:p>
                      </a:txBody>
                      <a:tcPr marL="68580" marR="68580" marT="0" marB="0" anchor="ctr">
                        <a:blipFill>
                          <a:blip r:embed="rId3"/>
                          <a:stretch>
                            <a:fillRect l="-250" t="-216129" r="-269500" b="-124194"/>
                          </a:stretch>
                        </a:blipFill>
                      </a:tcPr>
                    </a:tc>
                    <a:tc>
                      <a:txBody>
                        <a:bodyPr/>
                        <a:lstStyle/>
                        <a:p>
                          <a:pPr indent="127000" algn="ctr">
                            <a:lnSpc>
                              <a:spcPts val="2000"/>
                            </a:lnSpc>
                          </a:pPr>
                          <a:r>
                            <a:rPr lang="en-US" sz="2000" kern="100">
                              <a:effectLst/>
                            </a:rPr>
                            <a:t>45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36</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9</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8</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966537685"/>
                      </a:ext>
                    </a:extLst>
                  </a:tr>
                  <a:tr h="374392">
                    <a:tc>
                      <a:txBody>
                        <a:bodyPr/>
                        <a:lstStyle/>
                        <a:p>
                          <a:endParaRPr lang="zh-CN"/>
                        </a:p>
                      </a:txBody>
                      <a:tcPr marL="68580" marR="68580" marT="0" marB="0" anchor="ctr">
                        <a:blipFill>
                          <a:blip r:embed="rId3"/>
                          <a:stretch>
                            <a:fillRect l="-250" t="-321311" r="-269500" b="-26230"/>
                          </a:stretch>
                        </a:blipFill>
                      </a:tcPr>
                    </a:tc>
                    <a:tc>
                      <a:txBody>
                        <a:bodyPr/>
                        <a:lstStyle/>
                        <a:p>
                          <a:pPr indent="127000" algn="ctr">
                            <a:lnSpc>
                              <a:spcPts val="2000"/>
                            </a:lnSpc>
                          </a:pPr>
                          <a:r>
                            <a:rPr lang="en-US" sz="2000" kern="100">
                              <a:effectLst/>
                            </a:rPr>
                            <a:t>0.0049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0.18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0.69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100%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787512424"/>
                      </a:ext>
                    </a:extLst>
                  </a:tr>
                </a:tbl>
              </a:graphicData>
            </a:graphic>
          </p:graphicFrame>
        </mc:Fallback>
      </mc:AlternateContent>
      <p:sp>
        <p:nvSpPr>
          <p:cNvPr id="21" name="文本框 20">
            <a:extLst>
              <a:ext uri="{FF2B5EF4-FFF2-40B4-BE49-F238E27FC236}">
                <a16:creationId xmlns:a16="http://schemas.microsoft.com/office/drawing/2014/main" id="{DB709FD5-E3BF-4F02-A97A-363181551814}"/>
              </a:ext>
            </a:extLst>
          </p:cNvPr>
          <p:cNvSpPr txBox="1"/>
          <p:nvPr/>
        </p:nvSpPr>
        <p:spPr>
          <a:xfrm>
            <a:off x="52672" y="4228554"/>
            <a:ext cx="3157624" cy="400110"/>
          </a:xfrm>
          <a:prstGeom prst="rect">
            <a:avLst/>
          </a:prstGeom>
          <a:noFill/>
        </p:spPr>
        <p:txBody>
          <a:bodyPr wrap="square" rtlCol="0">
            <a:spAutoFit/>
          </a:bodyPr>
          <a:lstStyle/>
          <a:p>
            <a:r>
              <a:rPr lang="zh-CN" altLang="en-US" sz="2000" dirty="0"/>
              <a:t>（</a:t>
            </a:r>
            <a:r>
              <a:rPr lang="en-US" altLang="zh-CN" sz="2000" dirty="0"/>
              <a:t>256,128</a:t>
            </a:r>
            <a:r>
              <a:rPr lang="zh-CN" altLang="en-US" sz="2000" dirty="0"/>
              <a:t>）极化码  </a:t>
            </a:r>
            <a:r>
              <a:rPr lang="en-US" altLang="zh-CN" sz="2000" dirty="0"/>
              <a:t>3 dB</a:t>
            </a:r>
            <a:endParaRPr lang="zh-CN" altLang="en-US" sz="2000" dirty="0"/>
          </a:p>
        </p:txBody>
      </p:sp>
      <mc:AlternateContent xmlns:mc="http://schemas.openxmlformats.org/markup-compatibility/2006" xmlns:a14="http://schemas.microsoft.com/office/drawing/2010/main">
        <mc:Choice Requires="a14">
          <p:graphicFrame>
            <p:nvGraphicFramePr>
              <p:cNvPr id="6" name="表格 5">
                <a:extLst>
                  <a:ext uri="{FF2B5EF4-FFF2-40B4-BE49-F238E27FC236}">
                    <a16:creationId xmlns:a16="http://schemas.microsoft.com/office/drawing/2014/main" id="{CAFAF0B3-B123-4E5A-B84D-25B29FC834EE}"/>
                  </a:ext>
                </a:extLst>
              </p:cNvPr>
              <p:cNvGraphicFramePr>
                <a:graphicFrameLocks noGrp="1"/>
              </p:cNvGraphicFramePr>
              <p:nvPr>
                <p:extLst>
                  <p:ext uri="{D42A27DB-BD31-4B8C-83A1-F6EECF244321}">
                    <p14:modId xmlns:p14="http://schemas.microsoft.com/office/powerpoint/2010/main" val="4171575367"/>
                  </p:ext>
                </p:extLst>
              </p:nvPr>
            </p:nvGraphicFramePr>
            <p:xfrm>
              <a:off x="68934" y="4882371"/>
              <a:ext cx="12002333" cy="1809037"/>
            </p:xfrm>
            <a:graphic>
              <a:graphicData uri="http://schemas.openxmlformats.org/drawingml/2006/table">
                <a:tbl>
                  <a:tblPr firstRow="1" firstCol="1" bandRow="1">
                    <a:tableStyleId>{5C22544A-7EE6-4342-B048-85BDC9FD1C3A}</a:tableStyleId>
                  </a:tblPr>
                  <a:tblGrid>
                    <a:gridCol w="1491061">
                      <a:extLst>
                        <a:ext uri="{9D8B030D-6E8A-4147-A177-3AD203B41FA5}">
                          <a16:colId xmlns:a16="http://schemas.microsoft.com/office/drawing/2014/main" val="3140004316"/>
                        </a:ext>
                      </a:extLst>
                    </a:gridCol>
                    <a:gridCol w="1509776">
                      <a:extLst>
                        <a:ext uri="{9D8B030D-6E8A-4147-A177-3AD203B41FA5}">
                          <a16:colId xmlns:a16="http://schemas.microsoft.com/office/drawing/2014/main" val="642608974"/>
                        </a:ext>
                      </a:extLst>
                    </a:gridCol>
                    <a:gridCol w="1098468">
                      <a:extLst>
                        <a:ext uri="{9D8B030D-6E8A-4147-A177-3AD203B41FA5}">
                          <a16:colId xmlns:a16="http://schemas.microsoft.com/office/drawing/2014/main" val="2474723277"/>
                        </a:ext>
                      </a:extLst>
                    </a:gridCol>
                    <a:gridCol w="1050966">
                      <a:extLst>
                        <a:ext uri="{9D8B030D-6E8A-4147-A177-3AD203B41FA5}">
                          <a16:colId xmlns:a16="http://schemas.microsoft.com/office/drawing/2014/main" val="1386723998"/>
                        </a:ext>
                      </a:extLst>
                    </a:gridCol>
                    <a:gridCol w="938151">
                      <a:extLst>
                        <a:ext uri="{9D8B030D-6E8A-4147-A177-3AD203B41FA5}">
                          <a16:colId xmlns:a16="http://schemas.microsoft.com/office/drawing/2014/main" val="808240317"/>
                        </a:ext>
                      </a:extLst>
                    </a:gridCol>
                    <a:gridCol w="1050966">
                      <a:extLst>
                        <a:ext uri="{9D8B030D-6E8A-4147-A177-3AD203B41FA5}">
                          <a16:colId xmlns:a16="http://schemas.microsoft.com/office/drawing/2014/main" val="2072500702"/>
                        </a:ext>
                      </a:extLst>
                    </a:gridCol>
                    <a:gridCol w="855023">
                      <a:extLst>
                        <a:ext uri="{9D8B030D-6E8A-4147-A177-3AD203B41FA5}">
                          <a16:colId xmlns:a16="http://schemas.microsoft.com/office/drawing/2014/main" val="1218892136"/>
                        </a:ext>
                      </a:extLst>
                    </a:gridCol>
                    <a:gridCol w="932213">
                      <a:extLst>
                        <a:ext uri="{9D8B030D-6E8A-4147-A177-3AD203B41FA5}">
                          <a16:colId xmlns:a16="http://schemas.microsoft.com/office/drawing/2014/main" val="4246771067"/>
                        </a:ext>
                      </a:extLst>
                    </a:gridCol>
                    <a:gridCol w="920338">
                      <a:extLst>
                        <a:ext uri="{9D8B030D-6E8A-4147-A177-3AD203B41FA5}">
                          <a16:colId xmlns:a16="http://schemas.microsoft.com/office/drawing/2014/main" val="421417547"/>
                        </a:ext>
                      </a:extLst>
                    </a:gridCol>
                    <a:gridCol w="973777">
                      <a:extLst>
                        <a:ext uri="{9D8B030D-6E8A-4147-A177-3AD203B41FA5}">
                          <a16:colId xmlns:a16="http://schemas.microsoft.com/office/drawing/2014/main" val="523643364"/>
                        </a:ext>
                      </a:extLst>
                    </a:gridCol>
                    <a:gridCol w="1181594">
                      <a:extLst>
                        <a:ext uri="{9D8B030D-6E8A-4147-A177-3AD203B41FA5}">
                          <a16:colId xmlns:a16="http://schemas.microsoft.com/office/drawing/2014/main" val="310951821"/>
                        </a:ext>
                      </a:extLst>
                    </a:gridCol>
                  </a:tblGrid>
                  <a:tr h="420911">
                    <a:tc>
                      <a:txBody>
                        <a:bodyPr/>
                        <a:lstStyle/>
                        <a:p>
                          <a:pPr indent="127000" algn="l">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𝛿</m:t>
                                </m:r>
                              </m:oMath>
                            </m:oMathPara>
                          </a14:m>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7</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≥9</m:t>
                                </m:r>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4046677538"/>
                      </a:ext>
                    </a:extLst>
                  </a:tr>
                  <a:tr h="420911">
                    <a:tc>
                      <a:txBody>
                        <a:bodyPr/>
                        <a:lstStyle/>
                        <a:p>
                          <a:pPr indent="127000" algn="l">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𝑓</m:t>
                                    </m:r>
                                  </m:sub>
                                </m:sSub>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5419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1926</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757</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286</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124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7</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897325566"/>
                      </a:ext>
                    </a:extLst>
                  </a:tr>
                  <a:tr h="420911">
                    <a:tc>
                      <a:txBody>
                        <a:bodyPr/>
                        <a:lstStyle/>
                        <a:p>
                          <a:pPr indent="127000" algn="l">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𝑒</m:t>
                                    </m:r>
                                  </m:sub>
                                </m:sSub>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9</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14</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5</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5</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29</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2519332629"/>
                      </a:ext>
                    </a:extLst>
                  </a:tr>
                  <a:tr h="546304">
                    <a:tc>
                      <a:txBody>
                        <a:bodyPr/>
                        <a:lstStyle/>
                        <a:p>
                          <a:pPr indent="127000" algn="l">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𝑃</m:t>
                                </m:r>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0.00018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0.007</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0.16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0.29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0.36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0.83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0.71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72090563"/>
                      </a:ext>
                    </a:extLst>
                  </a:tr>
                </a:tbl>
              </a:graphicData>
            </a:graphic>
          </p:graphicFrame>
        </mc:Choice>
        <mc:Fallback xmlns="">
          <p:graphicFrame>
            <p:nvGraphicFramePr>
              <p:cNvPr id="6" name="表格 5">
                <a:extLst>
                  <a:ext uri="{FF2B5EF4-FFF2-40B4-BE49-F238E27FC236}">
                    <a16:creationId xmlns:a16="http://schemas.microsoft.com/office/drawing/2014/main" id="{CAFAF0B3-B123-4E5A-B84D-25B29FC834EE}"/>
                  </a:ext>
                </a:extLst>
              </p:cNvPr>
              <p:cNvGraphicFramePr>
                <a:graphicFrameLocks noGrp="1"/>
              </p:cNvGraphicFramePr>
              <p:nvPr>
                <p:extLst>
                  <p:ext uri="{D42A27DB-BD31-4B8C-83A1-F6EECF244321}">
                    <p14:modId xmlns:p14="http://schemas.microsoft.com/office/powerpoint/2010/main" val="4171575367"/>
                  </p:ext>
                </p:extLst>
              </p:nvPr>
            </p:nvGraphicFramePr>
            <p:xfrm>
              <a:off x="68934" y="4882371"/>
              <a:ext cx="12002333" cy="1809037"/>
            </p:xfrm>
            <a:graphic>
              <a:graphicData uri="http://schemas.openxmlformats.org/drawingml/2006/table">
                <a:tbl>
                  <a:tblPr firstRow="1" firstCol="1" bandRow="1">
                    <a:tableStyleId>{5C22544A-7EE6-4342-B048-85BDC9FD1C3A}</a:tableStyleId>
                  </a:tblPr>
                  <a:tblGrid>
                    <a:gridCol w="1491061">
                      <a:extLst>
                        <a:ext uri="{9D8B030D-6E8A-4147-A177-3AD203B41FA5}">
                          <a16:colId xmlns:a16="http://schemas.microsoft.com/office/drawing/2014/main" val="3140004316"/>
                        </a:ext>
                      </a:extLst>
                    </a:gridCol>
                    <a:gridCol w="1509776">
                      <a:extLst>
                        <a:ext uri="{9D8B030D-6E8A-4147-A177-3AD203B41FA5}">
                          <a16:colId xmlns:a16="http://schemas.microsoft.com/office/drawing/2014/main" val="642608974"/>
                        </a:ext>
                      </a:extLst>
                    </a:gridCol>
                    <a:gridCol w="1098468">
                      <a:extLst>
                        <a:ext uri="{9D8B030D-6E8A-4147-A177-3AD203B41FA5}">
                          <a16:colId xmlns:a16="http://schemas.microsoft.com/office/drawing/2014/main" val="2474723277"/>
                        </a:ext>
                      </a:extLst>
                    </a:gridCol>
                    <a:gridCol w="1050966">
                      <a:extLst>
                        <a:ext uri="{9D8B030D-6E8A-4147-A177-3AD203B41FA5}">
                          <a16:colId xmlns:a16="http://schemas.microsoft.com/office/drawing/2014/main" val="1386723998"/>
                        </a:ext>
                      </a:extLst>
                    </a:gridCol>
                    <a:gridCol w="938151">
                      <a:extLst>
                        <a:ext uri="{9D8B030D-6E8A-4147-A177-3AD203B41FA5}">
                          <a16:colId xmlns:a16="http://schemas.microsoft.com/office/drawing/2014/main" val="808240317"/>
                        </a:ext>
                      </a:extLst>
                    </a:gridCol>
                    <a:gridCol w="1050966">
                      <a:extLst>
                        <a:ext uri="{9D8B030D-6E8A-4147-A177-3AD203B41FA5}">
                          <a16:colId xmlns:a16="http://schemas.microsoft.com/office/drawing/2014/main" val="2072500702"/>
                        </a:ext>
                      </a:extLst>
                    </a:gridCol>
                    <a:gridCol w="855023">
                      <a:extLst>
                        <a:ext uri="{9D8B030D-6E8A-4147-A177-3AD203B41FA5}">
                          <a16:colId xmlns:a16="http://schemas.microsoft.com/office/drawing/2014/main" val="1218892136"/>
                        </a:ext>
                      </a:extLst>
                    </a:gridCol>
                    <a:gridCol w="932213">
                      <a:extLst>
                        <a:ext uri="{9D8B030D-6E8A-4147-A177-3AD203B41FA5}">
                          <a16:colId xmlns:a16="http://schemas.microsoft.com/office/drawing/2014/main" val="4246771067"/>
                        </a:ext>
                      </a:extLst>
                    </a:gridCol>
                    <a:gridCol w="920338">
                      <a:extLst>
                        <a:ext uri="{9D8B030D-6E8A-4147-A177-3AD203B41FA5}">
                          <a16:colId xmlns:a16="http://schemas.microsoft.com/office/drawing/2014/main" val="421417547"/>
                        </a:ext>
                      </a:extLst>
                    </a:gridCol>
                    <a:gridCol w="973777">
                      <a:extLst>
                        <a:ext uri="{9D8B030D-6E8A-4147-A177-3AD203B41FA5}">
                          <a16:colId xmlns:a16="http://schemas.microsoft.com/office/drawing/2014/main" val="523643364"/>
                        </a:ext>
                      </a:extLst>
                    </a:gridCol>
                    <a:gridCol w="1181594">
                      <a:extLst>
                        <a:ext uri="{9D8B030D-6E8A-4147-A177-3AD203B41FA5}">
                          <a16:colId xmlns:a16="http://schemas.microsoft.com/office/drawing/2014/main" val="310951821"/>
                        </a:ext>
                      </a:extLst>
                    </a:gridCol>
                  </a:tblGrid>
                  <a:tr h="420911">
                    <a:tc>
                      <a:txBody>
                        <a:bodyPr/>
                        <a:lstStyle/>
                        <a:p>
                          <a:endParaRPr lang="zh-CN"/>
                        </a:p>
                      </a:txBody>
                      <a:tcPr marL="68580" marR="68580" marT="0" marB="0" anchor="ctr">
                        <a:blipFill>
                          <a:blip r:embed="rId4"/>
                          <a:stretch>
                            <a:fillRect l="-408" t="-8696" r="-705714" b="-334783"/>
                          </a:stretch>
                        </a:blipFill>
                      </a:tcP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7</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endParaRPr lang="zh-CN"/>
                        </a:p>
                      </a:txBody>
                      <a:tcPr marL="68580" marR="68580" marT="0" marB="0" anchor="ctr">
                        <a:blipFill>
                          <a:blip r:embed="rId4"/>
                          <a:stretch>
                            <a:fillRect l="-915979" t="-8696" r="-2062" b="-334783"/>
                          </a:stretch>
                        </a:blipFill>
                      </a:tcPr>
                    </a:tc>
                    <a:extLst>
                      <a:ext uri="{0D108BD9-81ED-4DB2-BD59-A6C34878D82A}">
                        <a16:rowId xmlns:a16="http://schemas.microsoft.com/office/drawing/2014/main" val="4046677538"/>
                      </a:ext>
                    </a:extLst>
                  </a:tr>
                  <a:tr h="420911">
                    <a:tc>
                      <a:txBody>
                        <a:bodyPr/>
                        <a:lstStyle/>
                        <a:p>
                          <a:endParaRPr lang="zh-CN"/>
                        </a:p>
                      </a:txBody>
                      <a:tcPr marL="68580" marR="68580" marT="0" marB="0" anchor="ctr">
                        <a:blipFill>
                          <a:blip r:embed="rId4"/>
                          <a:stretch>
                            <a:fillRect l="-408" t="-107143" r="-705714" b="-230000"/>
                          </a:stretch>
                        </a:blipFill>
                      </a:tcPr>
                    </a:tc>
                    <a:tc>
                      <a:txBody>
                        <a:bodyPr/>
                        <a:lstStyle/>
                        <a:p>
                          <a:pPr indent="127000" algn="ctr">
                            <a:lnSpc>
                              <a:spcPts val="2000"/>
                            </a:lnSpc>
                          </a:pPr>
                          <a:r>
                            <a:rPr lang="en-US" sz="2000" kern="100">
                              <a:effectLst/>
                            </a:rPr>
                            <a:t>5419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1926</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757</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286</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124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7</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897325566"/>
                      </a:ext>
                    </a:extLst>
                  </a:tr>
                  <a:tr h="420911">
                    <a:tc>
                      <a:txBody>
                        <a:bodyPr/>
                        <a:lstStyle/>
                        <a:p>
                          <a:endParaRPr lang="zh-CN"/>
                        </a:p>
                      </a:txBody>
                      <a:tcPr marL="68580" marR="68580" marT="0" marB="0" anchor="ctr">
                        <a:blipFill>
                          <a:blip r:embed="rId4"/>
                          <a:stretch>
                            <a:fillRect l="-408" t="-210145" r="-705714" b="-133333"/>
                          </a:stretch>
                        </a:blipFill>
                      </a:tcP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9</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14</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5</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5</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29</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2519332629"/>
                      </a:ext>
                    </a:extLst>
                  </a:tr>
                  <a:tr h="546304">
                    <a:tc>
                      <a:txBody>
                        <a:bodyPr/>
                        <a:lstStyle/>
                        <a:p>
                          <a:endParaRPr lang="zh-CN"/>
                        </a:p>
                      </a:txBody>
                      <a:tcPr marL="68580" marR="68580" marT="0" marB="0" anchor="ctr">
                        <a:blipFill>
                          <a:blip r:embed="rId4"/>
                          <a:stretch>
                            <a:fillRect l="-408" t="-237778" r="-705714" b="-2222"/>
                          </a:stretch>
                        </a:blipFill>
                      </a:tcPr>
                    </a:tc>
                    <a:tc>
                      <a:txBody>
                        <a:bodyPr/>
                        <a:lstStyle/>
                        <a:p>
                          <a:pPr indent="127000" algn="ctr">
                            <a:lnSpc>
                              <a:spcPts val="2000"/>
                            </a:lnSpc>
                          </a:pPr>
                          <a:r>
                            <a:rPr lang="en-US" sz="2000" kern="100">
                              <a:effectLst/>
                            </a:rPr>
                            <a:t>0.00018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0.007</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0.16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0.29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0.36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0.83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0.71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72090563"/>
                      </a:ext>
                    </a:extLst>
                  </a:tr>
                </a:tbl>
              </a:graphicData>
            </a:graphic>
          </p:graphicFrame>
        </mc:Fallback>
      </mc:AlternateContent>
      <mc:AlternateContent xmlns:mc="http://schemas.openxmlformats.org/markup-compatibility/2006" xmlns:a14="http://schemas.microsoft.com/office/drawing/2010/main">
        <mc:Choice Requires="a14">
          <p:sp>
            <p:nvSpPr>
              <p:cNvPr id="13" name="文本框 12">
                <a:extLst>
                  <a:ext uri="{FF2B5EF4-FFF2-40B4-BE49-F238E27FC236}">
                    <a16:creationId xmlns:a16="http://schemas.microsoft.com/office/drawing/2014/main" id="{B81C1844-2BFB-4848-97DB-A2B26998F1DA}"/>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13" name="文本框 12">
                <a:extLst>
                  <a:ext uri="{FF2B5EF4-FFF2-40B4-BE49-F238E27FC236}">
                    <a16:creationId xmlns:a16="http://schemas.microsoft.com/office/drawing/2014/main" id="{B81C1844-2BFB-4848-97DB-A2B26998F1DA}"/>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5"/>
                <a:stretch>
                  <a:fillRect l="-1964" b="-24771"/>
                </a:stretch>
              </a:blipFill>
            </p:spPr>
            <p:txBody>
              <a:bodyPr/>
              <a:lstStyle/>
              <a:p>
                <a:r>
                  <a:rPr lang="zh-CN" altLang="en-US">
                    <a:noFill/>
                  </a:rPr>
                  <a:t> </a:t>
                </a:r>
              </a:p>
            </p:txBody>
          </p:sp>
        </mc:Fallback>
      </mc:AlternateContent>
      <p:pic>
        <p:nvPicPr>
          <p:cNvPr id="15" name="图片 14">
            <a:extLst>
              <a:ext uri="{FF2B5EF4-FFF2-40B4-BE49-F238E27FC236}">
                <a16:creationId xmlns:a16="http://schemas.microsoft.com/office/drawing/2014/main" id="{A2F4089A-3F97-4385-9FC3-EEF32E1D2A8F}"/>
              </a:ext>
            </a:extLst>
          </p:cNvPr>
          <p:cNvPicPr>
            <a:picLocks noChangeAspect="1"/>
          </p:cNvPicPr>
          <p:nvPr/>
        </p:nvPicPr>
        <p:blipFill>
          <a:blip r:embed="rId6"/>
          <a:stretch>
            <a:fillRect/>
          </a:stretch>
        </p:blipFill>
        <p:spPr>
          <a:xfrm>
            <a:off x="9532874" y="106891"/>
            <a:ext cx="2470277" cy="844593"/>
          </a:xfrm>
          <a:prstGeom prst="rect">
            <a:avLst/>
          </a:prstGeom>
        </p:spPr>
      </p:pic>
      <p:sp>
        <p:nvSpPr>
          <p:cNvPr id="7" name="文本框 6">
            <a:extLst>
              <a:ext uri="{FF2B5EF4-FFF2-40B4-BE49-F238E27FC236}">
                <a16:creationId xmlns:a16="http://schemas.microsoft.com/office/drawing/2014/main" id="{362A6323-103B-4F1E-8AD6-9BEA74E8C96D}"/>
              </a:ext>
            </a:extLst>
          </p:cNvPr>
          <p:cNvSpPr txBox="1"/>
          <p:nvPr/>
        </p:nvSpPr>
        <p:spPr>
          <a:xfrm>
            <a:off x="5720056" y="3873150"/>
            <a:ext cx="5774238" cy="400110"/>
          </a:xfrm>
          <a:prstGeom prst="rect">
            <a:avLst/>
          </a:prstGeom>
          <a:noFill/>
        </p:spPr>
        <p:txBody>
          <a:bodyPr wrap="square" rtlCol="0">
            <a:spAutoFit/>
          </a:bodyPr>
          <a:lstStyle/>
          <a:p>
            <a:r>
              <a:rPr lang="zh-CN" altLang="en-US" sz="2000" dirty="0"/>
              <a:t>结论：冻结比特差异度小，译码出错概率就很低</a:t>
            </a:r>
            <a:r>
              <a:rPr lang="zh-CN" altLang="en-US" dirty="0"/>
              <a:t>。</a:t>
            </a:r>
          </a:p>
        </p:txBody>
      </p:sp>
      <p:sp>
        <p:nvSpPr>
          <p:cNvPr id="8" name="椭圆 7">
            <a:extLst>
              <a:ext uri="{FF2B5EF4-FFF2-40B4-BE49-F238E27FC236}">
                <a16:creationId xmlns:a16="http://schemas.microsoft.com/office/drawing/2014/main" id="{E49510AC-0D59-450C-A398-4E02DDE6740B}"/>
              </a:ext>
            </a:extLst>
          </p:cNvPr>
          <p:cNvSpPr/>
          <p:nvPr/>
        </p:nvSpPr>
        <p:spPr>
          <a:xfrm>
            <a:off x="5507831" y="3617255"/>
            <a:ext cx="5986463" cy="89205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爆炸形: 8 pt  9">
            <a:extLst>
              <a:ext uri="{FF2B5EF4-FFF2-40B4-BE49-F238E27FC236}">
                <a16:creationId xmlns:a16="http://schemas.microsoft.com/office/drawing/2014/main" id="{21278E02-1E62-4F86-80F1-335035E1D08E}"/>
              </a:ext>
            </a:extLst>
          </p:cNvPr>
          <p:cNvSpPr/>
          <p:nvPr/>
        </p:nvSpPr>
        <p:spPr>
          <a:xfrm>
            <a:off x="129113" y="3814152"/>
            <a:ext cx="271620" cy="28865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5083701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矩形 23"/>
          <p:cNvSpPr/>
          <p:nvPr/>
        </p:nvSpPr>
        <p:spPr>
          <a:xfrm>
            <a:off x="0" y="3641726"/>
            <a:ext cx="12192000" cy="72582"/>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文本框 1">
            <a:extLst>
              <a:ext uri="{FF2B5EF4-FFF2-40B4-BE49-F238E27FC236}">
                <a16:creationId xmlns:a16="http://schemas.microsoft.com/office/drawing/2014/main" id="{9C267B2F-9362-4218-9ADD-EC73A46822EC}"/>
              </a:ext>
            </a:extLst>
          </p:cNvPr>
          <p:cNvSpPr txBox="1"/>
          <p:nvPr/>
        </p:nvSpPr>
        <p:spPr>
          <a:xfrm>
            <a:off x="450214" y="816893"/>
            <a:ext cx="2405801" cy="400110"/>
          </a:xfrm>
          <a:prstGeom prst="rect">
            <a:avLst/>
          </a:prstGeom>
          <a:noFill/>
        </p:spPr>
        <p:txBody>
          <a:bodyPr wrap="square" rtlCol="0">
            <a:spAutoFit/>
          </a:bodyPr>
          <a:lstStyle/>
          <a:p>
            <a:r>
              <a:rPr lang="zh-CN" altLang="en-US" sz="2000" dirty="0">
                <a:solidFill>
                  <a:srgbClr val="C00000"/>
                </a:solidFill>
              </a:rPr>
              <a:t>巴氏参数选择法</a:t>
            </a:r>
          </a:p>
        </p:txBody>
      </p:sp>
      <p:sp>
        <p:nvSpPr>
          <p:cNvPr id="20" name="文本框 19">
            <a:extLst>
              <a:ext uri="{FF2B5EF4-FFF2-40B4-BE49-F238E27FC236}">
                <a16:creationId xmlns:a16="http://schemas.microsoft.com/office/drawing/2014/main" id="{CECBD8FA-9C1A-47BA-9C63-A6012AEABD93}"/>
              </a:ext>
            </a:extLst>
          </p:cNvPr>
          <p:cNvSpPr txBox="1"/>
          <p:nvPr/>
        </p:nvSpPr>
        <p:spPr>
          <a:xfrm>
            <a:off x="400733" y="3792468"/>
            <a:ext cx="2859044" cy="369332"/>
          </a:xfrm>
          <a:prstGeom prst="rect">
            <a:avLst/>
          </a:prstGeom>
          <a:noFill/>
        </p:spPr>
        <p:txBody>
          <a:bodyPr wrap="square" rtlCol="0">
            <a:spAutoFit/>
          </a:bodyPr>
          <a:lstStyle/>
          <a:p>
            <a:r>
              <a:rPr lang="en-US" altLang="zh-CN" dirty="0">
                <a:solidFill>
                  <a:srgbClr val="C00000"/>
                </a:solidFill>
              </a:rPr>
              <a:t>Scaling exponent</a:t>
            </a:r>
            <a:r>
              <a:rPr lang="zh-CN" altLang="en-US" dirty="0">
                <a:solidFill>
                  <a:srgbClr val="C00000"/>
                </a:solidFill>
              </a:rPr>
              <a:t>选择法</a:t>
            </a:r>
          </a:p>
        </p:txBody>
      </p:sp>
      <p:sp>
        <p:nvSpPr>
          <p:cNvPr id="3" name="文本框 2">
            <a:extLst>
              <a:ext uri="{FF2B5EF4-FFF2-40B4-BE49-F238E27FC236}">
                <a16:creationId xmlns:a16="http://schemas.microsoft.com/office/drawing/2014/main" id="{A52D750A-1E53-4D99-823D-FE98DF35BC8A}"/>
              </a:ext>
            </a:extLst>
          </p:cNvPr>
          <p:cNvSpPr txBox="1"/>
          <p:nvPr/>
        </p:nvSpPr>
        <p:spPr>
          <a:xfrm>
            <a:off x="102153" y="1318161"/>
            <a:ext cx="3157624" cy="400110"/>
          </a:xfrm>
          <a:prstGeom prst="rect">
            <a:avLst/>
          </a:prstGeom>
          <a:noFill/>
        </p:spPr>
        <p:txBody>
          <a:bodyPr wrap="square" rtlCol="0">
            <a:spAutoFit/>
          </a:bodyPr>
          <a:lstStyle/>
          <a:p>
            <a:r>
              <a:rPr lang="zh-CN" altLang="en-US" sz="2000" dirty="0"/>
              <a:t>（</a:t>
            </a:r>
            <a:r>
              <a:rPr lang="en-US" altLang="zh-CN" sz="2000" dirty="0"/>
              <a:t>256,128</a:t>
            </a:r>
            <a:r>
              <a:rPr lang="zh-CN" altLang="en-US" sz="2000" dirty="0"/>
              <a:t>）极化码  </a:t>
            </a:r>
            <a:r>
              <a:rPr lang="en-US" altLang="zh-CN" sz="2000" dirty="0"/>
              <a:t>4 dB</a:t>
            </a:r>
            <a:endParaRPr lang="zh-CN" altLang="en-US" sz="2000" dirty="0"/>
          </a:p>
        </p:txBody>
      </p:sp>
      <p:sp>
        <p:nvSpPr>
          <p:cNvPr id="21" name="文本框 20">
            <a:extLst>
              <a:ext uri="{FF2B5EF4-FFF2-40B4-BE49-F238E27FC236}">
                <a16:creationId xmlns:a16="http://schemas.microsoft.com/office/drawing/2014/main" id="{DB709FD5-E3BF-4F02-A97A-363181551814}"/>
              </a:ext>
            </a:extLst>
          </p:cNvPr>
          <p:cNvSpPr txBox="1"/>
          <p:nvPr/>
        </p:nvSpPr>
        <p:spPr>
          <a:xfrm>
            <a:off x="52672" y="4228554"/>
            <a:ext cx="3157624" cy="400110"/>
          </a:xfrm>
          <a:prstGeom prst="rect">
            <a:avLst/>
          </a:prstGeom>
          <a:noFill/>
        </p:spPr>
        <p:txBody>
          <a:bodyPr wrap="square" rtlCol="0">
            <a:spAutoFit/>
          </a:bodyPr>
          <a:lstStyle/>
          <a:p>
            <a:r>
              <a:rPr lang="zh-CN" altLang="en-US" sz="2000" dirty="0"/>
              <a:t>（</a:t>
            </a:r>
            <a:r>
              <a:rPr lang="en-US" altLang="zh-CN" sz="2000" dirty="0"/>
              <a:t>256,128</a:t>
            </a:r>
            <a:r>
              <a:rPr lang="zh-CN" altLang="en-US" sz="2000" dirty="0"/>
              <a:t>）极化码  </a:t>
            </a:r>
            <a:r>
              <a:rPr lang="en-US" altLang="zh-CN" sz="2000" dirty="0"/>
              <a:t>4 dB</a:t>
            </a:r>
            <a:endParaRPr lang="zh-CN" altLang="en-US" sz="2000" dirty="0"/>
          </a:p>
        </p:txBody>
      </p:sp>
      <mc:AlternateContent xmlns:mc="http://schemas.openxmlformats.org/markup-compatibility/2006" xmlns:a14="http://schemas.microsoft.com/office/drawing/2010/main">
        <mc:Choice Requires="a14">
          <p:graphicFrame>
            <p:nvGraphicFramePr>
              <p:cNvPr id="5" name="表格 4">
                <a:extLst>
                  <a:ext uri="{FF2B5EF4-FFF2-40B4-BE49-F238E27FC236}">
                    <a16:creationId xmlns:a16="http://schemas.microsoft.com/office/drawing/2014/main" id="{2C66C6BD-54E2-4C51-AD83-AA786B84D92F}"/>
                  </a:ext>
                </a:extLst>
              </p:cNvPr>
              <p:cNvGraphicFramePr>
                <a:graphicFrameLocks noGrp="1"/>
              </p:cNvGraphicFramePr>
              <p:nvPr>
                <p:extLst>
                  <p:ext uri="{D42A27DB-BD31-4B8C-83A1-F6EECF244321}">
                    <p14:modId xmlns:p14="http://schemas.microsoft.com/office/powerpoint/2010/main" val="1203824091"/>
                  </p:ext>
                </p:extLst>
              </p:nvPr>
            </p:nvGraphicFramePr>
            <p:xfrm>
              <a:off x="460251" y="1825427"/>
              <a:ext cx="11367571" cy="1562592"/>
            </p:xfrm>
            <a:graphic>
              <a:graphicData uri="http://schemas.openxmlformats.org/drawingml/2006/table">
                <a:tbl>
                  <a:tblPr firstRow="1" firstCol="1" bandRow="1">
                    <a:tableStyleId>{5C22544A-7EE6-4342-B048-85BDC9FD1C3A}</a:tableStyleId>
                  </a:tblPr>
                  <a:tblGrid>
                    <a:gridCol w="1623289">
                      <a:extLst>
                        <a:ext uri="{9D8B030D-6E8A-4147-A177-3AD203B41FA5}">
                          <a16:colId xmlns:a16="http://schemas.microsoft.com/office/drawing/2014/main" val="153254423"/>
                        </a:ext>
                      </a:extLst>
                    </a:gridCol>
                    <a:gridCol w="1623289">
                      <a:extLst>
                        <a:ext uri="{9D8B030D-6E8A-4147-A177-3AD203B41FA5}">
                          <a16:colId xmlns:a16="http://schemas.microsoft.com/office/drawing/2014/main" val="190290612"/>
                        </a:ext>
                      </a:extLst>
                    </a:gridCol>
                    <a:gridCol w="1623289">
                      <a:extLst>
                        <a:ext uri="{9D8B030D-6E8A-4147-A177-3AD203B41FA5}">
                          <a16:colId xmlns:a16="http://schemas.microsoft.com/office/drawing/2014/main" val="4286585699"/>
                        </a:ext>
                      </a:extLst>
                    </a:gridCol>
                    <a:gridCol w="1623289">
                      <a:extLst>
                        <a:ext uri="{9D8B030D-6E8A-4147-A177-3AD203B41FA5}">
                          <a16:colId xmlns:a16="http://schemas.microsoft.com/office/drawing/2014/main" val="2172277630"/>
                        </a:ext>
                      </a:extLst>
                    </a:gridCol>
                    <a:gridCol w="1625563">
                      <a:extLst>
                        <a:ext uri="{9D8B030D-6E8A-4147-A177-3AD203B41FA5}">
                          <a16:colId xmlns:a16="http://schemas.microsoft.com/office/drawing/2014/main" val="2547347037"/>
                        </a:ext>
                      </a:extLst>
                    </a:gridCol>
                    <a:gridCol w="1625563">
                      <a:extLst>
                        <a:ext uri="{9D8B030D-6E8A-4147-A177-3AD203B41FA5}">
                          <a16:colId xmlns:a16="http://schemas.microsoft.com/office/drawing/2014/main" val="3374909576"/>
                        </a:ext>
                      </a:extLst>
                    </a:gridCol>
                    <a:gridCol w="1623289">
                      <a:extLst>
                        <a:ext uri="{9D8B030D-6E8A-4147-A177-3AD203B41FA5}">
                          <a16:colId xmlns:a16="http://schemas.microsoft.com/office/drawing/2014/main" val="3576028180"/>
                        </a:ext>
                      </a:extLst>
                    </a:gridCol>
                  </a:tblGrid>
                  <a:tr h="390648">
                    <a:tc>
                      <a:txBody>
                        <a:bodyPr/>
                        <a:lstStyle/>
                        <a:p>
                          <a:pPr indent="127000" algn="ctr">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𝛿</m:t>
                                </m:r>
                              </m:oMath>
                            </m:oMathPara>
                          </a14:m>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4</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0533457"/>
                      </a:ext>
                    </a:extLst>
                  </a:tr>
                  <a:tr h="390648">
                    <a:tc>
                      <a:txBody>
                        <a:bodyPr/>
                        <a:lstStyle/>
                        <a:p>
                          <a:pPr indent="127000" algn="ctr">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𝑓</m:t>
                                    </m:r>
                                  </m:sub>
                                </m:sSub>
                              </m:oMath>
                            </m:oMathPara>
                          </a14:m>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15398</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529</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60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68775284"/>
                      </a:ext>
                    </a:extLst>
                  </a:tr>
                  <a:tr h="390648">
                    <a:tc>
                      <a:txBody>
                        <a:bodyPr/>
                        <a:lstStyle/>
                        <a:p>
                          <a:pPr indent="127000" algn="ctr">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𝑒</m:t>
                                    </m:r>
                                  </m:sub>
                                </m:sSub>
                              </m:oMath>
                            </m:oMathPara>
                          </a14:m>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5</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97527334"/>
                      </a:ext>
                    </a:extLst>
                  </a:tr>
                  <a:tr h="390648">
                    <a:tc>
                      <a:txBody>
                        <a:bodyPr/>
                        <a:lstStyle/>
                        <a:p>
                          <a:pPr indent="127000" algn="ctr">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𝑃</m:t>
                                </m:r>
                              </m:oMath>
                            </m:oMathPara>
                          </a14:m>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0.0018</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0.0166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0.5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06421562"/>
                      </a:ext>
                    </a:extLst>
                  </a:tr>
                </a:tbl>
              </a:graphicData>
            </a:graphic>
          </p:graphicFrame>
        </mc:Choice>
        <mc:Fallback xmlns="">
          <p:graphicFrame>
            <p:nvGraphicFramePr>
              <p:cNvPr id="5" name="表格 4">
                <a:extLst>
                  <a:ext uri="{FF2B5EF4-FFF2-40B4-BE49-F238E27FC236}">
                    <a16:creationId xmlns:a16="http://schemas.microsoft.com/office/drawing/2014/main" id="{2C66C6BD-54E2-4C51-AD83-AA786B84D92F}"/>
                  </a:ext>
                </a:extLst>
              </p:cNvPr>
              <p:cNvGraphicFramePr>
                <a:graphicFrameLocks noGrp="1"/>
              </p:cNvGraphicFramePr>
              <p:nvPr>
                <p:extLst>
                  <p:ext uri="{D42A27DB-BD31-4B8C-83A1-F6EECF244321}">
                    <p14:modId xmlns:p14="http://schemas.microsoft.com/office/powerpoint/2010/main" val="1203824091"/>
                  </p:ext>
                </p:extLst>
              </p:nvPr>
            </p:nvGraphicFramePr>
            <p:xfrm>
              <a:off x="460251" y="1825427"/>
              <a:ext cx="11367571" cy="1562592"/>
            </p:xfrm>
            <a:graphic>
              <a:graphicData uri="http://schemas.openxmlformats.org/drawingml/2006/table">
                <a:tbl>
                  <a:tblPr firstRow="1" firstCol="1" bandRow="1">
                    <a:tableStyleId>{5C22544A-7EE6-4342-B048-85BDC9FD1C3A}</a:tableStyleId>
                  </a:tblPr>
                  <a:tblGrid>
                    <a:gridCol w="1623289">
                      <a:extLst>
                        <a:ext uri="{9D8B030D-6E8A-4147-A177-3AD203B41FA5}">
                          <a16:colId xmlns:a16="http://schemas.microsoft.com/office/drawing/2014/main" val="153254423"/>
                        </a:ext>
                      </a:extLst>
                    </a:gridCol>
                    <a:gridCol w="1623289">
                      <a:extLst>
                        <a:ext uri="{9D8B030D-6E8A-4147-A177-3AD203B41FA5}">
                          <a16:colId xmlns:a16="http://schemas.microsoft.com/office/drawing/2014/main" val="190290612"/>
                        </a:ext>
                      </a:extLst>
                    </a:gridCol>
                    <a:gridCol w="1623289">
                      <a:extLst>
                        <a:ext uri="{9D8B030D-6E8A-4147-A177-3AD203B41FA5}">
                          <a16:colId xmlns:a16="http://schemas.microsoft.com/office/drawing/2014/main" val="4286585699"/>
                        </a:ext>
                      </a:extLst>
                    </a:gridCol>
                    <a:gridCol w="1623289">
                      <a:extLst>
                        <a:ext uri="{9D8B030D-6E8A-4147-A177-3AD203B41FA5}">
                          <a16:colId xmlns:a16="http://schemas.microsoft.com/office/drawing/2014/main" val="2172277630"/>
                        </a:ext>
                      </a:extLst>
                    </a:gridCol>
                    <a:gridCol w="1625563">
                      <a:extLst>
                        <a:ext uri="{9D8B030D-6E8A-4147-A177-3AD203B41FA5}">
                          <a16:colId xmlns:a16="http://schemas.microsoft.com/office/drawing/2014/main" val="2547347037"/>
                        </a:ext>
                      </a:extLst>
                    </a:gridCol>
                    <a:gridCol w="1625563">
                      <a:extLst>
                        <a:ext uri="{9D8B030D-6E8A-4147-A177-3AD203B41FA5}">
                          <a16:colId xmlns:a16="http://schemas.microsoft.com/office/drawing/2014/main" val="3374909576"/>
                        </a:ext>
                      </a:extLst>
                    </a:gridCol>
                    <a:gridCol w="1623289">
                      <a:extLst>
                        <a:ext uri="{9D8B030D-6E8A-4147-A177-3AD203B41FA5}">
                          <a16:colId xmlns:a16="http://schemas.microsoft.com/office/drawing/2014/main" val="3576028180"/>
                        </a:ext>
                      </a:extLst>
                    </a:gridCol>
                  </a:tblGrid>
                  <a:tr h="390648">
                    <a:tc>
                      <a:txBody>
                        <a:bodyPr/>
                        <a:lstStyle/>
                        <a:p>
                          <a:endParaRPr lang="zh-CN"/>
                        </a:p>
                      </a:txBody>
                      <a:tcPr marL="68580" marR="68580" marT="0" marB="0" anchor="ctr">
                        <a:blipFill>
                          <a:blip r:embed="rId3"/>
                          <a:stretch>
                            <a:fillRect l="-376" t="-14063" r="-603008" b="-323438"/>
                          </a:stretch>
                        </a:blipFill>
                      </a:tcP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3</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4</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0533457"/>
                      </a:ext>
                    </a:extLst>
                  </a:tr>
                  <a:tr h="390648">
                    <a:tc>
                      <a:txBody>
                        <a:bodyPr/>
                        <a:lstStyle/>
                        <a:p>
                          <a:endParaRPr lang="zh-CN"/>
                        </a:p>
                      </a:txBody>
                      <a:tcPr marL="68580" marR="68580" marT="0" marB="0" anchor="ctr">
                        <a:blipFill>
                          <a:blip r:embed="rId3"/>
                          <a:stretch>
                            <a:fillRect l="-376" t="-112308" r="-603008" b="-218462"/>
                          </a:stretch>
                        </a:blipFill>
                      </a:tcPr>
                    </a:tc>
                    <a:tc>
                      <a:txBody>
                        <a:bodyPr/>
                        <a:lstStyle/>
                        <a:p>
                          <a:pPr indent="127000" algn="ctr">
                            <a:lnSpc>
                              <a:spcPts val="2000"/>
                            </a:lnSpc>
                          </a:pPr>
                          <a:r>
                            <a:rPr lang="en-US" sz="2000" kern="100">
                              <a:effectLst/>
                            </a:rPr>
                            <a:t>15398</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529</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60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68775284"/>
                      </a:ext>
                    </a:extLst>
                  </a:tr>
                  <a:tr h="390648">
                    <a:tc>
                      <a:txBody>
                        <a:bodyPr/>
                        <a:lstStyle/>
                        <a:p>
                          <a:endParaRPr lang="zh-CN"/>
                        </a:p>
                      </a:txBody>
                      <a:tcPr marL="68580" marR="68580" marT="0" marB="0" anchor="ctr">
                        <a:blipFill>
                          <a:blip r:embed="rId3"/>
                          <a:stretch>
                            <a:fillRect l="-376" t="-215625" r="-603008" b="-121875"/>
                          </a:stretch>
                        </a:blipFill>
                      </a:tcP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5</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97527334"/>
                      </a:ext>
                    </a:extLst>
                  </a:tr>
                  <a:tr h="390648">
                    <a:tc>
                      <a:txBody>
                        <a:bodyPr/>
                        <a:lstStyle/>
                        <a:p>
                          <a:endParaRPr lang="zh-CN"/>
                        </a:p>
                      </a:txBody>
                      <a:tcPr marL="68580" marR="68580" marT="0" marB="0" anchor="ctr">
                        <a:blipFill>
                          <a:blip r:embed="rId3"/>
                          <a:stretch>
                            <a:fillRect l="-376" t="-315625" r="-603008" b="-21875"/>
                          </a:stretch>
                        </a:blipFill>
                      </a:tcP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0.0018</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0.0166</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a:effectLst/>
                            </a:rPr>
                            <a:t>0.5</a:t>
                          </a:r>
                          <a:endParaRPr lang="zh-CN" sz="2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706421562"/>
                      </a:ext>
                    </a:extLst>
                  </a:tr>
                </a:tbl>
              </a:graphicData>
            </a:graphic>
          </p:graphicFrame>
        </mc:Fallback>
      </mc:AlternateContent>
      <mc:AlternateContent xmlns:mc="http://schemas.openxmlformats.org/markup-compatibility/2006" xmlns:a14="http://schemas.microsoft.com/office/drawing/2010/main">
        <mc:Choice Requires="a14">
          <p:graphicFrame>
            <p:nvGraphicFramePr>
              <p:cNvPr id="7" name="表格 6">
                <a:extLst>
                  <a:ext uri="{FF2B5EF4-FFF2-40B4-BE49-F238E27FC236}">
                    <a16:creationId xmlns:a16="http://schemas.microsoft.com/office/drawing/2014/main" id="{47649110-C02A-4241-85D6-ED5979B90E6B}"/>
                  </a:ext>
                </a:extLst>
              </p:cNvPr>
              <p:cNvGraphicFramePr>
                <a:graphicFrameLocks noGrp="1"/>
              </p:cNvGraphicFramePr>
              <p:nvPr>
                <p:extLst>
                  <p:ext uri="{D42A27DB-BD31-4B8C-83A1-F6EECF244321}">
                    <p14:modId xmlns:p14="http://schemas.microsoft.com/office/powerpoint/2010/main" val="3434203906"/>
                  </p:ext>
                </p:extLst>
              </p:nvPr>
            </p:nvGraphicFramePr>
            <p:xfrm>
              <a:off x="400733" y="4803473"/>
              <a:ext cx="11427086" cy="1722016"/>
            </p:xfrm>
            <a:graphic>
              <a:graphicData uri="http://schemas.openxmlformats.org/drawingml/2006/table">
                <a:tbl>
                  <a:tblPr firstRow="1" firstCol="1" bandRow="1">
                    <a:tableStyleId>{5C22544A-7EE6-4342-B048-85BDC9FD1C3A}</a:tableStyleId>
                  </a:tblPr>
                  <a:tblGrid>
                    <a:gridCol w="1291261">
                      <a:extLst>
                        <a:ext uri="{9D8B030D-6E8A-4147-A177-3AD203B41FA5}">
                          <a16:colId xmlns:a16="http://schemas.microsoft.com/office/drawing/2014/main" val="702654917"/>
                        </a:ext>
                      </a:extLst>
                    </a:gridCol>
                    <a:gridCol w="1106142">
                      <a:extLst>
                        <a:ext uri="{9D8B030D-6E8A-4147-A177-3AD203B41FA5}">
                          <a16:colId xmlns:a16="http://schemas.microsoft.com/office/drawing/2014/main" val="4007837929"/>
                        </a:ext>
                      </a:extLst>
                    </a:gridCol>
                    <a:gridCol w="1106142">
                      <a:extLst>
                        <a:ext uri="{9D8B030D-6E8A-4147-A177-3AD203B41FA5}">
                          <a16:colId xmlns:a16="http://schemas.microsoft.com/office/drawing/2014/main" val="2212839409"/>
                        </a:ext>
                      </a:extLst>
                    </a:gridCol>
                    <a:gridCol w="1106142">
                      <a:extLst>
                        <a:ext uri="{9D8B030D-6E8A-4147-A177-3AD203B41FA5}">
                          <a16:colId xmlns:a16="http://schemas.microsoft.com/office/drawing/2014/main" val="897773781"/>
                        </a:ext>
                      </a:extLst>
                    </a:gridCol>
                    <a:gridCol w="1106142">
                      <a:extLst>
                        <a:ext uri="{9D8B030D-6E8A-4147-A177-3AD203B41FA5}">
                          <a16:colId xmlns:a16="http://schemas.microsoft.com/office/drawing/2014/main" val="3973326882"/>
                        </a:ext>
                      </a:extLst>
                    </a:gridCol>
                    <a:gridCol w="943319">
                      <a:extLst>
                        <a:ext uri="{9D8B030D-6E8A-4147-A177-3AD203B41FA5}">
                          <a16:colId xmlns:a16="http://schemas.microsoft.com/office/drawing/2014/main" val="1562799924"/>
                        </a:ext>
                      </a:extLst>
                    </a:gridCol>
                    <a:gridCol w="1027215">
                      <a:extLst>
                        <a:ext uri="{9D8B030D-6E8A-4147-A177-3AD203B41FA5}">
                          <a16:colId xmlns:a16="http://schemas.microsoft.com/office/drawing/2014/main" val="2960972460"/>
                        </a:ext>
                      </a:extLst>
                    </a:gridCol>
                    <a:gridCol w="765959">
                      <a:extLst>
                        <a:ext uri="{9D8B030D-6E8A-4147-A177-3AD203B41FA5}">
                          <a16:colId xmlns:a16="http://schemas.microsoft.com/office/drawing/2014/main" val="1434606578"/>
                        </a:ext>
                      </a:extLst>
                    </a:gridCol>
                    <a:gridCol w="872836">
                      <a:extLst>
                        <a:ext uri="{9D8B030D-6E8A-4147-A177-3AD203B41FA5}">
                          <a16:colId xmlns:a16="http://schemas.microsoft.com/office/drawing/2014/main" val="3744174899"/>
                        </a:ext>
                      </a:extLst>
                    </a:gridCol>
                    <a:gridCol w="801584">
                      <a:extLst>
                        <a:ext uri="{9D8B030D-6E8A-4147-A177-3AD203B41FA5}">
                          <a16:colId xmlns:a16="http://schemas.microsoft.com/office/drawing/2014/main" val="1206355551"/>
                        </a:ext>
                      </a:extLst>
                    </a:gridCol>
                    <a:gridCol w="1300344">
                      <a:extLst>
                        <a:ext uri="{9D8B030D-6E8A-4147-A177-3AD203B41FA5}">
                          <a16:colId xmlns:a16="http://schemas.microsoft.com/office/drawing/2014/main" val="556037830"/>
                        </a:ext>
                      </a:extLst>
                    </a:gridCol>
                  </a:tblGrid>
                  <a:tr h="430504">
                    <a:tc>
                      <a:txBody>
                        <a:bodyPr/>
                        <a:lstStyle/>
                        <a:p>
                          <a:pPr indent="127000" algn="l">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𝛿</m:t>
                                </m:r>
                              </m:oMath>
                            </m:oMathPara>
                          </a14:m>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7</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01446075"/>
                      </a:ext>
                    </a:extLst>
                  </a:tr>
                  <a:tr h="430504">
                    <a:tc>
                      <a:txBody>
                        <a:bodyPr/>
                        <a:lstStyle/>
                        <a:p>
                          <a:pPr indent="127000" algn="l">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𝑓</m:t>
                                    </m:r>
                                  </m:sub>
                                </m:sSub>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12759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2321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667</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192</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866202748"/>
                      </a:ext>
                    </a:extLst>
                  </a:tr>
                  <a:tr h="430504">
                    <a:tc>
                      <a:txBody>
                        <a:bodyPr/>
                        <a:lstStyle/>
                        <a:p>
                          <a:pPr indent="127000" algn="l">
                            <a:lnSpc>
                              <a:spcPts val="2000"/>
                            </a:lnSpc>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𝑒</m:t>
                                    </m:r>
                                  </m:sub>
                                </m:sSub>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91556479"/>
                      </a:ext>
                    </a:extLst>
                  </a:tr>
                  <a:tr h="430504">
                    <a:tc>
                      <a:txBody>
                        <a:bodyPr/>
                        <a:lstStyle/>
                        <a:p>
                          <a:pPr indent="127000" algn="l">
                            <a:lnSpc>
                              <a:spcPts val="2000"/>
                            </a:lnSpc>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𝑃</m:t>
                                </m:r>
                              </m:oMath>
                            </m:oMathPara>
                          </a14:m>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0.071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0.5</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647581962"/>
                      </a:ext>
                    </a:extLst>
                  </a:tr>
                </a:tbl>
              </a:graphicData>
            </a:graphic>
          </p:graphicFrame>
        </mc:Choice>
        <mc:Fallback xmlns="">
          <p:graphicFrame>
            <p:nvGraphicFramePr>
              <p:cNvPr id="7" name="表格 6">
                <a:extLst>
                  <a:ext uri="{FF2B5EF4-FFF2-40B4-BE49-F238E27FC236}">
                    <a16:creationId xmlns:a16="http://schemas.microsoft.com/office/drawing/2014/main" id="{47649110-C02A-4241-85D6-ED5979B90E6B}"/>
                  </a:ext>
                </a:extLst>
              </p:cNvPr>
              <p:cNvGraphicFramePr>
                <a:graphicFrameLocks noGrp="1"/>
              </p:cNvGraphicFramePr>
              <p:nvPr>
                <p:extLst>
                  <p:ext uri="{D42A27DB-BD31-4B8C-83A1-F6EECF244321}">
                    <p14:modId xmlns:p14="http://schemas.microsoft.com/office/powerpoint/2010/main" val="3434203906"/>
                  </p:ext>
                </p:extLst>
              </p:nvPr>
            </p:nvGraphicFramePr>
            <p:xfrm>
              <a:off x="400733" y="4803473"/>
              <a:ext cx="11427086" cy="1722016"/>
            </p:xfrm>
            <a:graphic>
              <a:graphicData uri="http://schemas.openxmlformats.org/drawingml/2006/table">
                <a:tbl>
                  <a:tblPr firstRow="1" firstCol="1" bandRow="1">
                    <a:tableStyleId>{5C22544A-7EE6-4342-B048-85BDC9FD1C3A}</a:tableStyleId>
                  </a:tblPr>
                  <a:tblGrid>
                    <a:gridCol w="1291261">
                      <a:extLst>
                        <a:ext uri="{9D8B030D-6E8A-4147-A177-3AD203B41FA5}">
                          <a16:colId xmlns:a16="http://schemas.microsoft.com/office/drawing/2014/main" val="702654917"/>
                        </a:ext>
                      </a:extLst>
                    </a:gridCol>
                    <a:gridCol w="1106142">
                      <a:extLst>
                        <a:ext uri="{9D8B030D-6E8A-4147-A177-3AD203B41FA5}">
                          <a16:colId xmlns:a16="http://schemas.microsoft.com/office/drawing/2014/main" val="4007837929"/>
                        </a:ext>
                      </a:extLst>
                    </a:gridCol>
                    <a:gridCol w="1106142">
                      <a:extLst>
                        <a:ext uri="{9D8B030D-6E8A-4147-A177-3AD203B41FA5}">
                          <a16:colId xmlns:a16="http://schemas.microsoft.com/office/drawing/2014/main" val="2212839409"/>
                        </a:ext>
                      </a:extLst>
                    </a:gridCol>
                    <a:gridCol w="1106142">
                      <a:extLst>
                        <a:ext uri="{9D8B030D-6E8A-4147-A177-3AD203B41FA5}">
                          <a16:colId xmlns:a16="http://schemas.microsoft.com/office/drawing/2014/main" val="897773781"/>
                        </a:ext>
                      </a:extLst>
                    </a:gridCol>
                    <a:gridCol w="1106142">
                      <a:extLst>
                        <a:ext uri="{9D8B030D-6E8A-4147-A177-3AD203B41FA5}">
                          <a16:colId xmlns:a16="http://schemas.microsoft.com/office/drawing/2014/main" val="3973326882"/>
                        </a:ext>
                      </a:extLst>
                    </a:gridCol>
                    <a:gridCol w="943319">
                      <a:extLst>
                        <a:ext uri="{9D8B030D-6E8A-4147-A177-3AD203B41FA5}">
                          <a16:colId xmlns:a16="http://schemas.microsoft.com/office/drawing/2014/main" val="1562799924"/>
                        </a:ext>
                      </a:extLst>
                    </a:gridCol>
                    <a:gridCol w="1027215">
                      <a:extLst>
                        <a:ext uri="{9D8B030D-6E8A-4147-A177-3AD203B41FA5}">
                          <a16:colId xmlns:a16="http://schemas.microsoft.com/office/drawing/2014/main" val="2960972460"/>
                        </a:ext>
                      </a:extLst>
                    </a:gridCol>
                    <a:gridCol w="765959">
                      <a:extLst>
                        <a:ext uri="{9D8B030D-6E8A-4147-A177-3AD203B41FA5}">
                          <a16:colId xmlns:a16="http://schemas.microsoft.com/office/drawing/2014/main" val="1434606578"/>
                        </a:ext>
                      </a:extLst>
                    </a:gridCol>
                    <a:gridCol w="872836">
                      <a:extLst>
                        <a:ext uri="{9D8B030D-6E8A-4147-A177-3AD203B41FA5}">
                          <a16:colId xmlns:a16="http://schemas.microsoft.com/office/drawing/2014/main" val="3744174899"/>
                        </a:ext>
                      </a:extLst>
                    </a:gridCol>
                    <a:gridCol w="801584">
                      <a:extLst>
                        <a:ext uri="{9D8B030D-6E8A-4147-A177-3AD203B41FA5}">
                          <a16:colId xmlns:a16="http://schemas.microsoft.com/office/drawing/2014/main" val="1206355551"/>
                        </a:ext>
                      </a:extLst>
                    </a:gridCol>
                    <a:gridCol w="1300344">
                      <a:extLst>
                        <a:ext uri="{9D8B030D-6E8A-4147-A177-3AD203B41FA5}">
                          <a16:colId xmlns:a16="http://schemas.microsoft.com/office/drawing/2014/main" val="556037830"/>
                        </a:ext>
                      </a:extLst>
                    </a:gridCol>
                  </a:tblGrid>
                  <a:tr h="430504">
                    <a:tc>
                      <a:txBody>
                        <a:bodyPr/>
                        <a:lstStyle/>
                        <a:p>
                          <a:endParaRPr lang="zh-CN"/>
                        </a:p>
                      </a:txBody>
                      <a:tcPr marL="68580" marR="68580" marT="0" marB="0" anchor="ctr">
                        <a:blipFill>
                          <a:blip r:embed="rId4"/>
                          <a:stretch>
                            <a:fillRect l="-472" t="-8451" r="-786792" b="-315493"/>
                          </a:stretch>
                        </a:blipFill>
                      </a:tcP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3</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7</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8</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01446075"/>
                      </a:ext>
                    </a:extLst>
                  </a:tr>
                  <a:tr h="430504">
                    <a:tc>
                      <a:txBody>
                        <a:bodyPr/>
                        <a:lstStyle/>
                        <a:p>
                          <a:endParaRPr lang="zh-CN"/>
                        </a:p>
                      </a:txBody>
                      <a:tcPr marL="68580" marR="68580" marT="0" marB="0" anchor="ctr">
                        <a:blipFill>
                          <a:blip r:embed="rId4"/>
                          <a:stretch>
                            <a:fillRect l="-472" t="-108451" r="-786792" b="-215493"/>
                          </a:stretch>
                        </a:blipFill>
                      </a:tcPr>
                    </a:tc>
                    <a:tc>
                      <a:txBody>
                        <a:bodyPr/>
                        <a:lstStyle/>
                        <a:p>
                          <a:pPr indent="127000" algn="ctr">
                            <a:lnSpc>
                              <a:spcPts val="2000"/>
                            </a:lnSpc>
                          </a:pPr>
                          <a:r>
                            <a:rPr lang="en-US" sz="2000" kern="100">
                              <a:effectLst/>
                            </a:rPr>
                            <a:t>12759</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2321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667</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192</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45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14</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6</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866202748"/>
                      </a:ext>
                    </a:extLst>
                  </a:tr>
                  <a:tr h="430504">
                    <a:tc>
                      <a:txBody>
                        <a:bodyPr/>
                        <a:lstStyle/>
                        <a:p>
                          <a:endParaRPr lang="zh-CN"/>
                        </a:p>
                      </a:txBody>
                      <a:tcPr marL="68580" marR="68580" marT="0" marB="0" anchor="ctr">
                        <a:blipFill>
                          <a:blip r:embed="rId4"/>
                          <a:stretch>
                            <a:fillRect l="-472" t="-208451" r="-786792" b="-115493"/>
                          </a:stretch>
                        </a:blipFill>
                      </a:tcP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2</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1091556479"/>
                      </a:ext>
                    </a:extLst>
                  </a:tr>
                  <a:tr h="430504">
                    <a:tc>
                      <a:txBody>
                        <a:bodyPr/>
                        <a:lstStyle/>
                        <a:p>
                          <a:endParaRPr lang="zh-CN"/>
                        </a:p>
                      </a:txBody>
                      <a:tcPr marL="68580" marR="68580" marT="0" marB="0" anchor="ctr">
                        <a:blipFill>
                          <a:blip r:embed="rId4"/>
                          <a:stretch>
                            <a:fillRect l="-472" t="-308451" r="-786792" b="-15493"/>
                          </a:stretch>
                        </a:blipFill>
                      </a:tcP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0.005</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a:effectLst/>
                            </a:rPr>
                            <a:t>0.071</a:t>
                          </a:r>
                          <a:endParaRPr lang="zh-CN" sz="200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0.5</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indent="127000" algn="ctr">
                            <a:lnSpc>
                              <a:spcPts val="2000"/>
                            </a:lnSpc>
                          </a:pPr>
                          <a:r>
                            <a:rPr lang="en-US" sz="2000" kern="100" dirty="0">
                              <a:effectLst/>
                            </a:rPr>
                            <a:t>100%</a:t>
                          </a:r>
                          <a:endParaRPr lang="zh-CN" sz="2000" kern="100" dirty="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647581962"/>
                      </a:ext>
                    </a:extLst>
                  </a:tr>
                </a:tbl>
              </a:graphicData>
            </a:graphic>
          </p:graphicFrame>
        </mc:Fallback>
      </mc:AlternateContent>
      <mc:AlternateContent xmlns:mc="http://schemas.openxmlformats.org/markup-compatibility/2006" xmlns:a14="http://schemas.microsoft.com/office/drawing/2010/main">
        <mc:Choice Requires="a14">
          <p:sp>
            <p:nvSpPr>
              <p:cNvPr id="13" name="文本框 12">
                <a:extLst>
                  <a:ext uri="{FF2B5EF4-FFF2-40B4-BE49-F238E27FC236}">
                    <a16:creationId xmlns:a16="http://schemas.microsoft.com/office/drawing/2014/main" id="{D797467C-37ED-46F8-B1F5-D8946DCF8106}"/>
                  </a:ext>
                </a:extLst>
              </p:cNvPr>
              <p:cNvSpPr txBox="1"/>
              <p:nvPr/>
            </p:nvSpPr>
            <p:spPr>
              <a:xfrm>
                <a:off x="102153" y="65279"/>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13" name="文本框 12">
                <a:extLst>
                  <a:ext uri="{FF2B5EF4-FFF2-40B4-BE49-F238E27FC236}">
                    <a16:creationId xmlns:a16="http://schemas.microsoft.com/office/drawing/2014/main" id="{D797467C-37ED-46F8-B1F5-D8946DCF8106}"/>
                  </a:ext>
                </a:extLst>
              </p:cNvPr>
              <p:cNvSpPr txBox="1">
                <a:spLocks noRot="1" noChangeAspect="1" noMove="1" noResize="1" noEditPoints="1" noAdjustHandles="1" noChangeArrowheads="1" noChangeShapeType="1" noTextEdit="1"/>
              </p:cNvSpPr>
              <p:nvPr/>
            </p:nvSpPr>
            <p:spPr>
              <a:xfrm>
                <a:off x="102153" y="65279"/>
                <a:ext cx="6515180" cy="662554"/>
              </a:xfrm>
              <a:prstGeom prst="rect">
                <a:avLst/>
              </a:prstGeom>
              <a:blipFill>
                <a:blip r:embed="rId5"/>
                <a:stretch>
                  <a:fillRect l="-1964" b="-25926"/>
                </a:stretch>
              </a:blipFill>
            </p:spPr>
            <p:txBody>
              <a:bodyPr/>
              <a:lstStyle/>
              <a:p>
                <a:r>
                  <a:rPr lang="zh-CN" altLang="en-US">
                    <a:noFill/>
                  </a:rPr>
                  <a:t> </a:t>
                </a:r>
              </a:p>
            </p:txBody>
          </p:sp>
        </mc:Fallback>
      </mc:AlternateContent>
      <p:pic>
        <p:nvPicPr>
          <p:cNvPr id="15" name="图片 14">
            <a:extLst>
              <a:ext uri="{FF2B5EF4-FFF2-40B4-BE49-F238E27FC236}">
                <a16:creationId xmlns:a16="http://schemas.microsoft.com/office/drawing/2014/main" id="{BBCB8A16-1375-454E-8CD5-5B74FFF726A9}"/>
              </a:ext>
            </a:extLst>
          </p:cNvPr>
          <p:cNvPicPr>
            <a:picLocks noChangeAspect="1"/>
          </p:cNvPicPr>
          <p:nvPr/>
        </p:nvPicPr>
        <p:blipFill>
          <a:blip r:embed="rId6"/>
          <a:stretch>
            <a:fillRect/>
          </a:stretch>
        </p:blipFill>
        <p:spPr>
          <a:xfrm>
            <a:off x="9532874" y="106891"/>
            <a:ext cx="2470277" cy="844593"/>
          </a:xfrm>
          <a:prstGeom prst="rect">
            <a:avLst/>
          </a:prstGeom>
        </p:spPr>
      </p:pic>
    </p:spTree>
    <p:extLst>
      <p:ext uri="{BB962C8B-B14F-4D97-AF65-F5344CB8AC3E}">
        <p14:creationId xmlns:p14="http://schemas.microsoft.com/office/powerpoint/2010/main" val="139899933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837D3C4E-E761-4875-AE0D-9A1273731221}"/>
              </a:ext>
            </a:extLst>
          </p:cNvPr>
          <p:cNvSpPr txBox="1"/>
          <p:nvPr/>
        </p:nvSpPr>
        <p:spPr>
          <a:xfrm>
            <a:off x="564079" y="776690"/>
            <a:ext cx="3230088" cy="400110"/>
          </a:xfrm>
          <a:prstGeom prst="rect">
            <a:avLst/>
          </a:prstGeom>
          <a:noFill/>
        </p:spPr>
        <p:txBody>
          <a:bodyPr wrap="square" rtlCol="0">
            <a:spAutoFit/>
          </a:bodyPr>
          <a:lstStyle/>
          <a:p>
            <a:r>
              <a:rPr lang="en-US" altLang="zh-CN" sz="2000" dirty="0"/>
              <a:t>SC-SCL</a:t>
            </a:r>
            <a:r>
              <a:rPr lang="zh-CN" altLang="en-US" sz="2000" dirty="0"/>
              <a:t>自适应译码算法</a:t>
            </a:r>
          </a:p>
        </p:txBody>
      </p:sp>
      <p:sp>
        <p:nvSpPr>
          <p:cNvPr id="8" name="文本框 7">
            <a:extLst>
              <a:ext uri="{FF2B5EF4-FFF2-40B4-BE49-F238E27FC236}">
                <a16:creationId xmlns:a16="http://schemas.microsoft.com/office/drawing/2014/main" id="{AC29AD5D-B415-4497-8073-395BF3FBAFD2}"/>
              </a:ext>
            </a:extLst>
          </p:cNvPr>
          <p:cNvSpPr txBox="1"/>
          <p:nvPr/>
        </p:nvSpPr>
        <p:spPr>
          <a:xfrm>
            <a:off x="7986155" y="2509280"/>
            <a:ext cx="4245429" cy="400110"/>
          </a:xfrm>
          <a:prstGeom prst="rect">
            <a:avLst/>
          </a:prstGeom>
          <a:noFill/>
        </p:spPr>
        <p:txBody>
          <a:bodyPr wrap="square" rtlCol="0">
            <a:spAutoFit/>
          </a:bodyPr>
          <a:lstStyle/>
          <a:p>
            <a:r>
              <a:rPr lang="zh-CN" altLang="en-US" sz="2000" dirty="0"/>
              <a:t>使用     衡量</a:t>
            </a:r>
            <a:r>
              <a:rPr lang="en-US" altLang="zh-CN" sz="2000" dirty="0"/>
              <a:t>SC</a:t>
            </a:r>
            <a:r>
              <a:rPr lang="zh-CN" altLang="en-US" sz="2000" dirty="0"/>
              <a:t>译码结果的正确性</a:t>
            </a:r>
          </a:p>
        </p:txBody>
      </p:sp>
      <p:sp>
        <p:nvSpPr>
          <p:cNvPr id="15" name="椭圆 14">
            <a:extLst>
              <a:ext uri="{FF2B5EF4-FFF2-40B4-BE49-F238E27FC236}">
                <a16:creationId xmlns:a16="http://schemas.microsoft.com/office/drawing/2014/main" id="{227F9918-AC5A-4D5F-89D7-E62408FDCAF3}"/>
              </a:ext>
            </a:extLst>
          </p:cNvPr>
          <p:cNvSpPr/>
          <p:nvPr/>
        </p:nvSpPr>
        <p:spPr>
          <a:xfrm>
            <a:off x="7926779" y="2415420"/>
            <a:ext cx="4019797" cy="614018"/>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流程图: 终止 15">
            <a:extLst>
              <a:ext uri="{FF2B5EF4-FFF2-40B4-BE49-F238E27FC236}">
                <a16:creationId xmlns:a16="http://schemas.microsoft.com/office/drawing/2014/main" id="{656C3B74-DD56-4133-A269-8A4737DDC776}"/>
              </a:ext>
            </a:extLst>
          </p:cNvPr>
          <p:cNvSpPr/>
          <p:nvPr/>
        </p:nvSpPr>
        <p:spPr>
          <a:xfrm>
            <a:off x="5355772" y="1402669"/>
            <a:ext cx="1246909" cy="570016"/>
          </a:xfrm>
          <a:prstGeom prst="flowChartTermina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rPr>
              <a:t>开始</a:t>
            </a:r>
          </a:p>
        </p:txBody>
      </p:sp>
      <p:cxnSp>
        <p:nvCxnSpPr>
          <p:cNvPr id="22" name="直接箭头连接符 21">
            <a:extLst>
              <a:ext uri="{FF2B5EF4-FFF2-40B4-BE49-F238E27FC236}">
                <a16:creationId xmlns:a16="http://schemas.microsoft.com/office/drawing/2014/main" id="{9E4D6C1B-E145-4295-9F26-607792763353}"/>
              </a:ext>
            </a:extLst>
          </p:cNvPr>
          <p:cNvCxnSpPr>
            <a:cxnSpLocks/>
            <a:stCxn id="16" idx="2"/>
          </p:cNvCxnSpPr>
          <p:nvPr/>
        </p:nvCxnSpPr>
        <p:spPr>
          <a:xfrm>
            <a:off x="5979227" y="1972685"/>
            <a:ext cx="0" cy="4914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矩形 22">
            <a:extLst>
              <a:ext uri="{FF2B5EF4-FFF2-40B4-BE49-F238E27FC236}">
                <a16:creationId xmlns:a16="http://schemas.microsoft.com/office/drawing/2014/main" id="{4342F452-C6F9-4766-B74C-CFB466B350B5}"/>
              </a:ext>
            </a:extLst>
          </p:cNvPr>
          <p:cNvSpPr/>
          <p:nvPr/>
        </p:nvSpPr>
        <p:spPr>
          <a:xfrm>
            <a:off x="5136079" y="2493806"/>
            <a:ext cx="1686296" cy="7481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rPr>
              <a:t>执行</a:t>
            </a:r>
            <a:r>
              <a:rPr lang="en-US" altLang="zh-CN" sz="2000" dirty="0">
                <a:solidFill>
                  <a:schemeClr val="tx1"/>
                </a:solidFill>
              </a:rPr>
              <a:t>SC</a:t>
            </a:r>
            <a:r>
              <a:rPr lang="zh-CN" altLang="en-US" sz="2000" dirty="0">
                <a:solidFill>
                  <a:schemeClr val="tx1"/>
                </a:solidFill>
              </a:rPr>
              <a:t>译码</a:t>
            </a:r>
          </a:p>
        </p:txBody>
      </p:sp>
      <p:cxnSp>
        <p:nvCxnSpPr>
          <p:cNvPr id="25" name="直接箭头连接符 24">
            <a:extLst>
              <a:ext uri="{FF2B5EF4-FFF2-40B4-BE49-F238E27FC236}">
                <a16:creationId xmlns:a16="http://schemas.microsoft.com/office/drawing/2014/main" id="{D83D11B1-9D9E-4A4E-A074-D39968FC1625}"/>
              </a:ext>
            </a:extLst>
          </p:cNvPr>
          <p:cNvCxnSpPr/>
          <p:nvPr/>
        </p:nvCxnSpPr>
        <p:spPr>
          <a:xfrm>
            <a:off x="5979227" y="3241952"/>
            <a:ext cx="0" cy="4809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流程图: 决策 25">
            <a:extLst>
              <a:ext uri="{FF2B5EF4-FFF2-40B4-BE49-F238E27FC236}">
                <a16:creationId xmlns:a16="http://schemas.microsoft.com/office/drawing/2014/main" id="{0DBAC46A-055E-4C7D-8525-D4D3810FA74F}"/>
              </a:ext>
            </a:extLst>
          </p:cNvPr>
          <p:cNvSpPr/>
          <p:nvPr/>
        </p:nvSpPr>
        <p:spPr>
          <a:xfrm>
            <a:off x="5085609" y="3722903"/>
            <a:ext cx="1787236" cy="825335"/>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mc:AlternateContent xmlns:mc="http://schemas.openxmlformats.org/markup-compatibility/2006" xmlns:a14="http://schemas.microsoft.com/office/drawing/2010/main">
        <mc:Choice Requires="a14">
          <p:sp>
            <p:nvSpPr>
              <p:cNvPr id="28" name="文本框 27">
                <a:extLst>
                  <a:ext uri="{FF2B5EF4-FFF2-40B4-BE49-F238E27FC236}">
                    <a16:creationId xmlns:a16="http://schemas.microsoft.com/office/drawing/2014/main" id="{DA4947F8-0143-497A-B625-E20A04460D5E}"/>
                  </a:ext>
                </a:extLst>
              </p:cNvPr>
              <p:cNvSpPr txBox="1"/>
              <p:nvPr/>
            </p:nvSpPr>
            <p:spPr>
              <a:xfrm>
                <a:off x="5551717" y="3950422"/>
                <a:ext cx="1206271"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2000" i="1" smtClean="0">
                          <a:latin typeface="Cambria Math" panose="02040503050406030204" pitchFamily="18" charset="0"/>
                        </a:rPr>
                        <m:t>&gt;</m:t>
                      </m:r>
                      <m:r>
                        <a:rPr lang="en-US" altLang="zh-CN" sz="2000" b="0" i="1" smtClean="0">
                          <a:latin typeface="Cambria Math" panose="02040503050406030204" pitchFamily="18" charset="0"/>
                        </a:rPr>
                        <m:t>1</m:t>
                      </m:r>
                      <m:r>
                        <a:rPr lang="zh-CN" altLang="en-US" sz="2000" i="1">
                          <a:latin typeface="Cambria Math" panose="02040503050406030204" pitchFamily="18" charset="0"/>
                        </a:rPr>
                        <m:t>？</m:t>
                      </m:r>
                    </m:oMath>
                  </m:oMathPara>
                </a14:m>
                <a:endParaRPr lang="zh-CN" altLang="en-US" sz="2000" dirty="0"/>
              </a:p>
            </p:txBody>
          </p:sp>
        </mc:Choice>
        <mc:Fallback xmlns="">
          <p:sp>
            <p:nvSpPr>
              <p:cNvPr id="28" name="文本框 27">
                <a:extLst>
                  <a:ext uri="{FF2B5EF4-FFF2-40B4-BE49-F238E27FC236}">
                    <a16:creationId xmlns:a16="http://schemas.microsoft.com/office/drawing/2014/main" id="{DA4947F8-0143-497A-B625-E20A04460D5E}"/>
                  </a:ext>
                </a:extLst>
              </p:cNvPr>
              <p:cNvSpPr txBox="1">
                <a:spLocks noRot="1" noChangeAspect="1" noMove="1" noResize="1" noEditPoints="1" noAdjustHandles="1" noChangeArrowheads="1" noChangeShapeType="1" noTextEdit="1"/>
              </p:cNvSpPr>
              <p:nvPr/>
            </p:nvSpPr>
            <p:spPr>
              <a:xfrm>
                <a:off x="5551717" y="3950422"/>
                <a:ext cx="1206271" cy="400110"/>
              </a:xfrm>
              <a:prstGeom prst="rect">
                <a:avLst/>
              </a:prstGeom>
              <a:blipFill>
                <a:blip r:embed="rId3"/>
                <a:stretch>
                  <a:fillRect/>
                </a:stretch>
              </a:blipFill>
            </p:spPr>
            <p:txBody>
              <a:bodyPr/>
              <a:lstStyle/>
              <a:p>
                <a:r>
                  <a:rPr lang="zh-CN" altLang="en-US">
                    <a:noFill/>
                  </a:rPr>
                  <a:t> </a:t>
                </a:r>
              </a:p>
            </p:txBody>
          </p:sp>
        </mc:Fallback>
      </mc:AlternateContent>
      <p:cxnSp>
        <p:nvCxnSpPr>
          <p:cNvPr id="30" name="连接符: 肘形 29">
            <a:extLst>
              <a:ext uri="{FF2B5EF4-FFF2-40B4-BE49-F238E27FC236}">
                <a16:creationId xmlns:a16="http://schemas.microsoft.com/office/drawing/2014/main" id="{8047BD13-6BF0-45D6-86B2-A2CD396753CF}"/>
              </a:ext>
            </a:extLst>
          </p:cNvPr>
          <p:cNvCxnSpPr>
            <a:cxnSpLocks/>
            <a:stCxn id="26" idx="1"/>
            <a:endCxn id="36" idx="0"/>
          </p:cNvCxnSpPr>
          <p:nvPr/>
        </p:nvCxnSpPr>
        <p:spPr>
          <a:xfrm rot="10800000" flipV="1">
            <a:off x="3773387" y="4135570"/>
            <a:ext cx="1312223" cy="56110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文本框 34">
            <a:extLst>
              <a:ext uri="{FF2B5EF4-FFF2-40B4-BE49-F238E27FC236}">
                <a16:creationId xmlns:a16="http://schemas.microsoft.com/office/drawing/2014/main" id="{6A5EB68C-6E15-4552-BED1-A32F8A9E0C42}"/>
              </a:ext>
            </a:extLst>
          </p:cNvPr>
          <p:cNvSpPr txBox="1"/>
          <p:nvPr/>
        </p:nvSpPr>
        <p:spPr>
          <a:xfrm>
            <a:off x="4215742" y="3841656"/>
            <a:ext cx="403760" cy="369332"/>
          </a:xfrm>
          <a:prstGeom prst="rect">
            <a:avLst/>
          </a:prstGeom>
          <a:noFill/>
        </p:spPr>
        <p:txBody>
          <a:bodyPr wrap="square" rtlCol="0">
            <a:spAutoFit/>
          </a:bodyPr>
          <a:lstStyle/>
          <a:p>
            <a:r>
              <a:rPr lang="en-US" altLang="zh-CN" dirty="0"/>
              <a:t>N</a:t>
            </a:r>
            <a:endParaRPr lang="zh-CN" altLang="en-US" dirty="0"/>
          </a:p>
        </p:txBody>
      </p:sp>
      <p:sp>
        <p:nvSpPr>
          <p:cNvPr id="36" name="矩形 35">
            <a:extLst>
              <a:ext uri="{FF2B5EF4-FFF2-40B4-BE49-F238E27FC236}">
                <a16:creationId xmlns:a16="http://schemas.microsoft.com/office/drawing/2014/main" id="{481EEF8F-66F0-4809-8CED-051A7598F71E}"/>
              </a:ext>
            </a:extLst>
          </p:cNvPr>
          <p:cNvSpPr/>
          <p:nvPr/>
        </p:nvSpPr>
        <p:spPr>
          <a:xfrm>
            <a:off x="2725389" y="4696680"/>
            <a:ext cx="2095994" cy="7481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rPr>
              <a:t>输出</a:t>
            </a:r>
            <a:r>
              <a:rPr lang="en-US" altLang="zh-CN" sz="2000" dirty="0">
                <a:solidFill>
                  <a:schemeClr val="tx1"/>
                </a:solidFill>
              </a:rPr>
              <a:t>SC</a:t>
            </a:r>
            <a:r>
              <a:rPr lang="zh-CN" altLang="en-US" sz="2000" dirty="0">
                <a:solidFill>
                  <a:schemeClr val="tx1"/>
                </a:solidFill>
              </a:rPr>
              <a:t>译码结果</a:t>
            </a:r>
          </a:p>
        </p:txBody>
      </p:sp>
      <p:cxnSp>
        <p:nvCxnSpPr>
          <p:cNvPr id="38" name="连接符: 肘形 37">
            <a:extLst>
              <a:ext uri="{FF2B5EF4-FFF2-40B4-BE49-F238E27FC236}">
                <a16:creationId xmlns:a16="http://schemas.microsoft.com/office/drawing/2014/main" id="{83A01B16-2D0C-418E-827A-6A2A9538BB36}"/>
              </a:ext>
            </a:extLst>
          </p:cNvPr>
          <p:cNvCxnSpPr>
            <a:cxnSpLocks/>
            <a:stCxn id="26" idx="3"/>
            <a:endCxn id="40" idx="0"/>
          </p:cNvCxnSpPr>
          <p:nvPr/>
        </p:nvCxnSpPr>
        <p:spPr>
          <a:xfrm>
            <a:off x="6872845" y="4135571"/>
            <a:ext cx="1554678" cy="56110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矩形 39">
            <a:extLst>
              <a:ext uri="{FF2B5EF4-FFF2-40B4-BE49-F238E27FC236}">
                <a16:creationId xmlns:a16="http://schemas.microsoft.com/office/drawing/2014/main" id="{3AB33FE5-0E7B-4D8B-A029-A4DAEA5B2D0F}"/>
              </a:ext>
            </a:extLst>
          </p:cNvPr>
          <p:cNvSpPr/>
          <p:nvPr/>
        </p:nvSpPr>
        <p:spPr>
          <a:xfrm>
            <a:off x="7289471" y="4696680"/>
            <a:ext cx="2276104" cy="7481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rPr>
              <a:t>执行</a:t>
            </a:r>
            <a:r>
              <a:rPr lang="en-US" altLang="zh-CN" sz="2000" dirty="0">
                <a:solidFill>
                  <a:schemeClr val="tx1"/>
                </a:solidFill>
              </a:rPr>
              <a:t>SCL</a:t>
            </a:r>
            <a:r>
              <a:rPr lang="zh-CN" altLang="en-US" sz="2000" dirty="0">
                <a:solidFill>
                  <a:schemeClr val="tx1"/>
                </a:solidFill>
              </a:rPr>
              <a:t>译码，设置</a:t>
            </a:r>
            <a:r>
              <a:rPr lang="en-US" altLang="zh-CN" sz="2000" dirty="0">
                <a:solidFill>
                  <a:schemeClr val="tx1"/>
                </a:solidFill>
              </a:rPr>
              <a:t>L=4</a:t>
            </a:r>
            <a:endParaRPr lang="zh-CN" altLang="en-US" sz="2000" dirty="0">
              <a:solidFill>
                <a:schemeClr val="tx1"/>
              </a:solidFill>
            </a:endParaRPr>
          </a:p>
        </p:txBody>
      </p:sp>
      <p:sp>
        <p:nvSpPr>
          <p:cNvPr id="41" name="文本框 40">
            <a:extLst>
              <a:ext uri="{FF2B5EF4-FFF2-40B4-BE49-F238E27FC236}">
                <a16:creationId xmlns:a16="http://schemas.microsoft.com/office/drawing/2014/main" id="{CAF8F444-C878-4FE5-B46A-DD415B0C7773}"/>
              </a:ext>
            </a:extLst>
          </p:cNvPr>
          <p:cNvSpPr txBox="1"/>
          <p:nvPr/>
        </p:nvSpPr>
        <p:spPr>
          <a:xfrm>
            <a:off x="7289471" y="3848274"/>
            <a:ext cx="403760" cy="369332"/>
          </a:xfrm>
          <a:prstGeom prst="rect">
            <a:avLst/>
          </a:prstGeom>
          <a:noFill/>
        </p:spPr>
        <p:txBody>
          <a:bodyPr wrap="square" rtlCol="0">
            <a:spAutoFit/>
          </a:bodyPr>
          <a:lstStyle/>
          <a:p>
            <a:r>
              <a:rPr lang="en-US" altLang="zh-CN" dirty="0"/>
              <a:t>Y</a:t>
            </a:r>
            <a:endParaRPr lang="zh-CN" altLang="en-US" dirty="0"/>
          </a:p>
        </p:txBody>
      </p:sp>
      <p:cxnSp>
        <p:nvCxnSpPr>
          <p:cNvPr id="43" name="连接符: 肘形 42">
            <a:extLst>
              <a:ext uri="{FF2B5EF4-FFF2-40B4-BE49-F238E27FC236}">
                <a16:creationId xmlns:a16="http://schemas.microsoft.com/office/drawing/2014/main" id="{C6FF4021-25BF-413C-990B-E48C240DC1B3}"/>
              </a:ext>
            </a:extLst>
          </p:cNvPr>
          <p:cNvCxnSpPr>
            <a:cxnSpLocks/>
            <a:stCxn id="36" idx="2"/>
          </p:cNvCxnSpPr>
          <p:nvPr/>
        </p:nvCxnSpPr>
        <p:spPr>
          <a:xfrm rot="16200000" flipH="1">
            <a:off x="4725780" y="4492432"/>
            <a:ext cx="380008" cy="2284796"/>
          </a:xfrm>
          <a:prstGeom prst="bentConnector2">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5" name="连接符: 肘形 44">
            <a:extLst>
              <a:ext uri="{FF2B5EF4-FFF2-40B4-BE49-F238E27FC236}">
                <a16:creationId xmlns:a16="http://schemas.microsoft.com/office/drawing/2014/main" id="{2F3BA54C-94D9-4141-9820-1AA135507BC9}"/>
              </a:ext>
            </a:extLst>
          </p:cNvPr>
          <p:cNvCxnSpPr>
            <a:stCxn id="40" idx="2"/>
          </p:cNvCxnSpPr>
          <p:nvPr/>
        </p:nvCxnSpPr>
        <p:spPr>
          <a:xfrm rot="5400000">
            <a:off x="7052849" y="4450160"/>
            <a:ext cx="380008" cy="2369341"/>
          </a:xfrm>
          <a:prstGeom prst="bentConnector2">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直接箭头连接符 46">
            <a:extLst>
              <a:ext uri="{FF2B5EF4-FFF2-40B4-BE49-F238E27FC236}">
                <a16:creationId xmlns:a16="http://schemas.microsoft.com/office/drawing/2014/main" id="{C71D2B8C-626E-4063-A861-79EDEE356B9D}"/>
              </a:ext>
            </a:extLst>
          </p:cNvPr>
          <p:cNvCxnSpPr/>
          <p:nvPr/>
        </p:nvCxnSpPr>
        <p:spPr>
          <a:xfrm>
            <a:off x="5979227" y="5824835"/>
            <a:ext cx="0" cy="3443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流程图: 终止 52">
            <a:extLst>
              <a:ext uri="{FF2B5EF4-FFF2-40B4-BE49-F238E27FC236}">
                <a16:creationId xmlns:a16="http://schemas.microsoft.com/office/drawing/2014/main" id="{B802B200-C595-4DE6-90E4-B66879FA5BA4}"/>
              </a:ext>
            </a:extLst>
          </p:cNvPr>
          <p:cNvSpPr/>
          <p:nvPr/>
        </p:nvSpPr>
        <p:spPr>
          <a:xfrm>
            <a:off x="5355771" y="6151404"/>
            <a:ext cx="1246909" cy="570016"/>
          </a:xfrm>
          <a:prstGeom prst="flowChartTermina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tx1"/>
                </a:solidFill>
              </a:rPr>
              <a:t>结束</a:t>
            </a:r>
          </a:p>
        </p:txBody>
      </p:sp>
      <p:sp>
        <p:nvSpPr>
          <p:cNvPr id="2" name="流程图: 接点 1">
            <a:extLst>
              <a:ext uri="{FF2B5EF4-FFF2-40B4-BE49-F238E27FC236}">
                <a16:creationId xmlns:a16="http://schemas.microsoft.com/office/drawing/2014/main" id="{A49D5AEE-8F33-42F6-9D5D-094C6F19A62E}"/>
              </a:ext>
            </a:extLst>
          </p:cNvPr>
          <p:cNvSpPr/>
          <p:nvPr/>
        </p:nvSpPr>
        <p:spPr>
          <a:xfrm>
            <a:off x="276078" y="883323"/>
            <a:ext cx="173782" cy="186843"/>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mc:AlternateContent xmlns:mc="http://schemas.openxmlformats.org/markup-compatibility/2006" xmlns:a14="http://schemas.microsoft.com/office/drawing/2010/main">
        <mc:Choice Requires="a14">
          <p:sp>
            <p:nvSpPr>
              <p:cNvPr id="29" name="文本框 28">
                <a:extLst>
                  <a:ext uri="{FF2B5EF4-FFF2-40B4-BE49-F238E27FC236}">
                    <a16:creationId xmlns:a16="http://schemas.microsoft.com/office/drawing/2014/main" id="{3204A398-5632-4A70-9609-FD2837D8A07E}"/>
                  </a:ext>
                </a:extLst>
              </p:cNvPr>
              <p:cNvSpPr txBox="1"/>
              <p:nvPr/>
            </p:nvSpPr>
            <p:spPr>
              <a:xfrm>
                <a:off x="114220" y="57484"/>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29" name="文本框 28">
                <a:extLst>
                  <a:ext uri="{FF2B5EF4-FFF2-40B4-BE49-F238E27FC236}">
                    <a16:creationId xmlns:a16="http://schemas.microsoft.com/office/drawing/2014/main" id="{3204A398-5632-4A70-9609-FD2837D8A07E}"/>
                  </a:ext>
                </a:extLst>
              </p:cNvPr>
              <p:cNvSpPr txBox="1">
                <a:spLocks noRot="1" noChangeAspect="1" noMove="1" noResize="1" noEditPoints="1" noAdjustHandles="1" noChangeArrowheads="1" noChangeShapeType="1" noTextEdit="1"/>
              </p:cNvSpPr>
              <p:nvPr/>
            </p:nvSpPr>
            <p:spPr>
              <a:xfrm>
                <a:off x="114220" y="57484"/>
                <a:ext cx="6515180" cy="662554"/>
              </a:xfrm>
              <a:prstGeom prst="rect">
                <a:avLst/>
              </a:prstGeom>
              <a:blipFill>
                <a:blip r:embed="rId4"/>
                <a:stretch>
                  <a:fillRect l="-1964" b="-24771"/>
                </a:stretch>
              </a:blipFill>
            </p:spPr>
            <p:txBody>
              <a:bodyPr/>
              <a:lstStyle/>
              <a:p>
                <a:r>
                  <a:rPr lang="zh-CN" altLang="en-US">
                    <a:noFill/>
                  </a:rPr>
                  <a:t> </a:t>
                </a:r>
              </a:p>
            </p:txBody>
          </p:sp>
        </mc:Fallback>
      </mc:AlternateContent>
      <p:pic>
        <p:nvPicPr>
          <p:cNvPr id="31" name="图片 30">
            <a:extLst>
              <a:ext uri="{FF2B5EF4-FFF2-40B4-BE49-F238E27FC236}">
                <a16:creationId xmlns:a16="http://schemas.microsoft.com/office/drawing/2014/main" id="{4E76338F-5273-4DE4-997D-650B5262D857}"/>
              </a:ext>
            </a:extLst>
          </p:cNvPr>
          <p:cNvPicPr>
            <a:picLocks noChangeAspect="1"/>
          </p:cNvPicPr>
          <p:nvPr/>
        </p:nvPicPr>
        <p:blipFill>
          <a:blip r:embed="rId5"/>
          <a:stretch>
            <a:fillRect/>
          </a:stretch>
        </p:blipFill>
        <p:spPr>
          <a:xfrm>
            <a:off x="9532874" y="106891"/>
            <a:ext cx="2470277" cy="844593"/>
          </a:xfrm>
          <a:prstGeom prst="rect">
            <a:avLst/>
          </a:prstGeom>
        </p:spPr>
      </p:pic>
      <p:pic>
        <p:nvPicPr>
          <p:cNvPr id="4" name="图片 3">
            <a:extLst>
              <a:ext uri="{FF2B5EF4-FFF2-40B4-BE49-F238E27FC236}">
                <a16:creationId xmlns:a16="http://schemas.microsoft.com/office/drawing/2014/main" id="{B7013DE7-D33A-497B-AC23-C39719BE8800}"/>
              </a:ext>
            </a:extLst>
          </p:cNvPr>
          <p:cNvPicPr>
            <a:picLocks noChangeAspect="1"/>
          </p:cNvPicPr>
          <p:nvPr/>
        </p:nvPicPr>
        <p:blipFill>
          <a:blip r:embed="rId6"/>
          <a:stretch>
            <a:fillRect/>
          </a:stretch>
        </p:blipFill>
        <p:spPr>
          <a:xfrm>
            <a:off x="8617565" y="2523568"/>
            <a:ext cx="304722" cy="337664"/>
          </a:xfrm>
          <a:prstGeom prst="rect">
            <a:avLst/>
          </a:prstGeom>
        </p:spPr>
      </p:pic>
      <p:pic>
        <p:nvPicPr>
          <p:cNvPr id="7" name="图片 6">
            <a:extLst>
              <a:ext uri="{FF2B5EF4-FFF2-40B4-BE49-F238E27FC236}">
                <a16:creationId xmlns:a16="http://schemas.microsoft.com/office/drawing/2014/main" id="{D36560F0-1E96-4847-B362-FBCC49E128AC}"/>
              </a:ext>
            </a:extLst>
          </p:cNvPr>
          <p:cNvPicPr>
            <a:picLocks noChangeAspect="1"/>
          </p:cNvPicPr>
          <p:nvPr/>
        </p:nvPicPr>
        <p:blipFill>
          <a:blip r:embed="rId6"/>
          <a:stretch>
            <a:fillRect/>
          </a:stretch>
        </p:blipFill>
        <p:spPr>
          <a:xfrm>
            <a:off x="5549095" y="3970452"/>
            <a:ext cx="298019" cy="330237"/>
          </a:xfrm>
          <a:prstGeom prst="rect">
            <a:avLst/>
          </a:prstGeom>
        </p:spPr>
      </p:pic>
    </p:spTree>
    <p:extLst>
      <p:ext uri="{BB962C8B-B14F-4D97-AF65-F5344CB8AC3E}">
        <p14:creationId xmlns:p14="http://schemas.microsoft.com/office/powerpoint/2010/main" val="404860528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arn(inVertical)">
                                      <p:cBhvr>
                                        <p:cTn id="10" dur="500"/>
                                        <p:tgtEl>
                                          <p:spTgt spid="15"/>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778D6067-40EF-4D3A-9E97-FC6EE3BC86C6}"/>
              </a:ext>
            </a:extLst>
          </p:cNvPr>
          <p:cNvSpPr txBox="1"/>
          <p:nvPr/>
        </p:nvSpPr>
        <p:spPr>
          <a:xfrm>
            <a:off x="635857" y="858261"/>
            <a:ext cx="5367647" cy="400110"/>
          </a:xfrm>
          <a:prstGeom prst="rect">
            <a:avLst/>
          </a:prstGeom>
          <a:noFill/>
        </p:spPr>
        <p:txBody>
          <a:bodyPr wrap="square" rtlCol="0">
            <a:spAutoFit/>
          </a:bodyPr>
          <a:lstStyle/>
          <a:p>
            <a:r>
              <a:rPr lang="zh-CN" altLang="en-US" sz="2000" dirty="0"/>
              <a:t>（</a:t>
            </a:r>
            <a:r>
              <a:rPr lang="en-US" altLang="zh-CN" sz="2000" dirty="0"/>
              <a:t>128</a:t>
            </a:r>
            <a:r>
              <a:rPr lang="zh-CN" altLang="en-US" sz="2000" dirty="0"/>
              <a:t>，</a:t>
            </a:r>
            <a:r>
              <a:rPr lang="en-US" altLang="zh-CN" sz="2000" dirty="0"/>
              <a:t>64</a:t>
            </a:r>
            <a:r>
              <a:rPr lang="zh-CN" altLang="en-US" sz="2000" dirty="0"/>
              <a:t>）极化码</a:t>
            </a:r>
            <a:r>
              <a:rPr lang="en-US" altLang="zh-CN" sz="2000" dirty="0"/>
              <a:t>SC-SCL</a:t>
            </a:r>
            <a:r>
              <a:rPr lang="zh-CN" altLang="en-US" sz="2000" dirty="0"/>
              <a:t>译码算法仿真</a:t>
            </a:r>
          </a:p>
        </p:txBody>
      </p:sp>
      <p:sp>
        <p:nvSpPr>
          <p:cNvPr id="8" name="矩形 7">
            <a:extLst>
              <a:ext uri="{FF2B5EF4-FFF2-40B4-BE49-F238E27FC236}">
                <a16:creationId xmlns:a16="http://schemas.microsoft.com/office/drawing/2014/main" id="{194C0AC5-2A02-4F15-A692-524CBBBB5B2E}"/>
              </a:ext>
            </a:extLst>
          </p:cNvPr>
          <p:cNvSpPr/>
          <p:nvPr/>
        </p:nvSpPr>
        <p:spPr>
          <a:xfrm>
            <a:off x="5694219" y="1157844"/>
            <a:ext cx="45719" cy="5700156"/>
          </a:xfrm>
          <a:prstGeom prst="rect">
            <a:avLst/>
          </a:prstGeom>
          <a:solidFill>
            <a:srgbClr val="EDDDC6"/>
          </a:solidFill>
          <a:ln>
            <a:solidFill>
              <a:srgbClr val="EDD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a:extLst>
              <a:ext uri="{FF2B5EF4-FFF2-40B4-BE49-F238E27FC236}">
                <a16:creationId xmlns:a16="http://schemas.microsoft.com/office/drawing/2014/main" id="{5DD087BF-3EE3-4317-B857-8F89898C37D4}"/>
              </a:ext>
            </a:extLst>
          </p:cNvPr>
          <p:cNvPicPr>
            <a:picLocks noChangeAspect="1"/>
          </p:cNvPicPr>
          <p:nvPr/>
        </p:nvPicPr>
        <p:blipFill>
          <a:blip r:embed="rId3"/>
          <a:stretch>
            <a:fillRect/>
          </a:stretch>
        </p:blipFill>
        <p:spPr>
          <a:xfrm>
            <a:off x="166782" y="1651641"/>
            <a:ext cx="5276911" cy="4280083"/>
          </a:xfrm>
          <a:prstGeom prst="rect">
            <a:avLst/>
          </a:prstGeom>
        </p:spPr>
      </p:pic>
      <mc:AlternateContent xmlns:mc="http://schemas.openxmlformats.org/markup-compatibility/2006" xmlns:a14="http://schemas.microsoft.com/office/drawing/2010/main">
        <mc:Choice Requires="a14">
          <p:graphicFrame>
            <p:nvGraphicFramePr>
              <p:cNvPr id="13" name="表格 12">
                <a:extLst>
                  <a:ext uri="{FF2B5EF4-FFF2-40B4-BE49-F238E27FC236}">
                    <a16:creationId xmlns:a16="http://schemas.microsoft.com/office/drawing/2014/main" id="{F8C8EF13-56C7-4B80-9017-AC199171E075}"/>
                  </a:ext>
                </a:extLst>
              </p:cNvPr>
              <p:cNvGraphicFramePr>
                <a:graphicFrameLocks noGrp="1"/>
              </p:cNvGraphicFramePr>
              <p:nvPr>
                <p:extLst>
                  <p:ext uri="{D42A27DB-BD31-4B8C-83A1-F6EECF244321}">
                    <p14:modId xmlns:p14="http://schemas.microsoft.com/office/powerpoint/2010/main" val="281636880"/>
                  </p:ext>
                </p:extLst>
              </p:nvPr>
            </p:nvGraphicFramePr>
            <p:xfrm>
              <a:off x="5906271" y="2567849"/>
              <a:ext cx="6275095" cy="2092880"/>
            </p:xfrm>
            <a:graphic>
              <a:graphicData uri="http://schemas.openxmlformats.org/drawingml/2006/table">
                <a:tbl>
                  <a:tblPr firstRow="1" firstCol="1" bandRow="1">
                    <a:tableStyleId>{5C22544A-7EE6-4342-B048-85BDC9FD1C3A}</a:tableStyleId>
                  </a:tblPr>
                  <a:tblGrid>
                    <a:gridCol w="1208271">
                      <a:extLst>
                        <a:ext uri="{9D8B030D-6E8A-4147-A177-3AD203B41FA5}">
                          <a16:colId xmlns:a16="http://schemas.microsoft.com/office/drawing/2014/main" val="1482907462"/>
                        </a:ext>
                      </a:extLst>
                    </a:gridCol>
                    <a:gridCol w="1301767">
                      <a:extLst>
                        <a:ext uri="{9D8B030D-6E8A-4147-A177-3AD203B41FA5}">
                          <a16:colId xmlns:a16="http://schemas.microsoft.com/office/drawing/2014/main" val="1711119395"/>
                        </a:ext>
                      </a:extLst>
                    </a:gridCol>
                    <a:gridCol w="1154664">
                      <a:extLst>
                        <a:ext uri="{9D8B030D-6E8A-4147-A177-3AD203B41FA5}">
                          <a16:colId xmlns:a16="http://schemas.microsoft.com/office/drawing/2014/main" val="3006680865"/>
                        </a:ext>
                      </a:extLst>
                    </a:gridCol>
                    <a:gridCol w="1223158">
                      <a:extLst>
                        <a:ext uri="{9D8B030D-6E8A-4147-A177-3AD203B41FA5}">
                          <a16:colId xmlns:a16="http://schemas.microsoft.com/office/drawing/2014/main" val="4049183438"/>
                        </a:ext>
                      </a:extLst>
                    </a:gridCol>
                    <a:gridCol w="1387235">
                      <a:extLst>
                        <a:ext uri="{9D8B030D-6E8A-4147-A177-3AD203B41FA5}">
                          <a16:colId xmlns:a16="http://schemas.microsoft.com/office/drawing/2014/main" val="265348639"/>
                        </a:ext>
                      </a:extLst>
                    </a:gridCol>
                  </a:tblGrid>
                  <a:tr h="523220">
                    <a:tc>
                      <a:txBody>
                        <a:bodyPr/>
                        <a:lstStyle/>
                        <a:p>
                          <a:pPr indent="266700">
                            <a:lnSpc>
                              <a:spcPts val="2000"/>
                            </a:lnSpc>
                            <a:tabLst>
                              <a:tab pos="152400" algn="l"/>
                            </a:tabLst>
                          </a:pPr>
                          <a:r>
                            <a:rPr lang="zh-CN" sz="2000" kern="100" dirty="0">
                              <a:effectLst/>
                            </a:rPr>
                            <a:t>信噪比</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3</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165008370"/>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𝑡</m:t>
                                    </m:r>
                                  </m:sub>
                                </m:sSub>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500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1728</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9806</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102522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20913384"/>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𝑎</m:t>
                                    </m:r>
                                  </m:sub>
                                </m:sSub>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114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999</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8659</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101331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23765061"/>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𝐴</m:t>
                                </m:r>
                                <m:r>
                                  <a:rPr lang="en-US" sz="2000" kern="100">
                                    <a:effectLst/>
                                    <a:latin typeface="Cambria Math" panose="02040503050406030204" pitchFamily="18" charset="0"/>
                                  </a:rPr>
                                  <m:t>%</m:t>
                                </m:r>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22.8%</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57.8%</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88.3%</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98.8%</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383605512"/>
                      </a:ext>
                    </a:extLst>
                  </a:tr>
                </a:tbl>
              </a:graphicData>
            </a:graphic>
          </p:graphicFrame>
        </mc:Choice>
        <mc:Fallback xmlns="">
          <p:graphicFrame>
            <p:nvGraphicFramePr>
              <p:cNvPr id="13" name="表格 12">
                <a:extLst>
                  <a:ext uri="{FF2B5EF4-FFF2-40B4-BE49-F238E27FC236}">
                    <a16:creationId xmlns:a16="http://schemas.microsoft.com/office/drawing/2014/main" id="{F8C8EF13-56C7-4B80-9017-AC199171E075}"/>
                  </a:ext>
                </a:extLst>
              </p:cNvPr>
              <p:cNvGraphicFramePr>
                <a:graphicFrameLocks noGrp="1"/>
              </p:cNvGraphicFramePr>
              <p:nvPr>
                <p:extLst>
                  <p:ext uri="{D42A27DB-BD31-4B8C-83A1-F6EECF244321}">
                    <p14:modId xmlns:p14="http://schemas.microsoft.com/office/powerpoint/2010/main" val="281636880"/>
                  </p:ext>
                </p:extLst>
              </p:nvPr>
            </p:nvGraphicFramePr>
            <p:xfrm>
              <a:off x="5906271" y="2567849"/>
              <a:ext cx="6275095" cy="2092880"/>
            </p:xfrm>
            <a:graphic>
              <a:graphicData uri="http://schemas.openxmlformats.org/drawingml/2006/table">
                <a:tbl>
                  <a:tblPr firstRow="1" firstCol="1" bandRow="1">
                    <a:tableStyleId>{5C22544A-7EE6-4342-B048-85BDC9FD1C3A}</a:tableStyleId>
                  </a:tblPr>
                  <a:tblGrid>
                    <a:gridCol w="1208271">
                      <a:extLst>
                        <a:ext uri="{9D8B030D-6E8A-4147-A177-3AD203B41FA5}">
                          <a16:colId xmlns:a16="http://schemas.microsoft.com/office/drawing/2014/main" val="1482907462"/>
                        </a:ext>
                      </a:extLst>
                    </a:gridCol>
                    <a:gridCol w="1301767">
                      <a:extLst>
                        <a:ext uri="{9D8B030D-6E8A-4147-A177-3AD203B41FA5}">
                          <a16:colId xmlns:a16="http://schemas.microsoft.com/office/drawing/2014/main" val="1711119395"/>
                        </a:ext>
                      </a:extLst>
                    </a:gridCol>
                    <a:gridCol w="1154664">
                      <a:extLst>
                        <a:ext uri="{9D8B030D-6E8A-4147-A177-3AD203B41FA5}">
                          <a16:colId xmlns:a16="http://schemas.microsoft.com/office/drawing/2014/main" val="3006680865"/>
                        </a:ext>
                      </a:extLst>
                    </a:gridCol>
                    <a:gridCol w="1223158">
                      <a:extLst>
                        <a:ext uri="{9D8B030D-6E8A-4147-A177-3AD203B41FA5}">
                          <a16:colId xmlns:a16="http://schemas.microsoft.com/office/drawing/2014/main" val="4049183438"/>
                        </a:ext>
                      </a:extLst>
                    </a:gridCol>
                    <a:gridCol w="1387235">
                      <a:extLst>
                        <a:ext uri="{9D8B030D-6E8A-4147-A177-3AD203B41FA5}">
                          <a16:colId xmlns:a16="http://schemas.microsoft.com/office/drawing/2014/main" val="265348639"/>
                        </a:ext>
                      </a:extLst>
                    </a:gridCol>
                  </a:tblGrid>
                  <a:tr h="523220">
                    <a:tc>
                      <a:txBody>
                        <a:bodyPr/>
                        <a:lstStyle/>
                        <a:p>
                          <a:pPr indent="266700">
                            <a:lnSpc>
                              <a:spcPts val="2000"/>
                            </a:lnSpc>
                            <a:tabLst>
                              <a:tab pos="152400" algn="l"/>
                            </a:tabLst>
                          </a:pPr>
                          <a:r>
                            <a:rPr lang="zh-CN" sz="2000" kern="100" dirty="0">
                              <a:effectLst/>
                            </a:rPr>
                            <a:t>信噪比</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3</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165008370"/>
                      </a:ext>
                    </a:extLst>
                  </a:tr>
                  <a:tr h="523220">
                    <a:tc>
                      <a:txBody>
                        <a:bodyPr/>
                        <a:lstStyle/>
                        <a:p>
                          <a:endParaRPr lang="zh-CN"/>
                        </a:p>
                      </a:txBody>
                      <a:tcPr marL="68580" marR="68580" marT="0" marB="0" anchor="ctr">
                        <a:blipFill>
                          <a:blip r:embed="rId5"/>
                          <a:stretch>
                            <a:fillRect l="-503" t="-101163" r="-420101" b="-203488"/>
                          </a:stretch>
                        </a:blipFill>
                      </a:tcPr>
                    </a:tc>
                    <a:tc>
                      <a:txBody>
                        <a:bodyPr/>
                        <a:lstStyle/>
                        <a:p>
                          <a:pPr indent="266700">
                            <a:lnSpc>
                              <a:spcPts val="2000"/>
                            </a:lnSpc>
                            <a:tabLst>
                              <a:tab pos="152400" algn="l"/>
                            </a:tabLst>
                          </a:pPr>
                          <a:r>
                            <a:rPr lang="en-US" sz="2000" kern="100" dirty="0">
                              <a:effectLst/>
                            </a:rPr>
                            <a:t>500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1728</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9806</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102522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20913384"/>
                      </a:ext>
                    </a:extLst>
                  </a:tr>
                  <a:tr h="523220">
                    <a:tc>
                      <a:txBody>
                        <a:bodyPr/>
                        <a:lstStyle/>
                        <a:p>
                          <a:endParaRPr lang="zh-CN"/>
                        </a:p>
                      </a:txBody>
                      <a:tcPr marL="68580" marR="68580" marT="0" marB="0" anchor="ctr">
                        <a:blipFill>
                          <a:blip r:embed="rId5"/>
                          <a:stretch>
                            <a:fillRect l="-503" t="-201163" r="-420101" b="-103488"/>
                          </a:stretch>
                        </a:blipFill>
                      </a:tcPr>
                    </a:tc>
                    <a:tc>
                      <a:txBody>
                        <a:bodyPr/>
                        <a:lstStyle/>
                        <a:p>
                          <a:pPr indent="266700">
                            <a:lnSpc>
                              <a:spcPts val="2000"/>
                            </a:lnSpc>
                            <a:tabLst>
                              <a:tab pos="152400" algn="l"/>
                            </a:tabLst>
                          </a:pPr>
                          <a:r>
                            <a:rPr lang="en-US" sz="2000" kern="100">
                              <a:effectLst/>
                            </a:rPr>
                            <a:t>114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999</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8659</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101331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23765061"/>
                      </a:ext>
                    </a:extLst>
                  </a:tr>
                  <a:tr h="523220">
                    <a:tc>
                      <a:txBody>
                        <a:bodyPr/>
                        <a:lstStyle/>
                        <a:p>
                          <a:endParaRPr lang="zh-CN"/>
                        </a:p>
                      </a:txBody>
                      <a:tcPr marL="68580" marR="68580" marT="0" marB="0" anchor="ctr">
                        <a:blipFill>
                          <a:blip r:embed="rId5"/>
                          <a:stretch>
                            <a:fillRect l="-503" t="-301163" r="-420101" b="-3488"/>
                          </a:stretch>
                        </a:blipFill>
                      </a:tcPr>
                    </a:tc>
                    <a:tc>
                      <a:txBody>
                        <a:bodyPr/>
                        <a:lstStyle/>
                        <a:p>
                          <a:pPr indent="266700">
                            <a:lnSpc>
                              <a:spcPts val="2000"/>
                            </a:lnSpc>
                            <a:tabLst>
                              <a:tab pos="152400" algn="l"/>
                            </a:tabLst>
                          </a:pPr>
                          <a:r>
                            <a:rPr lang="en-US" sz="2000" kern="100">
                              <a:effectLst/>
                            </a:rPr>
                            <a:t>22.8%</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57.8%</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88.3%</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98.8%</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383605512"/>
                      </a:ext>
                    </a:extLst>
                  </a:tr>
                </a:tbl>
              </a:graphicData>
            </a:graphic>
          </p:graphicFrame>
        </mc:Fallback>
      </mc:AlternateContent>
      <p:sp>
        <p:nvSpPr>
          <p:cNvPr id="22" name="文本框 21">
            <a:extLst>
              <a:ext uri="{FF2B5EF4-FFF2-40B4-BE49-F238E27FC236}">
                <a16:creationId xmlns:a16="http://schemas.microsoft.com/office/drawing/2014/main" id="{65D126DB-045D-4E64-98AB-844850ABDA96}"/>
              </a:ext>
            </a:extLst>
          </p:cNvPr>
          <p:cNvSpPr txBox="1"/>
          <p:nvPr/>
        </p:nvSpPr>
        <p:spPr>
          <a:xfrm>
            <a:off x="7196447" y="2000394"/>
            <a:ext cx="4364182" cy="400110"/>
          </a:xfrm>
          <a:prstGeom prst="rect">
            <a:avLst/>
          </a:prstGeom>
          <a:noFill/>
        </p:spPr>
        <p:txBody>
          <a:bodyPr wrap="square">
            <a:spAutoFit/>
          </a:bodyPr>
          <a:lstStyle/>
          <a:p>
            <a:r>
              <a:rPr lang="en-US" altLang="zh-CN" sz="2000" dirty="0"/>
              <a:t>SC-SCL</a:t>
            </a:r>
            <a:r>
              <a:rPr lang="zh-CN" altLang="zh-CN" sz="2000" dirty="0"/>
              <a:t>算法中只执行</a:t>
            </a:r>
            <a:r>
              <a:rPr lang="en-US" altLang="zh-CN" sz="2000" dirty="0"/>
              <a:t>SC</a:t>
            </a:r>
            <a:r>
              <a:rPr lang="zh-CN" altLang="zh-CN" sz="2000" dirty="0"/>
              <a:t>算法的比例</a:t>
            </a:r>
            <a:endParaRPr lang="zh-CN" altLang="en-US" sz="2000" dirty="0"/>
          </a:p>
        </p:txBody>
      </p:sp>
      <p:sp>
        <p:nvSpPr>
          <p:cNvPr id="2" name="椭圆 1">
            <a:extLst>
              <a:ext uri="{FF2B5EF4-FFF2-40B4-BE49-F238E27FC236}">
                <a16:creationId xmlns:a16="http://schemas.microsoft.com/office/drawing/2014/main" id="{24AD0D87-CE27-4B42-BCD9-B9FD30FA72E9}"/>
              </a:ext>
            </a:extLst>
          </p:cNvPr>
          <p:cNvSpPr/>
          <p:nvPr/>
        </p:nvSpPr>
        <p:spPr>
          <a:xfrm>
            <a:off x="10953880" y="4142783"/>
            <a:ext cx="1071337" cy="492326"/>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流程图: 接点 14">
            <a:extLst>
              <a:ext uri="{FF2B5EF4-FFF2-40B4-BE49-F238E27FC236}">
                <a16:creationId xmlns:a16="http://schemas.microsoft.com/office/drawing/2014/main" id="{7A54C7C4-D2FC-455F-94FF-129CAE5CBE0A}"/>
              </a:ext>
            </a:extLst>
          </p:cNvPr>
          <p:cNvSpPr/>
          <p:nvPr/>
        </p:nvSpPr>
        <p:spPr>
          <a:xfrm>
            <a:off x="548966" y="976744"/>
            <a:ext cx="173782" cy="186843"/>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mc:AlternateContent xmlns:mc="http://schemas.openxmlformats.org/markup-compatibility/2006" xmlns:a14="http://schemas.microsoft.com/office/drawing/2010/main">
        <mc:Choice Requires="a14">
          <p:sp>
            <p:nvSpPr>
              <p:cNvPr id="16" name="文本框 15">
                <a:extLst>
                  <a:ext uri="{FF2B5EF4-FFF2-40B4-BE49-F238E27FC236}">
                    <a16:creationId xmlns:a16="http://schemas.microsoft.com/office/drawing/2014/main" id="{EBA4F5FB-3307-4B10-9D94-AE4F70E4B072}"/>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16" name="文本框 15">
                <a:extLst>
                  <a:ext uri="{FF2B5EF4-FFF2-40B4-BE49-F238E27FC236}">
                    <a16:creationId xmlns:a16="http://schemas.microsoft.com/office/drawing/2014/main" id="{EBA4F5FB-3307-4B10-9D94-AE4F70E4B072}"/>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6"/>
                <a:stretch>
                  <a:fillRect l="-1964" b="-24771"/>
                </a:stretch>
              </a:blipFill>
            </p:spPr>
            <p:txBody>
              <a:bodyPr/>
              <a:lstStyle/>
              <a:p>
                <a:r>
                  <a:rPr lang="zh-CN" altLang="en-US">
                    <a:noFill/>
                  </a:rPr>
                  <a:t> </a:t>
                </a:r>
              </a:p>
            </p:txBody>
          </p:sp>
        </mc:Fallback>
      </mc:AlternateContent>
      <p:pic>
        <p:nvPicPr>
          <p:cNvPr id="17" name="图片 16">
            <a:extLst>
              <a:ext uri="{FF2B5EF4-FFF2-40B4-BE49-F238E27FC236}">
                <a16:creationId xmlns:a16="http://schemas.microsoft.com/office/drawing/2014/main" id="{79FB41D8-1B05-49B6-B780-1F79BB69E4BB}"/>
              </a:ext>
            </a:extLst>
          </p:cNvPr>
          <p:cNvPicPr>
            <a:picLocks noChangeAspect="1"/>
          </p:cNvPicPr>
          <p:nvPr/>
        </p:nvPicPr>
        <p:blipFill>
          <a:blip r:embed="rId7"/>
          <a:stretch>
            <a:fillRect/>
          </a:stretch>
        </p:blipFill>
        <p:spPr>
          <a:xfrm>
            <a:off x="9532874" y="106891"/>
            <a:ext cx="2470277" cy="844593"/>
          </a:xfrm>
          <a:prstGeom prst="rect">
            <a:avLst/>
          </a:prstGeom>
        </p:spPr>
      </p:pic>
    </p:spTree>
    <p:extLst>
      <p:ext uri="{BB962C8B-B14F-4D97-AF65-F5344CB8AC3E}">
        <p14:creationId xmlns:p14="http://schemas.microsoft.com/office/powerpoint/2010/main" val="5007790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778D6067-40EF-4D3A-9E97-FC6EE3BC86C6}"/>
              </a:ext>
            </a:extLst>
          </p:cNvPr>
          <p:cNvSpPr txBox="1"/>
          <p:nvPr/>
        </p:nvSpPr>
        <p:spPr>
          <a:xfrm>
            <a:off x="581891" y="876319"/>
            <a:ext cx="5324380" cy="400110"/>
          </a:xfrm>
          <a:prstGeom prst="rect">
            <a:avLst/>
          </a:prstGeom>
          <a:noFill/>
        </p:spPr>
        <p:txBody>
          <a:bodyPr wrap="square" rtlCol="0">
            <a:spAutoFit/>
          </a:bodyPr>
          <a:lstStyle/>
          <a:p>
            <a:r>
              <a:rPr lang="zh-CN" altLang="en-US" sz="2000" dirty="0"/>
              <a:t>（</a:t>
            </a:r>
            <a:r>
              <a:rPr lang="en-US" altLang="zh-CN" sz="2000" dirty="0"/>
              <a:t>256</a:t>
            </a:r>
            <a:r>
              <a:rPr lang="zh-CN" altLang="en-US" sz="2000" dirty="0"/>
              <a:t>，</a:t>
            </a:r>
            <a:r>
              <a:rPr lang="en-US" altLang="zh-CN" sz="2000" dirty="0"/>
              <a:t>128</a:t>
            </a:r>
            <a:r>
              <a:rPr lang="zh-CN" altLang="en-US" sz="2000" dirty="0"/>
              <a:t>）极化码 </a:t>
            </a:r>
            <a:r>
              <a:rPr lang="en-US" altLang="zh-CN" sz="2000" dirty="0"/>
              <a:t>SC-SCL</a:t>
            </a:r>
            <a:r>
              <a:rPr lang="zh-CN" altLang="en-US" sz="2000" dirty="0"/>
              <a:t>译码算法仿真</a:t>
            </a:r>
          </a:p>
        </p:txBody>
      </p:sp>
      <p:sp>
        <p:nvSpPr>
          <p:cNvPr id="8" name="矩形 7">
            <a:extLst>
              <a:ext uri="{FF2B5EF4-FFF2-40B4-BE49-F238E27FC236}">
                <a16:creationId xmlns:a16="http://schemas.microsoft.com/office/drawing/2014/main" id="{194C0AC5-2A02-4F15-A692-524CBBBB5B2E}"/>
              </a:ext>
            </a:extLst>
          </p:cNvPr>
          <p:cNvSpPr/>
          <p:nvPr/>
        </p:nvSpPr>
        <p:spPr>
          <a:xfrm>
            <a:off x="5694219" y="1157844"/>
            <a:ext cx="45719" cy="5700156"/>
          </a:xfrm>
          <a:prstGeom prst="rect">
            <a:avLst/>
          </a:prstGeom>
          <a:solidFill>
            <a:srgbClr val="EDDDC6"/>
          </a:solidFill>
          <a:ln>
            <a:solidFill>
              <a:srgbClr val="EDD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graphicFrame>
            <p:nvGraphicFramePr>
              <p:cNvPr id="13" name="表格 12">
                <a:extLst>
                  <a:ext uri="{FF2B5EF4-FFF2-40B4-BE49-F238E27FC236}">
                    <a16:creationId xmlns:a16="http://schemas.microsoft.com/office/drawing/2014/main" id="{F8C8EF13-56C7-4B80-9017-AC199171E075}"/>
                  </a:ext>
                </a:extLst>
              </p:cNvPr>
              <p:cNvGraphicFramePr>
                <a:graphicFrameLocks noGrp="1"/>
              </p:cNvGraphicFramePr>
              <p:nvPr>
                <p:extLst>
                  <p:ext uri="{D42A27DB-BD31-4B8C-83A1-F6EECF244321}">
                    <p14:modId xmlns:p14="http://schemas.microsoft.com/office/powerpoint/2010/main" val="4092766241"/>
                  </p:ext>
                </p:extLst>
              </p:nvPr>
            </p:nvGraphicFramePr>
            <p:xfrm>
              <a:off x="5906271" y="2567849"/>
              <a:ext cx="6275095" cy="2092880"/>
            </p:xfrm>
            <a:graphic>
              <a:graphicData uri="http://schemas.openxmlformats.org/drawingml/2006/table">
                <a:tbl>
                  <a:tblPr firstRow="1" firstCol="1" bandRow="1">
                    <a:tableStyleId>{5C22544A-7EE6-4342-B048-85BDC9FD1C3A}</a:tableStyleId>
                  </a:tblPr>
                  <a:tblGrid>
                    <a:gridCol w="1208271">
                      <a:extLst>
                        <a:ext uri="{9D8B030D-6E8A-4147-A177-3AD203B41FA5}">
                          <a16:colId xmlns:a16="http://schemas.microsoft.com/office/drawing/2014/main" val="1482907462"/>
                        </a:ext>
                      </a:extLst>
                    </a:gridCol>
                    <a:gridCol w="1301767">
                      <a:extLst>
                        <a:ext uri="{9D8B030D-6E8A-4147-A177-3AD203B41FA5}">
                          <a16:colId xmlns:a16="http://schemas.microsoft.com/office/drawing/2014/main" val="1711119395"/>
                        </a:ext>
                      </a:extLst>
                    </a:gridCol>
                    <a:gridCol w="1154664">
                      <a:extLst>
                        <a:ext uri="{9D8B030D-6E8A-4147-A177-3AD203B41FA5}">
                          <a16:colId xmlns:a16="http://schemas.microsoft.com/office/drawing/2014/main" val="3006680865"/>
                        </a:ext>
                      </a:extLst>
                    </a:gridCol>
                    <a:gridCol w="1223158">
                      <a:extLst>
                        <a:ext uri="{9D8B030D-6E8A-4147-A177-3AD203B41FA5}">
                          <a16:colId xmlns:a16="http://schemas.microsoft.com/office/drawing/2014/main" val="4049183438"/>
                        </a:ext>
                      </a:extLst>
                    </a:gridCol>
                    <a:gridCol w="1387235">
                      <a:extLst>
                        <a:ext uri="{9D8B030D-6E8A-4147-A177-3AD203B41FA5}">
                          <a16:colId xmlns:a16="http://schemas.microsoft.com/office/drawing/2014/main" val="265348639"/>
                        </a:ext>
                      </a:extLst>
                    </a:gridCol>
                  </a:tblGrid>
                  <a:tr h="523220">
                    <a:tc>
                      <a:txBody>
                        <a:bodyPr/>
                        <a:lstStyle/>
                        <a:p>
                          <a:pPr indent="266700">
                            <a:lnSpc>
                              <a:spcPts val="2000"/>
                            </a:lnSpc>
                            <a:tabLst>
                              <a:tab pos="152400" algn="l"/>
                            </a:tabLst>
                          </a:pPr>
                          <a:r>
                            <a:rPr lang="zh-CN" sz="2000" kern="100" dirty="0">
                              <a:effectLst/>
                            </a:rPr>
                            <a:t>信噪比</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3</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165008370"/>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𝑡</m:t>
                                    </m:r>
                                  </m:sub>
                                </m:sSub>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500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3400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62605</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724137</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20913384"/>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𝑎</m:t>
                                    </m:r>
                                  </m:sub>
                                </m:sSub>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14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1207</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52957</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717721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23765061"/>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𝐴</m:t>
                                </m:r>
                                <m:r>
                                  <a:rPr lang="en-US" sz="2000" kern="100">
                                    <a:effectLst/>
                                    <a:latin typeface="Cambria Math" panose="02040503050406030204" pitchFamily="18" charset="0"/>
                                  </a:rPr>
                                  <m:t>%</m:t>
                                </m:r>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2.8%</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35.5%</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84.6%</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99.1%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383605512"/>
                      </a:ext>
                    </a:extLst>
                  </a:tr>
                </a:tbl>
              </a:graphicData>
            </a:graphic>
          </p:graphicFrame>
        </mc:Choice>
        <mc:Fallback xmlns="">
          <p:graphicFrame>
            <p:nvGraphicFramePr>
              <p:cNvPr id="13" name="表格 12">
                <a:extLst>
                  <a:ext uri="{FF2B5EF4-FFF2-40B4-BE49-F238E27FC236}">
                    <a16:creationId xmlns:a16="http://schemas.microsoft.com/office/drawing/2014/main" id="{F8C8EF13-56C7-4B80-9017-AC199171E075}"/>
                  </a:ext>
                </a:extLst>
              </p:cNvPr>
              <p:cNvGraphicFramePr>
                <a:graphicFrameLocks noGrp="1"/>
              </p:cNvGraphicFramePr>
              <p:nvPr>
                <p:extLst>
                  <p:ext uri="{D42A27DB-BD31-4B8C-83A1-F6EECF244321}">
                    <p14:modId xmlns:p14="http://schemas.microsoft.com/office/powerpoint/2010/main" val="4092766241"/>
                  </p:ext>
                </p:extLst>
              </p:nvPr>
            </p:nvGraphicFramePr>
            <p:xfrm>
              <a:off x="5906271" y="2567849"/>
              <a:ext cx="6275095" cy="2092880"/>
            </p:xfrm>
            <a:graphic>
              <a:graphicData uri="http://schemas.openxmlformats.org/drawingml/2006/table">
                <a:tbl>
                  <a:tblPr firstRow="1" firstCol="1" bandRow="1">
                    <a:tableStyleId>{5C22544A-7EE6-4342-B048-85BDC9FD1C3A}</a:tableStyleId>
                  </a:tblPr>
                  <a:tblGrid>
                    <a:gridCol w="1208271">
                      <a:extLst>
                        <a:ext uri="{9D8B030D-6E8A-4147-A177-3AD203B41FA5}">
                          <a16:colId xmlns:a16="http://schemas.microsoft.com/office/drawing/2014/main" val="1482907462"/>
                        </a:ext>
                      </a:extLst>
                    </a:gridCol>
                    <a:gridCol w="1301767">
                      <a:extLst>
                        <a:ext uri="{9D8B030D-6E8A-4147-A177-3AD203B41FA5}">
                          <a16:colId xmlns:a16="http://schemas.microsoft.com/office/drawing/2014/main" val="1711119395"/>
                        </a:ext>
                      </a:extLst>
                    </a:gridCol>
                    <a:gridCol w="1154664">
                      <a:extLst>
                        <a:ext uri="{9D8B030D-6E8A-4147-A177-3AD203B41FA5}">
                          <a16:colId xmlns:a16="http://schemas.microsoft.com/office/drawing/2014/main" val="3006680865"/>
                        </a:ext>
                      </a:extLst>
                    </a:gridCol>
                    <a:gridCol w="1223158">
                      <a:extLst>
                        <a:ext uri="{9D8B030D-6E8A-4147-A177-3AD203B41FA5}">
                          <a16:colId xmlns:a16="http://schemas.microsoft.com/office/drawing/2014/main" val="4049183438"/>
                        </a:ext>
                      </a:extLst>
                    </a:gridCol>
                    <a:gridCol w="1387235">
                      <a:extLst>
                        <a:ext uri="{9D8B030D-6E8A-4147-A177-3AD203B41FA5}">
                          <a16:colId xmlns:a16="http://schemas.microsoft.com/office/drawing/2014/main" val="265348639"/>
                        </a:ext>
                      </a:extLst>
                    </a:gridCol>
                  </a:tblGrid>
                  <a:tr h="523220">
                    <a:tc>
                      <a:txBody>
                        <a:bodyPr/>
                        <a:lstStyle/>
                        <a:p>
                          <a:pPr indent="266700">
                            <a:lnSpc>
                              <a:spcPts val="2000"/>
                            </a:lnSpc>
                            <a:tabLst>
                              <a:tab pos="152400" algn="l"/>
                            </a:tabLst>
                          </a:pPr>
                          <a:r>
                            <a:rPr lang="zh-CN" sz="2000" kern="100" dirty="0">
                              <a:effectLst/>
                            </a:rPr>
                            <a:t>信噪比</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3</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165008370"/>
                      </a:ext>
                    </a:extLst>
                  </a:tr>
                  <a:tr h="523220">
                    <a:tc>
                      <a:txBody>
                        <a:bodyPr/>
                        <a:lstStyle/>
                        <a:p>
                          <a:endParaRPr lang="zh-CN"/>
                        </a:p>
                      </a:txBody>
                      <a:tcPr marL="68580" marR="68580" marT="0" marB="0" anchor="ctr">
                        <a:blipFill>
                          <a:blip r:embed="rId4"/>
                          <a:stretch>
                            <a:fillRect l="-503" t="-101163" r="-420101" b="-203488"/>
                          </a:stretch>
                        </a:blipFill>
                      </a:tcP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500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3400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62605</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724137</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20913384"/>
                      </a:ext>
                    </a:extLst>
                  </a:tr>
                  <a:tr h="523220">
                    <a:tc>
                      <a:txBody>
                        <a:bodyPr/>
                        <a:lstStyle/>
                        <a:p>
                          <a:endParaRPr lang="zh-CN"/>
                        </a:p>
                      </a:txBody>
                      <a:tcPr marL="68580" marR="68580" marT="0" marB="0" anchor="ctr">
                        <a:blipFill>
                          <a:blip r:embed="rId4"/>
                          <a:stretch>
                            <a:fillRect l="-503" t="-201163" r="-420101" b="-103488"/>
                          </a:stretch>
                        </a:blipFill>
                      </a:tcP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14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1207</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52957</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717721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23765061"/>
                      </a:ext>
                    </a:extLst>
                  </a:tr>
                  <a:tr h="523220">
                    <a:tc>
                      <a:txBody>
                        <a:bodyPr/>
                        <a:lstStyle/>
                        <a:p>
                          <a:endParaRPr lang="zh-CN"/>
                        </a:p>
                      </a:txBody>
                      <a:tcPr marL="68580" marR="68580" marT="0" marB="0" anchor="ctr">
                        <a:blipFill>
                          <a:blip r:embed="rId4"/>
                          <a:stretch>
                            <a:fillRect l="-503" t="-301163" r="-420101" b="-3488"/>
                          </a:stretch>
                        </a:blipFill>
                      </a:tcP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2.8%</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35.5%</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84.6%</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99.1%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383605512"/>
                      </a:ext>
                    </a:extLst>
                  </a:tr>
                </a:tbl>
              </a:graphicData>
            </a:graphic>
          </p:graphicFrame>
        </mc:Fallback>
      </mc:AlternateContent>
      <p:sp>
        <p:nvSpPr>
          <p:cNvPr id="22" name="文本框 21">
            <a:extLst>
              <a:ext uri="{FF2B5EF4-FFF2-40B4-BE49-F238E27FC236}">
                <a16:creationId xmlns:a16="http://schemas.microsoft.com/office/drawing/2014/main" id="{65D126DB-045D-4E64-98AB-844850ABDA96}"/>
              </a:ext>
            </a:extLst>
          </p:cNvPr>
          <p:cNvSpPr txBox="1"/>
          <p:nvPr/>
        </p:nvSpPr>
        <p:spPr>
          <a:xfrm>
            <a:off x="7196447" y="2000394"/>
            <a:ext cx="4364182" cy="400110"/>
          </a:xfrm>
          <a:prstGeom prst="rect">
            <a:avLst/>
          </a:prstGeom>
          <a:noFill/>
        </p:spPr>
        <p:txBody>
          <a:bodyPr wrap="square">
            <a:spAutoFit/>
          </a:bodyPr>
          <a:lstStyle/>
          <a:p>
            <a:r>
              <a:rPr lang="en-US" altLang="zh-CN" sz="2000" dirty="0"/>
              <a:t>SC-SCL</a:t>
            </a:r>
            <a:r>
              <a:rPr lang="zh-CN" altLang="zh-CN" sz="2000" dirty="0"/>
              <a:t>算法中只执行</a:t>
            </a:r>
            <a:r>
              <a:rPr lang="en-US" altLang="zh-CN" sz="2000" dirty="0"/>
              <a:t>SC</a:t>
            </a:r>
            <a:r>
              <a:rPr lang="zh-CN" altLang="zh-CN" sz="2000" dirty="0"/>
              <a:t>算法的比例</a:t>
            </a:r>
            <a:endParaRPr lang="zh-CN" altLang="en-US" sz="2000" dirty="0"/>
          </a:p>
        </p:txBody>
      </p:sp>
      <p:pic>
        <p:nvPicPr>
          <p:cNvPr id="3" name="图片 2">
            <a:extLst>
              <a:ext uri="{FF2B5EF4-FFF2-40B4-BE49-F238E27FC236}">
                <a16:creationId xmlns:a16="http://schemas.microsoft.com/office/drawing/2014/main" id="{31E444C5-83AC-4C5F-87D3-81CEE1312797}"/>
              </a:ext>
            </a:extLst>
          </p:cNvPr>
          <p:cNvPicPr>
            <a:picLocks noChangeAspect="1"/>
          </p:cNvPicPr>
          <p:nvPr/>
        </p:nvPicPr>
        <p:blipFill>
          <a:blip r:embed="rId5"/>
          <a:stretch>
            <a:fillRect/>
          </a:stretch>
        </p:blipFill>
        <p:spPr>
          <a:xfrm>
            <a:off x="181838" y="1649830"/>
            <a:ext cx="5393403" cy="4323457"/>
          </a:xfrm>
          <a:prstGeom prst="rect">
            <a:avLst/>
          </a:prstGeom>
        </p:spPr>
      </p:pic>
      <p:sp>
        <p:nvSpPr>
          <p:cNvPr id="16" name="椭圆 15">
            <a:extLst>
              <a:ext uri="{FF2B5EF4-FFF2-40B4-BE49-F238E27FC236}">
                <a16:creationId xmlns:a16="http://schemas.microsoft.com/office/drawing/2014/main" id="{03D52E0B-B7E9-4775-BA4C-203B16AE2C35}"/>
              </a:ext>
            </a:extLst>
          </p:cNvPr>
          <p:cNvSpPr/>
          <p:nvPr/>
        </p:nvSpPr>
        <p:spPr>
          <a:xfrm>
            <a:off x="10953880" y="4142783"/>
            <a:ext cx="1071337" cy="492326"/>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流程图: 接点 16">
            <a:extLst>
              <a:ext uri="{FF2B5EF4-FFF2-40B4-BE49-F238E27FC236}">
                <a16:creationId xmlns:a16="http://schemas.microsoft.com/office/drawing/2014/main" id="{5525D8A6-FF72-49DF-8C49-76142AB1F478}"/>
              </a:ext>
            </a:extLst>
          </p:cNvPr>
          <p:cNvSpPr/>
          <p:nvPr/>
        </p:nvSpPr>
        <p:spPr>
          <a:xfrm>
            <a:off x="449860" y="982952"/>
            <a:ext cx="173782" cy="186843"/>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mc:AlternateContent xmlns:mc="http://schemas.openxmlformats.org/markup-compatibility/2006" xmlns:a14="http://schemas.microsoft.com/office/drawing/2010/main">
        <mc:Choice Requires="a14">
          <p:sp>
            <p:nvSpPr>
              <p:cNvPr id="15" name="文本框 14">
                <a:extLst>
                  <a:ext uri="{FF2B5EF4-FFF2-40B4-BE49-F238E27FC236}">
                    <a16:creationId xmlns:a16="http://schemas.microsoft.com/office/drawing/2014/main" id="{90095298-49A1-41C3-BA60-EA1E31DD2E8B}"/>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15" name="文本框 14">
                <a:extLst>
                  <a:ext uri="{FF2B5EF4-FFF2-40B4-BE49-F238E27FC236}">
                    <a16:creationId xmlns:a16="http://schemas.microsoft.com/office/drawing/2014/main" id="{90095298-49A1-41C3-BA60-EA1E31DD2E8B}"/>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6"/>
                <a:stretch>
                  <a:fillRect l="-1964" b="-24771"/>
                </a:stretch>
              </a:blipFill>
            </p:spPr>
            <p:txBody>
              <a:bodyPr/>
              <a:lstStyle/>
              <a:p>
                <a:r>
                  <a:rPr lang="zh-CN" altLang="en-US">
                    <a:noFill/>
                  </a:rPr>
                  <a:t> </a:t>
                </a:r>
              </a:p>
            </p:txBody>
          </p:sp>
        </mc:Fallback>
      </mc:AlternateContent>
      <p:pic>
        <p:nvPicPr>
          <p:cNvPr id="18" name="图片 17">
            <a:extLst>
              <a:ext uri="{FF2B5EF4-FFF2-40B4-BE49-F238E27FC236}">
                <a16:creationId xmlns:a16="http://schemas.microsoft.com/office/drawing/2014/main" id="{4FBA7035-D75D-4BEA-9B82-AFB3CD7B17BB}"/>
              </a:ext>
            </a:extLst>
          </p:cNvPr>
          <p:cNvPicPr>
            <a:picLocks noChangeAspect="1"/>
          </p:cNvPicPr>
          <p:nvPr/>
        </p:nvPicPr>
        <p:blipFill>
          <a:blip r:embed="rId7"/>
          <a:stretch>
            <a:fillRect/>
          </a:stretch>
        </p:blipFill>
        <p:spPr>
          <a:xfrm>
            <a:off x="9532874" y="106891"/>
            <a:ext cx="2470277" cy="844593"/>
          </a:xfrm>
          <a:prstGeom prst="rect">
            <a:avLst/>
          </a:prstGeom>
        </p:spPr>
      </p:pic>
    </p:spTree>
    <p:extLst>
      <p:ext uri="{BB962C8B-B14F-4D97-AF65-F5344CB8AC3E}">
        <p14:creationId xmlns:p14="http://schemas.microsoft.com/office/powerpoint/2010/main" val="33874251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778D6067-40EF-4D3A-9E97-FC6EE3BC86C6}"/>
              </a:ext>
            </a:extLst>
          </p:cNvPr>
          <p:cNvSpPr txBox="1"/>
          <p:nvPr/>
        </p:nvSpPr>
        <p:spPr>
          <a:xfrm>
            <a:off x="581891" y="795173"/>
            <a:ext cx="5324380" cy="400110"/>
          </a:xfrm>
          <a:prstGeom prst="rect">
            <a:avLst/>
          </a:prstGeom>
          <a:noFill/>
        </p:spPr>
        <p:txBody>
          <a:bodyPr wrap="square" rtlCol="0">
            <a:spAutoFit/>
          </a:bodyPr>
          <a:lstStyle/>
          <a:p>
            <a:r>
              <a:rPr lang="zh-CN" altLang="en-US" sz="2000" dirty="0"/>
              <a:t>（</a:t>
            </a:r>
            <a:r>
              <a:rPr lang="en-US" altLang="zh-CN" sz="2000" dirty="0"/>
              <a:t>512</a:t>
            </a:r>
            <a:r>
              <a:rPr lang="zh-CN" altLang="en-US" sz="2000" dirty="0"/>
              <a:t>，</a:t>
            </a:r>
            <a:r>
              <a:rPr lang="en-US" altLang="zh-CN" sz="2000" dirty="0"/>
              <a:t>256</a:t>
            </a:r>
            <a:r>
              <a:rPr lang="zh-CN" altLang="en-US" sz="2000" dirty="0"/>
              <a:t>）极化码 </a:t>
            </a:r>
            <a:r>
              <a:rPr lang="en-US" altLang="zh-CN" sz="2000" dirty="0"/>
              <a:t>SC-SCL</a:t>
            </a:r>
            <a:r>
              <a:rPr lang="zh-CN" altLang="en-US" sz="2000" dirty="0"/>
              <a:t>译码算法仿真</a:t>
            </a:r>
          </a:p>
        </p:txBody>
      </p:sp>
      <p:sp>
        <p:nvSpPr>
          <p:cNvPr id="8" name="矩形 7">
            <a:extLst>
              <a:ext uri="{FF2B5EF4-FFF2-40B4-BE49-F238E27FC236}">
                <a16:creationId xmlns:a16="http://schemas.microsoft.com/office/drawing/2014/main" id="{194C0AC5-2A02-4F15-A692-524CBBBB5B2E}"/>
              </a:ext>
            </a:extLst>
          </p:cNvPr>
          <p:cNvSpPr/>
          <p:nvPr/>
        </p:nvSpPr>
        <p:spPr>
          <a:xfrm>
            <a:off x="5694219" y="1157844"/>
            <a:ext cx="45719" cy="5700156"/>
          </a:xfrm>
          <a:prstGeom prst="rect">
            <a:avLst/>
          </a:prstGeom>
          <a:solidFill>
            <a:srgbClr val="EDDDC6"/>
          </a:solidFill>
          <a:ln>
            <a:solidFill>
              <a:srgbClr val="EDD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graphicFrame>
            <p:nvGraphicFramePr>
              <p:cNvPr id="13" name="表格 12">
                <a:extLst>
                  <a:ext uri="{FF2B5EF4-FFF2-40B4-BE49-F238E27FC236}">
                    <a16:creationId xmlns:a16="http://schemas.microsoft.com/office/drawing/2014/main" id="{F8C8EF13-56C7-4B80-9017-AC199171E075}"/>
                  </a:ext>
                </a:extLst>
              </p:cNvPr>
              <p:cNvGraphicFramePr>
                <a:graphicFrameLocks noGrp="1"/>
              </p:cNvGraphicFramePr>
              <p:nvPr>
                <p:extLst>
                  <p:ext uri="{D42A27DB-BD31-4B8C-83A1-F6EECF244321}">
                    <p14:modId xmlns:p14="http://schemas.microsoft.com/office/powerpoint/2010/main" val="3674795916"/>
                  </p:ext>
                </p:extLst>
              </p:nvPr>
            </p:nvGraphicFramePr>
            <p:xfrm>
              <a:off x="5906271" y="2567849"/>
              <a:ext cx="6275095" cy="2092880"/>
            </p:xfrm>
            <a:graphic>
              <a:graphicData uri="http://schemas.openxmlformats.org/drawingml/2006/table">
                <a:tbl>
                  <a:tblPr firstRow="1" firstCol="1" bandRow="1">
                    <a:tableStyleId>{5C22544A-7EE6-4342-B048-85BDC9FD1C3A}</a:tableStyleId>
                  </a:tblPr>
                  <a:tblGrid>
                    <a:gridCol w="1208271">
                      <a:extLst>
                        <a:ext uri="{9D8B030D-6E8A-4147-A177-3AD203B41FA5}">
                          <a16:colId xmlns:a16="http://schemas.microsoft.com/office/drawing/2014/main" val="1482907462"/>
                        </a:ext>
                      </a:extLst>
                    </a:gridCol>
                    <a:gridCol w="1301767">
                      <a:extLst>
                        <a:ext uri="{9D8B030D-6E8A-4147-A177-3AD203B41FA5}">
                          <a16:colId xmlns:a16="http://schemas.microsoft.com/office/drawing/2014/main" val="1711119395"/>
                        </a:ext>
                      </a:extLst>
                    </a:gridCol>
                    <a:gridCol w="1154664">
                      <a:extLst>
                        <a:ext uri="{9D8B030D-6E8A-4147-A177-3AD203B41FA5}">
                          <a16:colId xmlns:a16="http://schemas.microsoft.com/office/drawing/2014/main" val="3006680865"/>
                        </a:ext>
                      </a:extLst>
                    </a:gridCol>
                    <a:gridCol w="1223158">
                      <a:extLst>
                        <a:ext uri="{9D8B030D-6E8A-4147-A177-3AD203B41FA5}">
                          <a16:colId xmlns:a16="http://schemas.microsoft.com/office/drawing/2014/main" val="4049183438"/>
                        </a:ext>
                      </a:extLst>
                    </a:gridCol>
                    <a:gridCol w="1387235">
                      <a:extLst>
                        <a:ext uri="{9D8B030D-6E8A-4147-A177-3AD203B41FA5}">
                          <a16:colId xmlns:a16="http://schemas.microsoft.com/office/drawing/2014/main" val="265348639"/>
                        </a:ext>
                      </a:extLst>
                    </a:gridCol>
                  </a:tblGrid>
                  <a:tr h="523220">
                    <a:tc>
                      <a:txBody>
                        <a:bodyPr/>
                        <a:lstStyle/>
                        <a:p>
                          <a:pPr indent="266700">
                            <a:lnSpc>
                              <a:spcPts val="2000"/>
                            </a:lnSpc>
                            <a:tabLst>
                              <a:tab pos="152400" algn="l"/>
                            </a:tabLst>
                          </a:pPr>
                          <a:r>
                            <a:rPr lang="zh-CN" sz="2000" kern="100" dirty="0">
                              <a:effectLst/>
                            </a:rPr>
                            <a:t>信噪比</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3</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165008370"/>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𝑡</m:t>
                                    </m:r>
                                  </m:sub>
                                </m:sSub>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500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6190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232284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1000000</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20913384"/>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sSub>
                                  <m:sSubPr>
                                    <m:ctrlPr>
                                      <a:rPr lang="zh-CN" sz="2000" i="1" kern="100">
                                        <a:effectLst/>
                                        <a:latin typeface="Cambria Math" panose="02040503050406030204" pitchFamily="18" charset="0"/>
                                      </a:rPr>
                                    </m:ctrlPr>
                                  </m:sSubPr>
                                  <m:e>
                                    <m:r>
                                      <a:rPr lang="en-US" sz="2000" kern="100">
                                        <a:effectLst/>
                                        <a:latin typeface="Cambria Math" panose="02040503050406030204" pitchFamily="18" charset="0"/>
                                      </a:rPr>
                                      <m:t>𝑁</m:t>
                                    </m:r>
                                  </m:e>
                                  <m:sub>
                                    <m:r>
                                      <a:rPr lang="en-US" sz="2000" kern="100">
                                        <a:effectLst/>
                                        <a:latin typeface="Cambria Math" panose="02040503050406030204" pitchFamily="18" charset="0"/>
                                      </a:rPr>
                                      <m:t>𝑎</m:t>
                                    </m:r>
                                  </m:sub>
                                </m:sSub>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0</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852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183960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994043</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23765061"/>
                      </a:ext>
                    </a:extLst>
                  </a:tr>
                  <a:tr h="523220">
                    <a:tc>
                      <a:txBody>
                        <a:bodyPr/>
                        <a:lstStyle/>
                        <a:p>
                          <a:pPr indent="266700">
                            <a:lnSpc>
                              <a:spcPts val="2000"/>
                            </a:lnSpc>
                            <a:tabLst>
                              <a:tab pos="152400" algn="l"/>
                            </a:tabLst>
                          </a:pPr>
                          <a14:m>
                            <m:oMathPara xmlns:m="http://schemas.openxmlformats.org/officeDocument/2006/math">
                              <m:oMathParaPr>
                                <m:jc m:val="centerGroup"/>
                              </m:oMathParaPr>
                              <m:oMath xmlns:m="http://schemas.openxmlformats.org/officeDocument/2006/math">
                                <m:r>
                                  <a:rPr lang="en-US" sz="2000" kern="100">
                                    <a:effectLst/>
                                    <a:latin typeface="Cambria Math" panose="02040503050406030204" pitchFamily="18" charset="0"/>
                                  </a:rPr>
                                  <m:t>𝐴</m:t>
                                </m:r>
                                <m:r>
                                  <a:rPr lang="en-US" sz="2000" kern="100">
                                    <a:effectLst/>
                                    <a:latin typeface="Cambria Math" panose="02040503050406030204" pitchFamily="18" charset="0"/>
                                  </a:rPr>
                                  <m:t>%</m:t>
                                </m:r>
                              </m:oMath>
                            </m:oMathPara>
                          </a14:m>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0</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13.7%</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79.2%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99.4%</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383605512"/>
                      </a:ext>
                    </a:extLst>
                  </a:tr>
                </a:tbl>
              </a:graphicData>
            </a:graphic>
          </p:graphicFrame>
        </mc:Choice>
        <mc:Fallback xmlns="">
          <p:graphicFrame>
            <p:nvGraphicFramePr>
              <p:cNvPr id="13" name="表格 12">
                <a:extLst>
                  <a:ext uri="{FF2B5EF4-FFF2-40B4-BE49-F238E27FC236}">
                    <a16:creationId xmlns:a16="http://schemas.microsoft.com/office/drawing/2014/main" id="{F8C8EF13-56C7-4B80-9017-AC199171E075}"/>
                  </a:ext>
                </a:extLst>
              </p:cNvPr>
              <p:cNvGraphicFramePr>
                <a:graphicFrameLocks noGrp="1"/>
              </p:cNvGraphicFramePr>
              <p:nvPr>
                <p:extLst>
                  <p:ext uri="{D42A27DB-BD31-4B8C-83A1-F6EECF244321}">
                    <p14:modId xmlns:p14="http://schemas.microsoft.com/office/powerpoint/2010/main" val="3674795916"/>
                  </p:ext>
                </p:extLst>
              </p:nvPr>
            </p:nvGraphicFramePr>
            <p:xfrm>
              <a:off x="5906271" y="2567849"/>
              <a:ext cx="6275095" cy="2092880"/>
            </p:xfrm>
            <a:graphic>
              <a:graphicData uri="http://schemas.openxmlformats.org/drawingml/2006/table">
                <a:tbl>
                  <a:tblPr firstRow="1" firstCol="1" bandRow="1">
                    <a:tableStyleId>{5C22544A-7EE6-4342-B048-85BDC9FD1C3A}</a:tableStyleId>
                  </a:tblPr>
                  <a:tblGrid>
                    <a:gridCol w="1208271">
                      <a:extLst>
                        <a:ext uri="{9D8B030D-6E8A-4147-A177-3AD203B41FA5}">
                          <a16:colId xmlns:a16="http://schemas.microsoft.com/office/drawing/2014/main" val="1482907462"/>
                        </a:ext>
                      </a:extLst>
                    </a:gridCol>
                    <a:gridCol w="1301767">
                      <a:extLst>
                        <a:ext uri="{9D8B030D-6E8A-4147-A177-3AD203B41FA5}">
                          <a16:colId xmlns:a16="http://schemas.microsoft.com/office/drawing/2014/main" val="1711119395"/>
                        </a:ext>
                      </a:extLst>
                    </a:gridCol>
                    <a:gridCol w="1154664">
                      <a:extLst>
                        <a:ext uri="{9D8B030D-6E8A-4147-A177-3AD203B41FA5}">
                          <a16:colId xmlns:a16="http://schemas.microsoft.com/office/drawing/2014/main" val="3006680865"/>
                        </a:ext>
                      </a:extLst>
                    </a:gridCol>
                    <a:gridCol w="1223158">
                      <a:extLst>
                        <a:ext uri="{9D8B030D-6E8A-4147-A177-3AD203B41FA5}">
                          <a16:colId xmlns:a16="http://schemas.microsoft.com/office/drawing/2014/main" val="4049183438"/>
                        </a:ext>
                      </a:extLst>
                    </a:gridCol>
                    <a:gridCol w="1387235">
                      <a:extLst>
                        <a:ext uri="{9D8B030D-6E8A-4147-A177-3AD203B41FA5}">
                          <a16:colId xmlns:a16="http://schemas.microsoft.com/office/drawing/2014/main" val="265348639"/>
                        </a:ext>
                      </a:extLst>
                    </a:gridCol>
                  </a:tblGrid>
                  <a:tr h="523220">
                    <a:tc>
                      <a:txBody>
                        <a:bodyPr/>
                        <a:lstStyle/>
                        <a:p>
                          <a:pPr indent="266700">
                            <a:lnSpc>
                              <a:spcPts val="2000"/>
                            </a:lnSpc>
                            <a:tabLst>
                              <a:tab pos="152400" algn="l"/>
                            </a:tabLst>
                          </a:pPr>
                          <a:r>
                            <a:rPr lang="zh-CN" sz="2000" kern="100" dirty="0">
                              <a:effectLst/>
                            </a:rPr>
                            <a:t>信噪比</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1</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rPr>
                            <a:t>3</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rPr>
                            <a:t>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165008370"/>
                      </a:ext>
                    </a:extLst>
                  </a:tr>
                  <a:tr h="523220">
                    <a:tc>
                      <a:txBody>
                        <a:bodyPr/>
                        <a:lstStyle/>
                        <a:p>
                          <a:endParaRPr lang="zh-CN"/>
                        </a:p>
                      </a:txBody>
                      <a:tcPr marL="68580" marR="68580" marT="0" marB="0" anchor="ctr">
                        <a:blipFill>
                          <a:blip r:embed="rId4"/>
                          <a:stretch>
                            <a:fillRect l="-503" t="-101163" r="-420101" b="-203488"/>
                          </a:stretch>
                        </a:blipFill>
                      </a:tcP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500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6190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232284</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1000000</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20913384"/>
                      </a:ext>
                    </a:extLst>
                  </a:tr>
                  <a:tr h="523220">
                    <a:tc>
                      <a:txBody>
                        <a:bodyPr/>
                        <a:lstStyle/>
                        <a:p>
                          <a:endParaRPr lang="zh-CN"/>
                        </a:p>
                      </a:txBody>
                      <a:tcPr marL="68580" marR="68580" marT="0" marB="0" anchor="ctr">
                        <a:blipFill>
                          <a:blip r:embed="rId4"/>
                          <a:stretch>
                            <a:fillRect l="-503" t="-201163" r="-420101" b="-103488"/>
                          </a:stretch>
                        </a:blipFill>
                      </a:tcP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0</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852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183960</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994043</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23765061"/>
                      </a:ext>
                    </a:extLst>
                  </a:tr>
                  <a:tr h="523220">
                    <a:tc>
                      <a:txBody>
                        <a:bodyPr/>
                        <a:lstStyle/>
                        <a:p>
                          <a:endParaRPr lang="zh-CN"/>
                        </a:p>
                      </a:txBody>
                      <a:tcPr marL="68580" marR="68580" marT="0" marB="0" anchor="ctr">
                        <a:blipFill>
                          <a:blip r:embed="rId4"/>
                          <a:stretch>
                            <a:fillRect l="-503" t="-301163" r="-420101" b="-3488"/>
                          </a:stretch>
                        </a:blipFill>
                      </a:tcP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0</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a:effectLst/>
                              <a:latin typeface="Times New Roman" panose="02020603050405020304" pitchFamily="18" charset="0"/>
                              <a:ea typeface="宋体" panose="02010600030101010101" pitchFamily="2" charset="-122"/>
                              <a:cs typeface="Times New Roman" panose="02020603050405020304" pitchFamily="18" charset="0"/>
                            </a:rPr>
                            <a:t>13.7%</a:t>
                          </a:r>
                          <a:endParaRPr lang="zh-CN" sz="2000" kern="10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79.2%</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tc>
                      <a:txBody>
                        <a:bodyPr/>
                        <a:lstStyle/>
                        <a:p>
                          <a:pPr indent="266700">
                            <a:lnSpc>
                              <a:spcPts val="2000"/>
                            </a:lnSpc>
                            <a:tabLst>
                              <a:tab pos="152400" algn="l"/>
                            </a:tabLst>
                          </a:pPr>
                          <a:r>
                            <a:rPr lang="en-US" sz="2000" kern="100" dirty="0">
                              <a:effectLst/>
                              <a:latin typeface="Times New Roman" panose="02020603050405020304" pitchFamily="18" charset="0"/>
                              <a:ea typeface="宋体" panose="02010600030101010101" pitchFamily="2" charset="-122"/>
                              <a:cs typeface="Times New Roman" panose="02020603050405020304" pitchFamily="18" charset="0"/>
                            </a:rPr>
                            <a:t>99.4%</a:t>
                          </a:r>
                          <a:endParaRPr lang="zh-CN" sz="2000" kern="100" dirty="0">
                            <a:effectLst/>
                            <a:latin typeface="宋体" panose="02010600030101010101" pitchFamily="2" charset="-122"/>
                            <a:ea typeface="宋体"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383605512"/>
                      </a:ext>
                    </a:extLst>
                  </a:tr>
                </a:tbl>
              </a:graphicData>
            </a:graphic>
          </p:graphicFrame>
        </mc:Fallback>
      </mc:AlternateContent>
      <p:sp>
        <p:nvSpPr>
          <p:cNvPr id="22" name="文本框 21">
            <a:extLst>
              <a:ext uri="{FF2B5EF4-FFF2-40B4-BE49-F238E27FC236}">
                <a16:creationId xmlns:a16="http://schemas.microsoft.com/office/drawing/2014/main" id="{65D126DB-045D-4E64-98AB-844850ABDA96}"/>
              </a:ext>
            </a:extLst>
          </p:cNvPr>
          <p:cNvSpPr txBox="1"/>
          <p:nvPr/>
        </p:nvSpPr>
        <p:spPr>
          <a:xfrm>
            <a:off x="7196447" y="2000394"/>
            <a:ext cx="4364182" cy="400110"/>
          </a:xfrm>
          <a:prstGeom prst="rect">
            <a:avLst/>
          </a:prstGeom>
          <a:noFill/>
        </p:spPr>
        <p:txBody>
          <a:bodyPr wrap="square">
            <a:spAutoFit/>
          </a:bodyPr>
          <a:lstStyle/>
          <a:p>
            <a:r>
              <a:rPr lang="en-US" altLang="zh-CN" sz="2000" dirty="0"/>
              <a:t>SC-SCL</a:t>
            </a:r>
            <a:r>
              <a:rPr lang="zh-CN" altLang="zh-CN" sz="2000" dirty="0"/>
              <a:t>算法中只执行</a:t>
            </a:r>
            <a:r>
              <a:rPr lang="en-US" altLang="zh-CN" sz="2000" dirty="0"/>
              <a:t>SC</a:t>
            </a:r>
            <a:r>
              <a:rPr lang="zh-CN" altLang="zh-CN" sz="2000" dirty="0"/>
              <a:t>算法的比例</a:t>
            </a:r>
            <a:endParaRPr lang="zh-CN" altLang="en-US" sz="2000" dirty="0"/>
          </a:p>
        </p:txBody>
      </p:sp>
      <p:pic>
        <p:nvPicPr>
          <p:cNvPr id="4" name="图片 3">
            <a:extLst>
              <a:ext uri="{FF2B5EF4-FFF2-40B4-BE49-F238E27FC236}">
                <a16:creationId xmlns:a16="http://schemas.microsoft.com/office/drawing/2014/main" id="{6B956F27-F4D3-46DE-9A95-E45A8EC6D29B}"/>
              </a:ext>
            </a:extLst>
          </p:cNvPr>
          <p:cNvPicPr>
            <a:picLocks noChangeAspect="1"/>
          </p:cNvPicPr>
          <p:nvPr/>
        </p:nvPicPr>
        <p:blipFill>
          <a:blip r:embed="rId5"/>
          <a:stretch>
            <a:fillRect/>
          </a:stretch>
        </p:blipFill>
        <p:spPr>
          <a:xfrm>
            <a:off x="158535" y="1668452"/>
            <a:ext cx="5415070" cy="4314682"/>
          </a:xfrm>
          <a:prstGeom prst="rect">
            <a:avLst/>
          </a:prstGeom>
        </p:spPr>
      </p:pic>
      <p:sp>
        <p:nvSpPr>
          <p:cNvPr id="15" name="椭圆 14">
            <a:extLst>
              <a:ext uri="{FF2B5EF4-FFF2-40B4-BE49-F238E27FC236}">
                <a16:creationId xmlns:a16="http://schemas.microsoft.com/office/drawing/2014/main" id="{3166519C-50A8-4B99-A326-7E2991C22E69}"/>
              </a:ext>
            </a:extLst>
          </p:cNvPr>
          <p:cNvSpPr/>
          <p:nvPr/>
        </p:nvSpPr>
        <p:spPr>
          <a:xfrm>
            <a:off x="10953880" y="4142783"/>
            <a:ext cx="1071337" cy="492326"/>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流程图: 接点 15">
            <a:extLst>
              <a:ext uri="{FF2B5EF4-FFF2-40B4-BE49-F238E27FC236}">
                <a16:creationId xmlns:a16="http://schemas.microsoft.com/office/drawing/2014/main" id="{B02F8F9D-1615-458C-B0A0-36E0B9840A8E}"/>
              </a:ext>
            </a:extLst>
          </p:cNvPr>
          <p:cNvSpPr/>
          <p:nvPr/>
        </p:nvSpPr>
        <p:spPr>
          <a:xfrm>
            <a:off x="449860" y="909412"/>
            <a:ext cx="173782" cy="186843"/>
          </a:xfrm>
          <a:prstGeom prst="flowChartConnector">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mc:AlternateContent xmlns:mc="http://schemas.openxmlformats.org/markup-compatibility/2006" xmlns:a14="http://schemas.microsoft.com/office/drawing/2010/main">
        <mc:Choice Requires="a14">
          <p:sp>
            <p:nvSpPr>
              <p:cNvPr id="17" name="文本框 16">
                <a:extLst>
                  <a:ext uri="{FF2B5EF4-FFF2-40B4-BE49-F238E27FC236}">
                    <a16:creationId xmlns:a16="http://schemas.microsoft.com/office/drawing/2014/main" id="{2503AF76-FD83-4D37-9699-D09D0689DDBB}"/>
                  </a:ext>
                </a:extLst>
              </p:cNvPr>
              <p:cNvSpPr txBox="1"/>
              <p:nvPr/>
            </p:nvSpPr>
            <p:spPr>
              <a:xfrm>
                <a:off x="114220" y="155235"/>
                <a:ext cx="651518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2.3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译码可靠性测度：冻结比特差异度</a:t>
                </a:r>
                <a14:m>
                  <m:oMath xmlns:m="http://schemas.openxmlformats.org/officeDocument/2006/math">
                    <m:r>
                      <a:rPr lang="zh-CN" altLang="en-US" sz="2800" b="1" i="1" smtClean="0">
                        <a:solidFill>
                          <a:srgbClr val="133984"/>
                        </a:solidFill>
                        <a:latin typeface="Cambria Math" panose="02040503050406030204" pitchFamily="18" charset="0"/>
                        <a:ea typeface="微软雅黑" panose="020B0503020204020204" pitchFamily="34" charset="-122"/>
                        <a:sym typeface="+mn-lt"/>
                      </a:rPr>
                      <m:t>𝜹</m:t>
                    </m:r>
                  </m:oMath>
                </a14:m>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mc:Choice>
        <mc:Fallback xmlns="">
          <p:sp>
            <p:nvSpPr>
              <p:cNvPr id="17" name="文本框 16">
                <a:extLst>
                  <a:ext uri="{FF2B5EF4-FFF2-40B4-BE49-F238E27FC236}">
                    <a16:creationId xmlns:a16="http://schemas.microsoft.com/office/drawing/2014/main" id="{2503AF76-FD83-4D37-9699-D09D0689DDBB}"/>
                  </a:ext>
                </a:extLst>
              </p:cNvPr>
              <p:cNvSpPr txBox="1">
                <a:spLocks noRot="1" noChangeAspect="1" noMove="1" noResize="1" noEditPoints="1" noAdjustHandles="1" noChangeArrowheads="1" noChangeShapeType="1" noTextEdit="1"/>
              </p:cNvSpPr>
              <p:nvPr/>
            </p:nvSpPr>
            <p:spPr>
              <a:xfrm>
                <a:off x="114220" y="155235"/>
                <a:ext cx="6515180" cy="662554"/>
              </a:xfrm>
              <a:prstGeom prst="rect">
                <a:avLst/>
              </a:prstGeom>
              <a:blipFill>
                <a:blip r:embed="rId6"/>
                <a:stretch>
                  <a:fillRect l="-1964" b="-24771"/>
                </a:stretch>
              </a:blipFill>
            </p:spPr>
            <p:txBody>
              <a:bodyPr/>
              <a:lstStyle/>
              <a:p>
                <a:r>
                  <a:rPr lang="zh-CN" altLang="en-US">
                    <a:noFill/>
                  </a:rPr>
                  <a:t> </a:t>
                </a:r>
              </a:p>
            </p:txBody>
          </p:sp>
        </mc:Fallback>
      </mc:AlternateContent>
      <p:pic>
        <p:nvPicPr>
          <p:cNvPr id="18" name="图片 17">
            <a:extLst>
              <a:ext uri="{FF2B5EF4-FFF2-40B4-BE49-F238E27FC236}">
                <a16:creationId xmlns:a16="http://schemas.microsoft.com/office/drawing/2014/main" id="{9752A88F-A74D-445F-95CE-3F766DE55CA6}"/>
              </a:ext>
            </a:extLst>
          </p:cNvPr>
          <p:cNvPicPr>
            <a:picLocks noChangeAspect="1"/>
          </p:cNvPicPr>
          <p:nvPr/>
        </p:nvPicPr>
        <p:blipFill>
          <a:blip r:embed="rId7"/>
          <a:stretch>
            <a:fillRect/>
          </a:stretch>
        </p:blipFill>
        <p:spPr>
          <a:xfrm>
            <a:off x="9532874" y="106891"/>
            <a:ext cx="2470277" cy="844593"/>
          </a:xfrm>
          <a:prstGeom prst="rect">
            <a:avLst/>
          </a:prstGeom>
        </p:spPr>
      </p:pic>
      <p:sp>
        <p:nvSpPr>
          <p:cNvPr id="2" name="文本框 1">
            <a:extLst>
              <a:ext uri="{FF2B5EF4-FFF2-40B4-BE49-F238E27FC236}">
                <a16:creationId xmlns:a16="http://schemas.microsoft.com/office/drawing/2014/main" id="{F804CC8D-D12E-4C32-94C0-C69BBB5686AF}"/>
              </a:ext>
            </a:extLst>
          </p:cNvPr>
          <p:cNvSpPr txBox="1"/>
          <p:nvPr/>
        </p:nvSpPr>
        <p:spPr>
          <a:xfrm>
            <a:off x="6211649" y="5729288"/>
            <a:ext cx="5821816" cy="461665"/>
          </a:xfrm>
          <a:prstGeom prst="rect">
            <a:avLst/>
          </a:prstGeom>
          <a:noFill/>
        </p:spPr>
        <p:txBody>
          <a:bodyPr wrap="square" rtlCol="0">
            <a:spAutoFit/>
          </a:bodyPr>
          <a:lstStyle/>
          <a:p>
            <a:r>
              <a:rPr lang="zh-CN" altLang="en-US" sz="2400" dirty="0"/>
              <a:t>性能与</a:t>
            </a:r>
            <a:r>
              <a:rPr lang="en-US" altLang="zh-CN" sz="2400" dirty="0"/>
              <a:t>SCL</a:t>
            </a:r>
            <a:r>
              <a:rPr lang="zh-CN" altLang="en-US" sz="2400" dirty="0"/>
              <a:t>算法持平，复杂度降低约</a:t>
            </a:r>
            <a:r>
              <a:rPr lang="en-US" altLang="zh-CN" sz="2400" dirty="0"/>
              <a:t>99%</a:t>
            </a:r>
            <a:endParaRPr lang="zh-CN" altLang="en-US" sz="2400" dirty="0"/>
          </a:p>
        </p:txBody>
      </p:sp>
      <p:sp>
        <p:nvSpPr>
          <p:cNvPr id="3" name="矩形 2">
            <a:extLst>
              <a:ext uri="{FF2B5EF4-FFF2-40B4-BE49-F238E27FC236}">
                <a16:creationId xmlns:a16="http://schemas.microsoft.com/office/drawing/2014/main" id="{0D1C431B-5358-4C5A-A5B2-C2F0F54A3501}"/>
              </a:ext>
            </a:extLst>
          </p:cNvPr>
          <p:cNvSpPr/>
          <p:nvPr/>
        </p:nvSpPr>
        <p:spPr>
          <a:xfrm>
            <a:off x="6022181" y="5536406"/>
            <a:ext cx="5821816" cy="87438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4541426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 grpId="0"/>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36">
            <a:extLst>
              <a:ext uri="{FF2B5EF4-FFF2-40B4-BE49-F238E27FC236}">
                <a16:creationId xmlns:a16="http://schemas.microsoft.com/office/drawing/2014/main" id="{BA181861-9457-460C-B5ED-6DE3630F7C25}"/>
              </a:ext>
            </a:extLst>
          </p:cNvPr>
          <p:cNvGrpSpPr>
            <a:grpSpLocks/>
          </p:cNvGrpSpPr>
          <p:nvPr/>
        </p:nvGrpSpPr>
        <p:grpSpPr bwMode="auto">
          <a:xfrm>
            <a:off x="2327720" y="2846388"/>
            <a:ext cx="6945312" cy="571500"/>
            <a:chOff x="928662" y="1643050"/>
            <a:chExt cx="6944628" cy="571504"/>
          </a:xfrm>
        </p:grpSpPr>
        <p:cxnSp>
          <p:nvCxnSpPr>
            <p:cNvPr id="26" name="直接连接符 25">
              <a:extLst>
                <a:ext uri="{FF2B5EF4-FFF2-40B4-BE49-F238E27FC236}">
                  <a16:creationId xmlns:a16="http://schemas.microsoft.com/office/drawing/2014/main" id="{6602FAE6-3BE4-47B2-A304-75EE801D7C34}"/>
                </a:ext>
              </a:extLst>
            </p:cNvPr>
            <p:cNvCxnSpPr>
              <a:cxnSpLocks noChangeShapeType="1"/>
            </p:cNvCxnSpPr>
            <p:nvPr/>
          </p:nvCxnSpPr>
          <p:spPr bwMode="auto">
            <a:xfrm flipV="1">
              <a:off x="1357290" y="2174867"/>
              <a:ext cx="6516733" cy="14287"/>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27" name="矩形 26">
              <a:extLst>
                <a:ext uri="{FF2B5EF4-FFF2-40B4-BE49-F238E27FC236}">
                  <a16:creationId xmlns:a16="http://schemas.microsoft.com/office/drawing/2014/main" id="{5289F7CE-A99E-4A25-B827-30763FAC0DA4}"/>
                </a:ext>
              </a:extLst>
            </p:cNvPr>
            <p:cNvSpPr/>
            <p:nvPr/>
          </p:nvSpPr>
          <p:spPr>
            <a:xfrm>
              <a:off x="928662" y="1643050"/>
              <a:ext cx="571444" cy="571504"/>
            </a:xfrm>
            <a:prstGeom prst="rect">
              <a:avLst/>
            </a:prstGeom>
            <a:solidFill>
              <a:srgbClr val="4F81BD">
                <a:lumMod val="40000"/>
                <a:lumOff val="60000"/>
              </a:srgbClr>
            </a:solidFill>
            <a:ln w="25400" cap="flat" cmpd="sng" algn="ctr">
              <a:noFill/>
              <a:prstDash val="solid"/>
            </a:ln>
            <a:effectLst/>
          </p:spPr>
          <p:txBody>
            <a:bodyPr anchor="ctr"/>
            <a:lstStyle/>
            <a:p>
              <a:pPr eaLnBrk="1" fontAlgn="auto" hangingPunct="1">
                <a:spcBef>
                  <a:spcPts val="0"/>
                </a:spcBef>
                <a:spcAft>
                  <a:spcPts val="0"/>
                </a:spcAft>
                <a:defRPr/>
              </a:pPr>
              <a:r>
                <a:rPr kumimoji="0" lang="en-US" altLang="zh-CN" sz="3200" i="1" kern="0" dirty="0">
                  <a:solidFill>
                    <a:srgbClr val="3E3E9F"/>
                  </a:solidFill>
                  <a:latin typeface="Bernard MT Condensed" pitchFamily="18" charset="0"/>
                  <a:ea typeface="宋体"/>
                </a:rPr>
                <a:t>1</a:t>
              </a:r>
              <a:endParaRPr kumimoji="0" lang="zh-CN" altLang="en-US" sz="3200" i="1" kern="0" dirty="0">
                <a:solidFill>
                  <a:srgbClr val="3E3E9F"/>
                </a:solidFill>
                <a:latin typeface="Bernard MT Condensed" pitchFamily="18" charset="0"/>
                <a:ea typeface="宋体"/>
              </a:endParaRPr>
            </a:p>
          </p:txBody>
        </p:sp>
      </p:grpSp>
      <p:sp>
        <p:nvSpPr>
          <p:cNvPr id="38" name="TextBox 37">
            <a:extLst>
              <a:ext uri="{FF2B5EF4-FFF2-40B4-BE49-F238E27FC236}">
                <a16:creationId xmlns:a16="http://schemas.microsoft.com/office/drawing/2014/main" id="{CEB26FA6-80F1-4550-B2E9-3419CDD9904D}"/>
              </a:ext>
            </a:extLst>
          </p:cNvPr>
          <p:cNvSpPr txBox="1">
            <a:spLocks noChangeArrowheads="1"/>
          </p:cNvSpPr>
          <p:nvPr/>
        </p:nvSpPr>
        <p:spPr bwMode="auto">
          <a:xfrm>
            <a:off x="3042095" y="2862263"/>
            <a:ext cx="62865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fontAlgn="auto" hangingPunct="1">
              <a:spcBef>
                <a:spcPts val="0"/>
              </a:spcBef>
              <a:spcAft>
                <a:spcPts val="0"/>
              </a:spcAft>
              <a:defRPr/>
            </a:pPr>
            <a:r>
              <a:rPr lang="zh-CN" altLang="en-US" sz="2400" b="1" kern="0" dirty="0">
                <a:solidFill>
                  <a:srgbClr val="3E3E9F"/>
                </a:solidFill>
                <a:latin typeface="微软雅黑" pitchFamily="34" charset="-122"/>
                <a:ea typeface="微软雅黑" pitchFamily="34" charset="-122"/>
              </a:rPr>
              <a:t>背景及现状</a:t>
            </a:r>
          </a:p>
        </p:txBody>
      </p:sp>
      <p:grpSp>
        <p:nvGrpSpPr>
          <p:cNvPr id="40" name="组合 39">
            <a:extLst>
              <a:ext uri="{FF2B5EF4-FFF2-40B4-BE49-F238E27FC236}">
                <a16:creationId xmlns:a16="http://schemas.microsoft.com/office/drawing/2014/main" id="{C9997AB5-286C-4DEB-A0D9-B5B050507FDE}"/>
              </a:ext>
            </a:extLst>
          </p:cNvPr>
          <p:cNvGrpSpPr>
            <a:grpSpLocks/>
          </p:cNvGrpSpPr>
          <p:nvPr/>
        </p:nvGrpSpPr>
        <p:grpSpPr bwMode="auto">
          <a:xfrm>
            <a:off x="2327720" y="3781425"/>
            <a:ext cx="7000875" cy="571500"/>
            <a:chOff x="928662" y="1643050"/>
            <a:chExt cx="7000924" cy="571504"/>
          </a:xfrm>
        </p:grpSpPr>
        <p:grpSp>
          <p:nvGrpSpPr>
            <p:cNvPr id="41" name="组合 36">
              <a:extLst>
                <a:ext uri="{FF2B5EF4-FFF2-40B4-BE49-F238E27FC236}">
                  <a16:creationId xmlns:a16="http://schemas.microsoft.com/office/drawing/2014/main" id="{08CEB7E3-D5F4-4E40-A0EC-5D2C86FFA416}"/>
                </a:ext>
              </a:extLst>
            </p:cNvPr>
            <p:cNvGrpSpPr>
              <a:grpSpLocks/>
            </p:cNvGrpSpPr>
            <p:nvPr/>
          </p:nvGrpSpPr>
          <p:grpSpPr bwMode="auto">
            <a:xfrm>
              <a:off x="928662" y="1643050"/>
              <a:ext cx="6944628" cy="571504"/>
              <a:chOff x="928662" y="1643050"/>
              <a:chExt cx="6944628" cy="571504"/>
            </a:xfrm>
          </p:grpSpPr>
          <p:cxnSp>
            <p:nvCxnSpPr>
              <p:cNvPr id="43" name="直接连接符 12">
                <a:extLst>
                  <a:ext uri="{FF2B5EF4-FFF2-40B4-BE49-F238E27FC236}">
                    <a16:creationId xmlns:a16="http://schemas.microsoft.com/office/drawing/2014/main" id="{839F7315-D6B9-4ACC-AA60-D90A51010360}"/>
                  </a:ext>
                </a:extLst>
              </p:cNvPr>
              <p:cNvCxnSpPr>
                <a:cxnSpLocks noChangeShapeType="1"/>
              </p:cNvCxnSpPr>
              <p:nvPr/>
            </p:nvCxnSpPr>
            <p:spPr bwMode="auto">
              <a:xfrm flipV="1">
                <a:off x="1357290" y="2174867"/>
                <a:ext cx="6516733" cy="14287"/>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44" name="矩形 43">
                <a:extLst>
                  <a:ext uri="{FF2B5EF4-FFF2-40B4-BE49-F238E27FC236}">
                    <a16:creationId xmlns:a16="http://schemas.microsoft.com/office/drawing/2014/main" id="{E93521EB-FF4D-4AF7-99E8-5BB22831B4E2}"/>
                  </a:ext>
                </a:extLst>
              </p:cNvPr>
              <p:cNvSpPr/>
              <p:nvPr/>
            </p:nvSpPr>
            <p:spPr>
              <a:xfrm>
                <a:off x="928662" y="1643050"/>
                <a:ext cx="571504" cy="571504"/>
              </a:xfrm>
              <a:prstGeom prst="rect">
                <a:avLst/>
              </a:prstGeom>
              <a:solidFill>
                <a:srgbClr val="4F81BD">
                  <a:lumMod val="40000"/>
                  <a:lumOff val="60000"/>
                </a:srgbClr>
              </a:solidFill>
              <a:ln w="25400" cap="flat" cmpd="sng" algn="ctr">
                <a:noFill/>
                <a:prstDash val="solid"/>
              </a:ln>
              <a:effectLst/>
            </p:spPr>
            <p:txBody>
              <a:bodyPr anchor="ctr"/>
              <a:lstStyle/>
              <a:p>
                <a:pPr>
                  <a:defRPr/>
                </a:pPr>
                <a:r>
                  <a:rPr lang="en-US" altLang="zh-CN" sz="3200" i="1" kern="0" dirty="0">
                    <a:solidFill>
                      <a:srgbClr val="3E3E9F"/>
                    </a:solidFill>
                    <a:latin typeface="Bernard MT Condensed" pitchFamily="18" charset="0"/>
                    <a:ea typeface="宋体"/>
                  </a:rPr>
                  <a:t>2</a:t>
                </a:r>
                <a:endParaRPr lang="zh-CN" altLang="en-US" sz="3200" i="1" kern="0" dirty="0">
                  <a:solidFill>
                    <a:srgbClr val="3E3E9F"/>
                  </a:solidFill>
                  <a:latin typeface="Bernard MT Condensed" pitchFamily="18" charset="0"/>
                  <a:ea typeface="宋体"/>
                </a:endParaRPr>
              </a:p>
            </p:txBody>
          </p:sp>
        </p:grpSp>
        <p:sp>
          <p:nvSpPr>
            <p:cNvPr id="42" name="TextBox 41">
              <a:extLst>
                <a:ext uri="{FF2B5EF4-FFF2-40B4-BE49-F238E27FC236}">
                  <a16:creationId xmlns:a16="http://schemas.microsoft.com/office/drawing/2014/main" id="{E5AB934F-2668-433E-8D08-27C45486C244}"/>
                </a:ext>
              </a:extLst>
            </p:cNvPr>
            <p:cNvSpPr txBox="1">
              <a:spLocks noChangeArrowheads="1"/>
            </p:cNvSpPr>
            <p:nvPr/>
          </p:nvSpPr>
          <p:spPr bwMode="auto">
            <a:xfrm>
              <a:off x="1643042" y="1658924"/>
              <a:ext cx="6286544" cy="46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fontAlgn="auto" hangingPunct="1">
                <a:spcBef>
                  <a:spcPts val="0"/>
                </a:spcBef>
                <a:spcAft>
                  <a:spcPts val="0"/>
                </a:spcAft>
                <a:defRPr/>
              </a:pPr>
              <a:r>
                <a:rPr lang="zh-CN" altLang="en-US" sz="2400" b="1" kern="0" dirty="0">
                  <a:solidFill>
                    <a:srgbClr val="3E3E9F"/>
                  </a:solidFill>
                  <a:latin typeface="微软雅黑" pitchFamily="34" charset="-122"/>
                  <a:ea typeface="微软雅黑" pitchFamily="34" charset="-122"/>
                </a:rPr>
                <a:t>论文主要研究内容</a:t>
              </a:r>
            </a:p>
          </p:txBody>
        </p:sp>
      </p:grpSp>
      <p:grpSp>
        <p:nvGrpSpPr>
          <p:cNvPr id="45" name="组合 49">
            <a:extLst>
              <a:ext uri="{FF2B5EF4-FFF2-40B4-BE49-F238E27FC236}">
                <a16:creationId xmlns:a16="http://schemas.microsoft.com/office/drawing/2014/main" id="{FCED5552-AFDC-484C-B5FA-A54BC4A47185}"/>
              </a:ext>
            </a:extLst>
          </p:cNvPr>
          <p:cNvGrpSpPr>
            <a:grpSpLocks/>
          </p:cNvGrpSpPr>
          <p:nvPr/>
        </p:nvGrpSpPr>
        <p:grpSpPr bwMode="auto">
          <a:xfrm>
            <a:off x="2327720" y="4732337"/>
            <a:ext cx="7000875" cy="571500"/>
            <a:chOff x="928662" y="1643050"/>
            <a:chExt cx="7000924" cy="571504"/>
          </a:xfrm>
        </p:grpSpPr>
        <p:grpSp>
          <p:nvGrpSpPr>
            <p:cNvPr id="46" name="组合 36">
              <a:extLst>
                <a:ext uri="{FF2B5EF4-FFF2-40B4-BE49-F238E27FC236}">
                  <a16:creationId xmlns:a16="http://schemas.microsoft.com/office/drawing/2014/main" id="{85EB1395-2D70-4AC0-B421-573610516C76}"/>
                </a:ext>
              </a:extLst>
            </p:cNvPr>
            <p:cNvGrpSpPr>
              <a:grpSpLocks/>
            </p:cNvGrpSpPr>
            <p:nvPr/>
          </p:nvGrpSpPr>
          <p:grpSpPr bwMode="auto">
            <a:xfrm>
              <a:off x="928662" y="1643050"/>
              <a:ext cx="6944628" cy="571504"/>
              <a:chOff x="928662" y="1643050"/>
              <a:chExt cx="6944628" cy="571504"/>
            </a:xfrm>
          </p:grpSpPr>
          <p:cxnSp>
            <p:nvCxnSpPr>
              <p:cNvPr id="48" name="直接连接符 22">
                <a:extLst>
                  <a:ext uri="{FF2B5EF4-FFF2-40B4-BE49-F238E27FC236}">
                    <a16:creationId xmlns:a16="http://schemas.microsoft.com/office/drawing/2014/main" id="{6E60E436-30E2-4A6B-BD6D-41F58F3DD51F}"/>
                  </a:ext>
                </a:extLst>
              </p:cNvPr>
              <p:cNvCxnSpPr>
                <a:cxnSpLocks noChangeShapeType="1"/>
              </p:cNvCxnSpPr>
              <p:nvPr/>
            </p:nvCxnSpPr>
            <p:spPr bwMode="auto">
              <a:xfrm flipV="1">
                <a:off x="1357290" y="2174866"/>
                <a:ext cx="6516733" cy="14288"/>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49" name="矩形 48">
                <a:extLst>
                  <a:ext uri="{FF2B5EF4-FFF2-40B4-BE49-F238E27FC236}">
                    <a16:creationId xmlns:a16="http://schemas.microsoft.com/office/drawing/2014/main" id="{5B7A0380-5A37-49F1-B33B-99333C173DA9}"/>
                  </a:ext>
                </a:extLst>
              </p:cNvPr>
              <p:cNvSpPr/>
              <p:nvPr/>
            </p:nvSpPr>
            <p:spPr>
              <a:xfrm>
                <a:off x="928662" y="1643050"/>
                <a:ext cx="571504" cy="571504"/>
              </a:xfrm>
              <a:prstGeom prst="rect">
                <a:avLst/>
              </a:prstGeom>
              <a:solidFill>
                <a:srgbClr val="4F81BD">
                  <a:lumMod val="40000"/>
                  <a:lumOff val="60000"/>
                </a:srgbClr>
              </a:solidFill>
              <a:ln w="25400" cap="flat" cmpd="sng" algn="ctr">
                <a:noFill/>
                <a:prstDash val="solid"/>
              </a:ln>
              <a:effectLst/>
            </p:spPr>
            <p:txBody>
              <a:bodyPr anchor="ctr"/>
              <a:lstStyle/>
              <a:p>
                <a:pPr>
                  <a:defRPr/>
                </a:pPr>
                <a:r>
                  <a:rPr lang="en-US" altLang="zh-CN" sz="3200" i="1" kern="0" dirty="0">
                    <a:solidFill>
                      <a:srgbClr val="3E3E9F"/>
                    </a:solidFill>
                    <a:latin typeface="Bernard MT Condensed" pitchFamily="18" charset="0"/>
                    <a:ea typeface="宋体"/>
                  </a:rPr>
                  <a:t>3</a:t>
                </a:r>
                <a:endParaRPr lang="zh-CN" altLang="en-US" sz="3200" i="1" kern="0" dirty="0">
                  <a:solidFill>
                    <a:srgbClr val="3E3E9F"/>
                  </a:solidFill>
                  <a:latin typeface="Bernard MT Condensed" pitchFamily="18" charset="0"/>
                  <a:ea typeface="宋体"/>
                </a:endParaRPr>
              </a:p>
            </p:txBody>
          </p:sp>
        </p:grpSp>
        <p:sp>
          <p:nvSpPr>
            <p:cNvPr id="47" name="TextBox 51">
              <a:extLst>
                <a:ext uri="{FF2B5EF4-FFF2-40B4-BE49-F238E27FC236}">
                  <a16:creationId xmlns:a16="http://schemas.microsoft.com/office/drawing/2014/main" id="{9CC0B05D-B2C5-47D6-984F-215DB60F0A6E}"/>
                </a:ext>
              </a:extLst>
            </p:cNvPr>
            <p:cNvSpPr txBox="1">
              <a:spLocks noChangeArrowheads="1"/>
            </p:cNvSpPr>
            <p:nvPr/>
          </p:nvSpPr>
          <p:spPr bwMode="auto">
            <a:xfrm>
              <a:off x="1643042" y="1658925"/>
              <a:ext cx="6286544" cy="46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defRPr/>
              </a:pPr>
              <a:r>
                <a:rPr lang="zh-CN" altLang="en-US" sz="2400" b="1" kern="0" dirty="0">
                  <a:solidFill>
                    <a:srgbClr val="FF0000"/>
                  </a:solidFill>
                  <a:latin typeface="微软雅黑" pitchFamily="34" charset="-122"/>
                  <a:ea typeface="微软雅黑" pitchFamily="34" charset="-122"/>
                </a:rPr>
                <a:t>总结</a:t>
              </a:r>
            </a:p>
          </p:txBody>
        </p:sp>
      </p:grpSp>
      <p:sp>
        <p:nvSpPr>
          <p:cNvPr id="50" name="Rectangle 2">
            <a:extLst>
              <a:ext uri="{FF2B5EF4-FFF2-40B4-BE49-F238E27FC236}">
                <a16:creationId xmlns:a16="http://schemas.microsoft.com/office/drawing/2014/main" id="{3C90273F-CEF6-4003-9AE9-A093D6C9665D}"/>
              </a:ext>
            </a:extLst>
          </p:cNvPr>
          <p:cNvSpPr txBox="1">
            <a:spLocks noChangeArrowheads="1"/>
          </p:cNvSpPr>
          <p:nvPr/>
        </p:nvSpPr>
        <p:spPr>
          <a:xfrm>
            <a:off x="1725613" y="1236663"/>
            <a:ext cx="8207375" cy="677862"/>
          </a:xfrm>
          <a:prstGeom prst="rect">
            <a:avLst/>
          </a:prstGeom>
        </p:spPr>
        <p:txBody>
          <a:bodyPr/>
          <a:lstStyle>
            <a:lvl1pPr algn="l" rtl="0" fontAlgn="base">
              <a:spcBef>
                <a:spcPct val="0"/>
              </a:spcBef>
              <a:spcAft>
                <a:spcPct val="0"/>
              </a:spcAft>
              <a:defRPr kumimoji="1" sz="4400" b="1">
                <a:solidFill>
                  <a:srgbClr val="FF0000"/>
                </a:solidFill>
                <a:effectLst>
                  <a:outerShdw blurRad="38100" dist="38100" dir="2700000" algn="tl">
                    <a:srgbClr val="000000">
                      <a:alpha val="43137"/>
                    </a:srgbClr>
                  </a:outerShdw>
                </a:effectLst>
                <a:latin typeface="隶书" pitchFamily="49" charset="-122"/>
                <a:ea typeface="隶书" pitchFamily="49" charset="-122"/>
                <a:cs typeface="+mj-cs"/>
              </a:defRPr>
            </a:lvl1pPr>
            <a:lvl2pPr algn="l" rtl="0" fontAlgn="base">
              <a:spcBef>
                <a:spcPct val="0"/>
              </a:spcBef>
              <a:spcAft>
                <a:spcPct val="0"/>
              </a:spcAft>
              <a:defRPr kumimoji="1" sz="4400">
                <a:solidFill>
                  <a:srgbClr val="A50021"/>
                </a:solidFill>
                <a:latin typeface="Tahoma" pitchFamily="34" charset="0"/>
                <a:ea typeface="宋体" charset="-122"/>
              </a:defRPr>
            </a:lvl2pPr>
            <a:lvl3pPr algn="l" rtl="0" fontAlgn="base">
              <a:spcBef>
                <a:spcPct val="0"/>
              </a:spcBef>
              <a:spcAft>
                <a:spcPct val="0"/>
              </a:spcAft>
              <a:defRPr kumimoji="1" sz="4400">
                <a:solidFill>
                  <a:srgbClr val="A50021"/>
                </a:solidFill>
                <a:latin typeface="Tahoma" pitchFamily="34" charset="0"/>
                <a:ea typeface="宋体" charset="-122"/>
              </a:defRPr>
            </a:lvl3pPr>
            <a:lvl4pPr algn="l" rtl="0" fontAlgn="base">
              <a:spcBef>
                <a:spcPct val="0"/>
              </a:spcBef>
              <a:spcAft>
                <a:spcPct val="0"/>
              </a:spcAft>
              <a:defRPr kumimoji="1" sz="4400">
                <a:solidFill>
                  <a:srgbClr val="A50021"/>
                </a:solidFill>
                <a:latin typeface="Tahoma" pitchFamily="34" charset="0"/>
                <a:ea typeface="宋体" charset="-122"/>
              </a:defRPr>
            </a:lvl4pPr>
            <a:lvl5pPr algn="l" rtl="0" fontAlgn="base">
              <a:spcBef>
                <a:spcPct val="0"/>
              </a:spcBef>
              <a:spcAft>
                <a:spcPct val="0"/>
              </a:spcAft>
              <a:defRPr kumimoji="1" sz="4400">
                <a:solidFill>
                  <a:srgbClr val="A50021"/>
                </a:solidFill>
                <a:latin typeface="Tahoma" pitchFamily="34" charset="0"/>
                <a:ea typeface="宋体" charset="-122"/>
              </a:defRPr>
            </a:lvl5pPr>
            <a:lvl6pPr marL="457200" algn="l" rtl="0" fontAlgn="base">
              <a:spcBef>
                <a:spcPct val="0"/>
              </a:spcBef>
              <a:spcAft>
                <a:spcPct val="0"/>
              </a:spcAft>
              <a:defRPr kumimoji="1" sz="4400">
                <a:solidFill>
                  <a:srgbClr val="A50021"/>
                </a:solidFill>
                <a:latin typeface="Tahoma" pitchFamily="34" charset="0"/>
                <a:ea typeface="宋体" charset="-122"/>
              </a:defRPr>
            </a:lvl6pPr>
            <a:lvl7pPr marL="914400" algn="l" rtl="0" fontAlgn="base">
              <a:spcBef>
                <a:spcPct val="0"/>
              </a:spcBef>
              <a:spcAft>
                <a:spcPct val="0"/>
              </a:spcAft>
              <a:defRPr kumimoji="1" sz="4400">
                <a:solidFill>
                  <a:srgbClr val="A50021"/>
                </a:solidFill>
                <a:latin typeface="Tahoma" pitchFamily="34" charset="0"/>
                <a:ea typeface="宋体" charset="-122"/>
              </a:defRPr>
            </a:lvl7pPr>
            <a:lvl8pPr marL="1371600" algn="l" rtl="0" fontAlgn="base">
              <a:spcBef>
                <a:spcPct val="0"/>
              </a:spcBef>
              <a:spcAft>
                <a:spcPct val="0"/>
              </a:spcAft>
              <a:defRPr kumimoji="1" sz="4400">
                <a:solidFill>
                  <a:srgbClr val="A50021"/>
                </a:solidFill>
                <a:latin typeface="Tahoma" pitchFamily="34" charset="0"/>
                <a:ea typeface="宋体" charset="-122"/>
              </a:defRPr>
            </a:lvl8pPr>
            <a:lvl9pPr marL="1828800" algn="l" rtl="0" fontAlgn="base">
              <a:spcBef>
                <a:spcPct val="0"/>
              </a:spcBef>
              <a:spcAft>
                <a:spcPct val="0"/>
              </a:spcAft>
              <a:defRPr kumimoji="1" sz="4400">
                <a:solidFill>
                  <a:srgbClr val="A50021"/>
                </a:solidFill>
                <a:latin typeface="Tahoma" pitchFamily="34" charset="0"/>
                <a:ea typeface="宋体" charset="-122"/>
              </a:defRPr>
            </a:lvl9pPr>
          </a:lstStyle>
          <a:p>
            <a:pPr algn="ctr" eaLnBrk="1" hangingPunct="1">
              <a:defRPr/>
            </a:pPr>
            <a:r>
              <a:rPr lang="zh-CN" altLang="en-US" sz="3200" kern="0" dirty="0">
                <a:solidFill>
                  <a:srgbClr val="3E3E9F"/>
                </a:solidFill>
                <a:latin typeface="微软雅黑" panose="020B0503020204020204" pitchFamily="34" charset="-122"/>
                <a:ea typeface="微软雅黑" panose="020B0503020204020204" pitchFamily="34" charset="-122"/>
              </a:rPr>
              <a:t>目录</a:t>
            </a:r>
          </a:p>
        </p:txBody>
      </p:sp>
      <p:pic>
        <p:nvPicPr>
          <p:cNvPr id="10" name="图片 9">
            <a:extLst>
              <a:ext uri="{FF2B5EF4-FFF2-40B4-BE49-F238E27FC236}">
                <a16:creationId xmlns:a16="http://schemas.microsoft.com/office/drawing/2014/main" id="{826286A7-D359-4D06-AB7B-A8237B169816}"/>
              </a:ext>
            </a:extLst>
          </p:cNvPr>
          <p:cNvPicPr>
            <a:picLocks noChangeAspect="1"/>
          </p:cNvPicPr>
          <p:nvPr/>
        </p:nvPicPr>
        <p:blipFill>
          <a:blip r:embed="rId2"/>
          <a:stretch>
            <a:fillRect/>
          </a:stretch>
        </p:blipFill>
        <p:spPr>
          <a:xfrm>
            <a:off x="143193" y="84909"/>
            <a:ext cx="2470277" cy="844593"/>
          </a:xfrm>
          <a:prstGeom prst="rect">
            <a:avLst/>
          </a:prstGeom>
        </p:spPr>
      </p:pic>
    </p:spTree>
    <p:extLst>
      <p:ext uri="{BB962C8B-B14F-4D97-AF65-F5344CB8AC3E}">
        <p14:creationId xmlns:p14="http://schemas.microsoft.com/office/powerpoint/2010/main" val="379565537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MH_Other_1"/>
          <p:cNvSpPr/>
          <p:nvPr/>
        </p:nvSpPr>
        <p:spPr>
          <a:xfrm>
            <a:off x="224212" y="974697"/>
            <a:ext cx="2906395" cy="166370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en-US" altLang="zh-CN" sz="2400" i="0" u="none" strike="noStrike" kern="0" cap="none" spc="0" normalizeH="0" baseline="0" noProof="0" dirty="0">
                <a:ln>
                  <a:noFill/>
                </a:ln>
                <a:solidFill>
                  <a:schemeClr val="tx1"/>
                </a:solidFill>
                <a:effectLst/>
                <a:uLnTx/>
                <a:uFillTx/>
                <a:cs typeface="+mn-ea"/>
                <a:sym typeface="+mn-lt"/>
              </a:rPr>
              <a:t>CRC</a:t>
            </a:r>
            <a:endParaRPr kumimoji="0" lang="zh-CN" altLang="en-US" sz="2400" i="0" u="none" strike="noStrike" kern="0" cap="none" spc="0" normalizeH="0" baseline="0" noProof="0" dirty="0">
              <a:ln>
                <a:noFill/>
              </a:ln>
              <a:solidFill>
                <a:schemeClr val="tx1"/>
              </a:solidFill>
              <a:effectLst/>
              <a:uLnTx/>
              <a:uFillTx/>
              <a:cs typeface="+mn-ea"/>
              <a:sym typeface="+mn-lt"/>
            </a:endParaRPr>
          </a:p>
        </p:txBody>
      </p:sp>
      <p:sp>
        <p:nvSpPr>
          <p:cNvPr id="4" name="MH_Other_1"/>
          <p:cNvSpPr/>
          <p:nvPr/>
        </p:nvSpPr>
        <p:spPr>
          <a:xfrm>
            <a:off x="7999597" y="974697"/>
            <a:ext cx="2906395" cy="1663700"/>
          </a:xfrm>
          <a:prstGeom prst="diamond">
            <a:avLst/>
          </a:prstGeom>
          <a:solidFill>
            <a:srgbClr val="E2A52A"/>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kumimoji="0" lang="zh-CN" altLang="en-US" sz="2400" i="0" u="none" strike="noStrike" kern="0" cap="none" spc="0" normalizeH="0" baseline="0" noProof="0" dirty="0">
                <a:ln>
                  <a:noFill/>
                </a:ln>
                <a:solidFill>
                  <a:schemeClr val="tx1"/>
                </a:solidFill>
                <a:effectLst/>
                <a:uLnTx/>
                <a:uFillTx/>
                <a:cs typeface="+mn-ea"/>
                <a:sym typeface="+mn-lt"/>
              </a:rPr>
              <a:t>冻结比特差异度</a:t>
            </a:r>
          </a:p>
        </p:txBody>
      </p:sp>
      <p:sp>
        <p:nvSpPr>
          <p:cNvPr id="13" name="MH_Other_1">
            <a:extLst>
              <a:ext uri="{FF2B5EF4-FFF2-40B4-BE49-F238E27FC236}">
                <a16:creationId xmlns:a16="http://schemas.microsoft.com/office/drawing/2014/main" id="{1D86E433-C470-4A19-9DA6-21C913A143E9}"/>
              </a:ext>
            </a:extLst>
          </p:cNvPr>
          <p:cNvSpPr/>
          <p:nvPr/>
        </p:nvSpPr>
        <p:spPr>
          <a:xfrm>
            <a:off x="4055070" y="974697"/>
            <a:ext cx="2963230" cy="1663700"/>
          </a:xfrm>
          <a:prstGeom prst="diamond">
            <a:avLst/>
          </a:prstGeom>
          <a:solidFill>
            <a:srgbClr val="B3672E"/>
          </a:solidFill>
          <a:ln w="12700" cap="flat" cmpd="sng" algn="ctr">
            <a:noFill/>
            <a:prstDash val="solid"/>
            <a:miter lim="800000"/>
          </a:ln>
          <a:effectLst>
            <a:outerShdw blurRad="50800" dist="38100" dir="2700000" algn="tl" rotWithShape="0">
              <a:prstClr val="black">
                <a:alpha val="40000"/>
              </a:prstClr>
            </a:outerShdw>
          </a:effectLst>
        </p:spPr>
        <p:txBody>
          <a:bodyPr anchor="ctr"/>
          <a:lstStyle/>
          <a:p>
            <a:pPr marL="0" marR="0" lvl="0" indent="0" algn="ctr" defTabSz="914400" rtl="0" eaLnBrk="1" latinLnBrk="0" hangingPunct="1">
              <a:spcBef>
                <a:spcPts val="0"/>
              </a:spcBef>
              <a:spcAft>
                <a:spcPts val="0"/>
              </a:spcAft>
              <a:buClrTx/>
              <a:buSzTx/>
              <a:buFontTx/>
              <a:buNone/>
              <a:defRPr/>
            </a:pPr>
            <a:r>
              <a:rPr lang="zh-CN" altLang="en-US" sz="2400" kern="0" dirty="0">
                <a:cs typeface="+mn-ea"/>
                <a:sym typeface="+mn-lt"/>
              </a:rPr>
              <a:t>距离参数</a:t>
            </a:r>
            <a:endParaRPr kumimoji="0" lang="zh-CN" altLang="en-US" sz="2400" i="0" u="none" strike="noStrike" kern="0" cap="none" spc="0" normalizeH="0" baseline="0" noProof="0" dirty="0">
              <a:ln>
                <a:noFill/>
              </a:ln>
              <a:solidFill>
                <a:schemeClr val="tx1"/>
              </a:solidFill>
              <a:effectLst/>
              <a:uLnTx/>
              <a:uFillTx/>
              <a:cs typeface="+mn-ea"/>
              <a:sym typeface="+mn-lt"/>
            </a:endParaRPr>
          </a:p>
        </p:txBody>
      </p:sp>
      <p:sp>
        <p:nvSpPr>
          <p:cNvPr id="2" name="文本框 1">
            <a:extLst>
              <a:ext uri="{FF2B5EF4-FFF2-40B4-BE49-F238E27FC236}">
                <a16:creationId xmlns:a16="http://schemas.microsoft.com/office/drawing/2014/main" id="{18D5FF88-FE85-4D18-8AEF-A9724571D0DD}"/>
              </a:ext>
            </a:extLst>
          </p:cNvPr>
          <p:cNvSpPr txBox="1"/>
          <p:nvPr/>
        </p:nvSpPr>
        <p:spPr>
          <a:xfrm>
            <a:off x="397822" y="3513271"/>
            <a:ext cx="2790701" cy="400110"/>
          </a:xfrm>
          <a:prstGeom prst="rect">
            <a:avLst/>
          </a:prstGeom>
          <a:noFill/>
        </p:spPr>
        <p:txBody>
          <a:bodyPr wrap="square" rtlCol="0">
            <a:spAutoFit/>
          </a:bodyPr>
          <a:lstStyle/>
          <a:p>
            <a:r>
              <a:rPr lang="en-US" altLang="zh-CN" sz="2000" dirty="0"/>
              <a:t>CS-PCA-SCL</a:t>
            </a:r>
            <a:r>
              <a:rPr lang="zh-CN" altLang="en-US" sz="2000" dirty="0"/>
              <a:t>译码算法</a:t>
            </a:r>
          </a:p>
        </p:txBody>
      </p:sp>
      <p:sp>
        <p:nvSpPr>
          <p:cNvPr id="6" name="箭头: 下 5">
            <a:extLst>
              <a:ext uri="{FF2B5EF4-FFF2-40B4-BE49-F238E27FC236}">
                <a16:creationId xmlns:a16="http://schemas.microsoft.com/office/drawing/2014/main" id="{A9134E62-B111-4B97-9611-41F419FBE9EF}"/>
              </a:ext>
            </a:extLst>
          </p:cNvPr>
          <p:cNvSpPr/>
          <p:nvPr/>
        </p:nvSpPr>
        <p:spPr>
          <a:xfrm>
            <a:off x="1583901" y="2778826"/>
            <a:ext cx="187016" cy="587829"/>
          </a:xfrm>
          <a:prstGeom prst="downArrow">
            <a:avLst/>
          </a:prstGeom>
          <a:solidFill>
            <a:srgbClr val="E2A52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下 17">
            <a:extLst>
              <a:ext uri="{FF2B5EF4-FFF2-40B4-BE49-F238E27FC236}">
                <a16:creationId xmlns:a16="http://schemas.microsoft.com/office/drawing/2014/main" id="{093D5A1D-79E8-4084-9097-69A9F77079BC}"/>
              </a:ext>
            </a:extLst>
          </p:cNvPr>
          <p:cNvSpPr/>
          <p:nvPr/>
        </p:nvSpPr>
        <p:spPr>
          <a:xfrm>
            <a:off x="5414760" y="2778826"/>
            <a:ext cx="187016" cy="587829"/>
          </a:xfrm>
          <a:prstGeom prst="downArrow">
            <a:avLst/>
          </a:prstGeom>
          <a:solidFill>
            <a:srgbClr val="B367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箭头: 下 20">
            <a:extLst>
              <a:ext uri="{FF2B5EF4-FFF2-40B4-BE49-F238E27FC236}">
                <a16:creationId xmlns:a16="http://schemas.microsoft.com/office/drawing/2014/main" id="{5F0456CA-AA41-4A41-AB9E-35058D296FCB}"/>
              </a:ext>
            </a:extLst>
          </p:cNvPr>
          <p:cNvSpPr/>
          <p:nvPr/>
        </p:nvSpPr>
        <p:spPr>
          <a:xfrm>
            <a:off x="5433389" y="4311820"/>
            <a:ext cx="187016" cy="587829"/>
          </a:xfrm>
          <a:prstGeom prst="downArrow">
            <a:avLst/>
          </a:prstGeom>
          <a:solidFill>
            <a:srgbClr val="B367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a:extLst>
              <a:ext uri="{FF2B5EF4-FFF2-40B4-BE49-F238E27FC236}">
                <a16:creationId xmlns:a16="http://schemas.microsoft.com/office/drawing/2014/main" id="{D6D0BAA6-E712-48B8-B73D-2B4AAB17F7E1}"/>
              </a:ext>
            </a:extLst>
          </p:cNvPr>
          <p:cNvSpPr txBox="1"/>
          <p:nvPr/>
        </p:nvSpPr>
        <p:spPr>
          <a:xfrm>
            <a:off x="4533601" y="4928098"/>
            <a:ext cx="1986591" cy="400110"/>
          </a:xfrm>
          <a:prstGeom prst="rect">
            <a:avLst/>
          </a:prstGeom>
          <a:noFill/>
        </p:spPr>
        <p:txBody>
          <a:bodyPr wrap="square" rtlCol="0">
            <a:spAutoFit/>
          </a:bodyPr>
          <a:lstStyle/>
          <a:p>
            <a:r>
              <a:rPr lang="en-US" altLang="zh-CN" sz="2000" i="1" dirty="0"/>
              <a:t>D</a:t>
            </a:r>
            <a:r>
              <a:rPr lang="en-US" altLang="zh-CN" sz="2000" dirty="0"/>
              <a:t>-SCF</a:t>
            </a:r>
            <a:r>
              <a:rPr lang="zh-CN" altLang="en-US" sz="2000" dirty="0"/>
              <a:t>译码算法</a:t>
            </a:r>
          </a:p>
        </p:txBody>
      </p:sp>
      <p:sp>
        <p:nvSpPr>
          <p:cNvPr id="23" name="箭头: 下 22">
            <a:extLst>
              <a:ext uri="{FF2B5EF4-FFF2-40B4-BE49-F238E27FC236}">
                <a16:creationId xmlns:a16="http://schemas.microsoft.com/office/drawing/2014/main" id="{19D2447D-3873-4F22-AFA7-4F1C46057955}"/>
              </a:ext>
            </a:extLst>
          </p:cNvPr>
          <p:cNvSpPr/>
          <p:nvPr/>
        </p:nvSpPr>
        <p:spPr>
          <a:xfrm>
            <a:off x="9359286" y="2757300"/>
            <a:ext cx="187016" cy="587829"/>
          </a:xfrm>
          <a:prstGeom prst="downArrow">
            <a:avLst/>
          </a:prstGeom>
          <a:solidFill>
            <a:srgbClr val="E2A52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9">
            <a:extLst>
              <a:ext uri="{FF2B5EF4-FFF2-40B4-BE49-F238E27FC236}">
                <a16:creationId xmlns:a16="http://schemas.microsoft.com/office/drawing/2014/main" id="{AA1B8AF3-4E7A-43ED-A9F8-3F2A23B5DFBE}"/>
              </a:ext>
            </a:extLst>
          </p:cNvPr>
          <p:cNvSpPr txBox="1"/>
          <p:nvPr/>
        </p:nvSpPr>
        <p:spPr>
          <a:xfrm>
            <a:off x="7392390" y="3528660"/>
            <a:ext cx="2375063" cy="400110"/>
          </a:xfrm>
          <a:prstGeom prst="rect">
            <a:avLst/>
          </a:prstGeom>
          <a:noFill/>
        </p:spPr>
        <p:txBody>
          <a:bodyPr wrap="square" rtlCol="0">
            <a:spAutoFit/>
          </a:bodyPr>
          <a:lstStyle/>
          <a:p>
            <a:r>
              <a:rPr lang="en-US" altLang="zh-CN" sz="2000" dirty="0"/>
              <a:t>Q</a:t>
            </a:r>
            <a:r>
              <a:rPr lang="zh-CN" altLang="en-US" sz="2000" dirty="0"/>
              <a:t>集合的选择算法</a:t>
            </a:r>
          </a:p>
        </p:txBody>
      </p:sp>
      <p:sp>
        <p:nvSpPr>
          <p:cNvPr id="12" name="箭头: 右 11">
            <a:extLst>
              <a:ext uri="{FF2B5EF4-FFF2-40B4-BE49-F238E27FC236}">
                <a16:creationId xmlns:a16="http://schemas.microsoft.com/office/drawing/2014/main" id="{E478DF27-5E6F-41BE-802D-BA59725F304C}"/>
              </a:ext>
            </a:extLst>
          </p:cNvPr>
          <p:cNvSpPr/>
          <p:nvPr/>
        </p:nvSpPr>
        <p:spPr>
          <a:xfrm>
            <a:off x="9492860" y="3676419"/>
            <a:ext cx="262715" cy="1045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左大括号 13">
            <a:extLst>
              <a:ext uri="{FF2B5EF4-FFF2-40B4-BE49-F238E27FC236}">
                <a16:creationId xmlns:a16="http://schemas.microsoft.com/office/drawing/2014/main" id="{46EA159D-AD1A-4756-94BD-D76A1E177859}"/>
              </a:ext>
            </a:extLst>
          </p:cNvPr>
          <p:cNvSpPr/>
          <p:nvPr/>
        </p:nvSpPr>
        <p:spPr>
          <a:xfrm>
            <a:off x="9829819" y="3265714"/>
            <a:ext cx="187016" cy="894455"/>
          </a:xfrm>
          <a:prstGeom prst="leftBrace">
            <a:avLst/>
          </a:prstGeom>
          <a:ln w="19050">
            <a:solidFill>
              <a:srgbClr val="E2A52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文本框 14">
            <a:extLst>
              <a:ext uri="{FF2B5EF4-FFF2-40B4-BE49-F238E27FC236}">
                <a16:creationId xmlns:a16="http://schemas.microsoft.com/office/drawing/2014/main" id="{F0CE8C06-4983-4B8A-87E8-B9DACBD12772}"/>
              </a:ext>
            </a:extLst>
          </p:cNvPr>
          <p:cNvSpPr txBox="1"/>
          <p:nvPr/>
        </p:nvSpPr>
        <p:spPr>
          <a:xfrm>
            <a:off x="10016835" y="3099460"/>
            <a:ext cx="1151907" cy="369332"/>
          </a:xfrm>
          <a:prstGeom prst="rect">
            <a:avLst/>
          </a:prstGeom>
          <a:noFill/>
        </p:spPr>
        <p:txBody>
          <a:bodyPr wrap="square" rtlCol="0">
            <a:spAutoFit/>
          </a:bodyPr>
          <a:lstStyle/>
          <a:p>
            <a:r>
              <a:rPr lang="zh-CN" altLang="en-US" dirty="0"/>
              <a:t>巴氏参数</a:t>
            </a:r>
          </a:p>
        </p:txBody>
      </p:sp>
      <p:sp>
        <p:nvSpPr>
          <p:cNvPr id="25" name="文本框 24">
            <a:extLst>
              <a:ext uri="{FF2B5EF4-FFF2-40B4-BE49-F238E27FC236}">
                <a16:creationId xmlns:a16="http://schemas.microsoft.com/office/drawing/2014/main" id="{B7CFC731-8EAD-43EB-8CFB-CC95DB104771}"/>
              </a:ext>
            </a:extLst>
          </p:cNvPr>
          <p:cNvSpPr txBox="1"/>
          <p:nvPr/>
        </p:nvSpPr>
        <p:spPr>
          <a:xfrm>
            <a:off x="9958003" y="3975503"/>
            <a:ext cx="2175166" cy="369332"/>
          </a:xfrm>
          <a:prstGeom prst="rect">
            <a:avLst/>
          </a:prstGeom>
          <a:noFill/>
        </p:spPr>
        <p:txBody>
          <a:bodyPr wrap="square" rtlCol="0">
            <a:spAutoFit/>
          </a:bodyPr>
          <a:lstStyle/>
          <a:p>
            <a:r>
              <a:rPr lang="en-US" altLang="zh-CN" dirty="0"/>
              <a:t>Scaling exponent</a:t>
            </a:r>
            <a:endParaRPr lang="zh-CN" altLang="en-US" dirty="0"/>
          </a:p>
        </p:txBody>
      </p:sp>
      <p:sp>
        <p:nvSpPr>
          <p:cNvPr id="26" name="对话气泡: 椭圆形 25">
            <a:extLst>
              <a:ext uri="{FF2B5EF4-FFF2-40B4-BE49-F238E27FC236}">
                <a16:creationId xmlns:a16="http://schemas.microsoft.com/office/drawing/2014/main" id="{0E47927F-8A83-473C-8151-38F07BDAD47D}"/>
              </a:ext>
            </a:extLst>
          </p:cNvPr>
          <p:cNvSpPr/>
          <p:nvPr/>
        </p:nvSpPr>
        <p:spPr>
          <a:xfrm>
            <a:off x="10498976" y="2253342"/>
            <a:ext cx="1634193" cy="819398"/>
          </a:xfrm>
          <a:prstGeom prst="wedgeEllipseCallout">
            <a:avLst>
              <a:gd name="adj1" fmla="val -36060"/>
              <a:gd name="adj2" fmla="val 61775"/>
            </a:avLst>
          </a:prstGeom>
          <a:no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solidFill>
              </a:rPr>
              <a:t>简便算法</a:t>
            </a:r>
          </a:p>
        </p:txBody>
      </p:sp>
      <p:sp>
        <p:nvSpPr>
          <p:cNvPr id="27" name="箭头: 下 26">
            <a:extLst>
              <a:ext uri="{FF2B5EF4-FFF2-40B4-BE49-F238E27FC236}">
                <a16:creationId xmlns:a16="http://schemas.microsoft.com/office/drawing/2014/main" id="{BFFC261A-6178-4D6E-8F5A-D03740BFD161}"/>
              </a:ext>
            </a:extLst>
          </p:cNvPr>
          <p:cNvSpPr/>
          <p:nvPr/>
        </p:nvSpPr>
        <p:spPr>
          <a:xfrm>
            <a:off x="9359286" y="4311819"/>
            <a:ext cx="187016" cy="587829"/>
          </a:xfrm>
          <a:prstGeom prst="downArrow">
            <a:avLst/>
          </a:prstGeom>
          <a:solidFill>
            <a:srgbClr val="E2A52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7">
            <a:extLst>
              <a:ext uri="{FF2B5EF4-FFF2-40B4-BE49-F238E27FC236}">
                <a16:creationId xmlns:a16="http://schemas.microsoft.com/office/drawing/2014/main" id="{E6D02F1D-1E65-4731-994B-3290E3FD8AE7}"/>
              </a:ext>
            </a:extLst>
          </p:cNvPr>
          <p:cNvSpPr txBox="1"/>
          <p:nvPr/>
        </p:nvSpPr>
        <p:spPr>
          <a:xfrm>
            <a:off x="7999597" y="4928098"/>
            <a:ext cx="2964387" cy="400110"/>
          </a:xfrm>
          <a:prstGeom prst="rect">
            <a:avLst/>
          </a:prstGeom>
          <a:noFill/>
        </p:spPr>
        <p:txBody>
          <a:bodyPr wrap="square" rtlCol="0">
            <a:spAutoFit/>
          </a:bodyPr>
          <a:lstStyle/>
          <a:p>
            <a:r>
              <a:rPr lang="en-US" altLang="zh-CN" sz="2000" dirty="0"/>
              <a:t>SC-SCL</a:t>
            </a:r>
            <a:r>
              <a:rPr lang="zh-CN" altLang="en-US" sz="2000" dirty="0"/>
              <a:t>自适应译码算法</a:t>
            </a:r>
          </a:p>
        </p:txBody>
      </p:sp>
      <p:cxnSp>
        <p:nvCxnSpPr>
          <p:cNvPr id="30" name="直接箭头连接符 29">
            <a:extLst>
              <a:ext uri="{FF2B5EF4-FFF2-40B4-BE49-F238E27FC236}">
                <a16:creationId xmlns:a16="http://schemas.microsoft.com/office/drawing/2014/main" id="{6EF95F9C-505B-4936-93E6-B20C7194E01B}"/>
              </a:ext>
            </a:extLst>
          </p:cNvPr>
          <p:cNvCxnSpPr>
            <a:cxnSpLocks/>
            <a:stCxn id="9" idx="3"/>
            <a:endCxn id="13" idx="1"/>
          </p:cNvCxnSpPr>
          <p:nvPr/>
        </p:nvCxnSpPr>
        <p:spPr>
          <a:xfrm>
            <a:off x="3130607" y="1806547"/>
            <a:ext cx="924463"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1" name="文本框 30">
            <a:extLst>
              <a:ext uri="{FF2B5EF4-FFF2-40B4-BE49-F238E27FC236}">
                <a16:creationId xmlns:a16="http://schemas.microsoft.com/office/drawing/2014/main" id="{62067E57-0DB4-46F3-8EDB-2A5B5B9D19BF}"/>
              </a:ext>
            </a:extLst>
          </p:cNvPr>
          <p:cNvSpPr txBox="1"/>
          <p:nvPr/>
        </p:nvSpPr>
        <p:spPr>
          <a:xfrm>
            <a:off x="3130606" y="1386283"/>
            <a:ext cx="924463" cy="369332"/>
          </a:xfrm>
          <a:prstGeom prst="rect">
            <a:avLst/>
          </a:prstGeom>
          <a:noFill/>
        </p:spPr>
        <p:txBody>
          <a:bodyPr wrap="square" rtlCol="0">
            <a:spAutoFit/>
          </a:bodyPr>
          <a:lstStyle/>
          <a:p>
            <a:r>
              <a:rPr lang="zh-CN" altLang="en-US" dirty="0"/>
              <a:t>冗余位</a:t>
            </a:r>
          </a:p>
        </p:txBody>
      </p:sp>
      <p:cxnSp>
        <p:nvCxnSpPr>
          <p:cNvPr id="32" name="直接箭头连接符 31">
            <a:extLst>
              <a:ext uri="{FF2B5EF4-FFF2-40B4-BE49-F238E27FC236}">
                <a16:creationId xmlns:a16="http://schemas.microsoft.com/office/drawing/2014/main" id="{5CC60B5E-FB23-410F-8C25-ABFB7E7B313D}"/>
              </a:ext>
            </a:extLst>
          </p:cNvPr>
          <p:cNvCxnSpPr/>
          <p:nvPr/>
        </p:nvCxnSpPr>
        <p:spPr>
          <a:xfrm>
            <a:off x="7018300" y="1806547"/>
            <a:ext cx="924463"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33" name="文本框 32">
            <a:extLst>
              <a:ext uri="{FF2B5EF4-FFF2-40B4-BE49-F238E27FC236}">
                <a16:creationId xmlns:a16="http://schemas.microsoft.com/office/drawing/2014/main" id="{00B8101D-2FC3-48A4-BC29-9417CAA1BEA6}"/>
              </a:ext>
            </a:extLst>
          </p:cNvPr>
          <p:cNvSpPr txBox="1"/>
          <p:nvPr/>
        </p:nvSpPr>
        <p:spPr>
          <a:xfrm>
            <a:off x="6812535" y="1369074"/>
            <a:ext cx="1335992" cy="369332"/>
          </a:xfrm>
          <a:prstGeom prst="rect">
            <a:avLst/>
          </a:prstGeom>
          <a:noFill/>
        </p:spPr>
        <p:txBody>
          <a:bodyPr wrap="square" rtlCol="0">
            <a:spAutoFit/>
          </a:bodyPr>
          <a:lstStyle/>
          <a:p>
            <a:r>
              <a:rPr lang="zh-CN" altLang="en-US" dirty="0"/>
              <a:t>考虑复杂度</a:t>
            </a:r>
          </a:p>
        </p:txBody>
      </p:sp>
      <p:sp>
        <p:nvSpPr>
          <p:cNvPr id="34" name="文本框 33">
            <a:extLst>
              <a:ext uri="{FF2B5EF4-FFF2-40B4-BE49-F238E27FC236}">
                <a16:creationId xmlns:a16="http://schemas.microsoft.com/office/drawing/2014/main" id="{F425BA4D-964F-45A3-A66C-5421584D2A81}"/>
              </a:ext>
            </a:extLst>
          </p:cNvPr>
          <p:cNvSpPr txBox="1"/>
          <p:nvPr/>
        </p:nvSpPr>
        <p:spPr>
          <a:xfrm>
            <a:off x="2182603" y="6007149"/>
            <a:ext cx="2175641" cy="461665"/>
          </a:xfrm>
          <a:prstGeom prst="rect">
            <a:avLst/>
          </a:prstGeom>
          <a:noFill/>
        </p:spPr>
        <p:txBody>
          <a:bodyPr wrap="square" rtlCol="0">
            <a:spAutoFit/>
          </a:bodyPr>
          <a:lstStyle/>
          <a:p>
            <a:r>
              <a:rPr lang="zh-CN" altLang="en-US" sz="2400" dirty="0"/>
              <a:t>有监督有计算</a:t>
            </a:r>
          </a:p>
        </p:txBody>
      </p:sp>
      <p:sp>
        <p:nvSpPr>
          <p:cNvPr id="35" name="矩形: 圆角 34">
            <a:extLst>
              <a:ext uri="{FF2B5EF4-FFF2-40B4-BE49-F238E27FC236}">
                <a16:creationId xmlns:a16="http://schemas.microsoft.com/office/drawing/2014/main" id="{28EB1174-0ECA-4314-9BBD-74C62462AB66}"/>
              </a:ext>
            </a:extLst>
          </p:cNvPr>
          <p:cNvSpPr/>
          <p:nvPr/>
        </p:nvSpPr>
        <p:spPr>
          <a:xfrm>
            <a:off x="1977242" y="5747657"/>
            <a:ext cx="2381002" cy="96783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箭头: 右 35">
            <a:extLst>
              <a:ext uri="{FF2B5EF4-FFF2-40B4-BE49-F238E27FC236}">
                <a16:creationId xmlns:a16="http://schemas.microsoft.com/office/drawing/2014/main" id="{F9EF6394-380D-4178-8BA4-0F32BE9E3967}"/>
              </a:ext>
            </a:extLst>
          </p:cNvPr>
          <p:cNvSpPr/>
          <p:nvPr/>
        </p:nvSpPr>
        <p:spPr>
          <a:xfrm>
            <a:off x="5031709" y="5933018"/>
            <a:ext cx="1986591" cy="6531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a:extLst>
              <a:ext uri="{FF2B5EF4-FFF2-40B4-BE49-F238E27FC236}">
                <a16:creationId xmlns:a16="http://schemas.microsoft.com/office/drawing/2014/main" id="{9FC3149D-C51B-4DE0-8D6C-D0DFB58D2C96}"/>
              </a:ext>
            </a:extLst>
          </p:cNvPr>
          <p:cNvSpPr txBox="1"/>
          <p:nvPr/>
        </p:nvSpPr>
        <p:spPr>
          <a:xfrm>
            <a:off x="7921099" y="6026580"/>
            <a:ext cx="2036904" cy="461665"/>
          </a:xfrm>
          <a:prstGeom prst="rect">
            <a:avLst/>
          </a:prstGeom>
          <a:noFill/>
        </p:spPr>
        <p:txBody>
          <a:bodyPr wrap="square" rtlCol="0">
            <a:spAutoFit/>
          </a:bodyPr>
          <a:lstStyle/>
          <a:p>
            <a:r>
              <a:rPr lang="zh-CN" altLang="en-US" sz="2400" dirty="0"/>
              <a:t>无监督无计算</a:t>
            </a:r>
          </a:p>
        </p:txBody>
      </p:sp>
      <p:sp>
        <p:nvSpPr>
          <p:cNvPr id="38" name="矩形: 圆角 37">
            <a:extLst>
              <a:ext uri="{FF2B5EF4-FFF2-40B4-BE49-F238E27FC236}">
                <a16:creationId xmlns:a16="http://schemas.microsoft.com/office/drawing/2014/main" id="{CBC47E40-5C56-4D64-8A43-F7B451395FD0}"/>
              </a:ext>
            </a:extLst>
          </p:cNvPr>
          <p:cNvSpPr/>
          <p:nvPr/>
        </p:nvSpPr>
        <p:spPr>
          <a:xfrm>
            <a:off x="7691765" y="5773494"/>
            <a:ext cx="2381002" cy="96783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a:extLst>
              <a:ext uri="{FF2B5EF4-FFF2-40B4-BE49-F238E27FC236}">
                <a16:creationId xmlns:a16="http://schemas.microsoft.com/office/drawing/2014/main" id="{2F5C09DD-5C24-4BB8-B969-CE1353365B27}"/>
              </a:ext>
            </a:extLst>
          </p:cNvPr>
          <p:cNvSpPr txBox="1"/>
          <p:nvPr/>
        </p:nvSpPr>
        <p:spPr>
          <a:xfrm>
            <a:off x="141239" y="5593"/>
            <a:ext cx="292735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3.</a:t>
            </a:r>
            <a:r>
              <a:rPr lang="zh-CN" altLang="en-US" sz="2800" b="1" dirty="0">
                <a:solidFill>
                  <a:srgbClr val="133984"/>
                </a:solidFill>
                <a:latin typeface="微软雅黑" panose="020B0503020204020204" pitchFamily="34" charset="-122"/>
                <a:ea typeface="微软雅黑" panose="020B0503020204020204" pitchFamily="34" charset="-122"/>
                <a:sym typeface="+mn-lt"/>
              </a:rPr>
              <a:t>总结</a:t>
            </a:r>
          </a:p>
        </p:txBody>
      </p:sp>
      <p:pic>
        <p:nvPicPr>
          <p:cNvPr id="40" name="图片 39">
            <a:extLst>
              <a:ext uri="{FF2B5EF4-FFF2-40B4-BE49-F238E27FC236}">
                <a16:creationId xmlns:a16="http://schemas.microsoft.com/office/drawing/2014/main" id="{7B182136-5ECD-466E-A1CE-5869B00FE0B0}"/>
              </a:ext>
            </a:extLst>
          </p:cNvPr>
          <p:cNvPicPr>
            <a:picLocks noChangeAspect="1"/>
          </p:cNvPicPr>
          <p:nvPr/>
        </p:nvPicPr>
        <p:blipFill>
          <a:blip r:embed="rId3"/>
          <a:stretch>
            <a:fillRect/>
          </a:stretch>
        </p:blipFill>
        <p:spPr>
          <a:xfrm>
            <a:off x="9532874" y="106891"/>
            <a:ext cx="2470277" cy="844593"/>
          </a:xfrm>
          <a:prstGeom prst="rect">
            <a:avLst/>
          </a:prstGeom>
        </p:spPr>
      </p:pic>
      <p:pic>
        <p:nvPicPr>
          <p:cNvPr id="41" name="图片 40">
            <a:extLst>
              <a:ext uri="{FF2B5EF4-FFF2-40B4-BE49-F238E27FC236}">
                <a16:creationId xmlns:a16="http://schemas.microsoft.com/office/drawing/2014/main" id="{BF631BB0-8037-46AC-997F-3AF728E82BAA}"/>
              </a:ext>
            </a:extLst>
          </p:cNvPr>
          <p:cNvPicPr>
            <a:picLocks noChangeAspect="1"/>
          </p:cNvPicPr>
          <p:nvPr/>
        </p:nvPicPr>
        <p:blipFill>
          <a:blip r:embed="rId4"/>
          <a:stretch>
            <a:fillRect/>
          </a:stretch>
        </p:blipFill>
        <p:spPr>
          <a:xfrm>
            <a:off x="4137623" y="3395104"/>
            <a:ext cx="2694991" cy="841777"/>
          </a:xfrm>
          <a:prstGeom prst="rect">
            <a:avLst/>
          </a:prstGeom>
        </p:spPr>
      </p:pic>
    </p:spTree>
    <p:extLst>
      <p:ext uri="{BB962C8B-B14F-4D97-AF65-F5344CB8AC3E}">
        <p14:creationId xmlns:p14="http://schemas.microsoft.com/office/powerpoint/2010/main" val="906449940"/>
      </p:ext>
    </p:extLst>
  </p:cSld>
  <p:clrMapOvr>
    <a:masterClrMapping/>
  </p:clrMapOvr>
  <p:transition/>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8" grpId="0" animBg="1"/>
      <p:bldP spid="21" grpId="0" animBg="1"/>
      <p:bldP spid="22" grpId="0"/>
      <p:bldP spid="23" grpId="0" animBg="1"/>
      <p:bldP spid="10" grpId="0"/>
      <p:bldP spid="12" grpId="0" animBg="1"/>
      <p:bldP spid="14" grpId="0" animBg="1"/>
      <p:bldP spid="15" grpId="0"/>
      <p:bldP spid="25" grpId="0"/>
      <p:bldP spid="26" grpId="0" animBg="1"/>
      <p:bldP spid="27" grpId="0" animBg="1"/>
      <p:bldP spid="28" grpId="0"/>
      <p:bldP spid="31" grpId="0"/>
      <p:bldP spid="33" grpId="0"/>
      <p:bldP spid="34" grpId="0"/>
      <p:bldP spid="35" grpId="0" animBg="1"/>
      <p:bldP spid="36" grpId="0" animBg="1"/>
      <p:bldP spid="37" grpId="0"/>
      <p:bldP spid="3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文本框 38">
            <a:extLst>
              <a:ext uri="{FF2B5EF4-FFF2-40B4-BE49-F238E27FC236}">
                <a16:creationId xmlns:a16="http://schemas.microsoft.com/office/drawing/2014/main" id="{2F5C09DD-5C24-4BB8-B969-CE1353365B27}"/>
              </a:ext>
            </a:extLst>
          </p:cNvPr>
          <p:cNvSpPr txBox="1"/>
          <p:nvPr/>
        </p:nvSpPr>
        <p:spPr>
          <a:xfrm>
            <a:off x="141239" y="5593"/>
            <a:ext cx="292735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3.</a:t>
            </a:r>
            <a:r>
              <a:rPr lang="zh-CN" altLang="en-US" sz="2800" b="1" dirty="0">
                <a:solidFill>
                  <a:srgbClr val="133984"/>
                </a:solidFill>
                <a:latin typeface="微软雅黑" panose="020B0503020204020204" pitchFamily="34" charset="-122"/>
                <a:ea typeface="微软雅黑" panose="020B0503020204020204" pitchFamily="34" charset="-122"/>
                <a:sym typeface="+mn-lt"/>
              </a:rPr>
              <a:t>结论</a:t>
            </a:r>
          </a:p>
        </p:txBody>
      </p:sp>
      <p:pic>
        <p:nvPicPr>
          <p:cNvPr id="40" name="图片 39">
            <a:extLst>
              <a:ext uri="{FF2B5EF4-FFF2-40B4-BE49-F238E27FC236}">
                <a16:creationId xmlns:a16="http://schemas.microsoft.com/office/drawing/2014/main" id="{7B182136-5ECD-466E-A1CE-5869B00FE0B0}"/>
              </a:ext>
            </a:extLst>
          </p:cNvPr>
          <p:cNvPicPr>
            <a:picLocks noChangeAspect="1"/>
          </p:cNvPicPr>
          <p:nvPr/>
        </p:nvPicPr>
        <p:blipFill>
          <a:blip r:embed="rId3"/>
          <a:stretch>
            <a:fillRect/>
          </a:stretch>
        </p:blipFill>
        <p:spPr>
          <a:xfrm>
            <a:off x="9532874" y="106891"/>
            <a:ext cx="2470277" cy="844593"/>
          </a:xfrm>
          <a:prstGeom prst="rect">
            <a:avLst/>
          </a:prstGeom>
        </p:spPr>
      </p:pic>
      <p:sp>
        <p:nvSpPr>
          <p:cNvPr id="3" name="文本框 2">
            <a:extLst>
              <a:ext uri="{FF2B5EF4-FFF2-40B4-BE49-F238E27FC236}">
                <a16:creationId xmlns:a16="http://schemas.microsoft.com/office/drawing/2014/main" id="{238E58BC-7F3C-40E4-B915-FE8DE2E0A071}"/>
              </a:ext>
            </a:extLst>
          </p:cNvPr>
          <p:cNvSpPr txBox="1"/>
          <p:nvPr/>
        </p:nvSpPr>
        <p:spPr>
          <a:xfrm>
            <a:off x="707232" y="789591"/>
            <a:ext cx="1366092" cy="461665"/>
          </a:xfrm>
          <a:prstGeom prst="rect">
            <a:avLst/>
          </a:prstGeom>
          <a:noFill/>
        </p:spPr>
        <p:txBody>
          <a:bodyPr wrap="square" rtlCol="0">
            <a:spAutoFit/>
          </a:bodyPr>
          <a:lstStyle/>
          <a:p>
            <a:r>
              <a:rPr lang="zh-CN" altLang="en-US" sz="2400" dirty="0"/>
              <a:t>创新点</a:t>
            </a:r>
          </a:p>
        </p:txBody>
      </p:sp>
      <p:sp>
        <p:nvSpPr>
          <p:cNvPr id="5" name="矩形 4">
            <a:extLst>
              <a:ext uri="{FF2B5EF4-FFF2-40B4-BE49-F238E27FC236}">
                <a16:creationId xmlns:a16="http://schemas.microsoft.com/office/drawing/2014/main" id="{882CBC78-B5C8-4BA1-8F61-FFB48858E55A}"/>
              </a:ext>
            </a:extLst>
          </p:cNvPr>
          <p:cNvSpPr/>
          <p:nvPr/>
        </p:nvSpPr>
        <p:spPr>
          <a:xfrm>
            <a:off x="571500" y="789591"/>
            <a:ext cx="1385888" cy="4616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TextBox 14">
            <a:extLst>
              <a:ext uri="{FF2B5EF4-FFF2-40B4-BE49-F238E27FC236}">
                <a16:creationId xmlns:a16="http://schemas.microsoft.com/office/drawing/2014/main" id="{13C5CE4C-8C40-40AB-9A3A-C740813EF0C7}"/>
              </a:ext>
            </a:extLst>
          </p:cNvPr>
          <p:cNvSpPr txBox="1"/>
          <p:nvPr/>
        </p:nvSpPr>
        <p:spPr>
          <a:xfrm>
            <a:off x="791933" y="1531340"/>
            <a:ext cx="477520" cy="583565"/>
          </a:xfrm>
          <a:prstGeom prst="rect">
            <a:avLst/>
          </a:prstGeom>
          <a:noFill/>
        </p:spPr>
        <p:txBody>
          <a:bodyPr wrap="square" rtlCol="0">
            <a:spAutoFit/>
          </a:bodyPr>
          <a:lstStyle/>
          <a:p>
            <a:pPr algn="ctr"/>
            <a:r>
              <a:rPr lang="en-US" sz="3200" b="1" dirty="0">
                <a:solidFill>
                  <a:schemeClr val="bg1"/>
                </a:solidFill>
                <a:cs typeface="+mn-ea"/>
                <a:sym typeface="+mn-lt"/>
              </a:rPr>
              <a:t>1</a:t>
            </a:r>
          </a:p>
        </p:txBody>
      </p:sp>
      <p:sp>
        <p:nvSpPr>
          <p:cNvPr id="7" name="文本框 6">
            <a:extLst>
              <a:ext uri="{FF2B5EF4-FFF2-40B4-BE49-F238E27FC236}">
                <a16:creationId xmlns:a16="http://schemas.microsoft.com/office/drawing/2014/main" id="{1A959502-1DD7-4193-8BE4-44C5638A4DCC}"/>
              </a:ext>
            </a:extLst>
          </p:cNvPr>
          <p:cNvSpPr txBox="1"/>
          <p:nvPr/>
        </p:nvSpPr>
        <p:spPr>
          <a:xfrm>
            <a:off x="571500" y="1457325"/>
            <a:ext cx="10637044" cy="984885"/>
          </a:xfrm>
          <a:prstGeom prst="rect">
            <a:avLst/>
          </a:prstGeom>
          <a:noFill/>
        </p:spPr>
        <p:txBody>
          <a:bodyPr wrap="square" rtlCol="0">
            <a:spAutoFit/>
          </a:bodyPr>
          <a:lstStyle/>
          <a:p>
            <a:r>
              <a:rPr lang="en-US" altLang="zh-CN" dirty="0"/>
              <a:t>1. </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提出了</a:t>
            </a:r>
            <a:r>
              <a:rPr lang="zh-CN" altLang="en-US" sz="2000" kern="100" dirty="0">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基于</a:t>
            </a:r>
            <a:r>
              <a:rPr lang="zh-CN" altLang="zh-CN" sz="2000" kern="100" dirty="0">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关键集合的部分</a:t>
            </a:r>
            <a:r>
              <a:rPr lang="en-US" altLang="zh-CN" sz="20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CRC</a:t>
            </a:r>
            <a:r>
              <a:rPr lang="zh-CN" altLang="zh-CN" sz="2000" kern="100" dirty="0">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辅助的</a:t>
            </a:r>
            <a:r>
              <a:rPr lang="en-US" altLang="zh-CN" sz="20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SCL</a:t>
            </a:r>
            <a:r>
              <a:rPr lang="zh-CN" altLang="zh-CN" sz="2000" kern="100" dirty="0">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译码算法</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，部分</a:t>
            </a:r>
            <a:r>
              <a:rPr lang="en-US"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CRC</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校验辅助译码方案相较于全局</a:t>
            </a:r>
            <a:r>
              <a:rPr lang="en-US"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CRC</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辅助的</a:t>
            </a:r>
            <a:r>
              <a:rPr lang="en-US" altLang="zh-CN" sz="2000" kern="100" dirty="0">
                <a:effectLst/>
                <a:latin typeface="Times New Roman" panose="02020603050405020304" pitchFamily="18" charset="0"/>
                <a:ea typeface="宋体" panose="02010600030101010101" pitchFamily="2" charset="-122"/>
                <a:cs typeface="Times New Roman" panose="02020603050405020304" pitchFamily="18" charset="0"/>
              </a:rPr>
              <a:t>SCL</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译码算法有</a:t>
            </a:r>
            <a:r>
              <a:rPr lang="zh-CN" altLang="zh-CN" sz="2000" kern="100" dirty="0">
                <a:solidFill>
                  <a:srgbClr val="FF0000"/>
                </a:solidFill>
                <a:effectLst/>
                <a:latin typeface="宋体" panose="02010600030101010101" pitchFamily="2" charset="-122"/>
                <a:ea typeface="宋体" panose="02010600030101010101" pitchFamily="2" charset="-122"/>
                <a:cs typeface="Times New Roman" panose="02020603050405020304" pitchFamily="18" charset="0"/>
              </a:rPr>
              <a:t>较大的性能改善</a:t>
            </a:r>
            <a:r>
              <a:rPr lang="zh-CN" altLang="zh-CN" sz="2000" kern="100" dirty="0">
                <a:effectLst/>
                <a:latin typeface="宋体" panose="02010600030101010101" pitchFamily="2" charset="-122"/>
                <a:ea typeface="宋体" panose="02010600030101010101" pitchFamily="2" charset="-122"/>
                <a:cs typeface="Times New Roman" panose="02020603050405020304" pitchFamily="18" charset="0"/>
              </a:rPr>
              <a:t>；</a:t>
            </a:r>
          </a:p>
          <a:p>
            <a:endParaRPr lang="zh-CN" altLang="en-US" dirty="0"/>
          </a:p>
        </p:txBody>
      </p:sp>
      <p:sp>
        <p:nvSpPr>
          <p:cNvPr id="46" name="文本框 45">
            <a:extLst>
              <a:ext uri="{FF2B5EF4-FFF2-40B4-BE49-F238E27FC236}">
                <a16:creationId xmlns:a16="http://schemas.microsoft.com/office/drawing/2014/main" id="{B2C05843-ED61-4775-BBB9-C6D59A0F041C}"/>
              </a:ext>
            </a:extLst>
          </p:cNvPr>
          <p:cNvSpPr txBox="1"/>
          <p:nvPr/>
        </p:nvSpPr>
        <p:spPr>
          <a:xfrm>
            <a:off x="571500" y="2582704"/>
            <a:ext cx="10637044" cy="984885"/>
          </a:xfrm>
          <a:prstGeom prst="rect">
            <a:avLst/>
          </a:prstGeom>
          <a:noFill/>
        </p:spPr>
        <p:txBody>
          <a:bodyPr wrap="square" rtlCol="0">
            <a:spAutoFit/>
          </a:bodyPr>
          <a:lstStyle/>
          <a:p>
            <a:r>
              <a:rPr lang="en-US" altLang="zh-CN" dirty="0"/>
              <a:t>2. </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提出了</a:t>
            </a:r>
            <a:r>
              <a:rPr lang="zh-CN"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距离参数</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衡量译码可靠性，并给出了</a:t>
            </a:r>
            <a:r>
              <a:rPr lang="zh-CN"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基于距离参数的单比特翻转译码算法</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，在一定程度上</a:t>
            </a:r>
            <a:r>
              <a:rPr lang="zh-CN"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提升了译码性能</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a:t>
            </a:r>
          </a:p>
          <a:p>
            <a:endParaRPr lang="zh-CN" altLang="en-US" dirty="0"/>
          </a:p>
        </p:txBody>
      </p:sp>
      <p:sp>
        <p:nvSpPr>
          <p:cNvPr id="48" name="文本框 47">
            <a:extLst>
              <a:ext uri="{FF2B5EF4-FFF2-40B4-BE49-F238E27FC236}">
                <a16:creationId xmlns:a16="http://schemas.microsoft.com/office/drawing/2014/main" id="{10D0F205-42F2-449F-87BA-9DA35C594692}"/>
              </a:ext>
            </a:extLst>
          </p:cNvPr>
          <p:cNvSpPr txBox="1"/>
          <p:nvPr/>
        </p:nvSpPr>
        <p:spPr>
          <a:xfrm>
            <a:off x="571500" y="3708083"/>
            <a:ext cx="10637044" cy="1292662"/>
          </a:xfrm>
          <a:prstGeom prst="rect">
            <a:avLst/>
          </a:prstGeom>
          <a:noFill/>
        </p:spPr>
        <p:txBody>
          <a:bodyPr wrap="square" rtlCol="0">
            <a:spAutoFit/>
          </a:bodyPr>
          <a:lstStyle/>
          <a:p>
            <a:r>
              <a:rPr lang="en-US" altLang="zh-CN" dirty="0"/>
              <a:t>3. </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基于信道极化状态，提出了</a:t>
            </a:r>
            <a:r>
              <a:rPr lang="zh-CN"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冻结比特差异度</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概念以衡量译码结果可靠性，并据此提出了基于冻结比特差异度的</a:t>
            </a:r>
            <a:r>
              <a:rPr lang="zh-CN"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自适应</a:t>
            </a:r>
            <a:r>
              <a:rPr lang="en-US"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SC-SCL</a:t>
            </a:r>
            <a:r>
              <a:rPr lang="zh-CN"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译码算法</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，该算法译码性能与</a:t>
            </a:r>
            <a:r>
              <a:rPr lang="en-US" altLang="zh-CN" sz="2000" kern="100" dirty="0">
                <a:latin typeface="宋体" panose="02010600030101010101" pitchFamily="2" charset="-122"/>
                <a:ea typeface="宋体" panose="02010600030101010101" pitchFamily="2" charset="-122"/>
                <a:cs typeface="Times New Roman" panose="02020603050405020304" pitchFamily="18" charset="0"/>
              </a:rPr>
              <a:t>SCL</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算法相当，但译码</a:t>
            </a:r>
            <a:r>
              <a:rPr lang="zh-CN"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复杂度大大降低</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a:t>
            </a:r>
          </a:p>
          <a:p>
            <a:endParaRPr lang="zh-CN" altLang="en-US" dirty="0"/>
          </a:p>
        </p:txBody>
      </p:sp>
      <p:sp>
        <p:nvSpPr>
          <p:cNvPr id="49" name="文本框 48">
            <a:extLst>
              <a:ext uri="{FF2B5EF4-FFF2-40B4-BE49-F238E27FC236}">
                <a16:creationId xmlns:a16="http://schemas.microsoft.com/office/drawing/2014/main" id="{AB87D9AD-EF17-45DA-A0C2-ACD22716B3C6}"/>
              </a:ext>
            </a:extLst>
          </p:cNvPr>
          <p:cNvSpPr txBox="1"/>
          <p:nvPr/>
        </p:nvSpPr>
        <p:spPr>
          <a:xfrm>
            <a:off x="571500" y="5332291"/>
            <a:ext cx="10637044" cy="625812"/>
          </a:xfrm>
          <a:prstGeom prst="rect">
            <a:avLst/>
          </a:prstGeom>
          <a:noFill/>
        </p:spPr>
        <p:txBody>
          <a:bodyPr wrap="square" rtlCol="0">
            <a:spAutoFit/>
          </a:bodyPr>
          <a:lstStyle/>
          <a:p>
            <a:pPr lvl="0" algn="just">
              <a:lnSpc>
                <a:spcPts val="2000"/>
              </a:lnSpc>
              <a:tabLst>
                <a:tab pos="270510" algn="l"/>
              </a:tabLst>
            </a:pPr>
            <a:r>
              <a:rPr lang="en-US" altLang="zh-CN" dirty="0"/>
              <a:t>4. </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利用</a:t>
            </a:r>
            <a:r>
              <a:rPr lang="zh-CN" altLang="en-US" sz="2000" kern="100" dirty="0">
                <a:latin typeface="宋体" panose="02010600030101010101" pitchFamily="2" charset="-122"/>
                <a:ea typeface="宋体" panose="02010600030101010101" pitchFamily="2" charset="-122"/>
                <a:cs typeface="Times New Roman" panose="02020603050405020304" pitchFamily="18" charset="0"/>
              </a:rPr>
              <a:t>互补</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性，提出了计算</a:t>
            </a:r>
            <a:r>
              <a:rPr lang="zh-CN" altLang="zh-CN" sz="2000" kern="100" dirty="0">
                <a:solidFill>
                  <a:srgbClr val="FF0000"/>
                </a:solidFill>
                <a:latin typeface="宋体" panose="02010600030101010101" pitchFamily="2" charset="-122"/>
                <a:ea typeface="宋体" panose="02010600030101010101" pitchFamily="2" charset="-122"/>
                <a:cs typeface="Times New Roman" panose="02020603050405020304" pitchFamily="18" charset="0"/>
              </a:rPr>
              <a:t>巴氏参数的快速算法</a:t>
            </a:r>
            <a:r>
              <a:rPr lang="zh-CN" altLang="zh-CN" sz="2000" kern="100" dirty="0">
                <a:latin typeface="宋体" panose="02010600030101010101" pitchFamily="2" charset="-122"/>
                <a:ea typeface="宋体" panose="02010600030101010101" pitchFamily="2" charset="-122"/>
                <a:cs typeface="Times New Roman" panose="02020603050405020304" pitchFamily="18" charset="0"/>
              </a:rPr>
              <a:t>。</a:t>
            </a:r>
          </a:p>
          <a:p>
            <a:endParaRPr lang="zh-CN" altLang="en-US" dirty="0"/>
          </a:p>
        </p:txBody>
      </p:sp>
      <p:sp>
        <p:nvSpPr>
          <p:cNvPr id="2" name="文本框 1">
            <a:extLst>
              <a:ext uri="{FF2B5EF4-FFF2-40B4-BE49-F238E27FC236}">
                <a16:creationId xmlns:a16="http://schemas.microsoft.com/office/drawing/2014/main" id="{A3C55C38-1C3D-4A20-AC4C-99906427C0E1}"/>
              </a:ext>
            </a:extLst>
          </p:cNvPr>
          <p:cNvSpPr txBox="1"/>
          <p:nvPr/>
        </p:nvSpPr>
        <p:spPr>
          <a:xfrm>
            <a:off x="407194" y="5737033"/>
            <a:ext cx="7943849" cy="677108"/>
          </a:xfrm>
          <a:prstGeom prst="rect">
            <a:avLst/>
          </a:prstGeom>
          <a:noFill/>
        </p:spPr>
        <p:txBody>
          <a:bodyPr wrap="square" rtlCol="0">
            <a:spAutoFit/>
          </a:bodyPr>
          <a:lstStyle/>
          <a:p>
            <a:r>
              <a:rPr lang="en-US" altLang="zh-CN" sz="2000" kern="100" dirty="0">
                <a:solidFill>
                  <a:srgbClr val="133984"/>
                </a:solidFill>
                <a:effectLst/>
                <a:latin typeface="Times New Roman" panose="02020603050405020304" pitchFamily="18" charset="0"/>
                <a:ea typeface="宋体" panose="02010600030101010101" pitchFamily="2" charset="-122"/>
              </a:rPr>
              <a:t>《 Simplified Calculation of Bhattacharyya Parameters in Polar Codes 》</a:t>
            </a:r>
          </a:p>
          <a:p>
            <a:endParaRPr lang="zh-CN" altLang="en-US" dirty="0"/>
          </a:p>
        </p:txBody>
      </p:sp>
      <p:sp>
        <p:nvSpPr>
          <p:cNvPr id="4" name="文本框 3">
            <a:extLst>
              <a:ext uri="{FF2B5EF4-FFF2-40B4-BE49-F238E27FC236}">
                <a16:creationId xmlns:a16="http://schemas.microsoft.com/office/drawing/2014/main" id="{C7BD7AB5-21A2-4C38-9059-1EAB08E3BA93}"/>
              </a:ext>
            </a:extLst>
          </p:cNvPr>
          <p:cNvSpPr txBox="1"/>
          <p:nvPr/>
        </p:nvSpPr>
        <p:spPr>
          <a:xfrm>
            <a:off x="473868" y="4722558"/>
            <a:ext cx="8572500" cy="677108"/>
          </a:xfrm>
          <a:prstGeom prst="rect">
            <a:avLst/>
          </a:prstGeom>
          <a:noFill/>
        </p:spPr>
        <p:txBody>
          <a:bodyPr wrap="square" rtlCol="0">
            <a:spAutoFit/>
          </a:bodyPr>
          <a:lstStyle/>
          <a:p>
            <a:r>
              <a:rPr lang="en-US" altLang="zh-CN" sz="2000" kern="100" dirty="0">
                <a:solidFill>
                  <a:srgbClr val="133984"/>
                </a:solidFill>
                <a:effectLst/>
                <a:latin typeface="Times New Roman" panose="02020603050405020304" pitchFamily="18" charset="0"/>
                <a:ea typeface="宋体" panose="02010600030101010101" pitchFamily="2" charset="-122"/>
              </a:rPr>
              <a:t>《 A N</a:t>
            </a:r>
            <a:r>
              <a:rPr lang="en-US" altLang="zh-CN" sz="2000" kern="100" dirty="0">
                <a:solidFill>
                  <a:srgbClr val="133984"/>
                </a:solidFill>
                <a:effectLst/>
                <a:latin typeface="Times New Roman" panose="02020603050405020304" pitchFamily="18" charset="0"/>
                <a:ea typeface="等线" panose="02010600030101010101" pitchFamily="2" charset="-122"/>
              </a:rPr>
              <a:t>ew</a:t>
            </a:r>
            <a:r>
              <a:rPr lang="en-US" altLang="zh-CN" sz="2000" i="1" kern="100" dirty="0">
                <a:solidFill>
                  <a:srgbClr val="133984"/>
                </a:solidFill>
                <a:effectLst/>
                <a:latin typeface="Times New Roman" panose="02020603050405020304" pitchFamily="18" charset="0"/>
                <a:ea typeface="宋体" panose="02010600030101010101" pitchFamily="2" charset="-122"/>
              </a:rPr>
              <a:t> </a:t>
            </a:r>
            <a:r>
              <a:rPr lang="en-US" altLang="zh-CN" sz="2000" kern="100" dirty="0">
                <a:solidFill>
                  <a:srgbClr val="133984"/>
                </a:solidFill>
                <a:effectLst/>
                <a:latin typeface="Times New Roman" panose="02020603050405020304" pitchFamily="18" charset="0"/>
                <a:ea typeface="宋体" panose="02010600030101010101" pitchFamily="2" charset="-122"/>
              </a:rPr>
              <a:t>Reliability Measurement for Decoding of Polar Codes 》</a:t>
            </a:r>
            <a:r>
              <a:rPr lang="zh-CN" altLang="en-US" sz="2000" kern="100" dirty="0">
                <a:solidFill>
                  <a:srgbClr val="133984"/>
                </a:solidFill>
                <a:effectLst/>
                <a:latin typeface="Times New Roman" panose="02020603050405020304" pitchFamily="18" charset="0"/>
                <a:ea typeface="宋体" panose="02010600030101010101" pitchFamily="2" charset="-122"/>
              </a:rPr>
              <a:t>（在投）</a:t>
            </a:r>
            <a:endParaRPr lang="en-US" altLang="zh-CN" sz="2000" kern="100" dirty="0">
              <a:solidFill>
                <a:srgbClr val="133984"/>
              </a:solidFill>
              <a:effectLst/>
              <a:latin typeface="Times New Roman" panose="02020603050405020304" pitchFamily="18" charset="0"/>
              <a:ea typeface="宋体" panose="02010600030101010101" pitchFamily="2" charset="-122"/>
            </a:endParaRPr>
          </a:p>
          <a:p>
            <a:endParaRPr lang="zh-CN" altLang="en-US" dirty="0"/>
          </a:p>
        </p:txBody>
      </p:sp>
    </p:spTree>
    <p:extLst>
      <p:ext uri="{BB962C8B-B14F-4D97-AF65-F5344CB8AC3E}">
        <p14:creationId xmlns:p14="http://schemas.microsoft.com/office/powerpoint/2010/main" val="416349265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文本框 10"/>
          <p:cNvSpPr txBox="1"/>
          <p:nvPr/>
        </p:nvSpPr>
        <p:spPr>
          <a:xfrm>
            <a:off x="459878" y="157195"/>
            <a:ext cx="292735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1.</a:t>
            </a:r>
            <a:r>
              <a:rPr lang="zh-CN" altLang="en-US" sz="2800" b="1" dirty="0">
                <a:solidFill>
                  <a:srgbClr val="133984"/>
                </a:solidFill>
                <a:latin typeface="微软雅黑" panose="020B0503020204020204" pitchFamily="34" charset="-122"/>
                <a:ea typeface="微软雅黑" panose="020B0503020204020204" pitchFamily="34" charset="-122"/>
                <a:sym typeface="+mn-lt"/>
              </a:rPr>
              <a:t>背景及现状</a:t>
            </a:r>
          </a:p>
        </p:txBody>
      </p:sp>
      <p:grpSp>
        <p:nvGrpSpPr>
          <p:cNvPr id="5" name="组合 4"/>
          <p:cNvGrpSpPr/>
          <p:nvPr/>
        </p:nvGrpSpPr>
        <p:grpSpPr>
          <a:xfrm>
            <a:off x="2352735" y="1752600"/>
            <a:ext cx="1950718" cy="1950718"/>
            <a:chOff x="1817430" y="2103120"/>
            <a:chExt cx="1950718" cy="1950718"/>
          </a:xfrm>
          <a:solidFill>
            <a:srgbClr val="9A9479">
              <a:alpha val="85000"/>
            </a:srgbClr>
          </a:solidFill>
        </p:grpSpPr>
        <p:sp>
          <p:nvSpPr>
            <p:cNvPr id="8" name="泪滴形 7"/>
            <p:cNvSpPr/>
            <p:nvPr/>
          </p:nvSpPr>
          <p:spPr>
            <a:xfrm>
              <a:off x="1817430" y="2103120"/>
              <a:ext cx="1950718" cy="1950718"/>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9" name="文本框 8"/>
            <p:cNvSpPr txBox="1"/>
            <p:nvPr/>
          </p:nvSpPr>
          <p:spPr>
            <a:xfrm>
              <a:off x="2150883" y="2817325"/>
              <a:ext cx="1402080" cy="583565"/>
            </a:xfrm>
            <a:prstGeom prst="rect">
              <a:avLst/>
            </a:prstGeom>
            <a:noFill/>
          </p:spPr>
          <p:txBody>
            <a:bodyPr wrap="none" rtlCol="0">
              <a:spAutoFit/>
            </a:bodyPr>
            <a:lstStyle/>
            <a:p>
              <a:r>
                <a:rPr lang="zh-CN" sz="3200" b="1" dirty="0">
                  <a:solidFill>
                    <a:schemeClr val="bg1"/>
                  </a:solidFill>
                  <a:cs typeface="+mn-ea"/>
                  <a:sym typeface="+mn-lt"/>
                </a:rPr>
                <a:t>极化码</a:t>
              </a:r>
            </a:p>
          </p:txBody>
        </p:sp>
      </p:grpSp>
      <p:grpSp>
        <p:nvGrpSpPr>
          <p:cNvPr id="48" name="组合 47"/>
          <p:cNvGrpSpPr/>
          <p:nvPr/>
        </p:nvGrpSpPr>
        <p:grpSpPr>
          <a:xfrm>
            <a:off x="7931142" y="1753235"/>
            <a:ext cx="1950718" cy="1950718"/>
            <a:chOff x="1817430" y="2103120"/>
            <a:chExt cx="1950718" cy="1950718"/>
          </a:xfrm>
          <a:solidFill>
            <a:srgbClr val="B3672E"/>
          </a:solidFill>
        </p:grpSpPr>
        <p:sp>
          <p:nvSpPr>
            <p:cNvPr id="52" name="泪滴形 51"/>
            <p:cNvSpPr/>
            <p:nvPr/>
          </p:nvSpPr>
          <p:spPr>
            <a:xfrm>
              <a:off x="1817430" y="2103120"/>
              <a:ext cx="1950718" cy="1950718"/>
            </a:xfrm>
            <a:prstGeom prst="teardrop">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6" name="文本框 5"/>
            <p:cNvSpPr txBox="1"/>
            <p:nvPr/>
          </p:nvSpPr>
          <p:spPr>
            <a:xfrm>
              <a:off x="2474098" y="2816690"/>
              <a:ext cx="744855" cy="583565"/>
            </a:xfrm>
            <a:prstGeom prst="rect">
              <a:avLst/>
            </a:prstGeom>
            <a:grpFill/>
          </p:spPr>
          <p:txBody>
            <a:bodyPr wrap="none" rtlCol="0">
              <a:spAutoFit/>
            </a:bodyPr>
            <a:lstStyle/>
            <a:p>
              <a:r>
                <a:rPr lang="en-US" altLang="zh-CN" sz="3200" b="1" dirty="0">
                  <a:solidFill>
                    <a:schemeClr val="bg1"/>
                  </a:solidFill>
                  <a:cs typeface="+mn-ea"/>
                  <a:sym typeface="+mn-lt"/>
                </a:rPr>
                <a:t>5G</a:t>
              </a:r>
            </a:p>
          </p:txBody>
        </p:sp>
      </p:grpSp>
      <p:sp>
        <p:nvSpPr>
          <p:cNvPr id="10" name="箭头: 右 8"/>
          <p:cNvSpPr/>
          <p:nvPr/>
        </p:nvSpPr>
        <p:spPr>
          <a:xfrm>
            <a:off x="5139942" y="2305905"/>
            <a:ext cx="2298924" cy="556260"/>
          </a:xfrm>
          <a:prstGeom prst="leftRightArrow">
            <a:avLst/>
          </a:prstGeom>
          <a:solidFill>
            <a:srgbClr val="E2A52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39" name="文本框 38"/>
          <p:cNvSpPr txBox="1"/>
          <p:nvPr/>
        </p:nvSpPr>
        <p:spPr>
          <a:xfrm>
            <a:off x="1654175" y="4662170"/>
            <a:ext cx="9650730" cy="553085"/>
          </a:xfrm>
          <a:prstGeom prst="rect">
            <a:avLst/>
          </a:prstGeom>
          <a:noFill/>
        </p:spPr>
        <p:txBody>
          <a:bodyPr wrap="square" rtlCol="0">
            <a:spAutoFit/>
          </a:bodyPr>
          <a:lstStyle/>
          <a:p>
            <a:pPr algn="ctr">
              <a:lnSpc>
                <a:spcPct val="125000"/>
              </a:lnSpc>
            </a:pPr>
            <a:r>
              <a:rPr lang="zh-CN" altLang="en-US" sz="2400" dirty="0">
                <a:solidFill>
                  <a:schemeClr val="tx1">
                    <a:lumMod val="75000"/>
                    <a:lumOff val="25000"/>
                  </a:schemeClr>
                </a:solidFill>
                <a:cs typeface="+mn-ea"/>
                <a:sym typeface="+mn-lt"/>
              </a:rPr>
              <a:t>理论意义：是目前为止唯一被理论证明可以达到信道容量的编码方式</a:t>
            </a:r>
          </a:p>
        </p:txBody>
      </p:sp>
      <p:pic>
        <p:nvPicPr>
          <p:cNvPr id="3" name="图片 2">
            <a:extLst>
              <a:ext uri="{FF2B5EF4-FFF2-40B4-BE49-F238E27FC236}">
                <a16:creationId xmlns:a16="http://schemas.microsoft.com/office/drawing/2014/main" id="{7D6B1B69-0EA8-40B8-9B0B-52518CC05A17}"/>
              </a:ext>
            </a:extLst>
          </p:cNvPr>
          <p:cNvPicPr>
            <a:picLocks noChangeAspect="1"/>
          </p:cNvPicPr>
          <p:nvPr/>
        </p:nvPicPr>
        <p:blipFill>
          <a:blip r:embed="rId3"/>
          <a:stretch>
            <a:fillRect/>
          </a:stretch>
        </p:blipFill>
        <p:spPr>
          <a:xfrm>
            <a:off x="9532874" y="106891"/>
            <a:ext cx="2470277" cy="844593"/>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500"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ppt_w*0.7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animEffect transition="in" filter="fade">
                                      <p:cBhvr>
                                        <p:cTn id="9" dur="500"/>
                                        <p:tgtEl>
                                          <p:spTgt spid="5"/>
                                        </p:tgtEl>
                                      </p:cBhvr>
                                    </p:animEffect>
                                  </p:childTnLst>
                                </p:cTn>
                              </p:par>
                              <p:par>
                                <p:cTn id="10" presetID="55" presetClass="entr" presetSubtype="0" fill="hold" nodeType="withEffect">
                                  <p:stCondLst>
                                    <p:cond delay="0"/>
                                  </p:stCondLst>
                                  <p:childTnLst>
                                    <p:set>
                                      <p:cBhvr>
                                        <p:cTn id="11" dur="500" fill="hold">
                                          <p:stCondLst>
                                            <p:cond delay="0"/>
                                          </p:stCondLst>
                                        </p:cTn>
                                        <p:tgtEl>
                                          <p:spTgt spid="48"/>
                                        </p:tgtEl>
                                        <p:attrNameLst>
                                          <p:attrName>style.visibility</p:attrName>
                                        </p:attrNameLst>
                                      </p:cBhvr>
                                      <p:to>
                                        <p:strVal val="visible"/>
                                      </p:to>
                                    </p:set>
                                    <p:anim calcmode="lin" valueType="num">
                                      <p:cBhvr>
                                        <p:cTn id="12" dur="500" fill="hold"/>
                                        <p:tgtEl>
                                          <p:spTgt spid="48"/>
                                        </p:tgtEl>
                                        <p:attrNameLst>
                                          <p:attrName>ppt_w</p:attrName>
                                        </p:attrNameLst>
                                      </p:cBhvr>
                                      <p:tavLst>
                                        <p:tav tm="0">
                                          <p:val>
                                            <p:strVal val="#ppt_w*0.70"/>
                                          </p:val>
                                        </p:tav>
                                        <p:tav tm="100000">
                                          <p:val>
                                            <p:strVal val="#ppt_w"/>
                                          </p:val>
                                        </p:tav>
                                      </p:tavLst>
                                    </p:anim>
                                    <p:anim calcmode="lin" valueType="num">
                                      <p:cBhvr>
                                        <p:cTn id="13" dur="500" fill="hold"/>
                                        <p:tgtEl>
                                          <p:spTgt spid="48"/>
                                        </p:tgtEl>
                                        <p:attrNameLst>
                                          <p:attrName>ppt_h</p:attrName>
                                        </p:attrNameLst>
                                      </p:cBhvr>
                                      <p:tavLst>
                                        <p:tav tm="0">
                                          <p:val>
                                            <p:strVal val="#ppt_h"/>
                                          </p:val>
                                        </p:tav>
                                        <p:tav tm="100000">
                                          <p:val>
                                            <p:strVal val="#ppt_h"/>
                                          </p:val>
                                        </p:tav>
                                      </p:tavLst>
                                    </p:anim>
                                    <p:animEffect transition="in" filter="fade">
                                      <p:cBhvr>
                                        <p:cTn id="14" dur="500"/>
                                        <p:tgtEl>
                                          <p:spTgt spid="48"/>
                                        </p:tgtEl>
                                      </p:cBhvr>
                                    </p:animEffect>
                                  </p:childTnLst>
                                </p:cTn>
                              </p:par>
                              <p:par>
                                <p:cTn id="15" presetID="55" presetClass="entr" presetSubtype="0" fill="hold" grpId="0" nodeType="withEffect">
                                  <p:stCondLst>
                                    <p:cond delay="0"/>
                                  </p:stCondLst>
                                  <p:childTnLst>
                                    <p:set>
                                      <p:cBhvr>
                                        <p:cTn id="16" dur="500"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strVal val="#ppt_w*0.70"/>
                                          </p:val>
                                        </p:tav>
                                        <p:tav tm="100000">
                                          <p:val>
                                            <p:strVal val="#ppt_w"/>
                                          </p:val>
                                        </p:tav>
                                      </p:tavLst>
                                    </p:anim>
                                    <p:anim calcmode="lin" valueType="num">
                                      <p:cBhvr>
                                        <p:cTn id="18" dur="500" fill="hold"/>
                                        <p:tgtEl>
                                          <p:spTgt spid="10"/>
                                        </p:tgtEl>
                                        <p:attrNameLst>
                                          <p:attrName>ppt_h</p:attrName>
                                        </p:attrNameLst>
                                      </p:cBhvr>
                                      <p:tavLst>
                                        <p:tav tm="0">
                                          <p:val>
                                            <p:strVal val="#ppt_h"/>
                                          </p:val>
                                        </p:tav>
                                        <p:tav tm="100000">
                                          <p:val>
                                            <p:strVal val="#ppt_h"/>
                                          </p:val>
                                        </p:tav>
                                      </p:tavLst>
                                    </p:anim>
                                    <p:animEffect transition="in" filter="fad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blinds(horizontal)">
                                      <p:cBhvr>
                                        <p:cTn id="24"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39"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矩形 23"/>
          <p:cNvSpPr/>
          <p:nvPr/>
        </p:nvSpPr>
        <p:spPr>
          <a:xfrm>
            <a:off x="3559176" y="3247390"/>
            <a:ext cx="5715000" cy="363855"/>
          </a:xfrm>
          <a:prstGeom prst="rect">
            <a:avLst/>
          </a:prstGeom>
          <a:solidFill>
            <a:srgbClr val="EDDD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57" name="文本框 13"/>
          <p:cNvSpPr txBox="1"/>
          <p:nvPr userDrawn="1"/>
        </p:nvSpPr>
        <p:spPr>
          <a:xfrm>
            <a:off x="2947022" y="2870582"/>
            <a:ext cx="6520618" cy="923330"/>
          </a:xfrm>
          <a:prstGeom prst="rect">
            <a:avLst/>
          </a:prstGeom>
          <a:noFill/>
          <a:ln w="9525">
            <a:noFill/>
          </a:ln>
        </p:spPr>
        <p:txBody>
          <a:bodyPr wrap="square" anchor="t">
            <a:spAutoFit/>
          </a:bodyPr>
          <a:lstStyle/>
          <a:p>
            <a:pPr algn="dist"/>
            <a:r>
              <a:rPr lang="zh-CN" altLang="en-US" sz="5400" dirty="0">
                <a:solidFill>
                  <a:schemeClr val="tx1">
                    <a:lumMod val="65000"/>
                    <a:lumOff val="35000"/>
                  </a:schemeClr>
                </a:solidFill>
                <a:cs typeface="+mn-ea"/>
                <a:sym typeface="+mn-lt"/>
              </a:rPr>
              <a:t>请各位老师批评指正</a:t>
            </a:r>
          </a:p>
        </p:txBody>
      </p:sp>
      <p:sp>
        <p:nvSpPr>
          <p:cNvPr id="25" name="mortarboard_182327"/>
          <p:cNvSpPr>
            <a:spLocks noChangeAspect="1"/>
          </p:cNvSpPr>
          <p:nvPr/>
        </p:nvSpPr>
        <p:spPr bwMode="auto">
          <a:xfrm>
            <a:off x="5617581" y="1777256"/>
            <a:ext cx="956840" cy="891670"/>
          </a:xfrm>
          <a:custGeom>
            <a:avLst/>
            <a:gdLst>
              <a:gd name="connsiteX0" fmla="*/ 455711 w 607639"/>
              <a:gd name="connsiteY0" fmla="*/ 515659 h 566254"/>
              <a:gd name="connsiteX1" fmla="*/ 465873 w 607639"/>
              <a:gd name="connsiteY1" fmla="*/ 525796 h 566254"/>
              <a:gd name="connsiteX2" fmla="*/ 465873 w 607639"/>
              <a:gd name="connsiteY2" fmla="*/ 556117 h 566254"/>
              <a:gd name="connsiteX3" fmla="*/ 455711 w 607639"/>
              <a:gd name="connsiteY3" fmla="*/ 566254 h 566254"/>
              <a:gd name="connsiteX4" fmla="*/ 445550 w 607639"/>
              <a:gd name="connsiteY4" fmla="*/ 556117 h 566254"/>
              <a:gd name="connsiteX5" fmla="*/ 445550 w 607639"/>
              <a:gd name="connsiteY5" fmla="*/ 525796 h 566254"/>
              <a:gd name="connsiteX6" fmla="*/ 455711 w 607639"/>
              <a:gd name="connsiteY6" fmla="*/ 515659 h 566254"/>
              <a:gd name="connsiteX7" fmla="*/ 483639 w 607639"/>
              <a:gd name="connsiteY7" fmla="*/ 505931 h 566254"/>
              <a:gd name="connsiteX8" fmla="*/ 495939 w 607639"/>
              <a:gd name="connsiteY8" fmla="*/ 513305 h 566254"/>
              <a:gd name="connsiteX9" fmla="*/ 506010 w 607639"/>
              <a:gd name="connsiteY9" fmla="*/ 553728 h 566254"/>
              <a:gd name="connsiteX10" fmla="*/ 498702 w 607639"/>
              <a:gd name="connsiteY10" fmla="*/ 565988 h 566254"/>
              <a:gd name="connsiteX11" fmla="*/ 496206 w 607639"/>
              <a:gd name="connsiteY11" fmla="*/ 566254 h 566254"/>
              <a:gd name="connsiteX12" fmla="*/ 486402 w 607639"/>
              <a:gd name="connsiteY12" fmla="*/ 558614 h 566254"/>
              <a:gd name="connsiteX13" fmla="*/ 476242 w 607639"/>
              <a:gd name="connsiteY13" fmla="*/ 518191 h 566254"/>
              <a:gd name="connsiteX14" fmla="*/ 483639 w 607639"/>
              <a:gd name="connsiteY14" fmla="*/ 505931 h 566254"/>
              <a:gd name="connsiteX15" fmla="*/ 427732 w 607639"/>
              <a:gd name="connsiteY15" fmla="*/ 505931 h 566254"/>
              <a:gd name="connsiteX16" fmla="*/ 435113 w 607639"/>
              <a:gd name="connsiteY16" fmla="*/ 518191 h 566254"/>
              <a:gd name="connsiteX17" fmla="*/ 424975 w 607639"/>
              <a:gd name="connsiteY17" fmla="*/ 558614 h 566254"/>
              <a:gd name="connsiteX18" fmla="*/ 415192 w 607639"/>
              <a:gd name="connsiteY18" fmla="*/ 566254 h 566254"/>
              <a:gd name="connsiteX19" fmla="*/ 412702 w 607639"/>
              <a:gd name="connsiteY19" fmla="*/ 565988 h 566254"/>
              <a:gd name="connsiteX20" fmla="*/ 405410 w 607639"/>
              <a:gd name="connsiteY20" fmla="*/ 553728 h 566254"/>
              <a:gd name="connsiteX21" fmla="*/ 415459 w 607639"/>
              <a:gd name="connsiteY21" fmla="*/ 513305 h 566254"/>
              <a:gd name="connsiteX22" fmla="*/ 427732 w 607639"/>
              <a:gd name="connsiteY22" fmla="*/ 505931 h 566254"/>
              <a:gd name="connsiteX23" fmla="*/ 455707 w 607639"/>
              <a:gd name="connsiteY23" fmla="*/ 465128 h 566254"/>
              <a:gd name="connsiteX24" fmla="*/ 445560 w 607639"/>
              <a:gd name="connsiteY24" fmla="*/ 475260 h 566254"/>
              <a:gd name="connsiteX25" fmla="*/ 455707 w 607639"/>
              <a:gd name="connsiteY25" fmla="*/ 485392 h 566254"/>
              <a:gd name="connsiteX26" fmla="*/ 465853 w 607639"/>
              <a:gd name="connsiteY26" fmla="*/ 475260 h 566254"/>
              <a:gd name="connsiteX27" fmla="*/ 455707 w 607639"/>
              <a:gd name="connsiteY27" fmla="*/ 465128 h 566254"/>
              <a:gd name="connsiteX28" fmla="*/ 111408 w 607639"/>
              <a:gd name="connsiteY28" fmla="*/ 252803 h 566254"/>
              <a:gd name="connsiteX29" fmla="*/ 121467 w 607639"/>
              <a:gd name="connsiteY29" fmla="*/ 262935 h 566254"/>
              <a:gd name="connsiteX30" fmla="*/ 121467 w 607639"/>
              <a:gd name="connsiteY30" fmla="*/ 331636 h 566254"/>
              <a:gd name="connsiteX31" fmla="*/ 293705 w 607639"/>
              <a:gd name="connsiteY31" fmla="*/ 424334 h 566254"/>
              <a:gd name="connsiteX32" fmla="*/ 293705 w 607639"/>
              <a:gd name="connsiteY32" fmla="*/ 333680 h 566254"/>
              <a:gd name="connsiteX33" fmla="*/ 303764 w 607639"/>
              <a:gd name="connsiteY33" fmla="*/ 323548 h 566254"/>
              <a:gd name="connsiteX34" fmla="*/ 313911 w 607639"/>
              <a:gd name="connsiteY34" fmla="*/ 333680 h 566254"/>
              <a:gd name="connsiteX35" fmla="*/ 313911 w 607639"/>
              <a:gd name="connsiteY35" fmla="*/ 424422 h 566254"/>
              <a:gd name="connsiteX36" fmla="*/ 410668 w 607639"/>
              <a:gd name="connsiteY36" fmla="*/ 402381 h 566254"/>
              <a:gd name="connsiteX37" fmla="*/ 424287 w 607639"/>
              <a:gd name="connsiteY37" fmla="*/ 407003 h 566254"/>
              <a:gd name="connsiteX38" fmla="*/ 419658 w 607639"/>
              <a:gd name="connsiteY38" fmla="*/ 420512 h 566254"/>
              <a:gd name="connsiteX39" fmla="*/ 303764 w 607639"/>
              <a:gd name="connsiteY39" fmla="*/ 444953 h 566254"/>
              <a:gd name="connsiteX40" fmla="*/ 101973 w 607639"/>
              <a:gd name="connsiteY40" fmla="*/ 337502 h 566254"/>
              <a:gd name="connsiteX41" fmla="*/ 101261 w 607639"/>
              <a:gd name="connsiteY41" fmla="*/ 333680 h 566254"/>
              <a:gd name="connsiteX42" fmla="*/ 101261 w 607639"/>
              <a:gd name="connsiteY42" fmla="*/ 262935 h 566254"/>
              <a:gd name="connsiteX43" fmla="*/ 111408 w 607639"/>
              <a:gd name="connsiteY43" fmla="*/ 252803 h 566254"/>
              <a:gd name="connsiteX44" fmla="*/ 10147 w 607639"/>
              <a:gd name="connsiteY44" fmla="*/ 151682 h 566254"/>
              <a:gd name="connsiteX45" fmla="*/ 20294 w 607639"/>
              <a:gd name="connsiteY45" fmla="*/ 161814 h 566254"/>
              <a:gd name="connsiteX46" fmla="*/ 20294 w 607639"/>
              <a:gd name="connsiteY46" fmla="*/ 165191 h 566254"/>
              <a:gd name="connsiteX47" fmla="*/ 303787 w 607639"/>
              <a:gd name="connsiteY47" fmla="*/ 282333 h 566254"/>
              <a:gd name="connsiteX48" fmla="*/ 411310 w 607639"/>
              <a:gd name="connsiteY48" fmla="*/ 237894 h 566254"/>
              <a:gd name="connsiteX49" fmla="*/ 424573 w 607639"/>
              <a:gd name="connsiteY49" fmla="*/ 243405 h 566254"/>
              <a:gd name="connsiteX50" fmla="*/ 419054 w 607639"/>
              <a:gd name="connsiteY50" fmla="*/ 256559 h 566254"/>
              <a:gd name="connsiteX51" fmla="*/ 307704 w 607639"/>
              <a:gd name="connsiteY51" fmla="*/ 302598 h 566254"/>
              <a:gd name="connsiteX52" fmla="*/ 303787 w 607639"/>
              <a:gd name="connsiteY52" fmla="*/ 303398 h 566254"/>
              <a:gd name="connsiteX53" fmla="*/ 299960 w 607639"/>
              <a:gd name="connsiteY53" fmla="*/ 302598 h 566254"/>
              <a:gd name="connsiteX54" fmla="*/ 6231 w 607639"/>
              <a:gd name="connsiteY54" fmla="*/ 181278 h 566254"/>
              <a:gd name="connsiteX55" fmla="*/ 0 w 607639"/>
              <a:gd name="connsiteY55" fmla="*/ 171946 h 566254"/>
              <a:gd name="connsiteX56" fmla="*/ 0 w 607639"/>
              <a:gd name="connsiteY56" fmla="*/ 161814 h 566254"/>
              <a:gd name="connsiteX57" fmla="*/ 10147 w 607639"/>
              <a:gd name="connsiteY57" fmla="*/ 151682 h 566254"/>
              <a:gd name="connsiteX58" fmla="*/ 303775 w 607639"/>
              <a:gd name="connsiteY58" fmla="*/ 121342 h 566254"/>
              <a:gd name="connsiteX59" fmla="*/ 283571 w 607639"/>
              <a:gd name="connsiteY59" fmla="*/ 131474 h 566254"/>
              <a:gd name="connsiteX60" fmla="*/ 303775 w 607639"/>
              <a:gd name="connsiteY60" fmla="*/ 141517 h 566254"/>
              <a:gd name="connsiteX61" fmla="*/ 324068 w 607639"/>
              <a:gd name="connsiteY61" fmla="*/ 131474 h 566254"/>
              <a:gd name="connsiteX62" fmla="*/ 303775 w 607639"/>
              <a:gd name="connsiteY62" fmla="*/ 121342 h 566254"/>
              <a:gd name="connsiteX63" fmla="*/ 299948 w 607639"/>
              <a:gd name="connsiteY63" fmla="*/ 732 h 566254"/>
              <a:gd name="connsiteX64" fmla="*/ 307691 w 607639"/>
              <a:gd name="connsiteY64" fmla="*/ 732 h 566254"/>
              <a:gd name="connsiteX65" fmla="*/ 601320 w 607639"/>
              <a:gd name="connsiteY65" fmla="*/ 122142 h 566254"/>
              <a:gd name="connsiteX66" fmla="*/ 607639 w 607639"/>
              <a:gd name="connsiteY66" fmla="*/ 131474 h 566254"/>
              <a:gd name="connsiteX67" fmla="*/ 601320 w 607639"/>
              <a:gd name="connsiteY67" fmla="*/ 140806 h 566254"/>
              <a:gd name="connsiteX68" fmla="*/ 465853 w 607639"/>
              <a:gd name="connsiteY68" fmla="*/ 196801 h 566254"/>
              <a:gd name="connsiteX69" fmla="*/ 465853 w 607639"/>
              <a:gd name="connsiteY69" fmla="*/ 215021 h 566254"/>
              <a:gd name="connsiteX70" fmla="*/ 587346 w 607639"/>
              <a:gd name="connsiteY70" fmla="*/ 165159 h 566254"/>
              <a:gd name="connsiteX71" fmla="*/ 587346 w 607639"/>
              <a:gd name="connsiteY71" fmla="*/ 161782 h 566254"/>
              <a:gd name="connsiteX72" fmla="*/ 597493 w 607639"/>
              <a:gd name="connsiteY72" fmla="*/ 151650 h 566254"/>
              <a:gd name="connsiteX73" fmla="*/ 607639 w 607639"/>
              <a:gd name="connsiteY73" fmla="*/ 161782 h 566254"/>
              <a:gd name="connsiteX74" fmla="*/ 607639 w 607639"/>
              <a:gd name="connsiteY74" fmla="*/ 171914 h 566254"/>
              <a:gd name="connsiteX75" fmla="*/ 601320 w 607639"/>
              <a:gd name="connsiteY75" fmla="*/ 181247 h 566254"/>
              <a:gd name="connsiteX76" fmla="*/ 465853 w 607639"/>
              <a:gd name="connsiteY76" fmla="*/ 236974 h 566254"/>
              <a:gd name="connsiteX77" fmla="*/ 465853 w 607639"/>
              <a:gd name="connsiteY77" fmla="*/ 362383 h 566254"/>
              <a:gd name="connsiteX78" fmla="*/ 486058 w 607639"/>
              <a:gd name="connsiteY78" fmla="*/ 331808 h 566254"/>
              <a:gd name="connsiteX79" fmla="*/ 486058 w 607639"/>
              <a:gd name="connsiteY79" fmla="*/ 262927 h 566254"/>
              <a:gd name="connsiteX80" fmla="*/ 496205 w 607639"/>
              <a:gd name="connsiteY80" fmla="*/ 252795 h 566254"/>
              <a:gd name="connsiteX81" fmla="*/ 506351 w 607639"/>
              <a:gd name="connsiteY81" fmla="*/ 262927 h 566254"/>
              <a:gd name="connsiteX82" fmla="*/ 506351 w 607639"/>
              <a:gd name="connsiteY82" fmla="*/ 333675 h 566254"/>
              <a:gd name="connsiteX83" fmla="*/ 505817 w 607639"/>
              <a:gd name="connsiteY83" fmla="*/ 336963 h 566254"/>
              <a:gd name="connsiteX84" fmla="*/ 465853 w 607639"/>
              <a:gd name="connsiteY84" fmla="*/ 389402 h 566254"/>
              <a:gd name="connsiteX85" fmla="*/ 465853 w 607639"/>
              <a:gd name="connsiteY85" fmla="*/ 446818 h 566254"/>
              <a:gd name="connsiteX86" fmla="*/ 486058 w 607639"/>
              <a:gd name="connsiteY86" fmla="*/ 475260 h 566254"/>
              <a:gd name="connsiteX87" fmla="*/ 455707 w 607639"/>
              <a:gd name="connsiteY87" fmla="*/ 505568 h 566254"/>
              <a:gd name="connsiteX88" fmla="*/ 425356 w 607639"/>
              <a:gd name="connsiteY88" fmla="*/ 475260 h 566254"/>
              <a:gd name="connsiteX89" fmla="*/ 445560 w 607639"/>
              <a:gd name="connsiteY89" fmla="*/ 446818 h 566254"/>
              <a:gd name="connsiteX90" fmla="*/ 445560 w 607639"/>
              <a:gd name="connsiteY90" fmla="*/ 230041 h 566254"/>
              <a:gd name="connsiteX91" fmla="*/ 445560 w 607639"/>
              <a:gd name="connsiteY91" fmla="*/ 197689 h 566254"/>
              <a:gd name="connsiteX92" fmla="*/ 330031 w 607639"/>
              <a:gd name="connsiteY92" fmla="*/ 154583 h 566254"/>
              <a:gd name="connsiteX93" fmla="*/ 303775 w 607639"/>
              <a:gd name="connsiteY93" fmla="*/ 161782 h 566254"/>
              <a:gd name="connsiteX94" fmla="*/ 263277 w 607639"/>
              <a:gd name="connsiteY94" fmla="*/ 131474 h 566254"/>
              <a:gd name="connsiteX95" fmla="*/ 303775 w 607639"/>
              <a:gd name="connsiteY95" fmla="*/ 101077 h 566254"/>
              <a:gd name="connsiteX96" fmla="*/ 344272 w 607639"/>
              <a:gd name="connsiteY96" fmla="*/ 131474 h 566254"/>
              <a:gd name="connsiteX97" fmla="*/ 343382 w 607639"/>
              <a:gd name="connsiteY97" fmla="*/ 137962 h 566254"/>
              <a:gd name="connsiteX98" fmla="*/ 454728 w 607639"/>
              <a:gd name="connsiteY98" fmla="*/ 179469 h 566254"/>
              <a:gd name="connsiteX99" fmla="*/ 570969 w 607639"/>
              <a:gd name="connsiteY99" fmla="*/ 131474 h 566254"/>
              <a:gd name="connsiteX100" fmla="*/ 303775 w 607639"/>
              <a:gd name="connsiteY100" fmla="*/ 20997 h 566254"/>
              <a:gd name="connsiteX101" fmla="*/ 36581 w 607639"/>
              <a:gd name="connsiteY101" fmla="*/ 131474 h 566254"/>
              <a:gd name="connsiteX102" fmla="*/ 303775 w 607639"/>
              <a:gd name="connsiteY102" fmla="*/ 241862 h 566254"/>
              <a:gd name="connsiteX103" fmla="*/ 406131 w 607639"/>
              <a:gd name="connsiteY103" fmla="*/ 199556 h 566254"/>
              <a:gd name="connsiteX104" fmla="*/ 419393 w 607639"/>
              <a:gd name="connsiteY104" fmla="*/ 205066 h 566254"/>
              <a:gd name="connsiteX105" fmla="*/ 413874 w 607639"/>
              <a:gd name="connsiteY105" fmla="*/ 218220 h 566254"/>
              <a:gd name="connsiteX106" fmla="*/ 307691 w 607639"/>
              <a:gd name="connsiteY106" fmla="*/ 262127 h 566254"/>
              <a:gd name="connsiteX107" fmla="*/ 303775 w 607639"/>
              <a:gd name="connsiteY107" fmla="*/ 262927 h 566254"/>
              <a:gd name="connsiteX108" fmla="*/ 299948 w 607639"/>
              <a:gd name="connsiteY108" fmla="*/ 262127 h 566254"/>
              <a:gd name="connsiteX109" fmla="*/ 6230 w 607639"/>
              <a:gd name="connsiteY109" fmla="*/ 140806 h 566254"/>
              <a:gd name="connsiteX110" fmla="*/ 0 w 607639"/>
              <a:gd name="connsiteY110" fmla="*/ 131474 h 566254"/>
              <a:gd name="connsiteX111" fmla="*/ 6230 w 607639"/>
              <a:gd name="connsiteY111" fmla="*/ 122142 h 566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07639" h="566254">
                <a:moveTo>
                  <a:pt x="455711" y="515659"/>
                </a:moveTo>
                <a:cubicBezTo>
                  <a:pt x="461327" y="515659"/>
                  <a:pt x="465873" y="520194"/>
                  <a:pt x="465873" y="525796"/>
                </a:cubicBezTo>
                <a:lnTo>
                  <a:pt x="465873" y="556117"/>
                </a:lnTo>
                <a:cubicBezTo>
                  <a:pt x="465873" y="561719"/>
                  <a:pt x="461327" y="566254"/>
                  <a:pt x="455711" y="566254"/>
                </a:cubicBezTo>
                <a:cubicBezTo>
                  <a:pt x="450096" y="566254"/>
                  <a:pt x="445550" y="561719"/>
                  <a:pt x="445550" y="556117"/>
                </a:cubicBezTo>
                <a:lnTo>
                  <a:pt x="445550" y="525796"/>
                </a:lnTo>
                <a:cubicBezTo>
                  <a:pt x="445550" y="520194"/>
                  <a:pt x="450096" y="515659"/>
                  <a:pt x="455711" y="515659"/>
                </a:cubicBezTo>
                <a:close/>
                <a:moveTo>
                  <a:pt x="483639" y="505931"/>
                </a:moveTo>
                <a:cubicBezTo>
                  <a:pt x="489076" y="504509"/>
                  <a:pt x="494513" y="507885"/>
                  <a:pt x="495939" y="513305"/>
                </a:cubicBezTo>
                <a:lnTo>
                  <a:pt x="506010" y="553728"/>
                </a:lnTo>
                <a:cubicBezTo>
                  <a:pt x="507436" y="559147"/>
                  <a:pt x="504138" y="564566"/>
                  <a:pt x="498702" y="565988"/>
                </a:cubicBezTo>
                <a:cubicBezTo>
                  <a:pt x="497811" y="566165"/>
                  <a:pt x="497008" y="566254"/>
                  <a:pt x="496206" y="566254"/>
                </a:cubicBezTo>
                <a:cubicBezTo>
                  <a:pt x="491661" y="566254"/>
                  <a:pt x="487561" y="563234"/>
                  <a:pt x="486402" y="558614"/>
                </a:cubicBezTo>
                <a:lnTo>
                  <a:pt x="476242" y="518191"/>
                </a:lnTo>
                <a:cubicBezTo>
                  <a:pt x="474905" y="512772"/>
                  <a:pt x="478203" y="507263"/>
                  <a:pt x="483639" y="505931"/>
                </a:cubicBezTo>
                <a:close/>
                <a:moveTo>
                  <a:pt x="427732" y="505931"/>
                </a:moveTo>
                <a:cubicBezTo>
                  <a:pt x="433156" y="507263"/>
                  <a:pt x="436447" y="512772"/>
                  <a:pt x="435113" y="518191"/>
                </a:cubicBezTo>
                <a:lnTo>
                  <a:pt x="424975" y="558614"/>
                </a:lnTo>
                <a:cubicBezTo>
                  <a:pt x="423819" y="563234"/>
                  <a:pt x="419728" y="566254"/>
                  <a:pt x="415192" y="566254"/>
                </a:cubicBezTo>
                <a:cubicBezTo>
                  <a:pt x="414392" y="566254"/>
                  <a:pt x="413591" y="566165"/>
                  <a:pt x="412702" y="565988"/>
                </a:cubicBezTo>
                <a:cubicBezTo>
                  <a:pt x="407277" y="564566"/>
                  <a:pt x="403987" y="559147"/>
                  <a:pt x="405410" y="553728"/>
                </a:cubicBezTo>
                <a:lnTo>
                  <a:pt x="415459" y="513305"/>
                </a:lnTo>
                <a:cubicBezTo>
                  <a:pt x="416793" y="507885"/>
                  <a:pt x="422307" y="504509"/>
                  <a:pt x="427732" y="505931"/>
                </a:cubicBezTo>
                <a:close/>
                <a:moveTo>
                  <a:pt x="455707" y="465128"/>
                </a:moveTo>
                <a:cubicBezTo>
                  <a:pt x="450100" y="465128"/>
                  <a:pt x="445560" y="469660"/>
                  <a:pt x="445560" y="475260"/>
                </a:cubicBezTo>
                <a:cubicBezTo>
                  <a:pt x="445560" y="480859"/>
                  <a:pt x="450100" y="485392"/>
                  <a:pt x="455707" y="485392"/>
                </a:cubicBezTo>
                <a:cubicBezTo>
                  <a:pt x="461314" y="485392"/>
                  <a:pt x="465853" y="480859"/>
                  <a:pt x="465853" y="475260"/>
                </a:cubicBezTo>
                <a:cubicBezTo>
                  <a:pt x="465853" y="469660"/>
                  <a:pt x="461314" y="465128"/>
                  <a:pt x="455707" y="465128"/>
                </a:cubicBezTo>
                <a:close/>
                <a:moveTo>
                  <a:pt x="111408" y="252803"/>
                </a:moveTo>
                <a:cubicBezTo>
                  <a:pt x="116927" y="252803"/>
                  <a:pt x="121467" y="257335"/>
                  <a:pt x="121467" y="262935"/>
                </a:cubicBezTo>
                <a:lnTo>
                  <a:pt x="121467" y="331636"/>
                </a:lnTo>
                <a:cubicBezTo>
                  <a:pt x="127341" y="344256"/>
                  <a:pt x="167931" y="420334"/>
                  <a:pt x="293705" y="424334"/>
                </a:cubicBezTo>
                <a:lnTo>
                  <a:pt x="293705" y="333680"/>
                </a:lnTo>
                <a:cubicBezTo>
                  <a:pt x="293705" y="328081"/>
                  <a:pt x="298245" y="323548"/>
                  <a:pt x="303764" y="323548"/>
                </a:cubicBezTo>
                <a:cubicBezTo>
                  <a:pt x="309372" y="323548"/>
                  <a:pt x="313911" y="328081"/>
                  <a:pt x="313911" y="333680"/>
                </a:cubicBezTo>
                <a:lnTo>
                  <a:pt x="313911" y="424422"/>
                </a:lnTo>
                <a:cubicBezTo>
                  <a:pt x="359397" y="422911"/>
                  <a:pt x="391441" y="411891"/>
                  <a:pt x="410668" y="402381"/>
                </a:cubicBezTo>
                <a:cubicBezTo>
                  <a:pt x="415741" y="399893"/>
                  <a:pt x="421794" y="401937"/>
                  <a:pt x="424287" y="407003"/>
                </a:cubicBezTo>
                <a:cubicBezTo>
                  <a:pt x="426779" y="411980"/>
                  <a:pt x="424732" y="418023"/>
                  <a:pt x="419658" y="420512"/>
                </a:cubicBezTo>
                <a:cubicBezTo>
                  <a:pt x="397138" y="431621"/>
                  <a:pt x="358684" y="444953"/>
                  <a:pt x="303764" y="444953"/>
                </a:cubicBezTo>
                <a:cubicBezTo>
                  <a:pt x="146835" y="444953"/>
                  <a:pt x="103753" y="341857"/>
                  <a:pt x="101973" y="337502"/>
                </a:cubicBezTo>
                <a:cubicBezTo>
                  <a:pt x="101528" y="336257"/>
                  <a:pt x="101261" y="335013"/>
                  <a:pt x="101261" y="333680"/>
                </a:cubicBezTo>
                <a:lnTo>
                  <a:pt x="101261" y="262935"/>
                </a:lnTo>
                <a:cubicBezTo>
                  <a:pt x="101261" y="257335"/>
                  <a:pt x="105801" y="252803"/>
                  <a:pt x="111408" y="252803"/>
                </a:cubicBezTo>
                <a:close/>
                <a:moveTo>
                  <a:pt x="10147" y="151682"/>
                </a:moveTo>
                <a:cubicBezTo>
                  <a:pt x="15754" y="151682"/>
                  <a:pt x="20294" y="156215"/>
                  <a:pt x="20294" y="161814"/>
                </a:cubicBezTo>
                <a:lnTo>
                  <a:pt x="20294" y="165191"/>
                </a:lnTo>
                <a:lnTo>
                  <a:pt x="303787" y="282333"/>
                </a:lnTo>
                <a:lnTo>
                  <a:pt x="411310" y="237894"/>
                </a:lnTo>
                <a:cubicBezTo>
                  <a:pt x="416473" y="235761"/>
                  <a:pt x="422436" y="238250"/>
                  <a:pt x="424573" y="243405"/>
                </a:cubicBezTo>
                <a:cubicBezTo>
                  <a:pt x="426709" y="248560"/>
                  <a:pt x="424217" y="254426"/>
                  <a:pt x="419054" y="256559"/>
                </a:cubicBezTo>
                <a:lnTo>
                  <a:pt x="307704" y="302598"/>
                </a:lnTo>
                <a:cubicBezTo>
                  <a:pt x="306458" y="303131"/>
                  <a:pt x="305123" y="303398"/>
                  <a:pt x="303787" y="303398"/>
                </a:cubicBezTo>
                <a:cubicBezTo>
                  <a:pt x="302541" y="303398"/>
                  <a:pt x="301206" y="303131"/>
                  <a:pt x="299960" y="302598"/>
                </a:cubicBezTo>
                <a:lnTo>
                  <a:pt x="6231" y="181278"/>
                </a:lnTo>
                <a:cubicBezTo>
                  <a:pt x="2492" y="179679"/>
                  <a:pt x="0" y="176035"/>
                  <a:pt x="0" y="171946"/>
                </a:cubicBezTo>
                <a:lnTo>
                  <a:pt x="0" y="161814"/>
                </a:lnTo>
                <a:cubicBezTo>
                  <a:pt x="0" y="156215"/>
                  <a:pt x="4539" y="151682"/>
                  <a:pt x="10147" y="151682"/>
                </a:cubicBezTo>
                <a:close/>
                <a:moveTo>
                  <a:pt x="303775" y="121342"/>
                </a:moveTo>
                <a:cubicBezTo>
                  <a:pt x="291403" y="121342"/>
                  <a:pt x="283571" y="127297"/>
                  <a:pt x="283571" y="131474"/>
                </a:cubicBezTo>
                <a:cubicBezTo>
                  <a:pt x="283571" y="135563"/>
                  <a:pt x="291403" y="141517"/>
                  <a:pt x="303775" y="141517"/>
                </a:cubicBezTo>
                <a:cubicBezTo>
                  <a:pt x="316147" y="141517"/>
                  <a:pt x="324068" y="135563"/>
                  <a:pt x="324068" y="131474"/>
                </a:cubicBezTo>
                <a:cubicBezTo>
                  <a:pt x="324068" y="127297"/>
                  <a:pt x="316147" y="121342"/>
                  <a:pt x="303775" y="121342"/>
                </a:cubicBezTo>
                <a:close/>
                <a:moveTo>
                  <a:pt x="299948" y="732"/>
                </a:moveTo>
                <a:cubicBezTo>
                  <a:pt x="302440" y="-245"/>
                  <a:pt x="305199" y="-245"/>
                  <a:pt x="307691" y="732"/>
                </a:cubicBezTo>
                <a:lnTo>
                  <a:pt x="601320" y="122142"/>
                </a:lnTo>
                <a:cubicBezTo>
                  <a:pt x="605147" y="123653"/>
                  <a:pt x="607639" y="127386"/>
                  <a:pt x="607639" y="131474"/>
                </a:cubicBezTo>
                <a:cubicBezTo>
                  <a:pt x="607639" y="135563"/>
                  <a:pt x="605147" y="139207"/>
                  <a:pt x="601320" y="140806"/>
                </a:cubicBezTo>
                <a:lnTo>
                  <a:pt x="465853" y="196801"/>
                </a:lnTo>
                <a:lnTo>
                  <a:pt x="465853" y="215021"/>
                </a:lnTo>
                <a:lnTo>
                  <a:pt x="587346" y="165159"/>
                </a:lnTo>
                <a:lnTo>
                  <a:pt x="587346" y="161782"/>
                </a:lnTo>
                <a:cubicBezTo>
                  <a:pt x="587346" y="156183"/>
                  <a:pt x="591885" y="151650"/>
                  <a:pt x="597493" y="151650"/>
                </a:cubicBezTo>
                <a:cubicBezTo>
                  <a:pt x="603100" y="151650"/>
                  <a:pt x="607639" y="156183"/>
                  <a:pt x="607639" y="161782"/>
                </a:cubicBezTo>
                <a:lnTo>
                  <a:pt x="607639" y="171914"/>
                </a:lnTo>
                <a:cubicBezTo>
                  <a:pt x="607639" y="176003"/>
                  <a:pt x="605147" y="179647"/>
                  <a:pt x="601320" y="181247"/>
                </a:cubicBezTo>
                <a:lnTo>
                  <a:pt x="465853" y="236974"/>
                </a:lnTo>
                <a:lnTo>
                  <a:pt x="465853" y="362383"/>
                </a:lnTo>
                <a:cubicBezTo>
                  <a:pt x="478225" y="349318"/>
                  <a:pt x="484367" y="336075"/>
                  <a:pt x="486058" y="331808"/>
                </a:cubicBezTo>
                <a:lnTo>
                  <a:pt x="486058" y="262927"/>
                </a:lnTo>
                <a:cubicBezTo>
                  <a:pt x="486058" y="257327"/>
                  <a:pt x="490597" y="252795"/>
                  <a:pt x="496205" y="252795"/>
                </a:cubicBezTo>
                <a:cubicBezTo>
                  <a:pt x="501812" y="252795"/>
                  <a:pt x="506351" y="257327"/>
                  <a:pt x="506351" y="262927"/>
                </a:cubicBezTo>
                <a:lnTo>
                  <a:pt x="506351" y="333675"/>
                </a:lnTo>
                <a:cubicBezTo>
                  <a:pt x="506351" y="334830"/>
                  <a:pt x="506173" y="335897"/>
                  <a:pt x="505817" y="336963"/>
                </a:cubicBezTo>
                <a:cubicBezTo>
                  <a:pt x="505372" y="338297"/>
                  <a:pt x="494869" y="367449"/>
                  <a:pt x="465853" y="389402"/>
                </a:cubicBezTo>
                <a:lnTo>
                  <a:pt x="465853" y="446818"/>
                </a:lnTo>
                <a:cubicBezTo>
                  <a:pt x="477602" y="450996"/>
                  <a:pt x="486058" y="462106"/>
                  <a:pt x="486058" y="475260"/>
                </a:cubicBezTo>
                <a:cubicBezTo>
                  <a:pt x="486058" y="491969"/>
                  <a:pt x="472440" y="505568"/>
                  <a:pt x="455707" y="505568"/>
                </a:cubicBezTo>
                <a:cubicBezTo>
                  <a:pt x="438974" y="505568"/>
                  <a:pt x="425356" y="491969"/>
                  <a:pt x="425356" y="475260"/>
                </a:cubicBezTo>
                <a:cubicBezTo>
                  <a:pt x="425356" y="462106"/>
                  <a:pt x="433812" y="450996"/>
                  <a:pt x="445560" y="446818"/>
                </a:cubicBezTo>
                <a:lnTo>
                  <a:pt x="445560" y="230041"/>
                </a:lnTo>
                <a:lnTo>
                  <a:pt x="445560" y="197689"/>
                </a:lnTo>
                <a:lnTo>
                  <a:pt x="330031" y="154583"/>
                </a:lnTo>
                <a:cubicBezTo>
                  <a:pt x="323000" y="159027"/>
                  <a:pt x="313921" y="161782"/>
                  <a:pt x="303775" y="161782"/>
                </a:cubicBezTo>
                <a:cubicBezTo>
                  <a:pt x="281079" y="161782"/>
                  <a:pt x="263277" y="148450"/>
                  <a:pt x="263277" y="131474"/>
                </a:cubicBezTo>
                <a:cubicBezTo>
                  <a:pt x="263277" y="114409"/>
                  <a:pt x="281079" y="101077"/>
                  <a:pt x="303775" y="101077"/>
                </a:cubicBezTo>
                <a:cubicBezTo>
                  <a:pt x="326560" y="101077"/>
                  <a:pt x="344272" y="114409"/>
                  <a:pt x="344272" y="131474"/>
                </a:cubicBezTo>
                <a:cubicBezTo>
                  <a:pt x="344272" y="133696"/>
                  <a:pt x="343916" y="135829"/>
                  <a:pt x="343382" y="137962"/>
                </a:cubicBezTo>
                <a:lnTo>
                  <a:pt x="454728" y="179469"/>
                </a:lnTo>
                <a:lnTo>
                  <a:pt x="570969" y="131474"/>
                </a:lnTo>
                <a:lnTo>
                  <a:pt x="303775" y="20997"/>
                </a:lnTo>
                <a:lnTo>
                  <a:pt x="36581" y="131474"/>
                </a:lnTo>
                <a:lnTo>
                  <a:pt x="303775" y="241862"/>
                </a:lnTo>
                <a:lnTo>
                  <a:pt x="406131" y="199556"/>
                </a:lnTo>
                <a:cubicBezTo>
                  <a:pt x="411293" y="197423"/>
                  <a:pt x="417257" y="199911"/>
                  <a:pt x="419393" y="205066"/>
                </a:cubicBezTo>
                <a:cubicBezTo>
                  <a:pt x="421529" y="210221"/>
                  <a:pt x="419037" y="216176"/>
                  <a:pt x="413874" y="218220"/>
                </a:cubicBezTo>
                <a:lnTo>
                  <a:pt x="307691" y="262127"/>
                </a:lnTo>
                <a:cubicBezTo>
                  <a:pt x="306445" y="262660"/>
                  <a:pt x="305110" y="262927"/>
                  <a:pt x="303775" y="262927"/>
                </a:cubicBezTo>
                <a:cubicBezTo>
                  <a:pt x="302529" y="262927"/>
                  <a:pt x="301194" y="262660"/>
                  <a:pt x="299948" y="262127"/>
                </a:cubicBezTo>
                <a:lnTo>
                  <a:pt x="6230" y="140806"/>
                </a:lnTo>
                <a:cubicBezTo>
                  <a:pt x="2492" y="139207"/>
                  <a:pt x="0" y="135563"/>
                  <a:pt x="0" y="131474"/>
                </a:cubicBezTo>
                <a:cubicBezTo>
                  <a:pt x="0" y="127386"/>
                  <a:pt x="2492" y="123653"/>
                  <a:pt x="6230" y="122142"/>
                </a:cubicBezTo>
                <a:close/>
              </a:path>
            </a:pathLst>
          </a:custGeom>
          <a:solidFill>
            <a:schemeClr val="tx1">
              <a:lumMod val="65000"/>
              <a:lumOff val="35000"/>
            </a:schemeClr>
          </a:solidFill>
          <a:ln>
            <a:noFill/>
          </a:ln>
        </p:spPr>
        <p:txBody>
          <a:bodyPr/>
          <a:lstStyle/>
          <a:p>
            <a:endParaRPr lang="zh-CN" altLang="en-US">
              <a:cs typeface="+mn-ea"/>
              <a:sym typeface="+mn-lt"/>
            </a:endParaRPr>
          </a:p>
        </p:txBody>
      </p:sp>
      <p:sp>
        <p:nvSpPr>
          <p:cNvPr id="15" name="文本框 14"/>
          <p:cNvSpPr txBox="1"/>
          <p:nvPr/>
        </p:nvSpPr>
        <p:spPr>
          <a:xfrm>
            <a:off x="5323840" y="4575175"/>
            <a:ext cx="2072005" cy="398780"/>
          </a:xfrm>
          <a:prstGeom prst="rect">
            <a:avLst/>
          </a:prstGeom>
          <a:noFill/>
        </p:spPr>
        <p:txBody>
          <a:bodyPr wrap="square" rtlCol="0">
            <a:spAutoFit/>
          </a:bodyPr>
          <a:lstStyle/>
          <a:p>
            <a:r>
              <a:rPr lang="zh-CN" altLang="en-US" sz="2000" dirty="0">
                <a:solidFill>
                  <a:srgbClr val="9A9479"/>
                </a:solidFill>
              </a:rPr>
              <a:t>汇报人：熊佳慧</a:t>
            </a:r>
          </a:p>
        </p:txBody>
      </p:sp>
      <p:pic>
        <p:nvPicPr>
          <p:cNvPr id="10" name="图片 9">
            <a:extLst>
              <a:ext uri="{FF2B5EF4-FFF2-40B4-BE49-F238E27FC236}">
                <a16:creationId xmlns:a16="http://schemas.microsoft.com/office/drawing/2014/main" id="{1F7E0174-DA68-44DF-9295-2E4246446400}"/>
              </a:ext>
            </a:extLst>
          </p:cNvPr>
          <p:cNvPicPr>
            <a:picLocks noChangeAspect="1"/>
          </p:cNvPicPr>
          <p:nvPr/>
        </p:nvPicPr>
        <p:blipFill>
          <a:blip r:embed="rId3"/>
          <a:stretch>
            <a:fillRect/>
          </a:stretch>
        </p:blipFill>
        <p:spPr>
          <a:xfrm>
            <a:off x="60261" y="142059"/>
            <a:ext cx="2700568" cy="92333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爆炸形: 8 pt  5">
            <a:extLst>
              <a:ext uri="{FF2B5EF4-FFF2-40B4-BE49-F238E27FC236}">
                <a16:creationId xmlns:a16="http://schemas.microsoft.com/office/drawing/2014/main" id="{FE0A4E0B-ED7C-4F33-A8ED-68C3DF72A996}"/>
              </a:ext>
            </a:extLst>
          </p:cNvPr>
          <p:cNvSpPr/>
          <p:nvPr/>
        </p:nvSpPr>
        <p:spPr>
          <a:xfrm>
            <a:off x="4210650" y="4153670"/>
            <a:ext cx="477361" cy="451347"/>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1948B1C3-C25F-48E5-9175-63EAAA7F312C}"/>
              </a:ext>
            </a:extLst>
          </p:cNvPr>
          <p:cNvSpPr txBox="1"/>
          <p:nvPr/>
        </p:nvSpPr>
        <p:spPr>
          <a:xfrm>
            <a:off x="4701129" y="4153670"/>
            <a:ext cx="4648170" cy="461665"/>
          </a:xfrm>
          <a:prstGeom prst="rect">
            <a:avLst/>
          </a:prstGeom>
          <a:noFill/>
        </p:spPr>
        <p:txBody>
          <a:bodyPr wrap="square" rtlCol="0">
            <a:spAutoFit/>
          </a:bodyPr>
          <a:lstStyle/>
          <a:p>
            <a:r>
              <a:rPr lang="zh-CN" altLang="en-US" sz="2400" dirty="0">
                <a:solidFill>
                  <a:srgbClr val="FF0000"/>
                </a:solidFill>
              </a:rPr>
              <a:t>无法直接校验</a:t>
            </a:r>
          </a:p>
        </p:txBody>
      </p:sp>
      <p:sp>
        <p:nvSpPr>
          <p:cNvPr id="35" name="矩形 34"/>
          <p:cNvSpPr/>
          <p:nvPr/>
        </p:nvSpPr>
        <p:spPr>
          <a:xfrm>
            <a:off x="4095939" y="1624225"/>
            <a:ext cx="7527036" cy="611801"/>
          </a:xfrm>
          <a:prstGeom prst="rect">
            <a:avLst/>
          </a:prstGeom>
          <a:noFill/>
          <a:ln w="12700" cap="flat" cmpd="sng" algn="ctr">
            <a:solidFill>
              <a:srgbClr val="9A9479"/>
            </a:solidFill>
            <a:prstDash val="solid"/>
          </a:ln>
          <a:effectLst/>
        </p:spPr>
        <p:txBody>
          <a:bodyPr rtlCol="0" anchor="ctr"/>
          <a:lstStyle/>
          <a:p>
            <a:pPr lvl="0"/>
            <a:r>
              <a:rPr lang="zh-CN" altLang="en-US" sz="2400" kern="0" dirty="0">
                <a:solidFill>
                  <a:schemeClr val="tx1">
                    <a:lumMod val="75000"/>
                    <a:lumOff val="25000"/>
                  </a:schemeClr>
                </a:solidFill>
                <a:cs typeface="+mn-ea"/>
                <a:sym typeface="+mn-lt"/>
              </a:rPr>
              <a:t>信道极化理论</a:t>
            </a:r>
          </a:p>
        </p:txBody>
      </p:sp>
      <p:sp>
        <p:nvSpPr>
          <p:cNvPr id="37" name="矩形 36"/>
          <p:cNvSpPr/>
          <p:nvPr/>
        </p:nvSpPr>
        <p:spPr>
          <a:xfrm>
            <a:off x="4095937" y="2560329"/>
            <a:ext cx="7527036" cy="611801"/>
          </a:xfrm>
          <a:prstGeom prst="rect">
            <a:avLst/>
          </a:prstGeom>
          <a:noFill/>
          <a:ln w="12700" cap="flat" cmpd="sng" algn="ctr">
            <a:solidFill>
              <a:srgbClr val="9A9479"/>
            </a:solidFill>
            <a:prstDash val="solid"/>
          </a:ln>
          <a:effectLst/>
        </p:spPr>
        <p:txBody>
          <a:bodyPr rtlCol="0" anchor="ctr"/>
          <a:lstStyle/>
          <a:p>
            <a:pPr lvl="0"/>
            <a:r>
              <a:rPr lang="en-US" altLang="zh-CN" sz="2400" kern="0" dirty="0">
                <a:solidFill>
                  <a:schemeClr val="tx1">
                    <a:lumMod val="75000"/>
                    <a:lumOff val="25000"/>
                  </a:schemeClr>
                </a:solidFill>
                <a:latin typeface="Times New Roman" panose="02020603050405020304" charset="0"/>
                <a:cs typeface="Times New Roman" panose="02020603050405020304" charset="0"/>
                <a:sym typeface="+mn-lt"/>
              </a:rPr>
              <a:t>SC</a:t>
            </a:r>
            <a:r>
              <a:rPr lang="zh-CN" altLang="en-US" sz="2400" kern="0" dirty="0">
                <a:solidFill>
                  <a:schemeClr val="tx1">
                    <a:lumMod val="75000"/>
                    <a:lumOff val="25000"/>
                  </a:schemeClr>
                </a:solidFill>
                <a:cs typeface="+mn-ea"/>
                <a:sym typeface="+mn-lt"/>
              </a:rPr>
              <a:t>译码算法</a:t>
            </a:r>
          </a:p>
        </p:txBody>
      </p:sp>
      <p:sp>
        <p:nvSpPr>
          <p:cNvPr id="43" name="矩形 42"/>
          <p:cNvSpPr/>
          <p:nvPr/>
        </p:nvSpPr>
        <p:spPr>
          <a:xfrm>
            <a:off x="4095937" y="3537791"/>
            <a:ext cx="7527036" cy="1166221"/>
          </a:xfrm>
          <a:prstGeom prst="rect">
            <a:avLst/>
          </a:prstGeom>
          <a:noFill/>
          <a:ln w="12700" cap="flat" cmpd="sng" algn="ctr">
            <a:solidFill>
              <a:srgbClr val="9A9479"/>
            </a:solidFill>
            <a:prstDash val="solid"/>
          </a:ln>
          <a:effectLst/>
        </p:spPr>
        <p:txBody>
          <a:bodyPr rtlCol="0" anchor="ctr"/>
          <a:lstStyle/>
          <a:p>
            <a:pPr lvl="0"/>
            <a:r>
              <a:rPr lang="zh-CN" altLang="en-US" sz="2400" kern="0" dirty="0">
                <a:solidFill>
                  <a:schemeClr val="tx1">
                    <a:lumMod val="75000"/>
                    <a:lumOff val="25000"/>
                  </a:schemeClr>
                </a:solidFill>
                <a:cs typeface="+mn-ea"/>
                <a:sym typeface="+mn-lt"/>
              </a:rPr>
              <a:t>中短码长的极化码极化不充分，性能不理想</a:t>
            </a:r>
          </a:p>
          <a:p>
            <a:pPr lvl="0"/>
            <a:endParaRPr lang="zh-CN" altLang="en-US" sz="2400" kern="0" dirty="0">
              <a:solidFill>
                <a:schemeClr val="tx1">
                  <a:lumMod val="75000"/>
                  <a:lumOff val="25000"/>
                </a:schemeClr>
              </a:solidFill>
              <a:cs typeface="+mn-ea"/>
              <a:sym typeface="+mn-lt"/>
            </a:endParaRPr>
          </a:p>
        </p:txBody>
      </p:sp>
      <p:sp>
        <p:nvSpPr>
          <p:cNvPr id="4" name="文本"/>
          <p:cNvSpPr/>
          <p:nvPr/>
        </p:nvSpPr>
        <p:spPr>
          <a:xfrm>
            <a:off x="601627" y="4869226"/>
            <a:ext cx="3512500" cy="523220"/>
          </a:xfrm>
          <a:prstGeom prst="rect">
            <a:avLst/>
          </a:prstGeom>
        </p:spPr>
        <p:txBody>
          <a:bodyPr wrap="none">
            <a:spAutoFit/>
          </a:bodyPr>
          <a:lstStyle/>
          <a:p>
            <a:r>
              <a:rPr lang="en-US" altLang="zh-CN" sz="2800" b="1" spc="250" dirty="0">
                <a:cs typeface="+mn-ea"/>
                <a:sym typeface="+mn-lt"/>
              </a:rPr>
              <a:t>SCL</a:t>
            </a:r>
            <a:r>
              <a:rPr lang="zh-CN" altLang="en-US" sz="2800" b="1" spc="250" dirty="0">
                <a:cs typeface="+mn-ea"/>
                <a:sym typeface="+mn-lt"/>
              </a:rPr>
              <a:t>：</a:t>
            </a:r>
            <a:r>
              <a:rPr lang="en-US" altLang="zh-CN" sz="2800" spc="250" dirty="0">
                <a:cs typeface="+mn-ea"/>
                <a:sym typeface="+mn-lt"/>
              </a:rPr>
              <a:t>L</a:t>
            </a:r>
            <a:r>
              <a:rPr lang="zh-CN" altLang="en-US" sz="2800" spc="250" dirty="0">
                <a:cs typeface="+mn-ea"/>
                <a:sym typeface="+mn-lt"/>
              </a:rPr>
              <a:t>条译码路径</a:t>
            </a:r>
          </a:p>
        </p:txBody>
      </p:sp>
      <p:sp>
        <p:nvSpPr>
          <p:cNvPr id="3" name="文本框 2"/>
          <p:cNvSpPr txBox="1"/>
          <p:nvPr/>
        </p:nvSpPr>
        <p:spPr>
          <a:xfrm>
            <a:off x="171450" y="2588260"/>
            <a:ext cx="1453515" cy="583565"/>
          </a:xfrm>
          <a:prstGeom prst="rect">
            <a:avLst/>
          </a:prstGeom>
          <a:noFill/>
        </p:spPr>
        <p:txBody>
          <a:bodyPr wrap="square" rtlCol="0">
            <a:spAutoFit/>
          </a:bodyPr>
          <a:lstStyle/>
          <a:p>
            <a:r>
              <a:rPr lang="zh-CN" altLang="en-US" sz="3200"/>
              <a:t>极化码</a:t>
            </a:r>
          </a:p>
        </p:txBody>
      </p:sp>
      <p:sp>
        <p:nvSpPr>
          <p:cNvPr id="13" name="文本框 12"/>
          <p:cNvSpPr txBox="1"/>
          <p:nvPr/>
        </p:nvSpPr>
        <p:spPr>
          <a:xfrm>
            <a:off x="570230" y="5881370"/>
            <a:ext cx="1783715" cy="521970"/>
          </a:xfrm>
          <a:prstGeom prst="rect">
            <a:avLst/>
          </a:prstGeom>
          <a:noFill/>
        </p:spPr>
        <p:txBody>
          <a:bodyPr wrap="square" rtlCol="0" anchor="t">
            <a:spAutoFit/>
          </a:bodyPr>
          <a:lstStyle/>
          <a:p>
            <a:r>
              <a:rPr lang="zh-CN" altLang="en-US" sz="2800" b="1" spc="250" dirty="0">
                <a:solidFill>
                  <a:srgbClr val="9A9479"/>
                </a:solidFill>
                <a:cs typeface="+mn-ea"/>
              </a:rPr>
              <a:t>论文选题：</a:t>
            </a:r>
          </a:p>
        </p:txBody>
      </p:sp>
      <p:sp>
        <p:nvSpPr>
          <p:cNvPr id="16" name="右箭头 15"/>
          <p:cNvSpPr/>
          <p:nvPr/>
        </p:nvSpPr>
        <p:spPr>
          <a:xfrm>
            <a:off x="5509965" y="5852467"/>
            <a:ext cx="1530985" cy="601980"/>
          </a:xfrm>
          <a:prstGeom prst="rightArrow">
            <a:avLst/>
          </a:prstGeom>
          <a:solidFill>
            <a:srgbClr val="9A9479"/>
          </a:solidFill>
          <a:ln>
            <a:solidFill>
              <a:srgbClr val="9A94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7773740" y="5752772"/>
            <a:ext cx="2106930" cy="82994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寻求译码可靠性测度！</a:t>
            </a:r>
          </a:p>
        </p:txBody>
      </p:sp>
      <p:sp>
        <p:nvSpPr>
          <p:cNvPr id="164" name="圆角矩形 163"/>
          <p:cNvSpPr/>
          <p:nvPr/>
        </p:nvSpPr>
        <p:spPr>
          <a:xfrm>
            <a:off x="2363149" y="1624224"/>
            <a:ext cx="1426468" cy="611801"/>
          </a:xfrm>
          <a:prstGeom prst="roundRect">
            <a:avLst>
              <a:gd name="adj" fmla="val 50000"/>
            </a:avLst>
          </a:prstGeom>
          <a:solidFill>
            <a:srgbClr val="B3672E"/>
          </a:solidFill>
          <a:ln w="12700" cap="flat" cmpd="sng" algn="ctr">
            <a:noFill/>
            <a:prstDash val="solid"/>
          </a:ln>
          <a:effectLst/>
        </p:spPr>
        <p:txBody>
          <a:bodyPr rtlCol="0" anchor="ctr"/>
          <a:lstStyle/>
          <a:p>
            <a:pPr lvl="0" algn="ctr"/>
            <a:r>
              <a:rPr lang="zh-CN" altLang="en-US" sz="3200" b="1" kern="0" spc="400" dirty="0">
                <a:gradFill>
                  <a:gsLst>
                    <a:gs pos="100000">
                      <a:schemeClr val="bg1"/>
                    </a:gs>
                    <a:gs pos="0">
                      <a:schemeClr val="bg1">
                        <a:lumMod val="95000"/>
                      </a:schemeClr>
                    </a:gs>
                  </a:gsLst>
                  <a:path path="circle">
                    <a:fillToRect l="100000" b="100000"/>
                  </a:path>
                </a:gradFill>
                <a:cs typeface="+mn-ea"/>
                <a:sym typeface="+mn-lt"/>
              </a:rPr>
              <a:t>核心</a:t>
            </a:r>
          </a:p>
        </p:txBody>
      </p:sp>
      <p:sp>
        <p:nvSpPr>
          <p:cNvPr id="165" name="圆角矩形 164"/>
          <p:cNvSpPr/>
          <p:nvPr/>
        </p:nvSpPr>
        <p:spPr>
          <a:xfrm>
            <a:off x="2363148" y="2560328"/>
            <a:ext cx="1426468" cy="611801"/>
          </a:xfrm>
          <a:prstGeom prst="roundRect">
            <a:avLst>
              <a:gd name="adj" fmla="val 50000"/>
            </a:avLst>
          </a:prstGeom>
          <a:solidFill>
            <a:srgbClr val="9A9479"/>
          </a:solidFill>
          <a:ln w="12700" cap="flat" cmpd="sng" algn="ctr">
            <a:noFill/>
            <a:prstDash val="solid"/>
          </a:ln>
          <a:effectLst/>
        </p:spPr>
        <p:txBody>
          <a:bodyPr rtlCol="0" anchor="ctr"/>
          <a:lstStyle/>
          <a:p>
            <a:pPr lvl="0" algn="ctr"/>
            <a:r>
              <a:rPr lang="zh-CN" altLang="en-US" sz="3200" b="1" kern="0" spc="400" dirty="0">
                <a:gradFill>
                  <a:gsLst>
                    <a:gs pos="100000">
                      <a:schemeClr val="bg1"/>
                    </a:gs>
                    <a:gs pos="0">
                      <a:schemeClr val="bg1">
                        <a:lumMod val="95000"/>
                      </a:schemeClr>
                    </a:gs>
                  </a:gsLst>
                  <a:path path="circle">
                    <a:fillToRect l="100000" b="100000"/>
                  </a:path>
                </a:gradFill>
                <a:cs typeface="+mn-ea"/>
                <a:sym typeface="+mn-lt"/>
              </a:rPr>
              <a:t>译码</a:t>
            </a:r>
          </a:p>
        </p:txBody>
      </p:sp>
      <p:sp>
        <p:nvSpPr>
          <p:cNvPr id="166" name="圆角矩形 165"/>
          <p:cNvSpPr/>
          <p:nvPr/>
        </p:nvSpPr>
        <p:spPr>
          <a:xfrm>
            <a:off x="2363147" y="3496432"/>
            <a:ext cx="1426468" cy="611801"/>
          </a:xfrm>
          <a:prstGeom prst="roundRect">
            <a:avLst>
              <a:gd name="adj" fmla="val 50000"/>
            </a:avLst>
          </a:prstGeom>
          <a:solidFill>
            <a:srgbClr val="E2A52A"/>
          </a:solidFill>
          <a:ln w="12700" cap="flat" cmpd="sng" algn="ctr">
            <a:noFill/>
            <a:prstDash val="solid"/>
          </a:ln>
          <a:effectLst/>
        </p:spPr>
        <p:txBody>
          <a:bodyPr rtlCol="0" anchor="ctr"/>
          <a:lstStyle/>
          <a:p>
            <a:pPr lvl="0" algn="ctr"/>
            <a:r>
              <a:rPr lang="zh-CN" altLang="en-US" sz="3200" b="1" kern="0" spc="400" dirty="0">
                <a:gradFill>
                  <a:gsLst>
                    <a:gs pos="100000">
                      <a:schemeClr val="bg1"/>
                    </a:gs>
                    <a:gs pos="0">
                      <a:schemeClr val="bg1">
                        <a:lumMod val="95000"/>
                      </a:schemeClr>
                    </a:gs>
                  </a:gsLst>
                  <a:path path="circle">
                    <a:fillToRect l="100000" b="100000"/>
                  </a:path>
                </a:gradFill>
                <a:cs typeface="+mn-ea"/>
                <a:sym typeface="+mn-lt"/>
              </a:rPr>
              <a:t>问题</a:t>
            </a:r>
          </a:p>
        </p:txBody>
      </p:sp>
      <p:sp>
        <p:nvSpPr>
          <p:cNvPr id="167" name="右箭头 166"/>
          <p:cNvSpPr/>
          <p:nvPr/>
        </p:nvSpPr>
        <p:spPr>
          <a:xfrm rot="19380000">
            <a:off x="1438910" y="2351405"/>
            <a:ext cx="883920" cy="163830"/>
          </a:xfrm>
          <a:prstGeom prst="rightArrow">
            <a:avLst/>
          </a:prstGeom>
          <a:solidFill>
            <a:srgbClr val="B3672E"/>
          </a:solidFill>
          <a:ln>
            <a:solidFill>
              <a:srgbClr val="B3672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8" name="右箭头 167"/>
          <p:cNvSpPr/>
          <p:nvPr/>
        </p:nvSpPr>
        <p:spPr>
          <a:xfrm>
            <a:off x="1478915" y="2798445"/>
            <a:ext cx="883920" cy="163830"/>
          </a:xfrm>
          <a:prstGeom prst="rightArrow">
            <a:avLst/>
          </a:prstGeom>
          <a:solidFill>
            <a:srgbClr val="9A9479"/>
          </a:solidFill>
          <a:ln>
            <a:solidFill>
              <a:srgbClr val="9A94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9" name="右箭头 168"/>
          <p:cNvSpPr/>
          <p:nvPr/>
        </p:nvSpPr>
        <p:spPr>
          <a:xfrm rot="1620000">
            <a:off x="1439545" y="3239135"/>
            <a:ext cx="883920" cy="163830"/>
          </a:xfrm>
          <a:prstGeom prst="rightArrow">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2925515" y="5717212"/>
            <a:ext cx="1802765" cy="82994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译码算法的弊端？</a:t>
            </a:r>
          </a:p>
        </p:txBody>
      </p:sp>
      <p:sp>
        <p:nvSpPr>
          <p:cNvPr id="20" name="流程图: 接点 19">
            <a:extLst>
              <a:ext uri="{FF2B5EF4-FFF2-40B4-BE49-F238E27FC236}">
                <a16:creationId xmlns:a16="http://schemas.microsoft.com/office/drawing/2014/main" id="{E04BEEFE-F94F-4183-9731-1C184E3B285E}"/>
              </a:ext>
            </a:extLst>
          </p:cNvPr>
          <p:cNvSpPr/>
          <p:nvPr/>
        </p:nvSpPr>
        <p:spPr>
          <a:xfrm>
            <a:off x="242349" y="4940731"/>
            <a:ext cx="278765" cy="263680"/>
          </a:xfrm>
          <a:prstGeom prst="flowChartConnector">
            <a:avLst/>
          </a:prstGeom>
          <a:solidFill>
            <a:srgbClr val="FFC000"/>
          </a:solidFill>
          <a:ln>
            <a:solidFill>
              <a:srgbClr val="DEEB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8" name="流程图: 接点 127">
            <a:extLst>
              <a:ext uri="{FF2B5EF4-FFF2-40B4-BE49-F238E27FC236}">
                <a16:creationId xmlns:a16="http://schemas.microsoft.com/office/drawing/2014/main" id="{4D02D8B5-2136-4DD1-8EFB-736FF0AE0358}"/>
              </a:ext>
            </a:extLst>
          </p:cNvPr>
          <p:cNvSpPr/>
          <p:nvPr/>
        </p:nvSpPr>
        <p:spPr>
          <a:xfrm>
            <a:off x="242348" y="6097311"/>
            <a:ext cx="278765" cy="263680"/>
          </a:xfrm>
          <a:prstGeom prst="flowChartConnector">
            <a:avLst/>
          </a:prstGeom>
          <a:solidFill>
            <a:srgbClr val="FFC000"/>
          </a:solidFill>
          <a:ln>
            <a:solidFill>
              <a:srgbClr val="DEEB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圆角 20">
            <a:extLst>
              <a:ext uri="{FF2B5EF4-FFF2-40B4-BE49-F238E27FC236}">
                <a16:creationId xmlns:a16="http://schemas.microsoft.com/office/drawing/2014/main" id="{AFD4BB9F-BB74-4CBF-A60B-915DE94D0874}"/>
              </a:ext>
            </a:extLst>
          </p:cNvPr>
          <p:cNvSpPr/>
          <p:nvPr/>
        </p:nvSpPr>
        <p:spPr>
          <a:xfrm>
            <a:off x="7529611" y="5599912"/>
            <a:ext cx="2434196" cy="1103586"/>
          </a:xfrm>
          <a:prstGeom prst="round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a:extLst>
              <a:ext uri="{FF2B5EF4-FFF2-40B4-BE49-F238E27FC236}">
                <a16:creationId xmlns:a16="http://schemas.microsoft.com/office/drawing/2014/main" id="{195708A7-DAC8-4218-8F1F-0C189B0616E8}"/>
              </a:ext>
            </a:extLst>
          </p:cNvPr>
          <p:cNvGrpSpPr/>
          <p:nvPr/>
        </p:nvGrpSpPr>
        <p:grpSpPr>
          <a:xfrm>
            <a:off x="0" y="1327773"/>
            <a:ext cx="12130722" cy="5538805"/>
            <a:chOff x="61278" y="1267141"/>
            <a:chExt cx="12130722" cy="5538805"/>
          </a:xfrm>
        </p:grpSpPr>
        <p:sp>
          <p:nvSpPr>
            <p:cNvPr id="5" name="矩形: 圆角 4">
              <a:extLst>
                <a:ext uri="{FF2B5EF4-FFF2-40B4-BE49-F238E27FC236}">
                  <a16:creationId xmlns:a16="http://schemas.microsoft.com/office/drawing/2014/main" id="{10FFB0DF-4EEC-4F34-8A9E-AD64FEB096A1}"/>
                </a:ext>
              </a:extLst>
            </p:cNvPr>
            <p:cNvSpPr/>
            <p:nvPr/>
          </p:nvSpPr>
          <p:spPr>
            <a:xfrm>
              <a:off x="61278" y="1267141"/>
              <a:ext cx="12130722" cy="5538805"/>
            </a:xfrm>
            <a:prstGeom prst="roundRect">
              <a:avLst/>
            </a:prstGeom>
            <a:solidFill>
              <a:srgbClr val="DEEBF7"/>
            </a:solidFill>
            <a:ln>
              <a:solidFill>
                <a:srgbClr val="DEEB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5B068870-9D7F-4B6B-9AAF-D358E1767EE7}"/>
                </a:ext>
              </a:extLst>
            </p:cNvPr>
            <p:cNvSpPr txBox="1"/>
            <p:nvPr/>
          </p:nvSpPr>
          <p:spPr>
            <a:xfrm>
              <a:off x="9231174" y="3881673"/>
              <a:ext cx="2679194" cy="923330"/>
            </a:xfrm>
            <a:prstGeom prst="rect">
              <a:avLst/>
            </a:prstGeom>
            <a:noFill/>
          </p:spPr>
          <p:txBody>
            <a:bodyPr wrap="square" rtlCol="0">
              <a:spAutoFit/>
            </a:bodyPr>
            <a:lstStyle/>
            <a:p>
              <a:r>
                <a:rPr lang="en-US" altLang="zh-CN" dirty="0"/>
                <a:t>N=1024</a:t>
              </a:r>
            </a:p>
            <a:p>
              <a:endParaRPr lang="en-US" altLang="zh-CN" dirty="0"/>
            </a:p>
            <a:p>
              <a:r>
                <a:rPr lang="zh-CN" altLang="en-US" dirty="0"/>
                <a:t>删除率为</a:t>
              </a:r>
              <a:r>
                <a:rPr lang="en-US" altLang="zh-CN" dirty="0"/>
                <a:t>0.5</a:t>
              </a:r>
              <a:r>
                <a:rPr lang="zh-CN" altLang="en-US" dirty="0"/>
                <a:t>的</a:t>
              </a:r>
              <a:r>
                <a:rPr lang="en-US" altLang="zh-CN" dirty="0"/>
                <a:t>BEC</a:t>
              </a:r>
              <a:r>
                <a:rPr lang="zh-CN" altLang="en-US" dirty="0"/>
                <a:t>信道</a:t>
              </a:r>
            </a:p>
          </p:txBody>
        </p:sp>
        <p:pic>
          <p:nvPicPr>
            <p:cNvPr id="10" name="图片 9">
              <a:extLst>
                <a:ext uri="{FF2B5EF4-FFF2-40B4-BE49-F238E27FC236}">
                  <a16:creationId xmlns:a16="http://schemas.microsoft.com/office/drawing/2014/main" id="{832B304C-9312-45E5-AEB2-F9CFB8F17C1A}"/>
                </a:ext>
              </a:extLst>
            </p:cNvPr>
            <p:cNvPicPr>
              <a:picLocks noChangeAspect="1"/>
            </p:cNvPicPr>
            <p:nvPr/>
          </p:nvPicPr>
          <p:blipFill>
            <a:blip r:embed="rId3"/>
            <a:stretch>
              <a:fillRect/>
            </a:stretch>
          </p:blipFill>
          <p:spPr>
            <a:xfrm>
              <a:off x="282483" y="1863202"/>
              <a:ext cx="8591773" cy="4346682"/>
            </a:xfrm>
            <a:prstGeom prst="rect">
              <a:avLst/>
            </a:prstGeom>
          </p:spPr>
        </p:pic>
      </p:grpSp>
      <p:sp>
        <p:nvSpPr>
          <p:cNvPr id="124" name="文本框 123">
            <a:extLst>
              <a:ext uri="{FF2B5EF4-FFF2-40B4-BE49-F238E27FC236}">
                <a16:creationId xmlns:a16="http://schemas.microsoft.com/office/drawing/2014/main" id="{7B509824-C39A-4503-B7B9-A62078A9EE68}"/>
              </a:ext>
            </a:extLst>
          </p:cNvPr>
          <p:cNvSpPr txBox="1"/>
          <p:nvPr/>
        </p:nvSpPr>
        <p:spPr>
          <a:xfrm>
            <a:off x="141239" y="5593"/>
            <a:ext cx="292735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1.</a:t>
            </a:r>
            <a:r>
              <a:rPr lang="zh-CN" altLang="en-US" sz="2800" b="1" dirty="0">
                <a:solidFill>
                  <a:srgbClr val="133984"/>
                </a:solidFill>
                <a:latin typeface="微软雅黑" panose="020B0503020204020204" pitchFamily="34" charset="-122"/>
                <a:ea typeface="微软雅黑" panose="020B0503020204020204" pitchFamily="34" charset="-122"/>
                <a:sym typeface="+mn-lt"/>
              </a:rPr>
              <a:t>背景及现状</a:t>
            </a:r>
          </a:p>
        </p:txBody>
      </p:sp>
      <p:pic>
        <p:nvPicPr>
          <p:cNvPr id="126" name="图片 125">
            <a:extLst>
              <a:ext uri="{FF2B5EF4-FFF2-40B4-BE49-F238E27FC236}">
                <a16:creationId xmlns:a16="http://schemas.microsoft.com/office/drawing/2014/main" id="{91664344-0403-478E-95B8-3AE31EFFF0EC}"/>
              </a:ext>
            </a:extLst>
          </p:cNvPr>
          <p:cNvPicPr>
            <a:picLocks noChangeAspect="1"/>
          </p:cNvPicPr>
          <p:nvPr/>
        </p:nvPicPr>
        <p:blipFill>
          <a:blip r:embed="rId4"/>
          <a:stretch>
            <a:fillRect/>
          </a:stretch>
        </p:blipFill>
        <p:spPr>
          <a:xfrm>
            <a:off x="9532874" y="106891"/>
            <a:ext cx="2470277" cy="844593"/>
          </a:xfrm>
          <a:prstGeom prst="rect">
            <a:avLst/>
          </a:prstGeom>
        </p:spPr>
      </p:pic>
      <p:grpSp>
        <p:nvGrpSpPr>
          <p:cNvPr id="24" name="组合 23">
            <a:extLst>
              <a:ext uri="{FF2B5EF4-FFF2-40B4-BE49-F238E27FC236}">
                <a16:creationId xmlns:a16="http://schemas.microsoft.com/office/drawing/2014/main" id="{BA6129C5-4EB4-48D2-8996-34D42FEC03DD}"/>
              </a:ext>
            </a:extLst>
          </p:cNvPr>
          <p:cNvGrpSpPr/>
          <p:nvPr/>
        </p:nvGrpSpPr>
        <p:grpSpPr>
          <a:xfrm>
            <a:off x="15240" y="1138068"/>
            <a:ext cx="12170410" cy="5696585"/>
            <a:chOff x="10795" y="1181252"/>
            <a:chExt cx="12170410" cy="5696585"/>
          </a:xfrm>
        </p:grpSpPr>
        <p:sp>
          <p:nvSpPr>
            <p:cNvPr id="19" name="圆角矩形 18"/>
            <p:cNvSpPr/>
            <p:nvPr/>
          </p:nvSpPr>
          <p:spPr>
            <a:xfrm>
              <a:off x="10795" y="1181252"/>
              <a:ext cx="12170410" cy="5696585"/>
            </a:xfrm>
            <a:prstGeom prst="roundRect">
              <a:avLst/>
            </a:prstGeom>
            <a:solidFill>
              <a:schemeClr val="accent1">
                <a:lumMod val="20000"/>
                <a:lumOff val="80000"/>
              </a:schemeClr>
            </a:solidFill>
            <a:ln>
              <a:solidFill>
                <a:srgbClr val="DEEBF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a:extLst>
                <a:ext uri="{FF2B5EF4-FFF2-40B4-BE49-F238E27FC236}">
                  <a16:creationId xmlns:a16="http://schemas.microsoft.com/office/drawing/2014/main" id="{680509F5-8397-4777-96B1-29326FDE6763}"/>
                </a:ext>
              </a:extLst>
            </p:cNvPr>
            <p:cNvPicPr>
              <a:picLocks noChangeAspect="1"/>
            </p:cNvPicPr>
            <p:nvPr/>
          </p:nvPicPr>
          <p:blipFill>
            <a:blip r:embed="rId5"/>
            <a:stretch>
              <a:fillRect/>
            </a:stretch>
          </p:blipFill>
          <p:spPr>
            <a:xfrm>
              <a:off x="1617227" y="2190966"/>
              <a:ext cx="9018705" cy="4016620"/>
            </a:xfrm>
            <a:prstGeom prst="rect">
              <a:avLst/>
            </a:prstGeom>
          </p:spPr>
        </p:pic>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p:tgtEl>
                                          <p:spTgt spid="12"/>
                                        </p:tgtEl>
                                        <p:attrNameLst>
                                          <p:attrName>ppt_y</p:attrName>
                                        </p:attrNameLst>
                                      </p:cBhvr>
                                      <p:tavLst>
                                        <p:tav tm="0">
                                          <p:val>
                                            <p:strVal val="#ppt_y+#ppt_h*1.125000"/>
                                          </p:val>
                                        </p:tav>
                                        <p:tav tm="100000">
                                          <p:val>
                                            <p:strVal val="#ppt_y"/>
                                          </p:val>
                                        </p:tav>
                                      </p:tavLst>
                                    </p:anim>
                                    <p:animEffect transition="in" filter="wipe(up)">
                                      <p:cBhvr>
                                        <p:cTn id="8" dur="500"/>
                                        <p:tgtEl>
                                          <p:spTgt spid="12"/>
                                        </p:tgtEl>
                                      </p:cBhvr>
                                    </p:animEffec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p:tgtEl>
                                          <p:spTgt spid="24"/>
                                        </p:tgtEl>
                                        <p:attrNameLst>
                                          <p:attrName>ppt_y</p:attrName>
                                        </p:attrNameLst>
                                      </p:cBhvr>
                                      <p:tavLst>
                                        <p:tav tm="0">
                                          <p:val>
                                            <p:strVal val="#ppt_y+#ppt_h*1.125000"/>
                                          </p:val>
                                        </p:tav>
                                        <p:tav tm="100000">
                                          <p:val>
                                            <p:strVal val="#ppt_y"/>
                                          </p:val>
                                        </p:tav>
                                      </p:tavLst>
                                    </p:anim>
                                    <p:animEffect transition="in" filter="wipe(up)">
                                      <p:cBhvr>
                                        <p:cTn id="20" dur="500"/>
                                        <p:tgtEl>
                                          <p:spTgt spid="2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nodeType="clickEffect">
                                  <p:stCondLst>
                                    <p:cond delay="0"/>
                                  </p:stCondLst>
                                  <p:childTnLst>
                                    <p:anim calcmode="lin" valueType="num">
                                      <p:cBhvr additive="base">
                                        <p:cTn id="24" dur="500"/>
                                        <p:tgtEl>
                                          <p:spTgt spid="24"/>
                                        </p:tgtEl>
                                        <p:attrNameLst>
                                          <p:attrName>ppt_x</p:attrName>
                                        </p:attrNameLst>
                                      </p:cBhvr>
                                      <p:tavLst>
                                        <p:tav tm="0">
                                          <p:val>
                                            <p:strVal val="ppt_x"/>
                                          </p:val>
                                        </p:tav>
                                        <p:tav tm="100000">
                                          <p:val>
                                            <p:strVal val="ppt_x"/>
                                          </p:val>
                                        </p:tav>
                                      </p:tavLst>
                                    </p:anim>
                                    <p:anim calcmode="lin" valueType="num">
                                      <p:cBhvr additive="base">
                                        <p:cTn id="25" dur="500"/>
                                        <p:tgtEl>
                                          <p:spTgt spid="24"/>
                                        </p:tgtEl>
                                        <p:attrNameLst>
                                          <p:attrName>ppt_y</p:attrName>
                                        </p:attrNameLst>
                                      </p:cBhvr>
                                      <p:tavLst>
                                        <p:tav tm="0">
                                          <p:val>
                                            <p:strVal val="ppt_y"/>
                                          </p:val>
                                        </p:tav>
                                        <p:tav tm="100000">
                                          <p:val>
                                            <p:strVal val="1+ppt_h/2"/>
                                          </p:val>
                                        </p:tav>
                                      </p:tavLst>
                                    </p:anim>
                                    <p:set>
                                      <p:cBhvr>
                                        <p:cTn id="26" dur="1" fill="hold">
                                          <p:stCondLst>
                                            <p:cond delay="499"/>
                                          </p:stCondLst>
                                        </p:cTn>
                                        <p:tgtEl>
                                          <p:spTgt spid="2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p:tgtEl>
                                          <p:spTgt spid="4"/>
                                        </p:tgtEl>
                                        <p:attrNameLst>
                                          <p:attrName>ppt_y</p:attrName>
                                        </p:attrNameLst>
                                      </p:cBhvr>
                                      <p:tavLst>
                                        <p:tav tm="0">
                                          <p:val>
                                            <p:strVal val="#ppt_y+#ppt_h*1.125000"/>
                                          </p:val>
                                        </p:tav>
                                        <p:tav tm="100000">
                                          <p:val>
                                            <p:strVal val="#ppt_y"/>
                                          </p:val>
                                        </p:tav>
                                      </p:tavLst>
                                    </p:anim>
                                    <p:animEffect transition="in" filter="wipe(up)">
                                      <p:cBhvr>
                                        <p:cTn id="32" dur="500"/>
                                        <p:tgtEl>
                                          <p:spTgt spid="4"/>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additive="base">
                                        <p:cTn id="35" dur="500"/>
                                        <p:tgtEl>
                                          <p:spTgt spid="20"/>
                                        </p:tgtEl>
                                        <p:attrNameLst>
                                          <p:attrName>ppt_y</p:attrName>
                                        </p:attrNameLst>
                                      </p:cBhvr>
                                      <p:tavLst>
                                        <p:tav tm="0">
                                          <p:val>
                                            <p:strVal val="#ppt_y+#ppt_h*1.125000"/>
                                          </p:val>
                                        </p:tav>
                                        <p:tav tm="100000">
                                          <p:val>
                                            <p:strVal val="#ppt_y"/>
                                          </p:val>
                                        </p:tav>
                                      </p:tavLst>
                                    </p:anim>
                                    <p:animEffect transition="in" filter="wipe(up)">
                                      <p:cBhvr>
                                        <p:cTn id="36" dur="5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12" presetClass="entr" presetSubtype="4" fill="hold" grpId="0" nodeType="clickEffect">
                                  <p:stCondLst>
                                    <p:cond delay="0"/>
                                  </p:stCondLst>
                                  <p:childTnLst>
                                    <p:set>
                                      <p:cBhvr>
                                        <p:cTn id="40" dur="1" fill="hold">
                                          <p:stCondLst>
                                            <p:cond delay="0"/>
                                          </p:stCondLst>
                                        </p:cTn>
                                        <p:tgtEl>
                                          <p:spTgt spid="128"/>
                                        </p:tgtEl>
                                        <p:attrNameLst>
                                          <p:attrName>style.visibility</p:attrName>
                                        </p:attrNameLst>
                                      </p:cBhvr>
                                      <p:to>
                                        <p:strVal val="visible"/>
                                      </p:to>
                                    </p:set>
                                    <p:anim calcmode="lin" valueType="num">
                                      <p:cBhvr additive="base">
                                        <p:cTn id="41" dur="500"/>
                                        <p:tgtEl>
                                          <p:spTgt spid="128"/>
                                        </p:tgtEl>
                                        <p:attrNameLst>
                                          <p:attrName>ppt_y</p:attrName>
                                        </p:attrNameLst>
                                      </p:cBhvr>
                                      <p:tavLst>
                                        <p:tav tm="0">
                                          <p:val>
                                            <p:strVal val="#ppt_y+#ppt_h*1.125000"/>
                                          </p:val>
                                        </p:tav>
                                        <p:tav tm="100000">
                                          <p:val>
                                            <p:strVal val="#ppt_y"/>
                                          </p:val>
                                        </p:tav>
                                      </p:tavLst>
                                    </p:anim>
                                    <p:animEffect transition="in" filter="wipe(up)">
                                      <p:cBhvr>
                                        <p:cTn id="42" dur="500"/>
                                        <p:tgtEl>
                                          <p:spTgt spid="128"/>
                                        </p:tgtEl>
                                      </p:cBhvr>
                                    </p:animEffect>
                                  </p:childTnLst>
                                </p:cTn>
                              </p:par>
                              <p:par>
                                <p:cTn id="43" presetID="12" presetClass="entr" presetSubtype="4"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additive="base">
                                        <p:cTn id="45" dur="500"/>
                                        <p:tgtEl>
                                          <p:spTgt spid="13"/>
                                        </p:tgtEl>
                                        <p:attrNameLst>
                                          <p:attrName>ppt_y</p:attrName>
                                        </p:attrNameLst>
                                      </p:cBhvr>
                                      <p:tavLst>
                                        <p:tav tm="0">
                                          <p:val>
                                            <p:strVal val="#ppt_y+#ppt_h*1.125000"/>
                                          </p:val>
                                        </p:tav>
                                        <p:tav tm="100000">
                                          <p:val>
                                            <p:strVal val="#ppt_y"/>
                                          </p:val>
                                        </p:tav>
                                      </p:tavLst>
                                    </p:anim>
                                    <p:animEffect transition="in" filter="wipe(up)">
                                      <p:cBhvr>
                                        <p:cTn id="46" dur="500"/>
                                        <p:tgtEl>
                                          <p:spTgt spid="13"/>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p:tgtEl>
                                          <p:spTgt spid="15"/>
                                        </p:tgtEl>
                                        <p:attrNameLst>
                                          <p:attrName>ppt_y</p:attrName>
                                        </p:attrNameLst>
                                      </p:cBhvr>
                                      <p:tavLst>
                                        <p:tav tm="0">
                                          <p:val>
                                            <p:strVal val="#ppt_y+#ppt_h*1.125000"/>
                                          </p:val>
                                        </p:tav>
                                        <p:tav tm="100000">
                                          <p:val>
                                            <p:strVal val="#ppt_y"/>
                                          </p:val>
                                        </p:tav>
                                      </p:tavLst>
                                    </p:anim>
                                    <p:animEffect transition="in" filter="wipe(up)">
                                      <p:cBhvr>
                                        <p:cTn id="50" dur="500"/>
                                        <p:tgtEl>
                                          <p:spTgt spid="15"/>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checkerboard(across)">
                                      <p:cBhvr>
                                        <p:cTn id="53" dur="500"/>
                                        <p:tgtEl>
                                          <p:spTgt spid="16"/>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checkerboard(across)">
                                      <p:cBhvr>
                                        <p:cTn id="56" dur="500"/>
                                        <p:tgtEl>
                                          <p:spTgt spid="18"/>
                                        </p:tgtEl>
                                      </p:cBhvr>
                                    </p:animEffect>
                                  </p:childTnLst>
                                </p:cTn>
                              </p:par>
                              <p:par>
                                <p:cTn id="57" presetID="5" presetClass="entr" presetSubtype="1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checkerboard(across)">
                                      <p:cBhvr>
                                        <p:cTn id="5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3" grpId="0"/>
      <p:bldP spid="13" grpId="1"/>
      <p:bldP spid="16" grpId="0" animBg="1"/>
      <p:bldP spid="18" grpId="0"/>
      <p:bldP spid="15" grpId="0"/>
      <p:bldP spid="15" grpId="1"/>
      <p:bldP spid="20" grpId="0" animBg="1"/>
      <p:bldP spid="128" grpId="0" animBg="1"/>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文本框 123">
            <a:extLst>
              <a:ext uri="{FF2B5EF4-FFF2-40B4-BE49-F238E27FC236}">
                <a16:creationId xmlns:a16="http://schemas.microsoft.com/office/drawing/2014/main" id="{7B509824-C39A-4503-B7B9-A62078A9EE68}"/>
              </a:ext>
            </a:extLst>
          </p:cNvPr>
          <p:cNvSpPr txBox="1"/>
          <p:nvPr/>
        </p:nvSpPr>
        <p:spPr>
          <a:xfrm>
            <a:off x="141239" y="5593"/>
            <a:ext cx="2927350"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1.</a:t>
            </a:r>
            <a:r>
              <a:rPr lang="zh-CN" altLang="en-US" sz="2800" b="1" dirty="0">
                <a:solidFill>
                  <a:srgbClr val="133984"/>
                </a:solidFill>
                <a:latin typeface="微软雅黑" panose="020B0503020204020204" pitchFamily="34" charset="-122"/>
                <a:ea typeface="微软雅黑" panose="020B0503020204020204" pitchFamily="34" charset="-122"/>
                <a:sym typeface="+mn-lt"/>
              </a:rPr>
              <a:t>背景及现状</a:t>
            </a:r>
          </a:p>
        </p:txBody>
      </p:sp>
      <p:pic>
        <p:nvPicPr>
          <p:cNvPr id="126" name="图片 125">
            <a:extLst>
              <a:ext uri="{FF2B5EF4-FFF2-40B4-BE49-F238E27FC236}">
                <a16:creationId xmlns:a16="http://schemas.microsoft.com/office/drawing/2014/main" id="{91664344-0403-478E-95B8-3AE31EFFF0EC}"/>
              </a:ext>
            </a:extLst>
          </p:cNvPr>
          <p:cNvPicPr>
            <a:picLocks noChangeAspect="1"/>
          </p:cNvPicPr>
          <p:nvPr/>
        </p:nvPicPr>
        <p:blipFill>
          <a:blip r:embed="rId3"/>
          <a:stretch>
            <a:fillRect/>
          </a:stretch>
        </p:blipFill>
        <p:spPr>
          <a:xfrm>
            <a:off x="9532874" y="106891"/>
            <a:ext cx="2470277" cy="844593"/>
          </a:xfrm>
          <a:prstGeom prst="rect">
            <a:avLst/>
          </a:prstGeom>
        </p:spPr>
      </p:pic>
      <p:graphicFrame>
        <p:nvGraphicFramePr>
          <p:cNvPr id="130" name="2D Pie Chart">
            <a:extLst>
              <a:ext uri="{FF2B5EF4-FFF2-40B4-BE49-F238E27FC236}">
                <a16:creationId xmlns:a16="http://schemas.microsoft.com/office/drawing/2014/main" id="{C0875094-5CB0-45FA-9599-AA5773A7D86F}"/>
              </a:ext>
            </a:extLst>
          </p:cNvPr>
          <p:cNvGraphicFramePr/>
          <p:nvPr>
            <p:extLst>
              <p:ext uri="{D42A27DB-BD31-4B8C-83A1-F6EECF244321}">
                <p14:modId xmlns:p14="http://schemas.microsoft.com/office/powerpoint/2010/main" val="3155911822"/>
              </p:ext>
            </p:extLst>
          </p:nvPr>
        </p:nvGraphicFramePr>
        <p:xfrm>
          <a:off x="98644" y="2499849"/>
          <a:ext cx="1878139" cy="1858301"/>
        </p:xfrm>
        <a:graphic>
          <a:graphicData uri="http://schemas.openxmlformats.org/drawingml/2006/chart">
            <c:chart xmlns:c="http://schemas.openxmlformats.org/drawingml/2006/chart" xmlns:r="http://schemas.openxmlformats.org/officeDocument/2006/relationships" r:id="rId4"/>
          </a:graphicData>
        </a:graphic>
      </p:graphicFrame>
      <p:sp>
        <p:nvSpPr>
          <p:cNvPr id="132" name="Circle">
            <a:extLst>
              <a:ext uri="{FF2B5EF4-FFF2-40B4-BE49-F238E27FC236}">
                <a16:creationId xmlns:a16="http://schemas.microsoft.com/office/drawing/2014/main" id="{E9D807A3-D77A-4A2F-832A-7DA2C673A899}"/>
              </a:ext>
            </a:extLst>
          </p:cNvPr>
          <p:cNvSpPr/>
          <p:nvPr/>
        </p:nvSpPr>
        <p:spPr>
          <a:xfrm>
            <a:off x="523364" y="2854631"/>
            <a:ext cx="1055625" cy="922171"/>
          </a:xfrm>
          <a:prstGeom prst="ellipse">
            <a:avLst/>
          </a:prstGeom>
          <a:solidFill>
            <a:schemeClr val="bg1"/>
          </a:solidFill>
          <a:ln w="12700" cap="flat">
            <a:noFill/>
            <a:miter lim="400000"/>
          </a:ln>
          <a:effectLst/>
        </p:spPr>
        <p:txBody>
          <a:bodyPr wrap="square" lIns="25400" tIns="25400" rIns="25400" bIns="25400" numCol="1" anchor="ctr">
            <a:noAutofit/>
          </a:bodyPr>
          <a:lstStyle/>
          <a:p>
            <a:pPr>
              <a:defRPr sz="3200">
                <a:solidFill>
                  <a:srgbClr val="FFFFFF"/>
                </a:solidFill>
              </a:defRPr>
            </a:pPr>
            <a:endParaRPr sz="1600">
              <a:cs typeface="+mn-ea"/>
              <a:sym typeface="+mn-lt"/>
            </a:endParaRPr>
          </a:p>
        </p:txBody>
      </p:sp>
      <p:sp>
        <p:nvSpPr>
          <p:cNvPr id="133" name="Design is how it Works.…">
            <a:extLst>
              <a:ext uri="{FF2B5EF4-FFF2-40B4-BE49-F238E27FC236}">
                <a16:creationId xmlns:a16="http://schemas.microsoft.com/office/drawing/2014/main" id="{B9EE6037-4B92-4BE5-BC47-40255BD7668A}"/>
              </a:ext>
            </a:extLst>
          </p:cNvPr>
          <p:cNvSpPr/>
          <p:nvPr/>
        </p:nvSpPr>
        <p:spPr>
          <a:xfrm>
            <a:off x="523364" y="3073135"/>
            <a:ext cx="1012218" cy="523220"/>
          </a:xfrm>
          <a:prstGeom prst="rect">
            <a:avLst/>
          </a:prstGeom>
          <a:noFill/>
        </p:spPr>
        <p:txBody>
          <a:bodyPr wrap="square">
            <a:spAutoFit/>
          </a:bodyPr>
          <a:lstStyle/>
          <a:p>
            <a:pPr algn="ctr"/>
            <a:r>
              <a:rPr lang="en-US" altLang="zh-CN" sz="2800" dirty="0">
                <a:solidFill>
                  <a:schemeClr val="tx1">
                    <a:lumMod val="75000"/>
                    <a:lumOff val="25000"/>
                  </a:schemeClr>
                </a:solidFill>
                <a:cs typeface="+mn-ea"/>
                <a:sym typeface="+mn-lt"/>
              </a:rPr>
              <a:t>CRC</a:t>
            </a:r>
            <a:endParaRPr lang="zh-CN" altLang="en-US" sz="2800" dirty="0">
              <a:solidFill>
                <a:schemeClr val="tx1">
                  <a:lumMod val="75000"/>
                  <a:lumOff val="25000"/>
                </a:schemeClr>
              </a:solidFill>
              <a:cs typeface="+mn-ea"/>
              <a:sym typeface="+mn-lt"/>
            </a:endParaRPr>
          </a:p>
        </p:txBody>
      </p:sp>
      <p:sp>
        <p:nvSpPr>
          <p:cNvPr id="7" name="文本框 6">
            <a:extLst>
              <a:ext uri="{FF2B5EF4-FFF2-40B4-BE49-F238E27FC236}">
                <a16:creationId xmlns:a16="http://schemas.microsoft.com/office/drawing/2014/main" id="{A5C66B2E-1775-4074-A558-861207231ED0}"/>
              </a:ext>
            </a:extLst>
          </p:cNvPr>
          <p:cNvSpPr txBox="1"/>
          <p:nvPr/>
        </p:nvSpPr>
        <p:spPr>
          <a:xfrm>
            <a:off x="2927747" y="1709248"/>
            <a:ext cx="6336506" cy="461665"/>
          </a:xfrm>
          <a:prstGeom prst="rect">
            <a:avLst/>
          </a:prstGeom>
          <a:noFill/>
        </p:spPr>
        <p:txBody>
          <a:bodyPr wrap="square" rtlCol="0">
            <a:spAutoFit/>
          </a:bodyPr>
          <a:lstStyle/>
          <a:p>
            <a:r>
              <a:rPr lang="en-US" altLang="zh-CN" sz="2400" dirty="0"/>
              <a:t>CA-SCL</a:t>
            </a:r>
            <a:r>
              <a:rPr lang="zh-CN" altLang="en-US" sz="2400" dirty="0"/>
              <a:t>译码算法：在</a:t>
            </a:r>
            <a:r>
              <a:rPr lang="en-US" altLang="zh-CN" sz="2400" dirty="0"/>
              <a:t>L</a:t>
            </a:r>
            <a:r>
              <a:rPr lang="zh-CN" altLang="en-US" sz="2400" dirty="0"/>
              <a:t>条路径中选择正确路径</a:t>
            </a:r>
          </a:p>
        </p:txBody>
      </p:sp>
      <p:sp>
        <p:nvSpPr>
          <p:cNvPr id="9" name="文本框 8">
            <a:extLst>
              <a:ext uri="{FF2B5EF4-FFF2-40B4-BE49-F238E27FC236}">
                <a16:creationId xmlns:a16="http://schemas.microsoft.com/office/drawing/2014/main" id="{4AAF46E8-6B64-46C2-A8DF-82AF7B9DA527}"/>
              </a:ext>
            </a:extLst>
          </p:cNvPr>
          <p:cNvSpPr txBox="1"/>
          <p:nvPr/>
        </p:nvSpPr>
        <p:spPr>
          <a:xfrm>
            <a:off x="2927747" y="4431404"/>
            <a:ext cx="3057525" cy="461665"/>
          </a:xfrm>
          <a:prstGeom prst="rect">
            <a:avLst/>
          </a:prstGeom>
          <a:noFill/>
        </p:spPr>
        <p:txBody>
          <a:bodyPr wrap="square" rtlCol="0">
            <a:spAutoFit/>
          </a:bodyPr>
          <a:lstStyle/>
          <a:p>
            <a:r>
              <a:rPr lang="zh-CN" altLang="en-US" sz="2400" dirty="0"/>
              <a:t>单比特翻转译码算法：</a:t>
            </a:r>
          </a:p>
        </p:txBody>
      </p:sp>
      <p:sp>
        <p:nvSpPr>
          <p:cNvPr id="11" name="文本框 10">
            <a:extLst>
              <a:ext uri="{FF2B5EF4-FFF2-40B4-BE49-F238E27FC236}">
                <a16:creationId xmlns:a16="http://schemas.microsoft.com/office/drawing/2014/main" id="{CC85DC5A-226A-4820-8605-CFCA7CD01C60}"/>
              </a:ext>
            </a:extLst>
          </p:cNvPr>
          <p:cNvSpPr txBox="1"/>
          <p:nvPr/>
        </p:nvSpPr>
        <p:spPr>
          <a:xfrm>
            <a:off x="5913835" y="4421232"/>
            <a:ext cx="5664993" cy="830997"/>
          </a:xfrm>
          <a:prstGeom prst="rect">
            <a:avLst/>
          </a:prstGeom>
          <a:noFill/>
        </p:spPr>
        <p:txBody>
          <a:bodyPr wrap="square" rtlCol="0">
            <a:spAutoFit/>
          </a:bodyPr>
          <a:lstStyle/>
          <a:p>
            <a:r>
              <a:rPr lang="zh-CN" altLang="en-US" sz="2400" dirty="0"/>
              <a:t>每翻转一次就进行一次</a:t>
            </a:r>
            <a:r>
              <a:rPr lang="en-US" altLang="zh-CN" sz="2400" dirty="0"/>
              <a:t>CRC</a:t>
            </a:r>
            <a:r>
              <a:rPr lang="zh-CN" altLang="en-US" sz="2400" dirty="0"/>
              <a:t>校验，判断是否译码成功</a:t>
            </a:r>
          </a:p>
        </p:txBody>
      </p:sp>
      <p:sp>
        <p:nvSpPr>
          <p:cNvPr id="2" name="矩形 1">
            <a:extLst>
              <a:ext uri="{FF2B5EF4-FFF2-40B4-BE49-F238E27FC236}">
                <a16:creationId xmlns:a16="http://schemas.microsoft.com/office/drawing/2014/main" id="{FBB41E9E-4B20-42B8-9D3F-EB15A68AAC2F}"/>
              </a:ext>
            </a:extLst>
          </p:cNvPr>
          <p:cNvSpPr/>
          <p:nvPr/>
        </p:nvSpPr>
        <p:spPr>
          <a:xfrm>
            <a:off x="2736056" y="1490259"/>
            <a:ext cx="6879432" cy="97869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a:extLst>
              <a:ext uri="{FF2B5EF4-FFF2-40B4-BE49-F238E27FC236}">
                <a16:creationId xmlns:a16="http://schemas.microsoft.com/office/drawing/2014/main" id="{2D45E00D-B44F-4172-BB86-50C7C767EDEB}"/>
              </a:ext>
            </a:extLst>
          </p:cNvPr>
          <p:cNvSpPr/>
          <p:nvPr/>
        </p:nvSpPr>
        <p:spPr>
          <a:xfrm>
            <a:off x="2736056" y="3963918"/>
            <a:ext cx="9043988" cy="185830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8522774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36">
            <a:extLst>
              <a:ext uri="{FF2B5EF4-FFF2-40B4-BE49-F238E27FC236}">
                <a16:creationId xmlns:a16="http://schemas.microsoft.com/office/drawing/2014/main" id="{BA181861-9457-460C-B5ED-6DE3630F7C25}"/>
              </a:ext>
            </a:extLst>
          </p:cNvPr>
          <p:cNvGrpSpPr>
            <a:grpSpLocks/>
          </p:cNvGrpSpPr>
          <p:nvPr/>
        </p:nvGrpSpPr>
        <p:grpSpPr bwMode="auto">
          <a:xfrm>
            <a:off x="2327720" y="2846388"/>
            <a:ext cx="6945312" cy="571500"/>
            <a:chOff x="928662" y="1643050"/>
            <a:chExt cx="6944628" cy="571504"/>
          </a:xfrm>
        </p:grpSpPr>
        <p:cxnSp>
          <p:nvCxnSpPr>
            <p:cNvPr id="26" name="直接连接符 25">
              <a:extLst>
                <a:ext uri="{FF2B5EF4-FFF2-40B4-BE49-F238E27FC236}">
                  <a16:creationId xmlns:a16="http://schemas.microsoft.com/office/drawing/2014/main" id="{6602FAE6-3BE4-47B2-A304-75EE801D7C34}"/>
                </a:ext>
              </a:extLst>
            </p:cNvPr>
            <p:cNvCxnSpPr>
              <a:cxnSpLocks noChangeShapeType="1"/>
            </p:cNvCxnSpPr>
            <p:nvPr/>
          </p:nvCxnSpPr>
          <p:spPr bwMode="auto">
            <a:xfrm flipV="1">
              <a:off x="1357290" y="2174867"/>
              <a:ext cx="6516733" cy="14287"/>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27" name="矩形 26">
              <a:extLst>
                <a:ext uri="{FF2B5EF4-FFF2-40B4-BE49-F238E27FC236}">
                  <a16:creationId xmlns:a16="http://schemas.microsoft.com/office/drawing/2014/main" id="{5289F7CE-A99E-4A25-B827-30763FAC0DA4}"/>
                </a:ext>
              </a:extLst>
            </p:cNvPr>
            <p:cNvSpPr/>
            <p:nvPr/>
          </p:nvSpPr>
          <p:spPr>
            <a:xfrm>
              <a:off x="928662" y="1643050"/>
              <a:ext cx="571444" cy="571504"/>
            </a:xfrm>
            <a:prstGeom prst="rect">
              <a:avLst/>
            </a:prstGeom>
            <a:solidFill>
              <a:srgbClr val="4F81BD">
                <a:lumMod val="40000"/>
                <a:lumOff val="60000"/>
              </a:srgbClr>
            </a:solidFill>
            <a:ln w="25400" cap="flat" cmpd="sng" algn="ctr">
              <a:noFill/>
              <a:prstDash val="solid"/>
            </a:ln>
            <a:effectLst/>
          </p:spPr>
          <p:txBody>
            <a:bodyPr anchor="ctr"/>
            <a:lstStyle/>
            <a:p>
              <a:pPr eaLnBrk="1" fontAlgn="auto" hangingPunct="1">
                <a:spcBef>
                  <a:spcPts val="0"/>
                </a:spcBef>
                <a:spcAft>
                  <a:spcPts val="0"/>
                </a:spcAft>
                <a:defRPr/>
              </a:pPr>
              <a:r>
                <a:rPr kumimoji="0" lang="en-US" altLang="zh-CN" sz="3200" i="1" kern="0" dirty="0">
                  <a:solidFill>
                    <a:srgbClr val="3E3E9F"/>
                  </a:solidFill>
                  <a:latin typeface="Bernard MT Condensed" pitchFamily="18" charset="0"/>
                  <a:ea typeface="宋体"/>
                </a:rPr>
                <a:t>1</a:t>
              </a:r>
              <a:endParaRPr kumimoji="0" lang="zh-CN" altLang="en-US" sz="3200" i="1" kern="0" dirty="0">
                <a:solidFill>
                  <a:srgbClr val="3E3E9F"/>
                </a:solidFill>
                <a:latin typeface="Bernard MT Condensed" pitchFamily="18" charset="0"/>
                <a:ea typeface="宋体"/>
              </a:endParaRPr>
            </a:p>
          </p:txBody>
        </p:sp>
      </p:grpSp>
      <p:sp>
        <p:nvSpPr>
          <p:cNvPr id="38" name="TextBox 37">
            <a:extLst>
              <a:ext uri="{FF2B5EF4-FFF2-40B4-BE49-F238E27FC236}">
                <a16:creationId xmlns:a16="http://schemas.microsoft.com/office/drawing/2014/main" id="{CEB26FA6-80F1-4550-B2E9-3419CDD9904D}"/>
              </a:ext>
            </a:extLst>
          </p:cNvPr>
          <p:cNvSpPr txBox="1">
            <a:spLocks noChangeArrowheads="1"/>
          </p:cNvSpPr>
          <p:nvPr/>
        </p:nvSpPr>
        <p:spPr bwMode="auto">
          <a:xfrm>
            <a:off x="3042095" y="2862263"/>
            <a:ext cx="62865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fontAlgn="auto" hangingPunct="1">
              <a:spcBef>
                <a:spcPts val="0"/>
              </a:spcBef>
              <a:spcAft>
                <a:spcPts val="0"/>
              </a:spcAft>
              <a:defRPr/>
            </a:pPr>
            <a:r>
              <a:rPr lang="zh-CN" altLang="en-US" sz="2400" b="1" kern="0" dirty="0">
                <a:solidFill>
                  <a:srgbClr val="3E3E9F"/>
                </a:solidFill>
                <a:latin typeface="微软雅黑" pitchFamily="34" charset="-122"/>
                <a:ea typeface="微软雅黑" pitchFamily="34" charset="-122"/>
              </a:rPr>
              <a:t>背景及现状</a:t>
            </a:r>
          </a:p>
        </p:txBody>
      </p:sp>
      <p:grpSp>
        <p:nvGrpSpPr>
          <p:cNvPr id="40" name="组合 39">
            <a:extLst>
              <a:ext uri="{FF2B5EF4-FFF2-40B4-BE49-F238E27FC236}">
                <a16:creationId xmlns:a16="http://schemas.microsoft.com/office/drawing/2014/main" id="{C9997AB5-286C-4DEB-A0D9-B5B050507FDE}"/>
              </a:ext>
            </a:extLst>
          </p:cNvPr>
          <p:cNvGrpSpPr>
            <a:grpSpLocks/>
          </p:cNvGrpSpPr>
          <p:nvPr/>
        </p:nvGrpSpPr>
        <p:grpSpPr bwMode="auto">
          <a:xfrm>
            <a:off x="2327720" y="3781425"/>
            <a:ext cx="7000875" cy="571500"/>
            <a:chOff x="928662" y="1643050"/>
            <a:chExt cx="7000924" cy="571504"/>
          </a:xfrm>
        </p:grpSpPr>
        <p:grpSp>
          <p:nvGrpSpPr>
            <p:cNvPr id="41" name="组合 36">
              <a:extLst>
                <a:ext uri="{FF2B5EF4-FFF2-40B4-BE49-F238E27FC236}">
                  <a16:creationId xmlns:a16="http://schemas.microsoft.com/office/drawing/2014/main" id="{08CEB7E3-D5F4-4E40-A0EC-5D2C86FFA416}"/>
                </a:ext>
              </a:extLst>
            </p:cNvPr>
            <p:cNvGrpSpPr>
              <a:grpSpLocks/>
            </p:cNvGrpSpPr>
            <p:nvPr/>
          </p:nvGrpSpPr>
          <p:grpSpPr bwMode="auto">
            <a:xfrm>
              <a:off x="928662" y="1643050"/>
              <a:ext cx="6944628" cy="571504"/>
              <a:chOff x="928662" y="1643050"/>
              <a:chExt cx="6944628" cy="571504"/>
            </a:xfrm>
          </p:grpSpPr>
          <p:cxnSp>
            <p:nvCxnSpPr>
              <p:cNvPr id="43" name="直接连接符 12">
                <a:extLst>
                  <a:ext uri="{FF2B5EF4-FFF2-40B4-BE49-F238E27FC236}">
                    <a16:creationId xmlns:a16="http://schemas.microsoft.com/office/drawing/2014/main" id="{839F7315-D6B9-4ACC-AA60-D90A51010360}"/>
                  </a:ext>
                </a:extLst>
              </p:cNvPr>
              <p:cNvCxnSpPr>
                <a:cxnSpLocks noChangeShapeType="1"/>
              </p:cNvCxnSpPr>
              <p:nvPr/>
            </p:nvCxnSpPr>
            <p:spPr bwMode="auto">
              <a:xfrm flipV="1">
                <a:off x="1357290" y="2174867"/>
                <a:ext cx="6516733" cy="14287"/>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44" name="矩形 43">
                <a:extLst>
                  <a:ext uri="{FF2B5EF4-FFF2-40B4-BE49-F238E27FC236}">
                    <a16:creationId xmlns:a16="http://schemas.microsoft.com/office/drawing/2014/main" id="{E93521EB-FF4D-4AF7-99E8-5BB22831B4E2}"/>
                  </a:ext>
                </a:extLst>
              </p:cNvPr>
              <p:cNvSpPr/>
              <p:nvPr/>
            </p:nvSpPr>
            <p:spPr>
              <a:xfrm>
                <a:off x="928662" y="1643050"/>
                <a:ext cx="571504" cy="571504"/>
              </a:xfrm>
              <a:prstGeom prst="rect">
                <a:avLst/>
              </a:prstGeom>
              <a:solidFill>
                <a:srgbClr val="4F81BD">
                  <a:lumMod val="40000"/>
                  <a:lumOff val="60000"/>
                </a:srgbClr>
              </a:solidFill>
              <a:ln w="25400" cap="flat" cmpd="sng" algn="ctr">
                <a:noFill/>
                <a:prstDash val="solid"/>
              </a:ln>
              <a:effectLst/>
            </p:spPr>
            <p:txBody>
              <a:bodyPr anchor="ctr"/>
              <a:lstStyle/>
              <a:p>
                <a:pPr>
                  <a:defRPr/>
                </a:pPr>
                <a:r>
                  <a:rPr lang="en-US" altLang="zh-CN" sz="3200" i="1" kern="0" dirty="0">
                    <a:solidFill>
                      <a:srgbClr val="3E3E9F"/>
                    </a:solidFill>
                    <a:latin typeface="Bernard MT Condensed" pitchFamily="18" charset="0"/>
                    <a:ea typeface="宋体"/>
                  </a:rPr>
                  <a:t>2</a:t>
                </a:r>
                <a:endParaRPr lang="zh-CN" altLang="en-US" sz="3200" i="1" kern="0" dirty="0">
                  <a:solidFill>
                    <a:srgbClr val="3E3E9F"/>
                  </a:solidFill>
                  <a:latin typeface="Bernard MT Condensed" pitchFamily="18" charset="0"/>
                  <a:ea typeface="宋体"/>
                </a:endParaRPr>
              </a:p>
            </p:txBody>
          </p:sp>
        </p:grpSp>
        <p:sp>
          <p:nvSpPr>
            <p:cNvPr id="42" name="TextBox 41">
              <a:extLst>
                <a:ext uri="{FF2B5EF4-FFF2-40B4-BE49-F238E27FC236}">
                  <a16:creationId xmlns:a16="http://schemas.microsoft.com/office/drawing/2014/main" id="{E5AB934F-2668-433E-8D08-27C45486C244}"/>
                </a:ext>
              </a:extLst>
            </p:cNvPr>
            <p:cNvSpPr txBox="1">
              <a:spLocks noChangeArrowheads="1"/>
            </p:cNvSpPr>
            <p:nvPr/>
          </p:nvSpPr>
          <p:spPr bwMode="auto">
            <a:xfrm>
              <a:off x="1643042" y="1658924"/>
              <a:ext cx="6286544" cy="46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fontAlgn="auto" hangingPunct="1">
                <a:spcBef>
                  <a:spcPts val="0"/>
                </a:spcBef>
                <a:spcAft>
                  <a:spcPts val="0"/>
                </a:spcAft>
                <a:defRPr/>
              </a:pPr>
              <a:r>
                <a:rPr kumimoji="0" lang="zh-CN" altLang="en-US" sz="2400" b="1" kern="0" dirty="0">
                  <a:solidFill>
                    <a:srgbClr val="FF0000"/>
                  </a:solidFill>
                  <a:latin typeface="微软雅黑" pitchFamily="34" charset="-122"/>
                  <a:ea typeface="微软雅黑" pitchFamily="34" charset="-122"/>
                </a:rPr>
                <a:t>论文主要研究内容</a:t>
              </a:r>
            </a:p>
          </p:txBody>
        </p:sp>
      </p:grpSp>
      <p:grpSp>
        <p:nvGrpSpPr>
          <p:cNvPr id="45" name="组合 49">
            <a:extLst>
              <a:ext uri="{FF2B5EF4-FFF2-40B4-BE49-F238E27FC236}">
                <a16:creationId xmlns:a16="http://schemas.microsoft.com/office/drawing/2014/main" id="{FCED5552-AFDC-484C-B5FA-A54BC4A47185}"/>
              </a:ext>
            </a:extLst>
          </p:cNvPr>
          <p:cNvGrpSpPr>
            <a:grpSpLocks/>
          </p:cNvGrpSpPr>
          <p:nvPr/>
        </p:nvGrpSpPr>
        <p:grpSpPr bwMode="auto">
          <a:xfrm>
            <a:off x="2327720" y="4732337"/>
            <a:ext cx="7000875" cy="571500"/>
            <a:chOff x="928662" y="1643050"/>
            <a:chExt cx="7000924" cy="571504"/>
          </a:xfrm>
        </p:grpSpPr>
        <p:grpSp>
          <p:nvGrpSpPr>
            <p:cNvPr id="46" name="组合 36">
              <a:extLst>
                <a:ext uri="{FF2B5EF4-FFF2-40B4-BE49-F238E27FC236}">
                  <a16:creationId xmlns:a16="http://schemas.microsoft.com/office/drawing/2014/main" id="{85EB1395-2D70-4AC0-B421-573610516C76}"/>
                </a:ext>
              </a:extLst>
            </p:cNvPr>
            <p:cNvGrpSpPr>
              <a:grpSpLocks/>
            </p:cNvGrpSpPr>
            <p:nvPr/>
          </p:nvGrpSpPr>
          <p:grpSpPr bwMode="auto">
            <a:xfrm>
              <a:off x="928662" y="1643050"/>
              <a:ext cx="6944628" cy="571504"/>
              <a:chOff x="928662" y="1643050"/>
              <a:chExt cx="6944628" cy="571504"/>
            </a:xfrm>
          </p:grpSpPr>
          <p:cxnSp>
            <p:nvCxnSpPr>
              <p:cNvPr id="48" name="直接连接符 22">
                <a:extLst>
                  <a:ext uri="{FF2B5EF4-FFF2-40B4-BE49-F238E27FC236}">
                    <a16:creationId xmlns:a16="http://schemas.microsoft.com/office/drawing/2014/main" id="{6E60E436-30E2-4A6B-BD6D-41F58F3DD51F}"/>
                  </a:ext>
                </a:extLst>
              </p:cNvPr>
              <p:cNvCxnSpPr>
                <a:cxnSpLocks noChangeShapeType="1"/>
              </p:cNvCxnSpPr>
              <p:nvPr/>
            </p:nvCxnSpPr>
            <p:spPr bwMode="auto">
              <a:xfrm flipV="1">
                <a:off x="1357290" y="2174866"/>
                <a:ext cx="6516733" cy="14288"/>
              </a:xfrm>
              <a:prstGeom prst="line">
                <a:avLst/>
              </a:prstGeom>
              <a:noFill/>
              <a:ln w="3175" algn="ctr">
                <a:solidFill>
                  <a:srgbClr val="7F7F7F"/>
                </a:solidFill>
                <a:prstDash val="sysDash"/>
                <a:round/>
                <a:headEnd/>
                <a:tailEnd/>
              </a:ln>
              <a:extLst>
                <a:ext uri="{909E8E84-426E-40DD-AFC4-6F175D3DCCD1}">
                  <a14:hiddenFill xmlns:a14="http://schemas.microsoft.com/office/drawing/2010/main">
                    <a:noFill/>
                  </a14:hiddenFill>
                </a:ext>
              </a:extLst>
            </p:spPr>
          </p:cxnSp>
          <p:sp>
            <p:nvSpPr>
              <p:cNvPr id="49" name="矩形 48">
                <a:extLst>
                  <a:ext uri="{FF2B5EF4-FFF2-40B4-BE49-F238E27FC236}">
                    <a16:creationId xmlns:a16="http://schemas.microsoft.com/office/drawing/2014/main" id="{5B7A0380-5A37-49F1-B33B-99333C173DA9}"/>
                  </a:ext>
                </a:extLst>
              </p:cNvPr>
              <p:cNvSpPr/>
              <p:nvPr/>
            </p:nvSpPr>
            <p:spPr>
              <a:xfrm>
                <a:off x="928662" y="1643050"/>
                <a:ext cx="571504" cy="571504"/>
              </a:xfrm>
              <a:prstGeom prst="rect">
                <a:avLst/>
              </a:prstGeom>
              <a:solidFill>
                <a:srgbClr val="4F81BD">
                  <a:lumMod val="40000"/>
                  <a:lumOff val="60000"/>
                </a:srgbClr>
              </a:solidFill>
              <a:ln w="25400" cap="flat" cmpd="sng" algn="ctr">
                <a:noFill/>
                <a:prstDash val="solid"/>
              </a:ln>
              <a:effectLst/>
            </p:spPr>
            <p:txBody>
              <a:bodyPr anchor="ctr"/>
              <a:lstStyle/>
              <a:p>
                <a:pPr>
                  <a:defRPr/>
                </a:pPr>
                <a:r>
                  <a:rPr lang="en-US" altLang="zh-CN" sz="3200" i="1" kern="0" dirty="0">
                    <a:solidFill>
                      <a:srgbClr val="3E3E9F"/>
                    </a:solidFill>
                    <a:latin typeface="Bernard MT Condensed" pitchFamily="18" charset="0"/>
                    <a:ea typeface="宋体"/>
                  </a:rPr>
                  <a:t>3</a:t>
                </a:r>
                <a:endParaRPr lang="zh-CN" altLang="en-US" sz="3200" i="1" kern="0" dirty="0">
                  <a:solidFill>
                    <a:srgbClr val="3E3E9F"/>
                  </a:solidFill>
                  <a:latin typeface="Bernard MT Condensed" pitchFamily="18" charset="0"/>
                  <a:ea typeface="宋体"/>
                </a:endParaRPr>
              </a:p>
            </p:txBody>
          </p:sp>
        </p:grpSp>
        <p:sp>
          <p:nvSpPr>
            <p:cNvPr id="47" name="TextBox 51">
              <a:extLst>
                <a:ext uri="{FF2B5EF4-FFF2-40B4-BE49-F238E27FC236}">
                  <a16:creationId xmlns:a16="http://schemas.microsoft.com/office/drawing/2014/main" id="{9CC0B05D-B2C5-47D6-984F-215DB60F0A6E}"/>
                </a:ext>
              </a:extLst>
            </p:cNvPr>
            <p:cNvSpPr txBox="1">
              <a:spLocks noChangeArrowheads="1"/>
            </p:cNvSpPr>
            <p:nvPr/>
          </p:nvSpPr>
          <p:spPr bwMode="auto">
            <a:xfrm>
              <a:off x="1643042" y="1658925"/>
              <a:ext cx="6286544" cy="46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宋体" pitchFamily="2" charset="-122"/>
                </a:defRPr>
              </a:lvl1pPr>
              <a:lvl2pPr marL="742950" indent="-285750" eaLnBrk="0" hangingPunct="0">
                <a:defRPr>
                  <a:solidFill>
                    <a:schemeClr val="tx1"/>
                  </a:solidFill>
                  <a:latin typeface="Calibri" pitchFamily="34" charset="0"/>
                  <a:ea typeface="宋体" pitchFamily="2" charset="-122"/>
                </a:defRPr>
              </a:lvl2pPr>
              <a:lvl3pPr marL="1143000" indent="-228600" eaLnBrk="0" hangingPunct="0">
                <a:defRPr>
                  <a:solidFill>
                    <a:schemeClr val="tx1"/>
                  </a:solidFill>
                  <a:latin typeface="Calibri" pitchFamily="34" charset="0"/>
                  <a:ea typeface="宋体" pitchFamily="2" charset="-122"/>
                </a:defRPr>
              </a:lvl3pPr>
              <a:lvl4pPr marL="1600200" indent="-228600" eaLnBrk="0" hangingPunct="0">
                <a:defRPr>
                  <a:solidFill>
                    <a:schemeClr val="tx1"/>
                  </a:solidFill>
                  <a:latin typeface="Calibri" pitchFamily="34" charset="0"/>
                  <a:ea typeface="宋体" pitchFamily="2" charset="-122"/>
                </a:defRPr>
              </a:lvl4pPr>
              <a:lvl5pPr marL="2057400" indent="-228600" eaLnBrk="0" hangingPunct="0">
                <a:defRPr>
                  <a:solidFill>
                    <a:schemeClr val="tx1"/>
                  </a:solidFill>
                  <a:latin typeface="Calibri" pitchFamily="34" charset="0"/>
                  <a:ea typeface="宋体"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itchFamily="2" charset="-122"/>
                </a:defRPr>
              </a:lvl9pPr>
            </a:lstStyle>
            <a:p>
              <a:pPr eaLnBrk="1" hangingPunct="1">
                <a:defRPr/>
              </a:pPr>
              <a:r>
                <a:rPr lang="zh-CN" altLang="en-US" sz="2400" b="1" kern="0" dirty="0">
                  <a:solidFill>
                    <a:srgbClr val="3E3E9F"/>
                  </a:solidFill>
                  <a:latin typeface="微软雅黑" pitchFamily="34" charset="-122"/>
                  <a:ea typeface="微软雅黑" pitchFamily="34" charset="-122"/>
                </a:rPr>
                <a:t>总结</a:t>
              </a:r>
            </a:p>
          </p:txBody>
        </p:sp>
      </p:grpSp>
      <p:sp>
        <p:nvSpPr>
          <p:cNvPr id="50" name="Rectangle 2">
            <a:extLst>
              <a:ext uri="{FF2B5EF4-FFF2-40B4-BE49-F238E27FC236}">
                <a16:creationId xmlns:a16="http://schemas.microsoft.com/office/drawing/2014/main" id="{3C90273F-CEF6-4003-9AE9-A093D6C9665D}"/>
              </a:ext>
            </a:extLst>
          </p:cNvPr>
          <p:cNvSpPr txBox="1">
            <a:spLocks noChangeArrowheads="1"/>
          </p:cNvSpPr>
          <p:nvPr/>
        </p:nvSpPr>
        <p:spPr>
          <a:xfrm>
            <a:off x="1725613" y="1236663"/>
            <a:ext cx="8207375" cy="677862"/>
          </a:xfrm>
          <a:prstGeom prst="rect">
            <a:avLst/>
          </a:prstGeom>
        </p:spPr>
        <p:txBody>
          <a:bodyPr/>
          <a:lstStyle>
            <a:lvl1pPr algn="l" rtl="0" fontAlgn="base">
              <a:spcBef>
                <a:spcPct val="0"/>
              </a:spcBef>
              <a:spcAft>
                <a:spcPct val="0"/>
              </a:spcAft>
              <a:defRPr kumimoji="1" sz="4400" b="1">
                <a:solidFill>
                  <a:srgbClr val="FF0000"/>
                </a:solidFill>
                <a:effectLst>
                  <a:outerShdw blurRad="38100" dist="38100" dir="2700000" algn="tl">
                    <a:srgbClr val="000000">
                      <a:alpha val="43137"/>
                    </a:srgbClr>
                  </a:outerShdw>
                </a:effectLst>
                <a:latin typeface="隶书" pitchFamily="49" charset="-122"/>
                <a:ea typeface="隶书" pitchFamily="49" charset="-122"/>
                <a:cs typeface="+mj-cs"/>
              </a:defRPr>
            </a:lvl1pPr>
            <a:lvl2pPr algn="l" rtl="0" fontAlgn="base">
              <a:spcBef>
                <a:spcPct val="0"/>
              </a:spcBef>
              <a:spcAft>
                <a:spcPct val="0"/>
              </a:spcAft>
              <a:defRPr kumimoji="1" sz="4400">
                <a:solidFill>
                  <a:srgbClr val="A50021"/>
                </a:solidFill>
                <a:latin typeface="Tahoma" pitchFamily="34" charset="0"/>
                <a:ea typeface="宋体" charset="-122"/>
              </a:defRPr>
            </a:lvl2pPr>
            <a:lvl3pPr algn="l" rtl="0" fontAlgn="base">
              <a:spcBef>
                <a:spcPct val="0"/>
              </a:spcBef>
              <a:spcAft>
                <a:spcPct val="0"/>
              </a:spcAft>
              <a:defRPr kumimoji="1" sz="4400">
                <a:solidFill>
                  <a:srgbClr val="A50021"/>
                </a:solidFill>
                <a:latin typeface="Tahoma" pitchFamily="34" charset="0"/>
                <a:ea typeface="宋体" charset="-122"/>
              </a:defRPr>
            </a:lvl3pPr>
            <a:lvl4pPr algn="l" rtl="0" fontAlgn="base">
              <a:spcBef>
                <a:spcPct val="0"/>
              </a:spcBef>
              <a:spcAft>
                <a:spcPct val="0"/>
              </a:spcAft>
              <a:defRPr kumimoji="1" sz="4400">
                <a:solidFill>
                  <a:srgbClr val="A50021"/>
                </a:solidFill>
                <a:latin typeface="Tahoma" pitchFamily="34" charset="0"/>
                <a:ea typeface="宋体" charset="-122"/>
              </a:defRPr>
            </a:lvl4pPr>
            <a:lvl5pPr algn="l" rtl="0" fontAlgn="base">
              <a:spcBef>
                <a:spcPct val="0"/>
              </a:spcBef>
              <a:spcAft>
                <a:spcPct val="0"/>
              </a:spcAft>
              <a:defRPr kumimoji="1" sz="4400">
                <a:solidFill>
                  <a:srgbClr val="A50021"/>
                </a:solidFill>
                <a:latin typeface="Tahoma" pitchFamily="34" charset="0"/>
                <a:ea typeface="宋体" charset="-122"/>
              </a:defRPr>
            </a:lvl5pPr>
            <a:lvl6pPr marL="457200" algn="l" rtl="0" fontAlgn="base">
              <a:spcBef>
                <a:spcPct val="0"/>
              </a:spcBef>
              <a:spcAft>
                <a:spcPct val="0"/>
              </a:spcAft>
              <a:defRPr kumimoji="1" sz="4400">
                <a:solidFill>
                  <a:srgbClr val="A50021"/>
                </a:solidFill>
                <a:latin typeface="Tahoma" pitchFamily="34" charset="0"/>
                <a:ea typeface="宋体" charset="-122"/>
              </a:defRPr>
            </a:lvl6pPr>
            <a:lvl7pPr marL="914400" algn="l" rtl="0" fontAlgn="base">
              <a:spcBef>
                <a:spcPct val="0"/>
              </a:spcBef>
              <a:spcAft>
                <a:spcPct val="0"/>
              </a:spcAft>
              <a:defRPr kumimoji="1" sz="4400">
                <a:solidFill>
                  <a:srgbClr val="A50021"/>
                </a:solidFill>
                <a:latin typeface="Tahoma" pitchFamily="34" charset="0"/>
                <a:ea typeface="宋体" charset="-122"/>
              </a:defRPr>
            </a:lvl7pPr>
            <a:lvl8pPr marL="1371600" algn="l" rtl="0" fontAlgn="base">
              <a:spcBef>
                <a:spcPct val="0"/>
              </a:spcBef>
              <a:spcAft>
                <a:spcPct val="0"/>
              </a:spcAft>
              <a:defRPr kumimoji="1" sz="4400">
                <a:solidFill>
                  <a:srgbClr val="A50021"/>
                </a:solidFill>
                <a:latin typeface="Tahoma" pitchFamily="34" charset="0"/>
                <a:ea typeface="宋体" charset="-122"/>
              </a:defRPr>
            </a:lvl8pPr>
            <a:lvl9pPr marL="1828800" algn="l" rtl="0" fontAlgn="base">
              <a:spcBef>
                <a:spcPct val="0"/>
              </a:spcBef>
              <a:spcAft>
                <a:spcPct val="0"/>
              </a:spcAft>
              <a:defRPr kumimoji="1" sz="4400">
                <a:solidFill>
                  <a:srgbClr val="A50021"/>
                </a:solidFill>
                <a:latin typeface="Tahoma" pitchFamily="34" charset="0"/>
                <a:ea typeface="宋体" charset="-122"/>
              </a:defRPr>
            </a:lvl9pPr>
          </a:lstStyle>
          <a:p>
            <a:pPr algn="ctr" eaLnBrk="1" hangingPunct="1">
              <a:defRPr/>
            </a:pPr>
            <a:r>
              <a:rPr lang="zh-CN" altLang="en-US" sz="3200" kern="0" dirty="0">
                <a:solidFill>
                  <a:srgbClr val="3E3E9F"/>
                </a:solidFill>
                <a:latin typeface="微软雅黑" panose="020B0503020204020204" pitchFamily="34" charset="-122"/>
                <a:ea typeface="微软雅黑" panose="020B0503020204020204" pitchFamily="34" charset="-122"/>
              </a:rPr>
              <a:t>目录</a:t>
            </a:r>
          </a:p>
        </p:txBody>
      </p:sp>
      <p:pic>
        <p:nvPicPr>
          <p:cNvPr id="10" name="图片 9">
            <a:extLst>
              <a:ext uri="{FF2B5EF4-FFF2-40B4-BE49-F238E27FC236}">
                <a16:creationId xmlns:a16="http://schemas.microsoft.com/office/drawing/2014/main" id="{826286A7-D359-4D06-AB7B-A8237B169816}"/>
              </a:ext>
            </a:extLst>
          </p:cNvPr>
          <p:cNvPicPr>
            <a:picLocks noChangeAspect="1"/>
          </p:cNvPicPr>
          <p:nvPr/>
        </p:nvPicPr>
        <p:blipFill>
          <a:blip r:embed="rId2"/>
          <a:stretch>
            <a:fillRect/>
          </a:stretch>
        </p:blipFill>
        <p:spPr>
          <a:xfrm>
            <a:off x="143193" y="84909"/>
            <a:ext cx="2470277" cy="844593"/>
          </a:xfrm>
          <a:prstGeom prst="rect">
            <a:avLst/>
          </a:prstGeom>
        </p:spPr>
      </p:pic>
    </p:spTree>
    <p:extLst>
      <p:ext uri="{BB962C8B-B14F-4D97-AF65-F5344CB8AC3E}">
        <p14:creationId xmlns:p14="http://schemas.microsoft.com/office/powerpoint/2010/main" val="2818254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椭圆形标注 18"/>
          <p:cNvSpPr/>
          <p:nvPr/>
        </p:nvSpPr>
        <p:spPr>
          <a:xfrm>
            <a:off x="6650899" y="3702957"/>
            <a:ext cx="1985645" cy="1467485"/>
          </a:xfrm>
          <a:prstGeom prst="wedgeEllipseCallout">
            <a:avLst/>
          </a:prstGeom>
          <a:noFill/>
          <a:ln>
            <a:solidFill>
              <a:srgbClr val="F4B183"/>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000" dirty="0">
                <a:solidFill>
                  <a:schemeClr val="accent2">
                    <a:lumMod val="75000"/>
                  </a:schemeClr>
                </a:solidFill>
              </a:rPr>
              <a:t>减少监督位数</a:t>
            </a:r>
          </a:p>
        </p:txBody>
      </p:sp>
      <p:sp>
        <p:nvSpPr>
          <p:cNvPr id="2" name="文本框 1">
            <a:extLst>
              <a:ext uri="{FF2B5EF4-FFF2-40B4-BE49-F238E27FC236}">
                <a16:creationId xmlns:a16="http://schemas.microsoft.com/office/drawing/2014/main" id="{D2D8AB73-E739-4676-859F-B6E432CE16C5}"/>
              </a:ext>
            </a:extLst>
          </p:cNvPr>
          <p:cNvSpPr txBox="1"/>
          <p:nvPr/>
        </p:nvSpPr>
        <p:spPr>
          <a:xfrm>
            <a:off x="1115423" y="2162775"/>
            <a:ext cx="3380014" cy="461665"/>
          </a:xfrm>
          <a:prstGeom prst="rect">
            <a:avLst/>
          </a:prstGeom>
          <a:noFill/>
        </p:spPr>
        <p:txBody>
          <a:bodyPr wrap="square" rtlCol="0">
            <a:spAutoFit/>
          </a:bodyPr>
          <a:lstStyle/>
          <a:p>
            <a:r>
              <a:rPr lang="zh-CN" altLang="en-US" sz="2400" dirty="0"/>
              <a:t>增强</a:t>
            </a:r>
            <a:r>
              <a:rPr lang="en-US" altLang="zh-CN" sz="2400" dirty="0"/>
              <a:t>CRC</a:t>
            </a:r>
            <a:r>
              <a:rPr lang="zh-CN" altLang="en-US" sz="2400" dirty="0"/>
              <a:t>校验准确性</a:t>
            </a:r>
          </a:p>
        </p:txBody>
      </p:sp>
      <p:sp>
        <p:nvSpPr>
          <p:cNvPr id="3" name="箭头: 右 2">
            <a:extLst>
              <a:ext uri="{FF2B5EF4-FFF2-40B4-BE49-F238E27FC236}">
                <a16:creationId xmlns:a16="http://schemas.microsoft.com/office/drawing/2014/main" id="{7D07DB36-2BB1-4EF3-B81C-B1F299CFD1AC}"/>
              </a:ext>
            </a:extLst>
          </p:cNvPr>
          <p:cNvSpPr/>
          <p:nvPr/>
        </p:nvSpPr>
        <p:spPr>
          <a:xfrm>
            <a:off x="4678136" y="2240715"/>
            <a:ext cx="1273628" cy="305783"/>
          </a:xfrm>
          <a:prstGeom prst="rightArrow">
            <a:avLst/>
          </a:prstGeom>
          <a:solidFill>
            <a:schemeClr val="accent2"/>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id="{69F5B3D6-575E-420C-AC9F-BCF28177F7EF}"/>
              </a:ext>
            </a:extLst>
          </p:cNvPr>
          <p:cNvSpPr txBox="1"/>
          <p:nvPr/>
        </p:nvSpPr>
        <p:spPr>
          <a:xfrm>
            <a:off x="6320245" y="2162775"/>
            <a:ext cx="4204607" cy="461665"/>
          </a:xfrm>
          <a:prstGeom prst="rect">
            <a:avLst/>
          </a:prstGeom>
          <a:noFill/>
        </p:spPr>
        <p:txBody>
          <a:bodyPr wrap="square" rtlCol="0">
            <a:spAutoFit/>
          </a:bodyPr>
          <a:lstStyle/>
          <a:p>
            <a:r>
              <a:rPr lang="zh-CN" altLang="en-US" sz="2400" dirty="0"/>
              <a:t>增加</a:t>
            </a:r>
            <a:r>
              <a:rPr lang="en-US" altLang="zh-CN" sz="2400" dirty="0"/>
              <a:t>CRC</a:t>
            </a:r>
            <a:r>
              <a:rPr lang="zh-CN" altLang="en-US" sz="2400" dirty="0"/>
              <a:t>校验位长度</a:t>
            </a:r>
          </a:p>
        </p:txBody>
      </p:sp>
      <p:sp>
        <p:nvSpPr>
          <p:cNvPr id="5" name="文本框 4">
            <a:extLst>
              <a:ext uri="{FF2B5EF4-FFF2-40B4-BE49-F238E27FC236}">
                <a16:creationId xmlns:a16="http://schemas.microsoft.com/office/drawing/2014/main" id="{52547BEF-F1FA-4B4B-AA5E-EE751D936A9F}"/>
              </a:ext>
            </a:extLst>
          </p:cNvPr>
          <p:cNvSpPr txBox="1"/>
          <p:nvPr/>
        </p:nvSpPr>
        <p:spPr>
          <a:xfrm>
            <a:off x="1743075" y="4114044"/>
            <a:ext cx="1714500" cy="523220"/>
          </a:xfrm>
          <a:prstGeom prst="rect">
            <a:avLst/>
          </a:prstGeom>
          <a:noFill/>
        </p:spPr>
        <p:txBody>
          <a:bodyPr wrap="square" rtlCol="0">
            <a:spAutoFit/>
          </a:bodyPr>
          <a:lstStyle/>
          <a:p>
            <a:r>
              <a:rPr lang="zh-CN" altLang="en-US" sz="2800" dirty="0"/>
              <a:t>进退两难</a:t>
            </a:r>
          </a:p>
        </p:txBody>
      </p:sp>
      <p:sp>
        <p:nvSpPr>
          <p:cNvPr id="6" name="矩形 5">
            <a:extLst>
              <a:ext uri="{FF2B5EF4-FFF2-40B4-BE49-F238E27FC236}">
                <a16:creationId xmlns:a16="http://schemas.microsoft.com/office/drawing/2014/main" id="{756B621F-FECB-459F-809D-6BC876A5AFE5}"/>
              </a:ext>
            </a:extLst>
          </p:cNvPr>
          <p:cNvSpPr/>
          <p:nvPr/>
        </p:nvSpPr>
        <p:spPr>
          <a:xfrm>
            <a:off x="1567543" y="3959275"/>
            <a:ext cx="2065564" cy="83275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箭头: 右 11">
            <a:extLst>
              <a:ext uri="{FF2B5EF4-FFF2-40B4-BE49-F238E27FC236}">
                <a16:creationId xmlns:a16="http://schemas.microsoft.com/office/drawing/2014/main" id="{DEB8EF51-28CF-41A0-B91F-FDD0B2F6782F}"/>
              </a:ext>
            </a:extLst>
          </p:cNvPr>
          <p:cNvSpPr/>
          <p:nvPr/>
        </p:nvSpPr>
        <p:spPr>
          <a:xfrm>
            <a:off x="4678136" y="4222761"/>
            <a:ext cx="1273628" cy="305783"/>
          </a:xfrm>
          <a:prstGeom prst="rightArrow">
            <a:avLst/>
          </a:prstGeom>
          <a:solidFill>
            <a:schemeClr val="accent2"/>
          </a:solidFill>
          <a:ln>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490EF187-FB58-4303-B91C-B2017A7AAD6E}"/>
              </a:ext>
            </a:extLst>
          </p:cNvPr>
          <p:cNvSpPr txBox="1"/>
          <p:nvPr/>
        </p:nvSpPr>
        <p:spPr>
          <a:xfrm>
            <a:off x="114220" y="155235"/>
            <a:ext cx="4972209"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2.1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a:t>
            </a:r>
            <a:r>
              <a:rPr lang="en-US" altLang="zh-CN" sz="2800" b="1" dirty="0">
                <a:solidFill>
                  <a:srgbClr val="133984"/>
                </a:solidFill>
                <a:latin typeface="微软雅黑" panose="020B0503020204020204" pitchFamily="34" charset="-122"/>
                <a:ea typeface="微软雅黑" panose="020B0503020204020204" pitchFamily="34" charset="-122"/>
                <a:sym typeface="+mn-lt"/>
              </a:rPr>
              <a:t>CRC</a:t>
            </a:r>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p:pic>
        <p:nvPicPr>
          <p:cNvPr id="14" name="图片 13">
            <a:extLst>
              <a:ext uri="{FF2B5EF4-FFF2-40B4-BE49-F238E27FC236}">
                <a16:creationId xmlns:a16="http://schemas.microsoft.com/office/drawing/2014/main" id="{3758F26A-B129-4C01-906F-047D18DC1164}"/>
              </a:ext>
            </a:extLst>
          </p:cNvPr>
          <p:cNvPicPr>
            <a:picLocks noChangeAspect="1"/>
          </p:cNvPicPr>
          <p:nvPr/>
        </p:nvPicPr>
        <p:blipFill>
          <a:blip r:embed="rId3"/>
          <a:stretch>
            <a:fillRect/>
          </a:stretch>
        </p:blipFill>
        <p:spPr>
          <a:xfrm>
            <a:off x="9532874" y="106891"/>
            <a:ext cx="2470277" cy="844593"/>
          </a:xfrm>
          <a:prstGeom prst="rect">
            <a:avLst/>
          </a:prstGeom>
        </p:spPr>
      </p:pic>
      <p:sp>
        <p:nvSpPr>
          <p:cNvPr id="8" name="流程图: 接点 7">
            <a:extLst>
              <a:ext uri="{FF2B5EF4-FFF2-40B4-BE49-F238E27FC236}">
                <a16:creationId xmlns:a16="http://schemas.microsoft.com/office/drawing/2014/main" id="{465C0DE2-95DE-4E91-9F58-64C531D42FE7}"/>
              </a:ext>
            </a:extLst>
          </p:cNvPr>
          <p:cNvSpPr/>
          <p:nvPr/>
        </p:nvSpPr>
        <p:spPr>
          <a:xfrm>
            <a:off x="9546736" y="1814543"/>
            <a:ext cx="235743" cy="214312"/>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DAAA39E4-EC80-4C9F-ABF1-1360717588AE}"/>
              </a:ext>
            </a:extLst>
          </p:cNvPr>
          <p:cNvSpPr txBox="1"/>
          <p:nvPr/>
        </p:nvSpPr>
        <p:spPr>
          <a:xfrm>
            <a:off x="9882492" y="1721644"/>
            <a:ext cx="2021681" cy="400110"/>
          </a:xfrm>
          <a:prstGeom prst="rect">
            <a:avLst/>
          </a:prstGeom>
          <a:noFill/>
        </p:spPr>
        <p:txBody>
          <a:bodyPr wrap="square" rtlCol="0">
            <a:spAutoFit/>
          </a:bodyPr>
          <a:lstStyle/>
          <a:p>
            <a:r>
              <a:rPr lang="zh-CN" altLang="en-US" sz="2000" dirty="0"/>
              <a:t>降低码率</a:t>
            </a:r>
          </a:p>
        </p:txBody>
      </p:sp>
      <p:sp>
        <p:nvSpPr>
          <p:cNvPr id="15" name="流程图: 接点 14">
            <a:extLst>
              <a:ext uri="{FF2B5EF4-FFF2-40B4-BE49-F238E27FC236}">
                <a16:creationId xmlns:a16="http://schemas.microsoft.com/office/drawing/2014/main" id="{3FC48920-85A8-4831-91BC-2493F722FDE2}"/>
              </a:ext>
            </a:extLst>
          </p:cNvPr>
          <p:cNvSpPr/>
          <p:nvPr/>
        </p:nvSpPr>
        <p:spPr>
          <a:xfrm>
            <a:off x="9546736" y="2784758"/>
            <a:ext cx="235743" cy="214312"/>
          </a:xfrm>
          <a:prstGeom prst="flowChartConnector">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sp>
        <p:nvSpPr>
          <p:cNvPr id="16" name="文本框 15">
            <a:extLst>
              <a:ext uri="{FF2B5EF4-FFF2-40B4-BE49-F238E27FC236}">
                <a16:creationId xmlns:a16="http://schemas.microsoft.com/office/drawing/2014/main" id="{0E6BE03D-82E2-4FF2-ABF5-936F9C4A31CA}"/>
              </a:ext>
            </a:extLst>
          </p:cNvPr>
          <p:cNvSpPr txBox="1"/>
          <p:nvPr/>
        </p:nvSpPr>
        <p:spPr>
          <a:xfrm>
            <a:off x="9882492" y="2691859"/>
            <a:ext cx="2021681" cy="400110"/>
          </a:xfrm>
          <a:prstGeom prst="rect">
            <a:avLst/>
          </a:prstGeom>
          <a:noFill/>
        </p:spPr>
        <p:txBody>
          <a:bodyPr wrap="square" rtlCol="0">
            <a:spAutoFit/>
          </a:bodyPr>
          <a:lstStyle/>
          <a:p>
            <a:r>
              <a:rPr lang="zh-CN" altLang="en-US" sz="2000" dirty="0"/>
              <a:t>影响性能</a:t>
            </a:r>
          </a:p>
        </p:txBody>
      </p:sp>
    </p:spTree>
  </p:cSld>
  <p:clrMapOvr>
    <a:masterClrMapping/>
  </p:clrMapOvr>
  <p:transition/>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2"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1" animBg="1"/>
      <p:bldP spid="19" grpId="2"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文本框 15"/>
          <p:cNvSpPr txBox="1"/>
          <p:nvPr/>
        </p:nvSpPr>
        <p:spPr>
          <a:xfrm>
            <a:off x="1029335" y="1308735"/>
            <a:ext cx="1894205" cy="460375"/>
          </a:xfrm>
          <a:prstGeom prst="rect">
            <a:avLst/>
          </a:prstGeom>
          <a:noFill/>
        </p:spPr>
        <p:txBody>
          <a:bodyPr wrap="square" rtlCol="0">
            <a:spAutoFit/>
          </a:bodyPr>
          <a:lstStyle/>
          <a:p>
            <a:r>
              <a:rPr lang="zh-CN" altLang="en-US" sz="2400"/>
              <a:t>关键集合</a:t>
            </a:r>
          </a:p>
        </p:txBody>
      </p:sp>
      <p:pic>
        <p:nvPicPr>
          <p:cNvPr id="17" name="图片 2"/>
          <p:cNvPicPr/>
          <p:nvPr/>
        </p:nvPicPr>
        <p:blipFill>
          <a:blip r:embed="rId3">
            <a:extLst>
              <a:ext uri="{28A0092B-C50C-407E-A947-70E740481C1C}">
                <a14:useLocalDpi xmlns:a14="http://schemas.microsoft.com/office/drawing/2010/main" val="0"/>
              </a:ext>
            </a:extLst>
          </a:blip>
          <a:srcRect/>
          <a:stretch>
            <a:fillRect/>
          </a:stretch>
        </p:blipFill>
        <p:spPr bwMode="auto">
          <a:xfrm>
            <a:off x="878205" y="2029456"/>
            <a:ext cx="5133975" cy="2799715"/>
          </a:xfrm>
          <a:prstGeom prst="rect">
            <a:avLst/>
          </a:prstGeom>
          <a:noFill/>
          <a:ln>
            <a:noFill/>
          </a:ln>
        </p:spPr>
      </p:pic>
      <p:sp>
        <p:nvSpPr>
          <p:cNvPr id="18" name="文本框 17"/>
          <p:cNvSpPr txBox="1"/>
          <p:nvPr/>
        </p:nvSpPr>
        <p:spPr>
          <a:xfrm>
            <a:off x="1959610" y="5303516"/>
            <a:ext cx="2971800" cy="398780"/>
          </a:xfrm>
          <a:prstGeom prst="rect">
            <a:avLst/>
          </a:prstGeom>
          <a:noFill/>
        </p:spPr>
        <p:txBody>
          <a:bodyPr wrap="square" rtlCol="0">
            <a:spAutoFit/>
          </a:bodyPr>
          <a:lstStyle/>
          <a:p>
            <a:r>
              <a:rPr lang="en-US" altLang="zh-CN"/>
              <a:t>CS=[ </a:t>
            </a:r>
            <a:r>
              <a:rPr lang="en-US" altLang="zh-CN" sz="2000"/>
              <a:t>u</a:t>
            </a:r>
            <a:r>
              <a:rPr lang="en-US" altLang="zh-CN" sz="2000" baseline="-25000"/>
              <a:t>6</a:t>
            </a:r>
            <a:r>
              <a:rPr lang="en-US" altLang="zh-CN" sz="2000">
                <a:sym typeface="+mn-ea"/>
              </a:rPr>
              <a:t>,</a:t>
            </a:r>
            <a:r>
              <a:rPr lang="en-US" altLang="zh-CN" sz="2000" baseline="-25000"/>
              <a:t> </a:t>
            </a:r>
            <a:r>
              <a:rPr lang="en-US" altLang="zh-CN" sz="2000"/>
              <a:t>u</a:t>
            </a:r>
            <a:r>
              <a:rPr lang="en-US" altLang="zh-CN" sz="2000" baseline="-25000"/>
              <a:t>7</a:t>
            </a:r>
            <a:r>
              <a:rPr lang="en-US" altLang="zh-CN" sz="2000"/>
              <a:t>,u</a:t>
            </a:r>
            <a:r>
              <a:rPr lang="en-US" altLang="zh-CN" sz="2000" baseline="-25000"/>
              <a:t>11</a:t>
            </a:r>
            <a:r>
              <a:rPr lang="en-US" altLang="zh-CN" sz="2000"/>
              <a:t>,u</a:t>
            </a:r>
            <a:r>
              <a:rPr lang="en-US" altLang="zh-CN" sz="2000" baseline="-25000"/>
              <a:t>13</a:t>
            </a:r>
            <a:r>
              <a:rPr lang="en-US" altLang="zh-CN"/>
              <a:t>]</a:t>
            </a:r>
          </a:p>
        </p:txBody>
      </p:sp>
      <p:sp>
        <p:nvSpPr>
          <p:cNvPr id="22" name="右箭头 21"/>
          <p:cNvSpPr/>
          <p:nvPr/>
        </p:nvSpPr>
        <p:spPr>
          <a:xfrm>
            <a:off x="5479256" y="3299366"/>
            <a:ext cx="2163604" cy="535305"/>
          </a:xfrm>
          <a:prstGeom prst="rightArrow">
            <a:avLst/>
          </a:prstGeom>
          <a:solidFill>
            <a:srgbClr val="EDDDC6"/>
          </a:solidFill>
          <a:ln>
            <a:solidFill>
              <a:srgbClr val="EDD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7642860" y="3152046"/>
            <a:ext cx="4360545" cy="829945"/>
          </a:xfrm>
          <a:prstGeom prst="rect">
            <a:avLst/>
          </a:prstGeom>
          <a:noFill/>
        </p:spPr>
        <p:txBody>
          <a:bodyPr wrap="square" rtlCol="0">
            <a:spAutoFit/>
          </a:bodyPr>
          <a:lstStyle/>
          <a:p>
            <a:r>
              <a:rPr lang="zh-CN" altLang="en-US" sz="2400"/>
              <a:t>基于关键集合的部分</a:t>
            </a:r>
            <a:r>
              <a:rPr lang="en-US" altLang="zh-CN" sz="2400"/>
              <a:t>CRC</a:t>
            </a:r>
            <a:r>
              <a:rPr lang="zh-CN" altLang="en-US" sz="2400"/>
              <a:t>辅助的</a:t>
            </a:r>
            <a:r>
              <a:rPr lang="en-US" altLang="zh-CN" sz="2400"/>
              <a:t>SCL</a:t>
            </a:r>
            <a:r>
              <a:rPr lang="zh-CN" altLang="en-US" sz="2400"/>
              <a:t>译码算法（</a:t>
            </a:r>
            <a:r>
              <a:rPr lang="en-US" altLang="zh-CN" sz="2400"/>
              <a:t>CS-PCA-SCL</a:t>
            </a:r>
            <a:r>
              <a:rPr lang="zh-CN" altLang="en-US" sz="2400"/>
              <a:t>）</a:t>
            </a:r>
          </a:p>
        </p:txBody>
      </p:sp>
      <p:sp>
        <p:nvSpPr>
          <p:cNvPr id="2" name="流程图: 接点 1">
            <a:extLst>
              <a:ext uri="{FF2B5EF4-FFF2-40B4-BE49-F238E27FC236}">
                <a16:creationId xmlns:a16="http://schemas.microsoft.com/office/drawing/2014/main" id="{A0F5A977-7212-4796-89E7-34E0857880C1}"/>
              </a:ext>
            </a:extLst>
          </p:cNvPr>
          <p:cNvSpPr/>
          <p:nvPr/>
        </p:nvSpPr>
        <p:spPr>
          <a:xfrm>
            <a:off x="2443053" y="4161786"/>
            <a:ext cx="300147" cy="420680"/>
          </a:xfrm>
          <a:prstGeom prst="flowChartConnector">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流程图: 接点 18">
            <a:extLst>
              <a:ext uri="{FF2B5EF4-FFF2-40B4-BE49-F238E27FC236}">
                <a16:creationId xmlns:a16="http://schemas.microsoft.com/office/drawing/2014/main" id="{03FC681D-16B2-4A3D-AEAF-73E1F5A2C6AC}"/>
              </a:ext>
            </a:extLst>
          </p:cNvPr>
          <p:cNvSpPr/>
          <p:nvPr/>
        </p:nvSpPr>
        <p:spPr>
          <a:xfrm>
            <a:off x="2711821" y="4161786"/>
            <a:ext cx="300147" cy="420680"/>
          </a:xfrm>
          <a:prstGeom prst="flowChartConnector">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流程图: 接点 19">
            <a:extLst>
              <a:ext uri="{FF2B5EF4-FFF2-40B4-BE49-F238E27FC236}">
                <a16:creationId xmlns:a16="http://schemas.microsoft.com/office/drawing/2014/main" id="{7AABCF7B-BA13-4662-9D98-A7104C541E96}"/>
              </a:ext>
            </a:extLst>
          </p:cNvPr>
          <p:cNvSpPr/>
          <p:nvPr/>
        </p:nvSpPr>
        <p:spPr>
          <a:xfrm>
            <a:off x="3793085" y="4161786"/>
            <a:ext cx="300147" cy="420680"/>
          </a:xfrm>
          <a:prstGeom prst="flowChartConnector">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流程图: 接点 20">
            <a:extLst>
              <a:ext uri="{FF2B5EF4-FFF2-40B4-BE49-F238E27FC236}">
                <a16:creationId xmlns:a16="http://schemas.microsoft.com/office/drawing/2014/main" id="{609D792F-4F6F-4B39-96C8-4CCE778E2CE4}"/>
              </a:ext>
            </a:extLst>
          </p:cNvPr>
          <p:cNvSpPr/>
          <p:nvPr/>
        </p:nvSpPr>
        <p:spPr>
          <a:xfrm>
            <a:off x="4362871" y="4161786"/>
            <a:ext cx="300147" cy="420680"/>
          </a:xfrm>
          <a:prstGeom prst="flowChartConnector">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流程图: 接点 2">
            <a:extLst>
              <a:ext uri="{FF2B5EF4-FFF2-40B4-BE49-F238E27FC236}">
                <a16:creationId xmlns:a16="http://schemas.microsoft.com/office/drawing/2014/main" id="{788203C4-A2C2-4161-A7A0-121977200FB9}"/>
              </a:ext>
            </a:extLst>
          </p:cNvPr>
          <p:cNvSpPr/>
          <p:nvPr/>
        </p:nvSpPr>
        <p:spPr>
          <a:xfrm>
            <a:off x="706300" y="1397754"/>
            <a:ext cx="258265" cy="278012"/>
          </a:xfrm>
          <a:prstGeom prst="flowChartConnector">
            <a:avLst/>
          </a:prstGeom>
          <a:solidFill>
            <a:srgbClr val="E2A52A"/>
          </a:solidFill>
          <a:ln>
            <a:solidFill>
              <a:srgbClr val="E2A5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a:extLst>
              <a:ext uri="{FF2B5EF4-FFF2-40B4-BE49-F238E27FC236}">
                <a16:creationId xmlns:a16="http://schemas.microsoft.com/office/drawing/2014/main" id="{A9B2BE2A-4073-4F88-8ACF-87E2591F8C9A}"/>
              </a:ext>
            </a:extLst>
          </p:cNvPr>
          <p:cNvSpPr txBox="1"/>
          <p:nvPr/>
        </p:nvSpPr>
        <p:spPr>
          <a:xfrm>
            <a:off x="114220" y="155235"/>
            <a:ext cx="4972209"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2.1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a:t>
            </a:r>
            <a:r>
              <a:rPr lang="en-US" altLang="zh-CN" sz="2800" b="1" dirty="0">
                <a:solidFill>
                  <a:srgbClr val="133984"/>
                </a:solidFill>
                <a:latin typeface="微软雅黑" panose="020B0503020204020204" pitchFamily="34" charset="-122"/>
                <a:ea typeface="微软雅黑" panose="020B0503020204020204" pitchFamily="34" charset="-122"/>
                <a:sym typeface="+mn-lt"/>
              </a:rPr>
              <a:t>CRC</a:t>
            </a:r>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p:pic>
        <p:nvPicPr>
          <p:cNvPr id="15" name="图片 14">
            <a:extLst>
              <a:ext uri="{FF2B5EF4-FFF2-40B4-BE49-F238E27FC236}">
                <a16:creationId xmlns:a16="http://schemas.microsoft.com/office/drawing/2014/main" id="{8813B2C7-C836-48CC-B0D6-4B0FF856F1B1}"/>
              </a:ext>
            </a:extLst>
          </p:cNvPr>
          <p:cNvPicPr>
            <a:picLocks noChangeAspect="1"/>
          </p:cNvPicPr>
          <p:nvPr/>
        </p:nvPicPr>
        <p:blipFill>
          <a:blip r:embed="rId4"/>
          <a:stretch>
            <a:fillRect/>
          </a:stretch>
        </p:blipFill>
        <p:spPr>
          <a:xfrm>
            <a:off x="9532874" y="106891"/>
            <a:ext cx="2470277" cy="844593"/>
          </a:xfrm>
          <a:prstGeom prst="rect">
            <a:avLst/>
          </a:prstGeom>
        </p:spPr>
      </p:pic>
      <p:sp>
        <p:nvSpPr>
          <p:cNvPr id="4" name="文本框 3">
            <a:extLst>
              <a:ext uri="{FF2B5EF4-FFF2-40B4-BE49-F238E27FC236}">
                <a16:creationId xmlns:a16="http://schemas.microsoft.com/office/drawing/2014/main" id="{D3A84EA3-7EBE-4010-B466-BA3D841A91FF}"/>
              </a:ext>
            </a:extLst>
          </p:cNvPr>
          <p:cNvSpPr txBox="1"/>
          <p:nvPr/>
        </p:nvSpPr>
        <p:spPr>
          <a:xfrm>
            <a:off x="5386387" y="2787130"/>
            <a:ext cx="2528888" cy="400110"/>
          </a:xfrm>
          <a:prstGeom prst="rect">
            <a:avLst/>
          </a:prstGeom>
          <a:noFill/>
        </p:spPr>
        <p:txBody>
          <a:bodyPr wrap="square" rtlCol="0">
            <a:spAutoFit/>
          </a:bodyPr>
          <a:lstStyle/>
          <a:p>
            <a:r>
              <a:rPr lang="en-US" altLang="zh-CN" sz="2000" dirty="0">
                <a:solidFill>
                  <a:srgbClr val="FF0000"/>
                </a:solidFill>
              </a:rPr>
              <a:t>CRC</a:t>
            </a:r>
            <a:r>
              <a:rPr lang="zh-CN" altLang="en-US" sz="2000" dirty="0">
                <a:solidFill>
                  <a:srgbClr val="FF0000"/>
                </a:solidFill>
              </a:rPr>
              <a:t>只监督关键集合</a:t>
            </a:r>
          </a:p>
        </p:txBody>
      </p:sp>
      <p:sp>
        <p:nvSpPr>
          <p:cNvPr id="5" name="文本框 4">
            <a:extLst>
              <a:ext uri="{FF2B5EF4-FFF2-40B4-BE49-F238E27FC236}">
                <a16:creationId xmlns:a16="http://schemas.microsoft.com/office/drawing/2014/main" id="{6ACED71D-49C1-45B1-9BD5-695FB298452D}"/>
              </a:ext>
            </a:extLst>
          </p:cNvPr>
          <p:cNvSpPr txBox="1"/>
          <p:nvPr/>
        </p:nvSpPr>
        <p:spPr>
          <a:xfrm>
            <a:off x="1117758" y="5839895"/>
            <a:ext cx="4654868" cy="400110"/>
          </a:xfrm>
          <a:prstGeom prst="rect">
            <a:avLst/>
          </a:prstGeom>
          <a:noFill/>
        </p:spPr>
        <p:txBody>
          <a:bodyPr wrap="square" rtlCol="0">
            <a:spAutoFit/>
          </a:bodyPr>
          <a:lstStyle/>
          <a:p>
            <a:r>
              <a:rPr lang="zh-CN" altLang="en-US" sz="2000" dirty="0"/>
              <a:t>重要位置比特集合，对译码产生影响</a:t>
            </a:r>
          </a:p>
        </p:txBody>
      </p:sp>
      <p:sp>
        <p:nvSpPr>
          <p:cNvPr id="6" name="矩形 5">
            <a:extLst>
              <a:ext uri="{FF2B5EF4-FFF2-40B4-BE49-F238E27FC236}">
                <a16:creationId xmlns:a16="http://schemas.microsoft.com/office/drawing/2014/main" id="{7F8E37BE-D1C0-4223-97D3-E031D92BA80B}"/>
              </a:ext>
            </a:extLst>
          </p:cNvPr>
          <p:cNvSpPr/>
          <p:nvPr/>
        </p:nvSpPr>
        <p:spPr>
          <a:xfrm>
            <a:off x="1029335" y="5839895"/>
            <a:ext cx="4357052" cy="46088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barn(inVertical)">
                                      <p:cBhvr>
                                        <p:cTn id="10" dur="5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文本框 2"/>
          <p:cNvSpPr txBox="1"/>
          <p:nvPr/>
        </p:nvSpPr>
        <p:spPr>
          <a:xfrm>
            <a:off x="724535" y="1156335"/>
            <a:ext cx="4569460" cy="398780"/>
          </a:xfrm>
          <a:prstGeom prst="rect">
            <a:avLst/>
          </a:prstGeom>
          <a:noFill/>
        </p:spPr>
        <p:txBody>
          <a:bodyPr wrap="square" rtlCol="0">
            <a:spAutoFit/>
          </a:bodyPr>
          <a:lstStyle/>
          <a:p>
            <a:r>
              <a:rPr lang="en-US" altLang="zh-CN" sz="2000" dirty="0"/>
              <a:t>CS-PCA-SCL</a:t>
            </a:r>
            <a:r>
              <a:rPr lang="zh-CN" altLang="en-US" sz="2000" dirty="0"/>
              <a:t>译码算法性能</a:t>
            </a:r>
          </a:p>
        </p:txBody>
      </p:sp>
      <p:sp>
        <p:nvSpPr>
          <p:cNvPr id="5" name="文本框 4"/>
          <p:cNvSpPr txBox="1"/>
          <p:nvPr/>
        </p:nvSpPr>
        <p:spPr>
          <a:xfrm>
            <a:off x="2169977" y="6384290"/>
            <a:ext cx="2710180" cy="368300"/>
          </a:xfrm>
          <a:prstGeom prst="rect">
            <a:avLst/>
          </a:prstGeom>
          <a:noFill/>
        </p:spPr>
        <p:txBody>
          <a:bodyPr wrap="square" rtlCol="0">
            <a:spAutoFit/>
          </a:bodyPr>
          <a:lstStyle/>
          <a:p>
            <a:r>
              <a:rPr lang="zh-CN" altLang="en-US" dirty="0">
                <a:sym typeface="+mn-ea"/>
              </a:rPr>
              <a:t>（</a:t>
            </a:r>
            <a:r>
              <a:rPr lang="en-US" altLang="zh-CN" dirty="0">
                <a:sym typeface="+mn-ea"/>
              </a:rPr>
              <a:t>512,260</a:t>
            </a:r>
            <a:r>
              <a:rPr lang="zh-CN" altLang="en-US" dirty="0">
                <a:sym typeface="+mn-ea"/>
              </a:rPr>
              <a:t>）级联码</a:t>
            </a:r>
            <a:endParaRPr lang="zh-CN" altLang="en-US" dirty="0"/>
          </a:p>
        </p:txBody>
      </p:sp>
      <p:pic>
        <p:nvPicPr>
          <p:cNvPr id="6" name="图片 5" descr="（256,128）最终"/>
          <p:cNvPicPr>
            <a:picLocks noChangeAspect="1"/>
          </p:cNvPicPr>
          <p:nvPr/>
        </p:nvPicPr>
        <p:blipFill>
          <a:blip r:embed="rId3"/>
          <a:stretch>
            <a:fillRect/>
          </a:stretch>
        </p:blipFill>
        <p:spPr>
          <a:xfrm>
            <a:off x="6445885" y="1669415"/>
            <a:ext cx="5587365" cy="4538980"/>
          </a:xfrm>
          <a:prstGeom prst="rect">
            <a:avLst/>
          </a:prstGeom>
        </p:spPr>
      </p:pic>
      <p:sp>
        <p:nvSpPr>
          <p:cNvPr id="7" name="文本框 6"/>
          <p:cNvSpPr txBox="1"/>
          <p:nvPr/>
        </p:nvSpPr>
        <p:spPr>
          <a:xfrm>
            <a:off x="7970520" y="6380480"/>
            <a:ext cx="2710180" cy="368300"/>
          </a:xfrm>
          <a:prstGeom prst="rect">
            <a:avLst/>
          </a:prstGeom>
          <a:noFill/>
        </p:spPr>
        <p:txBody>
          <a:bodyPr wrap="square" rtlCol="0">
            <a:spAutoFit/>
          </a:bodyPr>
          <a:lstStyle/>
          <a:p>
            <a:r>
              <a:rPr lang="zh-CN" altLang="en-US" dirty="0">
                <a:sym typeface="+mn-ea"/>
              </a:rPr>
              <a:t>（</a:t>
            </a:r>
            <a:r>
              <a:rPr lang="en-US" altLang="zh-CN" dirty="0">
                <a:sym typeface="+mn-ea"/>
              </a:rPr>
              <a:t>256,132</a:t>
            </a:r>
            <a:r>
              <a:rPr lang="zh-CN" altLang="en-US" dirty="0">
                <a:sym typeface="+mn-ea"/>
              </a:rPr>
              <a:t>）级联码</a:t>
            </a:r>
            <a:endParaRPr lang="zh-CN" altLang="en-US" dirty="0"/>
          </a:p>
        </p:txBody>
      </p:sp>
      <p:pic>
        <p:nvPicPr>
          <p:cNvPr id="9" name="图片 8" descr="（512,256）最终">
            <a:extLst>
              <a:ext uri="{FF2B5EF4-FFF2-40B4-BE49-F238E27FC236}">
                <a16:creationId xmlns:a16="http://schemas.microsoft.com/office/drawing/2014/main" id="{A05791E6-32E9-4A0F-959B-30B45870E881}"/>
              </a:ext>
            </a:extLst>
          </p:cNvPr>
          <p:cNvPicPr>
            <a:picLocks noChangeAspect="1"/>
          </p:cNvPicPr>
          <p:nvPr/>
        </p:nvPicPr>
        <p:blipFill>
          <a:blip r:embed="rId4"/>
          <a:stretch>
            <a:fillRect/>
          </a:stretch>
        </p:blipFill>
        <p:spPr>
          <a:xfrm>
            <a:off x="382269" y="1669415"/>
            <a:ext cx="5810207" cy="4608830"/>
          </a:xfrm>
          <a:prstGeom prst="rect">
            <a:avLst/>
          </a:prstGeom>
        </p:spPr>
      </p:pic>
      <p:sp>
        <p:nvSpPr>
          <p:cNvPr id="10" name="文本框 9">
            <a:extLst>
              <a:ext uri="{FF2B5EF4-FFF2-40B4-BE49-F238E27FC236}">
                <a16:creationId xmlns:a16="http://schemas.microsoft.com/office/drawing/2014/main" id="{1C1AA544-6F48-403F-9083-FDC84E6AA896}"/>
              </a:ext>
            </a:extLst>
          </p:cNvPr>
          <p:cNvSpPr txBox="1"/>
          <p:nvPr/>
        </p:nvSpPr>
        <p:spPr>
          <a:xfrm>
            <a:off x="114220" y="155235"/>
            <a:ext cx="4972209" cy="662554"/>
          </a:xfrm>
          <a:prstGeom prst="rect">
            <a:avLst/>
          </a:prstGeom>
          <a:noFill/>
        </p:spPr>
        <p:txBody>
          <a:bodyPr wrap="square" rtlCol="0">
            <a:spAutoFit/>
          </a:bodyPr>
          <a:lstStyle/>
          <a:p>
            <a:pPr algn="l">
              <a:lnSpc>
                <a:spcPct val="150000"/>
              </a:lnSpc>
            </a:pPr>
            <a:r>
              <a:rPr lang="en-US" altLang="zh-CN" sz="2800" b="1" dirty="0">
                <a:solidFill>
                  <a:srgbClr val="133984"/>
                </a:solidFill>
                <a:latin typeface="微软雅黑" panose="020B0503020204020204" pitchFamily="34" charset="-122"/>
                <a:ea typeface="微软雅黑" panose="020B0503020204020204" pitchFamily="34" charset="-122"/>
                <a:sym typeface="+mn-lt"/>
              </a:rPr>
              <a:t>2.1 </a:t>
            </a:r>
            <a:r>
              <a:rPr lang="zh-CN" altLang="en-US" sz="2800" b="1" dirty="0">
                <a:solidFill>
                  <a:srgbClr val="133984"/>
                </a:solidFill>
                <a:latin typeface="微软雅黑" panose="020B0503020204020204" pitchFamily="34" charset="-122"/>
                <a:ea typeface="微软雅黑" panose="020B0503020204020204" pitchFamily="34" charset="-122"/>
                <a:sym typeface="+mn-lt"/>
              </a:rPr>
              <a:t>译码可靠性测度：</a:t>
            </a:r>
            <a:r>
              <a:rPr lang="en-US" altLang="zh-CN" sz="2800" b="1" dirty="0">
                <a:solidFill>
                  <a:srgbClr val="133984"/>
                </a:solidFill>
                <a:latin typeface="微软雅黑" panose="020B0503020204020204" pitchFamily="34" charset="-122"/>
                <a:ea typeface="微软雅黑" panose="020B0503020204020204" pitchFamily="34" charset="-122"/>
                <a:sym typeface="+mn-lt"/>
              </a:rPr>
              <a:t>CRC</a:t>
            </a:r>
            <a:endParaRPr lang="zh-CN" altLang="en-US" sz="2800" b="1" dirty="0">
              <a:solidFill>
                <a:srgbClr val="133984"/>
              </a:solidFill>
              <a:latin typeface="微软雅黑" panose="020B0503020204020204" pitchFamily="34" charset="-122"/>
              <a:ea typeface="微软雅黑" panose="020B0503020204020204" pitchFamily="34" charset="-122"/>
              <a:sym typeface="+mn-lt"/>
            </a:endParaRPr>
          </a:p>
        </p:txBody>
      </p:sp>
      <p:pic>
        <p:nvPicPr>
          <p:cNvPr id="12" name="图片 11">
            <a:extLst>
              <a:ext uri="{FF2B5EF4-FFF2-40B4-BE49-F238E27FC236}">
                <a16:creationId xmlns:a16="http://schemas.microsoft.com/office/drawing/2014/main" id="{5F646E2F-9625-436C-ACBB-19AA0EFAA37B}"/>
              </a:ext>
            </a:extLst>
          </p:cNvPr>
          <p:cNvPicPr>
            <a:picLocks noChangeAspect="1"/>
          </p:cNvPicPr>
          <p:nvPr/>
        </p:nvPicPr>
        <p:blipFill>
          <a:blip r:embed="rId5"/>
          <a:stretch>
            <a:fillRect/>
          </a:stretch>
        </p:blipFill>
        <p:spPr>
          <a:xfrm>
            <a:off x="9532874" y="106891"/>
            <a:ext cx="2470277" cy="844593"/>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c88f04dd-1735-4097-af62-db737008dbbd}"/>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15ke0y">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思源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思源宋体"/>
        <a:ea typeface=""/>
        <a:cs typeface=""/>
        <a:font script="Jpan" typeface="ＭＳ Ｐゴシック"/>
        <a:font script="Hang" typeface="맑은 고딕"/>
        <a:font script="Hans" typeface="思源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6662</TotalTime>
  <Words>3496</Words>
  <Application>Microsoft Office PowerPoint</Application>
  <PresentationFormat>宽屏</PresentationFormat>
  <Paragraphs>515</Paragraphs>
  <Slides>30</Slides>
  <Notes>26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华文中宋</vt:lpstr>
      <vt:lpstr>思源宋体</vt:lpstr>
      <vt:lpstr>宋体</vt:lpstr>
      <vt:lpstr>微软雅黑</vt:lpstr>
      <vt:lpstr>Arial</vt:lpstr>
      <vt:lpstr>Bernard MT Condensed</vt:lpstr>
      <vt:lpstr>Cambria Math</vt:lpstr>
      <vt:lpstr>Times New Roman</vt:lpstr>
      <vt:lpstr>Wingdings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_</Manager>
  <Company>_</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user</dc:creator>
  <cp:keywords>——</cp:keywords>
  <dc:description>_</dc:description>
  <cp:lastModifiedBy>xiong jiahui</cp:lastModifiedBy>
  <cp:revision>181</cp:revision>
  <dcterms:created xsi:type="dcterms:W3CDTF">2020-11-01T08:54:00Z</dcterms:created>
  <dcterms:modified xsi:type="dcterms:W3CDTF">2021-05-20T23:57:08Z</dcterms:modified>
  <cp:category>_</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2052-11.1.0.9192</vt:lpwstr>
  </property>
</Properties>
</file>