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72" r:id="rId4"/>
    <p:sldId id="259" r:id="rId5"/>
    <p:sldId id="260" r:id="rId6"/>
    <p:sldId id="273" r:id="rId7"/>
    <p:sldId id="261" r:id="rId8"/>
    <p:sldId id="262" r:id="rId9"/>
    <p:sldId id="263" r:id="rId10"/>
    <p:sldId id="265" r:id="rId11"/>
    <p:sldId id="266" r:id="rId12"/>
    <p:sldId id="264" r:id="rId13"/>
    <p:sldId id="274" r:id="rId14"/>
    <p:sldId id="267" r:id="rId15"/>
    <p:sldId id="268" r:id="rId16"/>
    <p:sldId id="275" r:id="rId17"/>
    <p:sldId id="270" r:id="rId18"/>
    <p:sldId id="271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E5"/>
    <a:srgbClr val="7CA7F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C01A5-5BE8-4C2B-BA75-FD399462297C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73B4A-379E-492A-BBAE-AF5A4CCD6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56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73B4A-379E-492A-BBAE-AF5A4CCD6DC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67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09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46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62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208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3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92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92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47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16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31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81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67E61-669F-4137-9833-DA33CC6FCF07}" type="datetimeFigureOut">
              <a:rPr lang="zh-CN" altLang="en-US" smtClean="0"/>
              <a:t>2019/5/7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1E3EB-06F1-48F8-9E62-D381908D0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25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10791" y="3629882"/>
            <a:ext cx="884093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20000"/>
              <a:buFontTx/>
              <a:buNone/>
              <a:defRPr sz="2400" kern="1200">
                <a:solidFill>
                  <a:srgbClr val="16388A"/>
                </a:solidFill>
                <a:latin typeface="+mn-lt"/>
                <a:ea typeface="+mn-ea"/>
                <a:cs typeface="+mn-cs"/>
              </a:defRPr>
            </a:lvl1pPr>
            <a:lvl2pPr marL="91440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400" kern="1200">
                <a:solidFill>
                  <a:srgbClr val="133984"/>
                </a:solidFill>
                <a:latin typeface="+mn-lt"/>
                <a:ea typeface="+mn-ea"/>
                <a:cs typeface="+mn-cs"/>
              </a:defRPr>
            </a:lvl2pPr>
            <a:lvl3pPr marL="13223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7303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138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Chenyue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 Zhang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1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, 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Chunxi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 Li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1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, 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Yongxiang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 Zhao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1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, 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Nanxi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 Huang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1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, 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Baoxian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 Zhang</a:t>
            </a:r>
            <a:r>
              <a:rPr kumimoji="0" lang="en-US" altLang="zh-CN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华文新魏" panose="020108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1. School of Electronic and Information Engineering, Beijing </a:t>
            </a:r>
            <a:r>
              <a:rPr kumimoji="0" lang="en-US" altLang="zh-CN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Jiaotong</a:t>
            </a:r>
            <a:r>
              <a:rPr kumimoji="0" lang="en-US" altLang="zh-CN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 University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2. University of Chinese Academy of Sciences</a:t>
            </a:r>
            <a:endParaRPr kumimoji="0" lang="zh-CN" altLang="zh-CN" b="1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03561" y="1855318"/>
            <a:ext cx="9378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n-US" altLang="zh-CN" sz="3600" kern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Cross-Platform Measurement 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n-US" altLang="zh-CN" sz="3600" kern="1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on Ad Exchanges </a:t>
            </a:r>
            <a:endParaRPr lang="zh-CN" altLang="zh-CN" sz="3600" kern="1400" dirty="0">
              <a:solidFill>
                <a:srgbClr val="000000"/>
              </a:solidFill>
              <a:latin typeface="Times New Roman" panose="02020603050405020304" pitchFamily="18" charset="0"/>
              <a:ea typeface="PMingLiU"/>
            </a:endParaRPr>
          </a:p>
        </p:txBody>
      </p:sp>
      <p:pic>
        <p:nvPicPr>
          <p:cNvPr id="12" name="音频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87"/>
    </mc:Choice>
    <mc:Fallback>
      <p:transition spd="slow" advTm="1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2168" y="1143000"/>
            <a:ext cx="876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Mine ad keywords   </a:t>
            </a:r>
          </a:p>
          <a:p>
            <a:pPr marL="800100" lvl="1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Text HTML file</a:t>
            </a:r>
          </a:p>
          <a:p>
            <a:pPr marL="1257300" lvl="2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Extract keywords from the title or the product description</a:t>
            </a:r>
          </a:p>
          <a:p>
            <a:pPr marL="1257300" lvl="2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图片 2" descr="微信图片_201711281515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68" y="2876858"/>
            <a:ext cx="42672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 descr="微信图片_201711281734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068" y="4592782"/>
            <a:ext cx="5791200" cy="16791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>
            <a:spLocks noGrp="1"/>
          </p:cNvSpPr>
          <p:nvPr/>
        </p:nvSpPr>
        <p:spPr bwMode="auto">
          <a:xfrm>
            <a:off x="3588329" y="259367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Parallel Cross-Platform Measurement Method</a:t>
            </a:r>
            <a:b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</a:br>
            <a:endParaRPr kumimoji="0" lang="zh-CN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pic>
        <p:nvPicPr>
          <p:cNvPr id="11" name="音频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46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1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74"/>
    </mc:Choice>
    <mc:Fallback>
      <p:transition spd="slow" advTm="2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 bwMode="auto">
          <a:xfrm>
            <a:off x="3588329" y="259367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Parallel Cross-Platform Measurement Method</a:t>
            </a:r>
            <a:b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</a:br>
            <a:endParaRPr kumimoji="0" lang="zh-CN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3729" y="1143000"/>
            <a:ext cx="1059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Mine ad keywords   </a:t>
            </a: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800100" lvl="1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Ad image</a:t>
            </a:r>
          </a:p>
          <a:p>
            <a:pPr marL="1257300" lvl="2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Use Google Image Search Engine to help parse image and get keywords</a:t>
            </a:r>
          </a:p>
        </p:txBody>
      </p:sp>
      <p:pic>
        <p:nvPicPr>
          <p:cNvPr id="7" name="图片 6" descr="图片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62" y="2998068"/>
            <a:ext cx="3352800" cy="21336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3424562" y="5417077"/>
            <a:ext cx="2858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Google image recognition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0" name="音频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2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6"/>
    </mc:Choice>
    <mc:Fallback>
      <p:transition spd="slow" advTm="10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 bwMode="auto">
          <a:xfrm>
            <a:off x="3588329" y="259367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Parallel Cross-Platform Measurement Method</a:t>
            </a:r>
            <a:b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</a:br>
            <a:endParaRPr kumimoji="0" lang="zh-CN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32168" y="1143000"/>
            <a:ext cx="10674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Mine ad keywords   </a:t>
            </a:r>
          </a:p>
          <a:p>
            <a:pPr marL="800100" lvl="1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Landing page's URL</a:t>
            </a:r>
          </a:p>
          <a:p>
            <a:pPr marL="1257300" lvl="2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Send the URL to Google AdWords keyword planner to get keywords</a:t>
            </a:r>
          </a:p>
        </p:txBody>
      </p:sp>
      <p:pic>
        <p:nvPicPr>
          <p:cNvPr id="6" name="图片 5" descr="图片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31" y="2712660"/>
            <a:ext cx="8281550" cy="3580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音频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79"/>
    </mc:Choice>
    <mc:Fallback>
      <p:transition spd="slow" advTm="2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 bwMode="auto">
          <a:xfrm>
            <a:off x="3772061" y="257589"/>
            <a:ext cx="198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Outline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97036" y="2015836"/>
            <a:ext cx="784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Introduction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Parallel Cross-Platform Measurement Method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Performance Evaluation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Conclusion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7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5"/>
    </mc:Choice>
    <mc:Fallback>
      <p:transition spd="slow" advTm="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 bwMode="auto">
          <a:xfrm>
            <a:off x="3261447" y="285893"/>
            <a:ext cx="5410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Performance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 Evaluation 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1091046" y="1165656"/>
            <a:ext cx="101311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Datasets and key performance indicators    </a:t>
            </a:r>
          </a:p>
          <a:p>
            <a:pPr marL="800100" marR="0" lvl="1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We measured Google and Baidu ADXs in Jan. 2018 for evaluating our method.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</a:rPr>
              <a:t>Two </a:t>
            </a:r>
            <a:r>
              <a:rPr lang="en-US" altLang="zh-CN" sz="2000" dirty="0">
                <a:solidFill>
                  <a:srgbClr val="000000"/>
                </a:solidFill>
              </a:rPr>
              <a:t>key performance indicators (KPIs) </a:t>
            </a:r>
            <a:r>
              <a:rPr lang="en-US" altLang="zh-CN" sz="2000" b="1" baseline="30000" dirty="0" smtClean="0">
                <a:solidFill>
                  <a:srgbClr val="000000"/>
                </a:solidFill>
                <a:latin typeface="Arial"/>
                <a:ea typeface="华文新魏" panose="02010800040101010101" pitchFamily="2" charset="-122"/>
              </a:rPr>
              <a:t>*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Targeted Training </a:t>
            </a:r>
            <a:r>
              <a:rPr lang="en-US" altLang="zh-CN" sz="2000" dirty="0" smtClean="0">
                <a:solidFill>
                  <a:srgbClr val="000000"/>
                </a:solidFill>
              </a:rPr>
              <a:t>Keywords </a:t>
            </a:r>
            <a:r>
              <a:rPr lang="en-US" altLang="zh-CN" sz="2000" dirty="0">
                <a:solidFill>
                  <a:srgbClr val="000000"/>
                </a:solidFill>
              </a:rPr>
              <a:t>(TTK) </a:t>
            </a:r>
            <a:endParaRPr lang="en-US" altLang="zh-CN" sz="2000" dirty="0" smtClean="0">
              <a:solidFill>
                <a:srgbClr val="000000"/>
              </a:solidFill>
            </a:endParaRPr>
          </a:p>
          <a:p>
            <a:pPr lvl="2">
              <a:lnSpc>
                <a:spcPct val="150000"/>
              </a:lnSpc>
              <a:defRPr/>
            </a:pPr>
            <a:r>
              <a:rPr lang="en-US" altLang="zh-CN" sz="2000" dirty="0" smtClean="0">
                <a:solidFill>
                  <a:srgbClr val="000000"/>
                </a:solidFill>
              </a:rPr>
              <a:t>	TTK </a:t>
            </a:r>
            <a:r>
              <a:rPr lang="en-US" altLang="zh-CN" sz="2000" dirty="0">
                <a:solidFill>
                  <a:srgbClr val="000000"/>
                </a:solidFill>
              </a:rPr>
              <a:t>value </a:t>
            </a:r>
            <a:r>
              <a:rPr lang="en-US" altLang="zh-CN" sz="2000" dirty="0" err="1" smtClean="0">
                <a:solidFill>
                  <a:srgbClr val="000000"/>
                </a:solidFill>
              </a:rPr>
              <a:t>T</a:t>
            </a:r>
            <a:r>
              <a:rPr lang="en-US" altLang="zh-CN" sz="2000" baseline="-25000" dirty="0" err="1"/>
              <a:t>i</a:t>
            </a:r>
            <a:r>
              <a:rPr lang="en-US" altLang="zh-CN" sz="2000" dirty="0" smtClean="0">
                <a:solidFill>
                  <a:srgbClr val="000000"/>
                </a:solidFill>
              </a:rPr>
              <a:t> represents </a:t>
            </a:r>
            <a:r>
              <a:rPr lang="en-US" altLang="zh-CN" sz="2000" dirty="0">
                <a:solidFill>
                  <a:srgbClr val="000000"/>
                </a:solidFill>
              </a:rPr>
              <a:t>the training page keywords displayed on the landing page as a percentage of the total training page keywords.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 err="1" smtClean="0">
                <a:solidFill>
                  <a:srgbClr val="000000"/>
                </a:solidFill>
              </a:rPr>
              <a:t>Behavioural</a:t>
            </a:r>
            <a:r>
              <a:rPr lang="en-US" altLang="zh-CN" sz="2000" dirty="0" smtClean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Advertising in Landing Pages (</a:t>
            </a:r>
            <a:r>
              <a:rPr lang="en-US" altLang="zh-CN" sz="2000" dirty="0" err="1" smtClean="0">
                <a:solidFill>
                  <a:srgbClr val="000000"/>
                </a:solidFill>
              </a:rPr>
              <a:t>BAiLP</a:t>
            </a:r>
            <a:r>
              <a:rPr lang="en-US" altLang="zh-CN" sz="2000" dirty="0" smtClean="0">
                <a:solidFill>
                  <a:srgbClr val="000000"/>
                </a:solidFill>
              </a:rPr>
              <a:t>)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</a:rPr>
              <a:t>	</a:t>
            </a:r>
            <a:r>
              <a:rPr lang="en-US" altLang="zh-CN" sz="2000" dirty="0" err="1" smtClean="0">
                <a:solidFill>
                  <a:srgbClr val="000000"/>
                </a:solidFill>
              </a:rPr>
              <a:t>BAiLP</a:t>
            </a:r>
            <a:r>
              <a:rPr lang="en-US" altLang="zh-CN" sz="2000" dirty="0" smtClean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value </a:t>
            </a:r>
            <a:r>
              <a:rPr lang="en-US" altLang="zh-CN" sz="2000" dirty="0" smtClean="0">
                <a:solidFill>
                  <a:srgbClr val="000000"/>
                </a:solidFill>
              </a:rPr>
              <a:t>B</a:t>
            </a:r>
            <a:r>
              <a:rPr lang="en-US" altLang="zh-CN" sz="2000" baseline="-25000" dirty="0"/>
              <a:t>i</a:t>
            </a:r>
            <a:r>
              <a:rPr lang="en-US" altLang="zh-CN" sz="2000" dirty="0" smtClean="0">
                <a:solidFill>
                  <a:srgbClr val="000000"/>
                </a:solidFill>
              </a:rPr>
              <a:t> </a:t>
            </a:r>
            <a:r>
              <a:rPr lang="en-US" altLang="zh-CN" sz="2000" dirty="0">
                <a:solidFill>
                  <a:srgbClr val="000000"/>
                </a:solidFill>
              </a:rPr>
              <a:t>reflects the percentage of targeted ads in all the ads received by a virtual role </a:t>
            </a:r>
            <a:r>
              <a:rPr lang="en-US" altLang="zh-CN" sz="2000" dirty="0" err="1" smtClean="0">
                <a:solidFill>
                  <a:srgbClr val="000000"/>
                </a:solidFill>
              </a:rPr>
              <a:t>i</a:t>
            </a:r>
            <a:r>
              <a:rPr lang="en-US" altLang="zh-CN" sz="2000" dirty="0" smtClean="0">
                <a:solidFill>
                  <a:srgbClr val="000000"/>
                </a:solidFill>
              </a:rPr>
              <a:t>. 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4228" y="6373090"/>
            <a:ext cx="1098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*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Always Feel Like Somebody's Watching Me: Measuring Online </a:t>
            </a:r>
            <a:r>
              <a:rPr lang="en-US" altLang="zh-CN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Behavioural</a:t>
            </a:r>
            <a:r>
              <a:rPr lang="en-US" altLang="zh-C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Advertising 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音频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3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47"/>
    </mc:Choice>
    <mc:Fallback>
      <p:transition spd="slow" advTm="68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 bwMode="auto">
          <a:xfrm>
            <a:off x="3261447" y="285893"/>
            <a:ext cx="5410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Performance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 Evaluation 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2891" y="1184563"/>
            <a:ext cx="87630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Numerical results    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965650" y="2127683"/>
            <a:ext cx="3378741" cy="3305570"/>
            <a:chOff x="2093651" y="2347310"/>
            <a:chExt cx="3378741" cy="330557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591" y="2347310"/>
              <a:ext cx="2824863" cy="293623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093651" y="5283548"/>
              <a:ext cx="3378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Static behavior of ads targeting</a:t>
              </a:r>
              <a:endParaRPr lang="zh-CN" altLang="en-US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258146" y="2127683"/>
            <a:ext cx="3814108" cy="3305570"/>
            <a:chOff x="6521383" y="2127683"/>
            <a:chExt cx="3814108" cy="330557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1383" y="2127683"/>
              <a:ext cx="3814108" cy="2801785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6521383" y="5063921"/>
              <a:ext cx="3666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/>
                <a:t>Dynamic behavior of ads targeting </a:t>
              </a:r>
            </a:p>
          </p:txBody>
        </p:sp>
      </p:grp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8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12"/>
    </mc:Choice>
    <mc:Fallback>
      <p:transition spd="slow" advTm="13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 bwMode="auto">
          <a:xfrm>
            <a:off x="3772061" y="257589"/>
            <a:ext cx="198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Outline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97036" y="2015836"/>
            <a:ext cx="784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Introduction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Parallel Cross-Platform Measurement Method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Performance Evaluation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Conclusion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3"/>
    </mc:Choice>
    <mc:Fallback>
      <p:transition spd="slow" advTm="9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 bwMode="auto">
          <a:xfrm>
            <a:off x="3751118" y="276444"/>
            <a:ext cx="2514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Conclusion</a:t>
            </a:r>
            <a:b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</a:b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1731818" y="1208657"/>
            <a:ext cx="876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Cross-Platform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Measurement on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Ad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Exchanges    </a:t>
            </a:r>
          </a:p>
          <a:p>
            <a:pPr marL="800100" marR="0" lvl="1" indent="-34290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Find intersection pages </a:t>
            </a:r>
          </a:p>
          <a:p>
            <a:pPr marL="800100" marR="0" lvl="1" indent="-34290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Generate training page sets </a:t>
            </a:r>
          </a:p>
          <a:p>
            <a:pPr marL="800100" marR="0" lvl="1" indent="-34290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Train virtual role and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Extract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ads </a:t>
            </a:r>
          </a:p>
          <a:p>
            <a:pPr marL="800100" marR="0" lvl="1" indent="-34290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Mine ad keywords 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38"/>
    </mc:Choice>
    <mc:Fallback>
      <p:transition spd="slow" advTm="26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/>
        </p:nvSpPr>
        <p:spPr bwMode="auto">
          <a:xfrm>
            <a:off x="2683528" y="4371255"/>
            <a:ext cx="66294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Thanks for your listening!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/>
        </p:nvSpPr>
        <p:spPr bwMode="auto">
          <a:xfrm>
            <a:off x="1685061" y="3315978"/>
            <a:ext cx="8626334" cy="63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20000"/>
              <a:buFontTx/>
              <a:buNone/>
              <a:defRPr sz="2400" kern="1200">
                <a:solidFill>
                  <a:srgbClr val="16388A"/>
                </a:solidFill>
                <a:latin typeface="+mn-lt"/>
                <a:ea typeface="+mn-ea"/>
                <a:cs typeface="+mn-cs"/>
              </a:defRPr>
            </a:lvl1pPr>
            <a:lvl2pPr marL="91440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400" kern="1200">
                <a:solidFill>
                  <a:srgbClr val="133984"/>
                </a:solidFill>
                <a:latin typeface="+mn-lt"/>
                <a:ea typeface="+mn-ea"/>
                <a:cs typeface="+mn-cs"/>
              </a:defRPr>
            </a:lvl2pPr>
            <a:lvl3pPr marL="13223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7303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138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Chenyue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Zhang,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Chunxi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Li,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Yongxiang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Zhao,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Nanxi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Huang, 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Baoxian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 Zhang</a:t>
            </a:r>
            <a:endParaRPr kumimoji="0" lang="en-US" altLang="zh-CN" sz="1800" b="1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07228" y="1823821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4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Cross-Platform Measurement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4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on Ad Exchanges </a:t>
            </a:r>
            <a:endParaRPr kumimoji="0" lang="zh-CN" altLang="zh-CN" sz="36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MingLiU"/>
              <a:cs typeface="+mn-cs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2"/>
    </mc:Choice>
    <mc:Fallback>
      <p:transition spd="slow" advTm="2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 bwMode="auto">
          <a:xfrm>
            <a:off x="3772061" y="257589"/>
            <a:ext cx="198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Outline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97036" y="2015836"/>
            <a:ext cx="784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Introduction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Parallel Cross-Platform Measurement Method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Performance Evaluation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Conclusion</a:t>
            </a:r>
          </a:p>
        </p:txBody>
      </p:sp>
      <p:pic>
        <p:nvPicPr>
          <p:cNvPr id="10" name="音频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46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2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6"/>
    </mc:Choice>
    <mc:Fallback>
      <p:transition spd="slow" advTm="1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 bwMode="auto">
          <a:xfrm>
            <a:off x="3772061" y="257589"/>
            <a:ext cx="198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Outline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97036" y="2015836"/>
            <a:ext cx="784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Introduction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Parallel Cross-Platform Measurement Method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Performance Evaluation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Conclusion</a:t>
            </a:r>
          </a:p>
        </p:txBody>
      </p: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0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2"/>
    </mc:Choice>
    <mc:Fallback>
      <p:transition spd="slow" advTm="3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4239494" y="382651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Introduction</a:t>
            </a:r>
            <a:b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</a:b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36308" y="4099117"/>
            <a:ext cx="4360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 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system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with single ADX</a:t>
            </a:r>
            <a:endParaRPr lang="zh-C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87246" y="4670072"/>
            <a:ext cx="8000096" cy="1502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Ad exchange platform (ADX) is a key component.</a:t>
            </a:r>
          </a:p>
          <a:p>
            <a:pPr marL="342900" indent="-34290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A large amount of ADXs exist in real ad network.</a:t>
            </a:r>
          </a:p>
          <a:p>
            <a:pPr marL="342900" indent="-34290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Evaluation between different ADXs is crucial.</a:t>
            </a:r>
            <a:endParaRPr lang="zh-CN" altLang="en-US" sz="24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94517" y="1759483"/>
            <a:ext cx="9684922" cy="2168789"/>
            <a:chOff x="1078403" y="1759483"/>
            <a:chExt cx="9684922" cy="216878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37"/>
            <a:stretch/>
          </p:blipFill>
          <p:spPr>
            <a:xfrm>
              <a:off x="1078403" y="1759483"/>
              <a:ext cx="9450009" cy="216878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6577614" y="2445517"/>
              <a:ext cx="740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70C0"/>
                  </a:solidFill>
                </a:rPr>
                <a:t>ADX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59725" y="3558940"/>
              <a:ext cx="8609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70C0"/>
                  </a:solidFill>
                </a:rPr>
                <a:t>Users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261100" y="3558940"/>
              <a:ext cx="1238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70C0"/>
                  </a:solidFill>
                </a:rPr>
                <a:t>Publisher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393386" y="3547366"/>
              <a:ext cx="1369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70C0"/>
                  </a:solidFill>
                </a:rPr>
                <a:t>Advertiser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615218" y="2289880"/>
              <a:ext cx="679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70C0"/>
                  </a:solidFill>
                </a:rPr>
                <a:t>Visit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499429" y="1978604"/>
              <a:ext cx="1451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70C0"/>
                  </a:solidFill>
                </a:rPr>
                <a:t>Ad</a:t>
              </a:r>
              <a:r>
                <a:rPr lang="zh-CN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zh-CN" b="1" dirty="0" smtClean="0">
                  <a:solidFill>
                    <a:srgbClr val="0070C0"/>
                  </a:solidFill>
                </a:rPr>
                <a:t>request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709886" y="2898236"/>
              <a:ext cx="1719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70C0"/>
                  </a:solidFill>
                </a:rPr>
                <a:t>Ad</a:t>
              </a:r>
              <a:r>
                <a:rPr lang="zh-CN" alt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zh-CN" b="1" dirty="0" smtClean="0">
                  <a:solidFill>
                    <a:srgbClr val="0070C0"/>
                  </a:solidFill>
                </a:rPr>
                <a:t>response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068244" y="2232464"/>
              <a:ext cx="1451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70C0"/>
                  </a:solidFill>
                </a:rPr>
                <a:t>Cooperate</a:t>
              </a:r>
            </a:p>
          </p:txBody>
        </p:sp>
      </p:grpSp>
      <p:pic>
        <p:nvPicPr>
          <p:cNvPr id="21" name="音频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3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77"/>
    </mc:Choice>
    <mc:Fallback>
      <p:transition spd="slow" advTm="57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 bwMode="auto">
          <a:xfrm>
            <a:off x="4128650" y="33461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Introduction</a:t>
            </a:r>
            <a:b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</a:b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121648" y="5264452"/>
            <a:ext cx="9750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Cross-ADX-platform research</a:t>
            </a:r>
            <a:r>
              <a:rPr lang="zh-CN" altLang="en-US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need to let the multiple ADXs acquire the same user information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grpSp>
        <p:nvGrpSpPr>
          <p:cNvPr id="36" name="组合 35"/>
          <p:cNvGrpSpPr/>
          <p:nvPr/>
        </p:nvGrpSpPr>
        <p:grpSpPr>
          <a:xfrm>
            <a:off x="1401515" y="1349935"/>
            <a:ext cx="9736703" cy="3506882"/>
            <a:chOff x="1401515" y="1377645"/>
            <a:chExt cx="9736703" cy="3506882"/>
          </a:xfrm>
        </p:grpSpPr>
        <p:grpSp>
          <p:nvGrpSpPr>
            <p:cNvPr id="33" name="组合 32"/>
            <p:cNvGrpSpPr/>
            <p:nvPr/>
          </p:nvGrpSpPr>
          <p:grpSpPr>
            <a:xfrm>
              <a:off x="1401515" y="1377645"/>
              <a:ext cx="9736703" cy="2742857"/>
              <a:chOff x="1503115" y="1406674"/>
              <a:chExt cx="9736703" cy="2742857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3115" y="1406674"/>
                <a:ext cx="9657143" cy="2742857"/>
              </a:xfrm>
              <a:prstGeom prst="rect">
                <a:avLst/>
              </a:prstGeom>
            </p:spPr>
          </p:pic>
          <p:sp>
            <p:nvSpPr>
              <p:cNvPr id="20" name="文本框 19"/>
              <p:cNvSpPr txBox="1"/>
              <p:nvPr/>
            </p:nvSpPr>
            <p:spPr>
              <a:xfrm>
                <a:off x="7437417" y="1482504"/>
                <a:ext cx="968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70C0"/>
                    </a:solidFill>
                  </a:rPr>
                  <a:t>ADX1</a:t>
                </a:r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711527" y="3471854"/>
                <a:ext cx="8609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</a:rPr>
                  <a:t>Users</a:t>
                </a:r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3766622" y="3472634"/>
                <a:ext cx="12383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70C0"/>
                    </a:solidFill>
                  </a:rPr>
                  <a:t>Publisher</a:t>
                </a:r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2850906" y="2333423"/>
                <a:ext cx="6795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</a:rPr>
                  <a:t>Visit</a:t>
                </a:r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5259275" y="2254180"/>
                <a:ext cx="14514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70C0"/>
                    </a:solidFill>
                  </a:rPr>
                  <a:t>Ad</a:t>
                </a:r>
                <a:r>
                  <a:rPr lang="zh-CN" altLang="en-US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0070C0"/>
                    </a:solidFill>
                  </a:rPr>
                  <a:t>request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5238502" y="2911668"/>
                <a:ext cx="17199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70C0"/>
                    </a:solidFill>
                  </a:rPr>
                  <a:t>Ad</a:t>
                </a:r>
                <a:r>
                  <a:rPr lang="zh-CN" altLang="en-US" b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0070C0"/>
                    </a:solidFill>
                  </a:rPr>
                  <a:t>response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8427303" y="2750060"/>
                <a:ext cx="18334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70C0"/>
                    </a:solidFill>
                  </a:rPr>
                  <a:t>How to choose?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7459188" y="2578334"/>
                <a:ext cx="968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70C0"/>
                    </a:solidFill>
                  </a:rPr>
                  <a:t>ADX2</a:t>
                </a:r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7437416" y="3625332"/>
                <a:ext cx="968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70C0"/>
                    </a:solidFill>
                  </a:rPr>
                  <a:t>ADX3</a:t>
                </a:r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9869879" y="3469100"/>
                <a:ext cx="13699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</a:rPr>
                  <a:t>Advertiser</a:t>
                </a:r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3989280" y="4515195"/>
              <a:ext cx="3788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Cross-platform measurement scenarios</a:t>
              </a:r>
              <a:endParaRPr lang="zh-CN" altLang="en-US" dirty="0"/>
            </a:p>
          </p:txBody>
        </p:sp>
      </p:grpSp>
      <p:pic>
        <p:nvPicPr>
          <p:cNvPr id="9" name="音频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2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00"/>
    </mc:Choice>
    <mc:Fallback>
      <p:transition spd="slow" advTm="2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 bwMode="auto">
          <a:xfrm>
            <a:off x="3772061" y="257589"/>
            <a:ext cx="198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Outline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97036" y="2015836"/>
            <a:ext cx="784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Introduction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Parallel Cross-Platform Measurement Method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Performance Evaluation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Conclusion</a:t>
            </a:r>
          </a:p>
        </p:txBody>
      </p: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46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1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7"/>
    </mc:Choice>
    <mc:Fallback>
      <p:transition spd="slow" advTm="11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 bwMode="auto">
          <a:xfrm>
            <a:off x="3543300" y="373237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Parallel Cross-Platform Measurement Method</a:t>
            </a:r>
            <a:b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</a:br>
            <a:endParaRPr kumimoji="0" lang="zh-CN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59872" y="1332929"/>
            <a:ext cx="113157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Find intersection pages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OpenWPM</a:t>
            </a:r>
            <a:r>
              <a:rPr lang="en-US" altLang="zh-CN" sz="2400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(an automated web privacy measurement platform developed by Princeton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)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http requests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, http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responses, and third-parts’ embedded links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64532" y="2803149"/>
            <a:ext cx="4513729" cy="1752600"/>
            <a:chOff x="3664532" y="2803149"/>
            <a:chExt cx="4513729" cy="1752600"/>
          </a:xfrm>
        </p:grpSpPr>
        <p:sp>
          <p:nvSpPr>
            <p:cNvPr id="14" name="椭圆 13"/>
            <p:cNvSpPr/>
            <p:nvPr/>
          </p:nvSpPr>
          <p:spPr bwMode="auto">
            <a:xfrm>
              <a:off x="3664532" y="2803149"/>
              <a:ext cx="2667000" cy="1752600"/>
            </a:xfrm>
            <a:prstGeom prst="ellipse">
              <a:avLst/>
            </a:prstGeom>
            <a:solidFill>
              <a:srgbClr val="00B0F0">
                <a:alpha val="32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5511261" y="2803149"/>
              <a:ext cx="2667000" cy="1752600"/>
            </a:xfrm>
            <a:prstGeom prst="ellipse">
              <a:avLst/>
            </a:prstGeom>
            <a:solidFill>
              <a:srgbClr val="FF0000">
                <a:alpha val="24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481010" y="3217784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Webpages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monitored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by ADX1</a:t>
            </a: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09630" y="3217784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Webpages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monitored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by ADX2</a:t>
            </a: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8" name="下箭头 17"/>
          <p:cNvSpPr/>
          <p:nvPr/>
        </p:nvSpPr>
        <p:spPr bwMode="auto">
          <a:xfrm>
            <a:off x="5800600" y="3943604"/>
            <a:ext cx="234203" cy="966093"/>
          </a:xfrm>
          <a:prstGeom prst="down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01255" y="4909697"/>
            <a:ext cx="4650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Webpages jointly monitored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by both ADX1 and ADX2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(Intersection pages)</a:t>
            </a: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7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09"/>
    </mc:Choice>
    <mc:Fallback>
      <p:transition spd="slow" advTm="37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 bwMode="auto">
          <a:xfrm>
            <a:off x="3588329" y="259367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Parallel Cross-Platform Measurement Method</a:t>
            </a:r>
            <a:b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</a:br>
            <a:endParaRPr kumimoji="0" lang="zh-CN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713508" y="1132205"/>
            <a:ext cx="11333021" cy="472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Generate training page sets </a:t>
            </a:r>
          </a:p>
          <a:p>
            <a:pPr marL="800100" marR="0" lvl="1" indent="-34290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Perform word segmentation after removing non-Chinese characters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.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Use TF-IDF to get the top 20 feature words to represent the page.</a:t>
            </a:r>
          </a:p>
          <a:p>
            <a:pPr marL="800100" marR="0" lvl="1" indent="-34290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Use k-means to classify the intersection pages into different clusters as training-page sets.</a:t>
            </a:r>
          </a:p>
          <a:p>
            <a:pPr marL="800100" marR="0" lvl="1" indent="-34290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According to Google AdWords, link each cluster to an ad category closest to it and use the ad category name as the cluster's tag.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4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26"/>
    </mc:Choice>
    <mc:Fallback>
      <p:transition spd="slow" advTm="45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 bwMode="auto">
          <a:xfrm>
            <a:off x="3588329" y="259367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3398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33984"/>
                </a:solidFill>
                <a:latin typeface="Arial" panose="020B0604020202020204" pitchFamily="34" charset="0"/>
                <a:ea typeface="华文新魏" panose="0201080004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  <a:t>Parallel Cross-Platform Measurement Method</a:t>
            </a:r>
            <a:b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133984"/>
                </a:solidFill>
                <a:effectLst/>
                <a:uLnTx/>
                <a:uFillTx/>
                <a:latin typeface="Arial"/>
                <a:ea typeface="华文新魏"/>
                <a:cs typeface="+mj-cs"/>
              </a:rPr>
            </a:br>
            <a:endParaRPr kumimoji="0" lang="zh-CN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133984"/>
              </a:solidFill>
              <a:effectLst/>
              <a:uLnTx/>
              <a:uFillTx/>
              <a:latin typeface="Arial"/>
              <a:ea typeface="华文新魏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3732" y="1143000"/>
            <a:ext cx="876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Train virtual role and </a:t>
            </a:r>
            <a:r>
              <a:rPr lang="en-US" altLang="zh-CN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Extract </a:t>
            </a: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ads  </a:t>
            </a:r>
          </a:p>
          <a:p>
            <a:pPr marL="800100" lvl="1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Training page set with certain tag</a:t>
            </a:r>
          </a:p>
          <a:p>
            <a:pPr marL="800100" lvl="1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Typical portal pages without obvious interest bias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527371" y="3403456"/>
            <a:ext cx="3164180" cy="2031915"/>
            <a:chOff x="1158438" y="3205103"/>
            <a:chExt cx="4267200" cy="2590800"/>
          </a:xfrm>
        </p:grpSpPr>
        <p:sp>
          <p:nvSpPr>
            <p:cNvPr id="7" name="椭圆 6"/>
            <p:cNvSpPr/>
            <p:nvPr/>
          </p:nvSpPr>
          <p:spPr bwMode="auto">
            <a:xfrm>
              <a:off x="1158438" y="3205103"/>
              <a:ext cx="4267200" cy="2590800"/>
            </a:xfrm>
            <a:prstGeom prst="ellipse">
              <a:avLst/>
            </a:prstGeom>
            <a:solidFill>
              <a:srgbClr val="BBE0E3">
                <a:alpha val="93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8" name="椭圆 7"/>
            <p:cNvSpPr/>
            <p:nvPr/>
          </p:nvSpPr>
          <p:spPr bwMode="auto">
            <a:xfrm>
              <a:off x="3467102" y="3852803"/>
              <a:ext cx="1828800" cy="1295400"/>
            </a:xfrm>
            <a:prstGeom prst="ellipse">
              <a:avLst/>
            </a:prstGeom>
            <a:solidFill>
              <a:srgbClr val="3366FF">
                <a:alpha val="48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6733315" y="3817351"/>
            <a:ext cx="337854" cy="337171"/>
          </a:xfrm>
          <a:prstGeom prst="roundRect">
            <a:avLst/>
          </a:prstGeom>
          <a:solidFill>
            <a:srgbClr val="7C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733315" y="4652278"/>
            <a:ext cx="337854" cy="363860"/>
          </a:xfrm>
          <a:prstGeom prst="roundRect">
            <a:avLst/>
          </a:prstGeom>
          <a:solidFill>
            <a:srgbClr val="C0E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071168" y="3817351"/>
            <a:ext cx="318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Typical portal pages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071168" y="4646805"/>
            <a:ext cx="318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Training pages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2521533" y="5565873"/>
            <a:ext cx="4211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Webpages visited by virtual role</a:t>
            </a:r>
            <a:endParaRPr lang="zh-CN" altLang="en-US" sz="2000" dirty="0"/>
          </a:p>
        </p:txBody>
      </p:sp>
      <p:pic>
        <p:nvPicPr>
          <p:cNvPr id="10" name="音频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2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41"/>
    </mc:Choice>
    <mc:Fallback>
      <p:transition spd="slow" advTm="60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493</Words>
  <Application>Microsoft Office PowerPoint</Application>
  <PresentationFormat>宽屏</PresentationFormat>
  <Paragraphs>135</Paragraphs>
  <Slides>18</Slides>
  <Notes>1</Notes>
  <HiddenSlides>0</HiddenSlides>
  <MMClips>18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PMingLiU</vt:lpstr>
      <vt:lpstr>等线</vt:lpstr>
      <vt:lpstr>等线 Light</vt:lpstr>
      <vt:lpstr>黑体</vt:lpstr>
      <vt:lpstr>华文新魏</vt:lpstr>
      <vt:lpstr>宋体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zcy</dc:creator>
  <cp:lastModifiedBy>zcy</cp:lastModifiedBy>
  <cp:revision>22</cp:revision>
  <dcterms:created xsi:type="dcterms:W3CDTF">2019-05-06T13:47:35Z</dcterms:created>
  <dcterms:modified xsi:type="dcterms:W3CDTF">2019-05-07T09:25:18Z</dcterms:modified>
</cp:coreProperties>
</file>