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81" r:id="rId3"/>
    <p:sldId id="282" r:id="rId4"/>
    <p:sldId id="283" r:id="rId5"/>
    <p:sldId id="284" r:id="rId6"/>
    <p:sldId id="286" r:id="rId7"/>
    <p:sldId id="288" r:id="rId8"/>
    <p:sldId id="289" r:id="rId9"/>
    <p:sldId id="290" r:id="rId10"/>
    <p:sldId id="292" r:id="rId11"/>
    <p:sldId id="294" r:id="rId12"/>
    <p:sldId id="295" r:id="rId13"/>
    <p:sldId id="303" r:id="rId14"/>
    <p:sldId id="304" r:id="rId15"/>
    <p:sldId id="305" r:id="rId16"/>
    <p:sldId id="297" r:id="rId17"/>
    <p:sldId id="298" r:id="rId18"/>
    <p:sldId id="299" r:id="rId19"/>
    <p:sldId id="300" r:id="rId20"/>
    <p:sldId id="301" r:id="rId21"/>
    <p:sldId id="302" r:id="rId22"/>
    <p:sldId id="27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86D"/>
    <a:srgbClr val="64846E"/>
    <a:srgbClr val="A2CA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82819" autoAdjust="0"/>
  </p:normalViewPr>
  <p:slideViewPr>
    <p:cSldViewPr snapToGrid="0">
      <p:cViewPr varScale="1">
        <p:scale>
          <a:sx n="55" d="100"/>
          <a:sy n="55" d="100"/>
        </p:scale>
        <p:origin x="1100" y="4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2021/5/20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extLst>
      <p:ext uri="{BB962C8B-B14F-4D97-AF65-F5344CB8AC3E}">
        <p14:creationId xmlns:p14="http://schemas.microsoft.com/office/powerpoint/2010/main" val="342428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1071929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关键点是指图像中突出的小区域，比如角点，这些关键点具有像素值急剧的从浅色变为深色的特征。</a:t>
            </a:r>
            <a:endParaRPr lang="en-US" altLang="zh-CN" dirty="0"/>
          </a:p>
          <a:p>
            <a:r>
              <a:rPr lang="zh-CN" altLang="en-US" dirty="0"/>
              <a:t>特征向量只包含</a:t>
            </a:r>
            <a:r>
              <a:rPr lang="en-US" altLang="zh-CN" dirty="0"/>
              <a:t>0</a:t>
            </a:r>
            <a:r>
              <a:rPr lang="zh-CN" altLang="en-US" dirty="0"/>
              <a:t>和</a:t>
            </a:r>
            <a:r>
              <a:rPr lang="en-US" altLang="zh-CN" dirty="0"/>
              <a:t>1</a:t>
            </a:r>
            <a:r>
              <a:rPr lang="zh-CN" altLang="en-US" dirty="0"/>
              <a:t>，是一种二元特征向量。</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a:p>
        </p:txBody>
      </p:sp>
    </p:spTree>
    <p:extLst>
      <p:ext uri="{BB962C8B-B14F-4D97-AF65-F5344CB8AC3E}">
        <p14:creationId xmlns:p14="http://schemas.microsoft.com/office/powerpoint/2010/main" val="1461155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提取到特征点之后基于汉明距离采用暴力匹配的方式对特征点进行匹配</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11</a:t>
            </a:fld>
            <a:endParaRPr lang="zh-CN" altLang="en-US"/>
          </a:p>
        </p:txBody>
      </p:sp>
    </p:spTree>
    <p:extLst>
      <p:ext uri="{BB962C8B-B14F-4D97-AF65-F5344CB8AC3E}">
        <p14:creationId xmlns:p14="http://schemas.microsoft.com/office/powerpoint/2010/main" val="724096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直接匹配结果之间的变换关系对屏幕角点进行计算计算，基本无法实现屏幕的校准。</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12</a:t>
            </a:fld>
            <a:endParaRPr lang="zh-CN" altLang="en-US"/>
          </a:p>
        </p:txBody>
      </p:sp>
    </p:spTree>
    <p:extLst>
      <p:ext uri="{BB962C8B-B14F-4D97-AF65-F5344CB8AC3E}">
        <p14:creationId xmlns:p14="http://schemas.microsoft.com/office/powerpoint/2010/main" val="249095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采用最小中值算法对错误匹配点进行剔除之后在进行屏幕角点计算，实验结果证明可以得到较为准确的校准结果，但是这种方法时延很大。</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13</a:t>
            </a:fld>
            <a:endParaRPr lang="zh-CN" altLang="en-US"/>
          </a:p>
        </p:txBody>
      </p:sp>
    </p:spTree>
    <p:extLst>
      <p:ext uri="{BB962C8B-B14F-4D97-AF65-F5344CB8AC3E}">
        <p14:creationId xmlns:p14="http://schemas.microsoft.com/office/powerpoint/2010/main" val="1730038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出于系统的实用性考虑，本文尝试了随机采样一致算法进行了错误匹配点的剔除之后进行焦点计算，实验结果证明可以较为准确的实现屏幕的校准。</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14</a:t>
            </a:fld>
            <a:endParaRPr lang="zh-CN" altLang="en-US"/>
          </a:p>
        </p:txBody>
      </p:sp>
    </p:spTree>
    <p:extLst>
      <p:ext uri="{BB962C8B-B14F-4D97-AF65-F5344CB8AC3E}">
        <p14:creationId xmlns:p14="http://schemas.microsoft.com/office/powerpoint/2010/main" val="4217507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通过实验对比分析，本系统采用随机采样一致算法进行屏幕角点的计算，该算法在不仅能保证屏幕校准的准确性，还能保证系统的实时性。</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15</a:t>
            </a:fld>
            <a:endParaRPr lang="zh-CN" altLang="en-US"/>
          </a:p>
        </p:txBody>
      </p:sp>
    </p:spTree>
    <p:extLst>
      <p:ext uri="{BB962C8B-B14F-4D97-AF65-F5344CB8AC3E}">
        <p14:creationId xmlns:p14="http://schemas.microsoft.com/office/powerpoint/2010/main" val="334839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本系统采用多摄像头对屏幕和光斑信息进行捕获，通过对图像中每个像素点进行扫描，其中灰度值最大的点的坐标即为激光光斑坐标，坐标识别结果如图。</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16</a:t>
            </a:fld>
            <a:endParaRPr lang="zh-CN" altLang="en-US"/>
          </a:p>
        </p:txBody>
      </p:sp>
    </p:spTree>
    <p:extLst>
      <p:ext uri="{BB962C8B-B14F-4D97-AF65-F5344CB8AC3E}">
        <p14:creationId xmlns:p14="http://schemas.microsoft.com/office/powerpoint/2010/main" val="140303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根据两个坐标系之间的几何关系并带入屏幕角点坐标可以实现光斑坐标的转换。</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17</a:t>
            </a:fld>
            <a:endParaRPr lang="zh-CN" altLang="en-US"/>
          </a:p>
        </p:txBody>
      </p:sp>
    </p:spTree>
    <p:extLst>
      <p:ext uri="{BB962C8B-B14F-4D97-AF65-F5344CB8AC3E}">
        <p14:creationId xmlns:p14="http://schemas.microsoft.com/office/powerpoint/2010/main" val="1293433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首先获取鼠标的权限，根据转换后的光斑坐标设置鼠标坐标，并移动得到相应位置，监听光斑是否移动和按键动作是否发生。</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18</a:t>
            </a:fld>
            <a:endParaRPr lang="zh-CN" altLang="en-US"/>
          </a:p>
        </p:txBody>
      </p:sp>
    </p:spTree>
    <p:extLst>
      <p:ext uri="{BB962C8B-B14F-4D97-AF65-F5344CB8AC3E}">
        <p14:creationId xmlns:p14="http://schemas.microsoft.com/office/powerpoint/2010/main" val="781962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实验结果显示当屏幕显示其他图像时也可以实现较为准确的图像配准，其计算得到的屏幕角点坐标如图所示。</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19</a:t>
            </a:fld>
            <a:endParaRPr lang="zh-CN" altLang="en-US"/>
          </a:p>
        </p:txBody>
      </p:sp>
    </p:spTree>
    <p:extLst>
      <p:ext uri="{BB962C8B-B14F-4D97-AF65-F5344CB8AC3E}">
        <p14:creationId xmlns:p14="http://schemas.microsoft.com/office/powerpoint/2010/main" val="2921310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沙盘被广泛的应用于城市规划、防洪抗旱、建筑设计、智能家居、智能庄园等。</a:t>
            </a:r>
            <a:endParaRPr lang="en-US" altLang="zh-CN" dirty="0"/>
          </a:p>
          <a:p>
            <a:r>
              <a:rPr lang="zh-CN" altLang="en-US" dirty="0"/>
              <a:t>物理沙盘：人们按照一定的参考用泥沙等常见材料制作而成的模型。</a:t>
            </a:r>
          </a:p>
          <a:p>
            <a:r>
              <a:rPr lang="zh-CN" altLang="en-US" dirty="0"/>
              <a:t>电子沙盘：利用多媒体技术等现代化手段实现了图形等形式信息的展示。</a:t>
            </a: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2</a:t>
            </a:fld>
            <a:endParaRPr lang="zh-CN" altLang="en-US"/>
          </a:p>
        </p:txBody>
      </p:sp>
    </p:spTree>
    <p:extLst>
      <p:ext uri="{BB962C8B-B14F-4D97-AF65-F5344CB8AC3E}">
        <p14:creationId xmlns:p14="http://schemas.microsoft.com/office/powerpoint/2010/main" val="2349758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该系统的总时延在</a:t>
            </a:r>
            <a:r>
              <a:rPr lang="en-US" altLang="zh-CN" dirty="0"/>
              <a:t>1.4</a:t>
            </a:r>
            <a:r>
              <a:rPr lang="zh-CN" altLang="en-US" dirty="0"/>
              <a:t>秒左右，时延主要来源于自动配置过程，但是系统使用过程中只需进行一次初始化配置即可，所以</a:t>
            </a:r>
            <a:r>
              <a:rPr lang="en-US" altLang="zh-CN" dirty="0"/>
              <a:t>88ms</a:t>
            </a:r>
            <a:r>
              <a:rPr lang="zh-CN" altLang="en-US" dirty="0"/>
              <a:t>左右的时延并不能对系统的实时性造成影响。</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20</a:t>
            </a:fld>
            <a:endParaRPr lang="zh-CN" altLang="en-US"/>
          </a:p>
        </p:txBody>
      </p:sp>
    </p:spTree>
    <p:extLst>
      <p:ext uri="{BB962C8B-B14F-4D97-AF65-F5344CB8AC3E}">
        <p14:creationId xmlns:p14="http://schemas.microsoft.com/office/powerpoint/2010/main" val="3581470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440</a:t>
            </a:r>
            <a:r>
              <a:rPr lang="zh-CN" altLang="en-US" dirty="0"/>
              <a:t>行左右代码</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21</a:t>
            </a:fld>
            <a:endParaRPr lang="zh-CN" altLang="en-US"/>
          </a:p>
        </p:txBody>
      </p:sp>
    </p:spTree>
    <p:extLst>
      <p:ext uri="{BB962C8B-B14F-4D97-AF65-F5344CB8AC3E}">
        <p14:creationId xmlns:p14="http://schemas.microsoft.com/office/powerpoint/2010/main" val="206737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、信息展示形式：无法同时实现二维和三维的图形信息显示。</a:t>
            </a:r>
          </a:p>
          <a:p>
            <a:r>
              <a:rPr lang="en-US" altLang="zh-CN" dirty="0"/>
              <a:t>2</a:t>
            </a:r>
            <a:r>
              <a:rPr lang="zh-CN" altLang="en-US" dirty="0"/>
              <a:t>、醒目化提示：远距离交互时，演示者和听众都无法看清光斑的具体位置。</a:t>
            </a:r>
          </a:p>
          <a:p>
            <a:r>
              <a:rPr lang="en-US" altLang="zh-CN" dirty="0"/>
              <a:t>3</a:t>
            </a:r>
            <a:r>
              <a:rPr lang="zh-CN" altLang="en-US" dirty="0"/>
              <a:t>、交互灵活方面：演示者需同时手持教鞭和激光笔进行交互。</a:t>
            </a:r>
          </a:p>
          <a:p>
            <a:r>
              <a:rPr lang="en-US" altLang="zh-CN" dirty="0"/>
              <a:t>4</a:t>
            </a:r>
            <a:r>
              <a:rPr lang="zh-CN" altLang="en-US" dirty="0"/>
              <a:t>、使用简单便捷：演示者需要手动进行初始化配置。</a:t>
            </a: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3</a:t>
            </a:fld>
            <a:endParaRPr lang="zh-CN" altLang="en-US"/>
          </a:p>
        </p:txBody>
      </p:sp>
    </p:spTree>
    <p:extLst>
      <p:ext uri="{BB962C8B-B14F-4D97-AF65-F5344CB8AC3E}">
        <p14:creationId xmlns:p14="http://schemas.microsoft.com/office/powerpoint/2010/main" val="122274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、在信息展示形式方面：增加了屏幕显示设备作为信息展示的载体，仅使用激光笔作为交互设备</a:t>
            </a:r>
            <a:r>
              <a:rPr lang="en-US" altLang="zh-CN" dirty="0"/>
              <a:t>,</a:t>
            </a:r>
            <a:r>
              <a:rPr lang="zh-CN" altLang="en-US" dirty="0"/>
              <a:t> 本文主要添加了在电子沙盘部分实现远程鼠标的功能。</a:t>
            </a:r>
          </a:p>
          <a:p>
            <a:r>
              <a:rPr lang="en-US" altLang="zh-CN" dirty="0"/>
              <a:t>2</a:t>
            </a:r>
            <a:r>
              <a:rPr lang="zh-CN" altLang="en-US" dirty="0"/>
              <a:t>、在整体设计方面：对关键设备进行选型，完成硬件架构的设计，并根据硬件存在问题完成软件架构设计。</a:t>
            </a:r>
          </a:p>
          <a:p>
            <a:r>
              <a:rPr lang="en-US" altLang="zh-CN" dirty="0"/>
              <a:t>3</a:t>
            </a:r>
            <a:r>
              <a:rPr lang="zh-CN" altLang="en-US" dirty="0"/>
              <a:t>、系统易用性方面：摄像头摆放位置受到空间条件的制约，系统配置需要手动完成，本文系统设计需完成自动化初始化配置。</a:t>
            </a:r>
          </a:p>
          <a:p>
            <a:r>
              <a:rPr lang="en-US" altLang="zh-CN" dirty="0"/>
              <a:t>4</a:t>
            </a:r>
            <a:r>
              <a:rPr lang="zh-CN" altLang="en-US" dirty="0"/>
              <a:t>、醒目化指示：已完成的实体沙盘部分利用灯光设备实现了醒目化提示，本文设计系统需完成大屏幕显示部分的醒目化提示。</a:t>
            </a: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4</a:t>
            </a:fld>
            <a:endParaRPr lang="zh-CN" altLang="en-US"/>
          </a:p>
        </p:txBody>
      </p:sp>
    </p:spTree>
    <p:extLst>
      <p:ext uri="{BB962C8B-B14F-4D97-AF65-F5344CB8AC3E}">
        <p14:creationId xmlns:p14="http://schemas.microsoft.com/office/powerpoint/2010/main" val="375430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该智能沙盘系统通过遥控激光笔与语音识别功能实现了用户与灯光设备、用户与演示屏幕之间的灵活交互，其中红框内的部分为本文研究的主要内容。</a:t>
            </a:r>
            <a:endParaRPr lang="en-US" altLang="zh-CN" dirty="0"/>
          </a:p>
          <a:p>
            <a:r>
              <a:rPr lang="zh-CN" altLang="en-US" dirty="0"/>
              <a:t>关键硬件设备是激光笔和摄像头，激光笔主要用于实现远程鼠标的功能，摄像头主要用于对屏幕和光斑信息进行捕捉。</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a:p>
        </p:txBody>
      </p:sp>
    </p:spTree>
    <p:extLst>
      <p:ext uri="{BB962C8B-B14F-4D97-AF65-F5344CB8AC3E}">
        <p14:creationId xmlns:p14="http://schemas.microsoft.com/office/powerpoint/2010/main" val="2897662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文用到的红外光斑发射器如图所示，该发射器可以发射两种光线，其中可见光用于指示激光光斑位置，红外线用于计算机识别光斑位置，按键位置包含按键功能和滚轮功能用于实现鼠标功能，该无线接收器，用于接收按键消息和滚轮消息以及红外光斑位置。本系统为摄像头配置了一个滤光片，主要用于消除屏幕自身光线和可见光的影响，当没加滤光片时，摄像头捕捉到的屏幕效果，加了滤光片之后基本可以消除可见光干扰对于红外光斑的识别的影响。</a:t>
            </a:r>
            <a:endParaRPr lang="en-US" altLang="zh-CN"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a:p>
        </p:txBody>
      </p:sp>
    </p:spTree>
    <p:extLst>
      <p:ext uri="{BB962C8B-B14F-4D97-AF65-F5344CB8AC3E}">
        <p14:creationId xmlns:p14="http://schemas.microsoft.com/office/powerpoint/2010/main" val="1690591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、摄像头摆放位置无法实现与屏幕显示的完全对准，本文设计系统需要实现自动化的屏幕配准功能。</a:t>
            </a:r>
          </a:p>
          <a:p>
            <a:r>
              <a:rPr lang="en-US" altLang="zh-CN" dirty="0"/>
              <a:t>2</a:t>
            </a:r>
            <a:r>
              <a:rPr lang="zh-CN" altLang="en-US" dirty="0"/>
              <a:t>、激光光斑不是一直出现在摄像头捕捉到的视频帧中，需考虑准确快速对激光光斑进行定位。</a:t>
            </a:r>
          </a:p>
          <a:p>
            <a:r>
              <a:rPr lang="en-US" altLang="zh-CN" dirty="0"/>
              <a:t>3</a:t>
            </a:r>
            <a:r>
              <a:rPr lang="zh-CN" altLang="en-US" dirty="0"/>
              <a:t>、摄像头捕捉区域和屏幕显示区域存在一定偏差，需要对光斑的坐标进行转换，并根据转换后的坐标实现远程鼠标功能。</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a:p>
        </p:txBody>
      </p:sp>
    </p:spTree>
    <p:extLst>
      <p:ext uri="{BB962C8B-B14F-4D97-AF65-F5344CB8AC3E}">
        <p14:creationId xmlns:p14="http://schemas.microsoft.com/office/powerpoint/2010/main" val="205451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zh-CN" altLang="en-US" dirty="0"/>
              <a:t>基于以上三个问题，本文软件是先把部分主要分为以下三个部分，三个部分之间的关系如图所示，首先要进行屏幕的初始化配置获得屏幕角点坐标，对光斑识别获取到的光斑坐标根据屏幕角点坐标进行坐标转换，最终实现远程鼠标的功能。</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8</a:t>
            </a:fld>
            <a:endParaRPr lang="zh-CN" altLang="en-US"/>
          </a:p>
        </p:txBody>
      </p:sp>
    </p:spTree>
    <p:extLst>
      <p:ext uri="{BB962C8B-B14F-4D97-AF65-F5344CB8AC3E}">
        <p14:creationId xmlns:p14="http://schemas.microsoft.com/office/powerpoint/2010/main" val="717064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部分需要解决的问题是，屏幕显示的内容和摄像头捕捉到的视频帧之间存在一定偏差，直接对其进行光斑识别，其坐标值存在很大误差，影响远程鼠标的使用体验。在物理沙盘部分，需要通过用户手动利用激光发射器在角点打点获得坐标转换参考点，这种配准方式受到用户操作水平的限制，也提高了系统的使用难度。本文设计了一种自动化的配准方式。</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a:p>
        </p:txBody>
      </p:sp>
    </p:spTree>
    <p:extLst>
      <p:ext uri="{BB962C8B-B14F-4D97-AF65-F5344CB8AC3E}">
        <p14:creationId xmlns:p14="http://schemas.microsoft.com/office/powerpoint/2010/main" val="276889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25F16CF-168A-4B81-88AA-3095F69A54E7}" type="datetimeFigureOut">
              <a:rPr lang="zh-CN" altLang="en-US" smtClean="0"/>
              <a:pPr/>
              <a:t>2021/5/20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C145C2-F018-45D5-8443-74502E4219D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F16CF-168A-4B81-88AA-3095F69A54E7}" type="datetimeFigureOut">
              <a:rPr lang="zh-CN" altLang="en-US" smtClean="0"/>
              <a:pPr/>
              <a:t>2021/5/20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145C2-F018-45D5-8443-74502E4219D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tif"/><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fif"/><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ti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tif"/><Relationship Id="rId4" Type="http://schemas.openxmlformats.org/officeDocument/2006/relationships/image" Target="../media/image15.ti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948" y="255269"/>
            <a:ext cx="3745424" cy="6858000"/>
          </a:xfrm>
          <a:prstGeom prst="rect">
            <a:avLst/>
          </a:prstGeom>
        </p:spPr>
      </p:pic>
      <p:sp>
        <p:nvSpPr>
          <p:cNvPr id="5" name="矩形 4"/>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2441989" y="1638232"/>
            <a:ext cx="5560546" cy="3333150"/>
            <a:chOff x="4582532" y="1982193"/>
            <a:chExt cx="4189053" cy="3333150"/>
          </a:xfrm>
        </p:grpSpPr>
        <p:sp>
          <p:nvSpPr>
            <p:cNvPr id="8" name="文本框 7"/>
            <p:cNvSpPr txBox="1"/>
            <p:nvPr/>
          </p:nvSpPr>
          <p:spPr>
            <a:xfrm>
              <a:off x="4582532" y="1982193"/>
              <a:ext cx="4189053" cy="1446550"/>
            </a:xfrm>
            <a:prstGeom prst="rect">
              <a:avLst/>
            </a:prstGeom>
            <a:noFill/>
          </p:spPr>
          <p:txBody>
            <a:bodyPr wrap="square" rtlCol="0">
              <a:spAutoFit/>
            </a:bodyPr>
            <a:lstStyle/>
            <a:p>
              <a:r>
                <a:rPr lang="zh-CN" altLang="en-US" sz="4400" b="1" dirty="0">
                  <a:solidFill>
                    <a:srgbClr val="64846E"/>
                  </a:solidFill>
                  <a:latin typeface="幼圆" panose="02010509060101010101" pitchFamily="49" charset="-122"/>
                  <a:ea typeface="幼圆" panose="02010509060101010101" pitchFamily="49" charset="-122"/>
                </a:rPr>
                <a:t>智能沙盘中的自动配置与光斑控制研究</a:t>
              </a:r>
            </a:p>
          </p:txBody>
        </p:sp>
        <p:sp>
          <p:nvSpPr>
            <p:cNvPr id="11" name="文本框 10"/>
            <p:cNvSpPr txBox="1"/>
            <p:nvPr/>
          </p:nvSpPr>
          <p:spPr>
            <a:xfrm>
              <a:off x="4603337" y="4354054"/>
              <a:ext cx="2821626" cy="961289"/>
            </a:xfrm>
            <a:prstGeom prst="rect">
              <a:avLst/>
            </a:prstGeom>
            <a:noFill/>
          </p:spPr>
          <p:txBody>
            <a:bodyPr wrap="square" rtlCol="0">
              <a:spAutoFit/>
            </a:bodyPr>
            <a:lstStyle/>
            <a:p>
              <a:pP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学生姓名：赵映南</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导       师：李纯喜</a:t>
              </a: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63" y="1792736"/>
            <a:ext cx="1621815" cy="1292046"/>
          </a:xfrm>
          <a:prstGeom prst="rect">
            <a:avLst/>
          </a:prstGeom>
        </p:spPr>
      </p:pic>
      <p:cxnSp>
        <p:nvCxnSpPr>
          <p:cNvPr id="12" name="直接连接符 11">
            <a:extLst>
              <a:ext uri="{FF2B5EF4-FFF2-40B4-BE49-F238E27FC236}">
                <a16:creationId xmlns:a16="http://schemas.microsoft.com/office/drawing/2014/main" id="{518AA57E-A502-4F4F-BA64-99C1EAEF66EF}"/>
              </a:ext>
            </a:extLst>
          </p:cNvPr>
          <p:cNvCxnSpPr/>
          <p:nvPr/>
        </p:nvCxnSpPr>
        <p:spPr>
          <a:xfrm flipV="1">
            <a:off x="2502857" y="3293223"/>
            <a:ext cx="5394176" cy="8803"/>
          </a:xfrm>
          <a:prstGeom prst="line">
            <a:avLst/>
          </a:prstGeom>
          <a:ln w="31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特征点提取</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sp>
        <p:nvSpPr>
          <p:cNvPr id="4" name="文本框 3">
            <a:extLst>
              <a:ext uri="{FF2B5EF4-FFF2-40B4-BE49-F238E27FC236}">
                <a16:creationId xmlns:a16="http://schemas.microsoft.com/office/drawing/2014/main" id="{7914938E-2769-4FFA-AB99-F498A433BFAC}"/>
              </a:ext>
            </a:extLst>
          </p:cNvPr>
          <p:cNvSpPr txBox="1"/>
          <p:nvPr/>
        </p:nvSpPr>
        <p:spPr>
          <a:xfrm>
            <a:off x="561975" y="2162175"/>
            <a:ext cx="10906125" cy="4420890"/>
          </a:xfrm>
          <a:prstGeom prst="rect">
            <a:avLst/>
          </a:prstGeom>
          <a:noFill/>
        </p:spPr>
        <p:txBody>
          <a:bodyPr wrap="square" rtlCol="0">
            <a:spAutoFit/>
          </a:bodyPr>
          <a:lstStyle/>
          <a:p>
            <a:pPr>
              <a:lnSpc>
                <a:spcPct val="200000"/>
              </a:lnSpc>
            </a:pPr>
            <a:r>
              <a:rPr lang="zh-CN" altLang="en-US" sz="2400" dirty="0"/>
              <a:t>出于使用系统的</a:t>
            </a:r>
            <a:r>
              <a:rPr lang="zh-CN" altLang="en-US" sz="2400" b="1" dirty="0"/>
              <a:t>实时性</a:t>
            </a:r>
            <a:r>
              <a:rPr lang="zh-CN" altLang="en-US" sz="2400" dirty="0"/>
              <a:t>考虑，本文系统选择</a:t>
            </a:r>
            <a:r>
              <a:rPr lang="en-US" altLang="zh-CN" sz="2400" b="1" dirty="0"/>
              <a:t>ORB</a:t>
            </a:r>
            <a:r>
              <a:rPr lang="zh-CN" altLang="en-US" sz="2400" b="1" dirty="0"/>
              <a:t>特征提取算法</a:t>
            </a:r>
            <a:r>
              <a:rPr lang="zh-CN" altLang="en-US" sz="2400" dirty="0"/>
              <a:t>进行特征点的提取。</a:t>
            </a:r>
            <a:endParaRPr lang="en-US" altLang="zh-CN" sz="2400" dirty="0"/>
          </a:p>
          <a:p>
            <a:pPr>
              <a:lnSpc>
                <a:spcPct val="200000"/>
              </a:lnSpc>
            </a:pPr>
            <a:r>
              <a:rPr lang="zh-CN" altLang="en-US" sz="2400" dirty="0"/>
              <a:t>该特征提取算法主要分为两步：</a:t>
            </a:r>
            <a:endParaRPr lang="en-US" altLang="zh-CN" sz="2400" dirty="0"/>
          </a:p>
          <a:p>
            <a:pPr>
              <a:lnSpc>
                <a:spcPct val="200000"/>
              </a:lnSpc>
            </a:pPr>
            <a:r>
              <a:rPr lang="zh-CN" altLang="en-US" sz="2400" dirty="0"/>
              <a:t>特征检测：从图像中查找</a:t>
            </a:r>
            <a:r>
              <a:rPr lang="zh-CN" altLang="en-US" sz="2400" b="1" dirty="0"/>
              <a:t>关键点</a:t>
            </a:r>
            <a:r>
              <a:rPr lang="zh-CN" altLang="en-US" sz="2400" dirty="0"/>
              <a:t>。</a:t>
            </a:r>
            <a:endParaRPr lang="en-US" altLang="zh-CN" sz="2400" dirty="0"/>
          </a:p>
          <a:p>
            <a:pPr>
              <a:lnSpc>
                <a:spcPct val="200000"/>
              </a:lnSpc>
            </a:pPr>
            <a:r>
              <a:rPr lang="zh-CN" altLang="en-US" sz="2400" dirty="0"/>
              <a:t>向量创建：为每个关键点计算相应的</a:t>
            </a:r>
            <a:r>
              <a:rPr lang="zh-CN" altLang="en-US" sz="2400" b="1" dirty="0"/>
              <a:t>特征向量</a:t>
            </a:r>
            <a:r>
              <a:rPr lang="zh-CN" altLang="en-US" sz="2400" dirty="0"/>
              <a:t>。</a:t>
            </a:r>
            <a:endParaRPr lang="en-US" altLang="zh-CN" sz="2400" dirty="0"/>
          </a:p>
          <a:p>
            <a:pPr>
              <a:lnSpc>
                <a:spcPct val="200000"/>
              </a:lnSpc>
            </a:pPr>
            <a:endParaRPr lang="en-US" altLang="zh-CN" sz="2400" dirty="0"/>
          </a:p>
          <a:p>
            <a:pPr>
              <a:lnSpc>
                <a:spcPct val="200000"/>
              </a:lnSpc>
            </a:pPr>
            <a:endParaRPr lang="zh-CN" altLang="en-US" sz="2400" dirty="0"/>
          </a:p>
        </p:txBody>
      </p:sp>
    </p:spTree>
    <p:extLst>
      <p:ext uri="{BB962C8B-B14F-4D97-AF65-F5344CB8AC3E}">
        <p14:creationId xmlns:p14="http://schemas.microsoft.com/office/powerpoint/2010/main" val="263433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特征点匹配</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4" name="图片 3">
            <a:extLst>
              <a:ext uri="{FF2B5EF4-FFF2-40B4-BE49-F238E27FC236}">
                <a16:creationId xmlns:a16="http://schemas.microsoft.com/office/drawing/2014/main" id="{DDD65DD8-EF5D-4622-A2DB-266D15C44FBF}"/>
              </a:ext>
            </a:extLst>
          </p:cNvPr>
          <p:cNvPicPr>
            <a:picLocks noChangeAspect="1"/>
          </p:cNvPicPr>
          <p:nvPr/>
        </p:nvPicPr>
        <p:blipFill>
          <a:blip r:embed="rId4"/>
          <a:stretch>
            <a:fillRect/>
          </a:stretch>
        </p:blipFill>
        <p:spPr>
          <a:xfrm>
            <a:off x="1984078" y="1949365"/>
            <a:ext cx="8209988" cy="3735763"/>
          </a:xfrm>
          <a:prstGeom prst="rect">
            <a:avLst/>
          </a:prstGeom>
        </p:spPr>
      </p:pic>
    </p:spTree>
    <p:extLst>
      <p:ext uri="{BB962C8B-B14F-4D97-AF65-F5344CB8AC3E}">
        <p14:creationId xmlns:p14="http://schemas.microsoft.com/office/powerpoint/2010/main" val="12581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C9C33EE-6947-4158-BE61-1195F6C17BC4}"/>
              </a:ext>
            </a:extLst>
          </p:cNvPr>
          <p:cNvPicPr>
            <a:picLocks noChangeAspect="1"/>
          </p:cNvPicPr>
          <p:nvPr/>
        </p:nvPicPr>
        <p:blipFill>
          <a:blip r:embed="rId3"/>
          <a:stretch>
            <a:fillRect/>
          </a:stretch>
        </p:blipFill>
        <p:spPr>
          <a:xfrm>
            <a:off x="485775" y="2059888"/>
            <a:ext cx="6819061" cy="3060589"/>
          </a:xfrm>
          <a:prstGeom prst="rect">
            <a:avLst/>
          </a:prstGeom>
        </p:spPr>
      </p:pic>
      <p:cxnSp>
        <p:nvCxnSpPr>
          <p:cNvPr id="10" name="直接箭头连接符 9">
            <a:extLst>
              <a:ext uri="{FF2B5EF4-FFF2-40B4-BE49-F238E27FC236}">
                <a16:creationId xmlns:a16="http://schemas.microsoft.com/office/drawing/2014/main" id="{35913094-8F42-4460-B893-50EB05C8D79A}"/>
              </a:ext>
            </a:extLst>
          </p:cNvPr>
          <p:cNvCxnSpPr>
            <a:cxnSpLocks/>
          </p:cNvCxnSpPr>
          <p:nvPr/>
        </p:nvCxnSpPr>
        <p:spPr>
          <a:xfrm>
            <a:off x="4565072" y="2665623"/>
            <a:ext cx="721360" cy="9245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误匹配点剔除</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sp>
        <p:nvSpPr>
          <p:cNvPr id="8" name="文本框 7">
            <a:extLst>
              <a:ext uri="{FF2B5EF4-FFF2-40B4-BE49-F238E27FC236}">
                <a16:creationId xmlns:a16="http://schemas.microsoft.com/office/drawing/2014/main" id="{29F0B53B-311C-43A8-8176-D52A34C945EE}"/>
              </a:ext>
            </a:extLst>
          </p:cNvPr>
          <p:cNvSpPr txBox="1"/>
          <p:nvPr/>
        </p:nvSpPr>
        <p:spPr>
          <a:xfrm>
            <a:off x="7778187" y="2569580"/>
            <a:ext cx="3507129" cy="1460272"/>
          </a:xfrm>
          <a:prstGeom prst="rect">
            <a:avLst/>
          </a:prstGeom>
          <a:noFill/>
        </p:spPr>
        <p:txBody>
          <a:bodyPr wrap="square" rtlCol="0">
            <a:spAutoFit/>
          </a:bodyPr>
          <a:lstStyle/>
          <a:p>
            <a:pPr>
              <a:lnSpc>
                <a:spcPct val="200000"/>
              </a:lnSpc>
            </a:pPr>
            <a:r>
              <a:rPr lang="zh-CN" altLang="en-US" sz="2400" dirty="0"/>
              <a:t>不进行错误匹配的剔除直接进行屏幕校准</a:t>
            </a:r>
          </a:p>
        </p:txBody>
      </p:sp>
    </p:spTree>
    <p:extLst>
      <p:ext uri="{BB962C8B-B14F-4D97-AF65-F5344CB8AC3E}">
        <p14:creationId xmlns:p14="http://schemas.microsoft.com/office/powerpoint/2010/main" val="4063854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误匹配点剔除</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22" name="图片 21">
            <a:extLst>
              <a:ext uri="{FF2B5EF4-FFF2-40B4-BE49-F238E27FC236}">
                <a16:creationId xmlns:a16="http://schemas.microsoft.com/office/drawing/2014/main" id="{1A4CEA13-DFEC-4C9D-86BC-483CC0516F38}"/>
              </a:ext>
            </a:extLst>
          </p:cNvPr>
          <p:cNvPicPr>
            <a:picLocks noChangeAspect="1"/>
          </p:cNvPicPr>
          <p:nvPr/>
        </p:nvPicPr>
        <p:blipFill>
          <a:blip r:embed="rId4"/>
          <a:stretch>
            <a:fillRect/>
          </a:stretch>
        </p:blipFill>
        <p:spPr>
          <a:xfrm>
            <a:off x="485775" y="2135664"/>
            <a:ext cx="6896249" cy="3060583"/>
          </a:xfrm>
          <a:prstGeom prst="rect">
            <a:avLst/>
          </a:prstGeom>
        </p:spPr>
      </p:pic>
      <p:sp>
        <p:nvSpPr>
          <p:cNvPr id="6" name="文本框 5">
            <a:extLst>
              <a:ext uri="{FF2B5EF4-FFF2-40B4-BE49-F238E27FC236}">
                <a16:creationId xmlns:a16="http://schemas.microsoft.com/office/drawing/2014/main" id="{AE47E7BB-B41A-484A-81CC-4140FF57E352}"/>
              </a:ext>
            </a:extLst>
          </p:cNvPr>
          <p:cNvSpPr txBox="1"/>
          <p:nvPr/>
        </p:nvSpPr>
        <p:spPr>
          <a:xfrm>
            <a:off x="7662441" y="2407534"/>
            <a:ext cx="3738622" cy="1460272"/>
          </a:xfrm>
          <a:prstGeom prst="rect">
            <a:avLst/>
          </a:prstGeom>
          <a:noFill/>
        </p:spPr>
        <p:txBody>
          <a:bodyPr wrap="square" rtlCol="0">
            <a:spAutoFit/>
          </a:bodyPr>
          <a:lstStyle/>
          <a:p>
            <a:pPr>
              <a:lnSpc>
                <a:spcPct val="200000"/>
              </a:lnSpc>
            </a:pPr>
            <a:r>
              <a:rPr lang="zh-CN" altLang="en-US" sz="2400" dirty="0"/>
              <a:t>利用</a:t>
            </a:r>
            <a:r>
              <a:rPr lang="en-US" altLang="zh-CN" sz="2400" dirty="0"/>
              <a:t>LMedS</a:t>
            </a:r>
            <a:r>
              <a:rPr lang="zh-CN" altLang="en-US" sz="2400" dirty="0"/>
              <a:t>算法剔除错误匹配点之后的屏幕校准</a:t>
            </a:r>
          </a:p>
        </p:txBody>
      </p:sp>
    </p:spTree>
    <p:extLst>
      <p:ext uri="{BB962C8B-B14F-4D97-AF65-F5344CB8AC3E}">
        <p14:creationId xmlns:p14="http://schemas.microsoft.com/office/powerpoint/2010/main" val="321596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误匹配点剔除</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5" name="图片 4">
            <a:extLst>
              <a:ext uri="{FF2B5EF4-FFF2-40B4-BE49-F238E27FC236}">
                <a16:creationId xmlns:a16="http://schemas.microsoft.com/office/drawing/2014/main" id="{49C31F73-15FF-4DCC-B9A8-0A5B70C4CB63}"/>
              </a:ext>
            </a:extLst>
          </p:cNvPr>
          <p:cNvPicPr>
            <a:picLocks noChangeAspect="1"/>
          </p:cNvPicPr>
          <p:nvPr/>
        </p:nvPicPr>
        <p:blipFill>
          <a:blip r:embed="rId4"/>
          <a:stretch>
            <a:fillRect/>
          </a:stretch>
        </p:blipFill>
        <p:spPr>
          <a:xfrm>
            <a:off x="485775" y="2063939"/>
            <a:ext cx="6748857" cy="3042168"/>
          </a:xfrm>
          <a:prstGeom prst="rect">
            <a:avLst/>
          </a:prstGeom>
        </p:spPr>
      </p:pic>
      <p:sp>
        <p:nvSpPr>
          <p:cNvPr id="6" name="文本框 5">
            <a:extLst>
              <a:ext uri="{FF2B5EF4-FFF2-40B4-BE49-F238E27FC236}">
                <a16:creationId xmlns:a16="http://schemas.microsoft.com/office/drawing/2014/main" id="{A07D9821-E0B0-414B-AFE7-C19210EA59FA}"/>
              </a:ext>
            </a:extLst>
          </p:cNvPr>
          <p:cNvSpPr txBox="1"/>
          <p:nvPr/>
        </p:nvSpPr>
        <p:spPr>
          <a:xfrm>
            <a:off x="7616142" y="2430684"/>
            <a:ext cx="3912243" cy="1460272"/>
          </a:xfrm>
          <a:prstGeom prst="rect">
            <a:avLst/>
          </a:prstGeom>
          <a:noFill/>
        </p:spPr>
        <p:txBody>
          <a:bodyPr wrap="square" rtlCol="0">
            <a:spAutoFit/>
          </a:bodyPr>
          <a:lstStyle/>
          <a:p>
            <a:pPr>
              <a:lnSpc>
                <a:spcPct val="200000"/>
              </a:lnSpc>
            </a:pPr>
            <a:r>
              <a:rPr lang="zh-CN" altLang="en-US" sz="2400" dirty="0"/>
              <a:t>利用</a:t>
            </a:r>
            <a:r>
              <a:rPr lang="en-US" altLang="zh-CN" sz="2400" dirty="0"/>
              <a:t>RANSAC</a:t>
            </a:r>
            <a:r>
              <a:rPr lang="zh-CN" altLang="en-US" sz="2400" dirty="0"/>
              <a:t>算法剔除错误匹配点之后的屏幕校准</a:t>
            </a:r>
          </a:p>
        </p:txBody>
      </p:sp>
    </p:spTree>
    <p:extLst>
      <p:ext uri="{BB962C8B-B14F-4D97-AF65-F5344CB8AC3E}">
        <p14:creationId xmlns:p14="http://schemas.microsoft.com/office/powerpoint/2010/main" val="231554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误匹配点剔除</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graphicFrame>
        <p:nvGraphicFramePr>
          <p:cNvPr id="6" name="表格 6">
            <a:extLst>
              <a:ext uri="{FF2B5EF4-FFF2-40B4-BE49-F238E27FC236}">
                <a16:creationId xmlns:a16="http://schemas.microsoft.com/office/drawing/2014/main" id="{A7B51013-C771-4919-83EF-97319264B9FD}"/>
              </a:ext>
            </a:extLst>
          </p:cNvPr>
          <p:cNvGraphicFramePr>
            <a:graphicFrameLocks noGrp="1"/>
          </p:cNvGraphicFramePr>
          <p:nvPr>
            <p:extLst>
              <p:ext uri="{D42A27DB-BD31-4B8C-83A1-F6EECF244321}">
                <p14:modId xmlns:p14="http://schemas.microsoft.com/office/powerpoint/2010/main" val="4068608334"/>
              </p:ext>
            </p:extLst>
          </p:nvPr>
        </p:nvGraphicFramePr>
        <p:xfrm>
          <a:off x="2025072" y="2684778"/>
          <a:ext cx="8128000" cy="2327594"/>
        </p:xfrm>
        <a:graphic>
          <a:graphicData uri="http://schemas.openxmlformats.org/drawingml/2006/table">
            <a:tbl>
              <a:tblPr firstRow="1" bandRow="1">
                <a:tableStyleId>{10A1B5D5-9B99-4C35-A422-299274C87663}</a:tableStyleId>
              </a:tblPr>
              <a:tblGrid>
                <a:gridCol w="4064000">
                  <a:extLst>
                    <a:ext uri="{9D8B030D-6E8A-4147-A177-3AD203B41FA5}">
                      <a16:colId xmlns:a16="http://schemas.microsoft.com/office/drawing/2014/main" val="786798976"/>
                    </a:ext>
                  </a:extLst>
                </a:gridCol>
                <a:gridCol w="4064000">
                  <a:extLst>
                    <a:ext uri="{9D8B030D-6E8A-4147-A177-3AD203B41FA5}">
                      <a16:colId xmlns:a16="http://schemas.microsoft.com/office/drawing/2014/main" val="3793601706"/>
                    </a:ext>
                  </a:extLst>
                </a:gridCol>
              </a:tblGrid>
              <a:tr h="370840">
                <a:tc>
                  <a:txBody>
                    <a:bodyPr/>
                    <a:lstStyle/>
                    <a:p>
                      <a:pPr>
                        <a:lnSpc>
                          <a:spcPct val="150000"/>
                        </a:lnSpc>
                      </a:pPr>
                      <a:r>
                        <a:rPr lang="zh-CN" altLang="en-US" sz="2400" dirty="0"/>
                        <a:t>方式</a:t>
                      </a:r>
                    </a:p>
                  </a:txBody>
                  <a:tcPr/>
                </a:tc>
                <a:tc>
                  <a:txBody>
                    <a:bodyPr/>
                    <a:lstStyle/>
                    <a:p>
                      <a:pPr>
                        <a:lnSpc>
                          <a:spcPct val="150000"/>
                        </a:lnSpc>
                      </a:pPr>
                      <a:r>
                        <a:rPr lang="zh-CN" altLang="en-US" sz="2400" dirty="0"/>
                        <a:t>用时（</a:t>
                      </a:r>
                      <a:r>
                        <a:rPr lang="en-US" altLang="zh-CN" sz="2400" dirty="0"/>
                        <a:t>ms</a:t>
                      </a:r>
                      <a:r>
                        <a:rPr lang="zh-CN" altLang="en-US" sz="2400" dirty="0"/>
                        <a:t>）</a:t>
                      </a:r>
                    </a:p>
                  </a:txBody>
                  <a:tcPr/>
                </a:tc>
                <a:extLst>
                  <a:ext uri="{0D108BD9-81ED-4DB2-BD59-A6C34878D82A}">
                    <a16:rowId xmlns:a16="http://schemas.microsoft.com/office/drawing/2014/main" val="1277518433"/>
                  </a:ext>
                </a:extLst>
              </a:tr>
              <a:tr h="370840">
                <a:tc>
                  <a:txBody>
                    <a:bodyPr/>
                    <a:lstStyle/>
                    <a:p>
                      <a:pPr>
                        <a:lnSpc>
                          <a:spcPct val="150000"/>
                        </a:lnSpc>
                      </a:pPr>
                      <a:r>
                        <a:rPr lang="zh-CN" altLang="en-US" sz="2400" dirty="0"/>
                        <a:t>不剔除</a:t>
                      </a:r>
                    </a:p>
                  </a:txBody>
                  <a:tcPr/>
                </a:tc>
                <a:tc>
                  <a:txBody>
                    <a:bodyPr/>
                    <a:lstStyle/>
                    <a:p>
                      <a:pPr>
                        <a:lnSpc>
                          <a:spcPct val="150000"/>
                        </a:lnSpc>
                      </a:pPr>
                      <a:r>
                        <a:rPr lang="en-US" altLang="zh-CN" sz="2400" dirty="0"/>
                        <a:t>10.2962</a:t>
                      </a:r>
                      <a:endParaRPr lang="zh-CN" altLang="en-US" sz="2400" dirty="0"/>
                    </a:p>
                  </a:txBody>
                  <a:tcPr/>
                </a:tc>
                <a:extLst>
                  <a:ext uri="{0D108BD9-81ED-4DB2-BD59-A6C34878D82A}">
                    <a16:rowId xmlns:a16="http://schemas.microsoft.com/office/drawing/2014/main" val="932769771"/>
                  </a:ext>
                </a:extLst>
              </a:tr>
              <a:tr h="370840">
                <a:tc>
                  <a:txBody>
                    <a:bodyPr/>
                    <a:lstStyle/>
                    <a:p>
                      <a:pPr>
                        <a:lnSpc>
                          <a:spcPct val="150000"/>
                        </a:lnSpc>
                      </a:pPr>
                      <a:r>
                        <a:rPr lang="en-US" altLang="zh-CN" sz="2400" dirty="0"/>
                        <a:t>LMedS</a:t>
                      </a:r>
                      <a:endParaRPr lang="zh-CN" altLang="en-US" sz="2400" dirty="0"/>
                    </a:p>
                  </a:txBody>
                  <a:tcPr/>
                </a:tc>
                <a:tc>
                  <a:txBody>
                    <a:bodyPr/>
                    <a:lstStyle/>
                    <a:p>
                      <a:pPr>
                        <a:lnSpc>
                          <a:spcPct val="150000"/>
                        </a:lnSpc>
                      </a:pPr>
                      <a:r>
                        <a:rPr lang="en-US" altLang="zh-CN" sz="2400" dirty="0"/>
                        <a:t>30.1569</a:t>
                      </a:r>
                      <a:endParaRPr lang="zh-CN" altLang="en-US" sz="2400" dirty="0"/>
                    </a:p>
                  </a:txBody>
                  <a:tcPr/>
                </a:tc>
                <a:extLst>
                  <a:ext uri="{0D108BD9-81ED-4DB2-BD59-A6C34878D82A}">
                    <a16:rowId xmlns:a16="http://schemas.microsoft.com/office/drawing/2014/main" val="202559806"/>
                  </a:ext>
                </a:extLst>
              </a:tr>
              <a:tr h="370840">
                <a:tc>
                  <a:txBody>
                    <a:bodyPr/>
                    <a:lstStyle/>
                    <a:p>
                      <a:pPr>
                        <a:lnSpc>
                          <a:spcPct val="150000"/>
                        </a:lnSpc>
                      </a:pPr>
                      <a:r>
                        <a:rPr lang="en-US" altLang="zh-CN" sz="2400" dirty="0"/>
                        <a:t>RANSAC</a:t>
                      </a:r>
                      <a:endParaRPr lang="zh-CN" altLang="en-US" sz="2400" dirty="0"/>
                    </a:p>
                  </a:txBody>
                  <a:tcPr/>
                </a:tc>
                <a:tc>
                  <a:txBody>
                    <a:bodyPr/>
                    <a:lstStyle/>
                    <a:p>
                      <a:pPr>
                        <a:lnSpc>
                          <a:spcPct val="150000"/>
                        </a:lnSpc>
                      </a:pPr>
                      <a:r>
                        <a:rPr lang="en-US" altLang="zh-CN" sz="2400" dirty="0"/>
                        <a:t>4.6604</a:t>
                      </a:r>
                      <a:endParaRPr lang="zh-CN" altLang="en-US" sz="2400" dirty="0"/>
                    </a:p>
                  </a:txBody>
                  <a:tcPr/>
                </a:tc>
                <a:extLst>
                  <a:ext uri="{0D108BD9-81ED-4DB2-BD59-A6C34878D82A}">
                    <a16:rowId xmlns:a16="http://schemas.microsoft.com/office/drawing/2014/main" val="2854885105"/>
                  </a:ext>
                </a:extLst>
              </a:tr>
            </a:tbl>
          </a:graphicData>
        </a:graphic>
      </p:graphicFrame>
    </p:spTree>
    <p:extLst>
      <p:ext uri="{BB962C8B-B14F-4D97-AF65-F5344CB8AC3E}">
        <p14:creationId xmlns:p14="http://schemas.microsoft.com/office/powerpoint/2010/main" val="1714503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光斑识别</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4" name="图片 3">
            <a:extLst>
              <a:ext uri="{FF2B5EF4-FFF2-40B4-BE49-F238E27FC236}">
                <a16:creationId xmlns:a16="http://schemas.microsoft.com/office/drawing/2014/main" id="{599FDE98-C132-4659-9E9D-E63BFBEF37E6}"/>
              </a:ext>
            </a:extLst>
          </p:cNvPr>
          <p:cNvPicPr>
            <a:picLocks noChangeAspect="1"/>
          </p:cNvPicPr>
          <p:nvPr/>
        </p:nvPicPr>
        <p:blipFill>
          <a:blip r:embed="rId4"/>
          <a:stretch>
            <a:fillRect/>
          </a:stretch>
        </p:blipFill>
        <p:spPr>
          <a:xfrm>
            <a:off x="1143886" y="1870978"/>
            <a:ext cx="3082673" cy="4458702"/>
          </a:xfrm>
          <a:prstGeom prst="rect">
            <a:avLst/>
          </a:prstGeom>
        </p:spPr>
      </p:pic>
      <p:pic>
        <p:nvPicPr>
          <p:cNvPr id="8" name="图片 7">
            <a:extLst>
              <a:ext uri="{FF2B5EF4-FFF2-40B4-BE49-F238E27FC236}">
                <a16:creationId xmlns:a16="http://schemas.microsoft.com/office/drawing/2014/main" id="{5D7CBF1F-3B3C-45D8-9E0C-A8C1285D2ED4}"/>
              </a:ext>
            </a:extLst>
          </p:cNvPr>
          <p:cNvPicPr>
            <a:picLocks noChangeAspect="1"/>
          </p:cNvPicPr>
          <p:nvPr/>
        </p:nvPicPr>
        <p:blipFill rotWithShape="1">
          <a:blip r:embed="rId5"/>
          <a:srcRect t="35094" r="78132"/>
          <a:stretch/>
        </p:blipFill>
        <p:spPr>
          <a:xfrm>
            <a:off x="9379707" y="2554550"/>
            <a:ext cx="2007371" cy="3073479"/>
          </a:xfrm>
          <a:prstGeom prst="rect">
            <a:avLst/>
          </a:prstGeom>
        </p:spPr>
      </p:pic>
      <p:pic>
        <p:nvPicPr>
          <p:cNvPr id="7" name="图片 6">
            <a:extLst>
              <a:ext uri="{FF2B5EF4-FFF2-40B4-BE49-F238E27FC236}">
                <a16:creationId xmlns:a16="http://schemas.microsoft.com/office/drawing/2014/main" id="{9A8368DC-FFFF-412A-9A5B-E4C9BFACD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5583" y="1949365"/>
            <a:ext cx="3911600" cy="4025900"/>
          </a:xfrm>
          <a:prstGeom prst="rect">
            <a:avLst/>
          </a:prstGeom>
        </p:spPr>
      </p:pic>
    </p:spTree>
    <p:extLst>
      <p:ext uri="{BB962C8B-B14F-4D97-AF65-F5344CB8AC3E}">
        <p14:creationId xmlns:p14="http://schemas.microsoft.com/office/powerpoint/2010/main" val="1459446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坐标转换</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7" name="图片 6">
            <a:extLst>
              <a:ext uri="{FF2B5EF4-FFF2-40B4-BE49-F238E27FC236}">
                <a16:creationId xmlns:a16="http://schemas.microsoft.com/office/drawing/2014/main" id="{47F451D5-5C9A-4505-8D75-C13E7A763AFD}"/>
              </a:ext>
            </a:extLst>
          </p:cNvPr>
          <p:cNvPicPr>
            <a:picLocks noChangeAspect="1"/>
          </p:cNvPicPr>
          <p:nvPr/>
        </p:nvPicPr>
        <p:blipFill>
          <a:blip r:embed="rId4"/>
          <a:stretch>
            <a:fillRect/>
          </a:stretch>
        </p:blipFill>
        <p:spPr>
          <a:xfrm>
            <a:off x="949345" y="2233816"/>
            <a:ext cx="4160289" cy="3195434"/>
          </a:xfrm>
          <a:prstGeom prst="rect">
            <a:avLst/>
          </a:prstGeom>
        </p:spPr>
      </p:pic>
      <p:pic>
        <p:nvPicPr>
          <p:cNvPr id="8" name="图片 7">
            <a:extLst>
              <a:ext uri="{FF2B5EF4-FFF2-40B4-BE49-F238E27FC236}">
                <a16:creationId xmlns:a16="http://schemas.microsoft.com/office/drawing/2014/main" id="{5EF17202-ED34-40FE-83CC-CCC934DF47F2}"/>
              </a:ext>
            </a:extLst>
          </p:cNvPr>
          <p:cNvPicPr>
            <a:picLocks noChangeAspect="1"/>
          </p:cNvPicPr>
          <p:nvPr/>
        </p:nvPicPr>
        <p:blipFill>
          <a:blip r:embed="rId5"/>
          <a:stretch>
            <a:fillRect/>
          </a:stretch>
        </p:blipFill>
        <p:spPr>
          <a:xfrm>
            <a:off x="5213544" y="3434562"/>
            <a:ext cx="5707645" cy="1047750"/>
          </a:xfrm>
          <a:prstGeom prst="rect">
            <a:avLst/>
          </a:prstGeom>
        </p:spPr>
      </p:pic>
      <p:sp>
        <p:nvSpPr>
          <p:cNvPr id="9" name="文本框 8">
            <a:extLst>
              <a:ext uri="{FF2B5EF4-FFF2-40B4-BE49-F238E27FC236}">
                <a16:creationId xmlns:a16="http://schemas.microsoft.com/office/drawing/2014/main" id="{C56FC0F5-2671-4D40-91E1-B56DAA52FB05}"/>
              </a:ext>
            </a:extLst>
          </p:cNvPr>
          <p:cNvSpPr txBox="1"/>
          <p:nvPr/>
        </p:nvSpPr>
        <p:spPr>
          <a:xfrm>
            <a:off x="5489905" y="4436782"/>
            <a:ext cx="5929875" cy="1460272"/>
          </a:xfrm>
          <a:prstGeom prst="rect">
            <a:avLst/>
          </a:prstGeom>
          <a:noFill/>
        </p:spPr>
        <p:txBody>
          <a:bodyPr wrap="square" rtlCol="0">
            <a:spAutoFit/>
          </a:bodyPr>
          <a:lstStyle/>
          <a:p>
            <a:pPr>
              <a:lnSpc>
                <a:spcPct val="200000"/>
              </a:lnSpc>
            </a:pPr>
            <a:r>
              <a:rPr lang="en-US" altLang="zh-CN" sz="2400" dirty="0"/>
              <a:t>RANSAC</a:t>
            </a:r>
            <a:r>
              <a:rPr lang="zh-CN" altLang="en-US" sz="2400" dirty="0"/>
              <a:t>算法计算出来的屏幕角点坐标为（</a:t>
            </a:r>
            <a:r>
              <a:rPr lang="en-US" altLang="zh-CN" sz="2400" dirty="0"/>
              <a:t>74.99</a:t>
            </a:r>
            <a:r>
              <a:rPr lang="zh-CN" altLang="en-US" sz="2400" dirty="0"/>
              <a:t>，</a:t>
            </a:r>
            <a:r>
              <a:rPr lang="en-US" altLang="zh-CN" sz="2400" dirty="0"/>
              <a:t>52.08</a:t>
            </a:r>
            <a:r>
              <a:rPr lang="zh-CN" altLang="en-US" sz="2400" dirty="0"/>
              <a:t>），偏转角度为</a:t>
            </a:r>
            <a:r>
              <a:rPr lang="en-US" altLang="zh-CN" sz="2400" dirty="0"/>
              <a:t>48.58°</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AC13F5BB-870D-472B-94F3-8C9540480D3A}"/>
                  </a:ext>
                </a:extLst>
              </p:cNvPr>
              <p:cNvSpPr txBox="1"/>
              <p:nvPr/>
            </p:nvSpPr>
            <p:spPr>
              <a:xfrm>
                <a:off x="5463063" y="1829751"/>
                <a:ext cx="5814128" cy="1460272"/>
              </a:xfrm>
              <a:prstGeom prst="rect">
                <a:avLst/>
              </a:prstGeom>
              <a:noFill/>
            </p:spPr>
            <p:txBody>
              <a:bodyPr wrap="square" rtlCol="0">
                <a:spAutoFit/>
              </a:bodyPr>
              <a:lstStyle/>
              <a:p>
                <a:pPr>
                  <a:lnSpc>
                    <a:spcPct val="200000"/>
                  </a:lnSpc>
                </a:pPr>
                <a:r>
                  <a:rPr lang="zh-CN" altLang="en-US" sz="2400" dirty="0"/>
                  <a:t>其中</a:t>
                </a:r>
                <a:r>
                  <a:rPr lang="en-US" altLang="zh-CN" sz="2400" dirty="0"/>
                  <a:t>X-O-Y</a:t>
                </a:r>
                <a:r>
                  <a:rPr lang="zh-CN" altLang="en-US" sz="2400" dirty="0"/>
                  <a:t>为摄像头捕获区域坐标系</a:t>
                </a:r>
                <a:endParaRPr lang="en-US" altLang="zh-CN" sz="2400" dirty="0"/>
              </a:p>
              <a:p>
                <a:pPr>
                  <a:lnSpc>
                    <a:spcPct val="200000"/>
                  </a:lnSpc>
                </a:pPr>
                <a14:m>
                  <m:oMath xmlns:m="http://schemas.openxmlformats.org/officeDocument/2006/math">
                    <m:sSup>
                      <m:sSupPr>
                        <m:ctrlPr>
                          <a:rPr lang="en-US" altLang="zh-CN" sz="2400" i="1" smtClean="0">
                            <a:latin typeface="Cambria Math" panose="02040503050406030204" pitchFamily="18" charset="0"/>
                          </a:rPr>
                        </m:ctrlPr>
                      </m:sSupPr>
                      <m:e>
                        <m:r>
                          <a:rPr lang="en-US" altLang="zh-CN" sz="2400" b="0" i="1" smtClean="0">
                            <a:latin typeface="Cambria Math" panose="02040503050406030204" pitchFamily="18" charset="0"/>
                          </a:rPr>
                          <m:t>𝑋</m:t>
                        </m:r>
                      </m:e>
                      <m:sup>
                        <m:r>
                          <a:rPr lang="en-US" altLang="zh-CN" sz="2400" b="0" i="1" smtClean="0">
                            <a:latin typeface="Cambria Math" panose="02040503050406030204" pitchFamily="18" charset="0"/>
                          </a:rPr>
                          <m:t>′</m:t>
                        </m:r>
                      </m:sup>
                    </m:sSup>
                    <m:r>
                      <a:rPr lang="en-US" altLang="zh-CN" sz="2400">
                        <a:latin typeface="Cambria Math" panose="02040503050406030204" pitchFamily="18" charset="0"/>
                      </a:rPr>
                      <m:t>−</m:t>
                    </m:r>
                    <m:r>
                      <a:rPr lang="en-US" altLang="zh-CN" sz="2400" i="1">
                        <a:latin typeface="Cambria Math" panose="02040503050406030204" pitchFamily="18" charset="0"/>
                      </a:rPr>
                      <m:t>𝑜</m:t>
                    </m:r>
                    <m:r>
                      <a:rPr lang="en-US" altLang="zh-CN" sz="2400" i="1">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𝑌</m:t>
                        </m:r>
                      </m:e>
                      <m:sup>
                        <m:r>
                          <a:rPr lang="en-US" altLang="zh-CN" sz="2400" b="0" i="1" smtClean="0">
                            <a:latin typeface="Cambria Math" panose="02040503050406030204" pitchFamily="18" charset="0"/>
                          </a:rPr>
                          <m:t>′</m:t>
                        </m:r>
                      </m:sup>
                    </m:sSup>
                    <m:r>
                      <a:rPr lang="zh-CN" altLang="en-US" sz="2400" i="1">
                        <a:latin typeface="Cambria Math" panose="02040503050406030204" pitchFamily="18" charset="0"/>
                      </a:rPr>
                      <m:t>为</m:t>
                    </m:r>
                  </m:oMath>
                </a14:m>
                <a:r>
                  <a:rPr lang="zh-CN" altLang="en-US" sz="2400" dirty="0"/>
                  <a:t>屏幕显示区域坐标系</a:t>
                </a:r>
              </a:p>
            </p:txBody>
          </p:sp>
        </mc:Choice>
        <mc:Fallback xmlns="">
          <p:sp>
            <p:nvSpPr>
              <p:cNvPr id="4" name="文本框 3">
                <a:extLst>
                  <a:ext uri="{FF2B5EF4-FFF2-40B4-BE49-F238E27FC236}">
                    <a16:creationId xmlns:a16="http://schemas.microsoft.com/office/drawing/2014/main" id="{AC13F5BB-870D-472B-94F3-8C9540480D3A}"/>
                  </a:ext>
                </a:extLst>
              </p:cNvPr>
              <p:cNvSpPr txBox="1">
                <a:spLocks noRot="1" noChangeAspect="1" noMove="1" noResize="1" noEditPoints="1" noAdjustHandles="1" noChangeArrowheads="1" noChangeShapeType="1" noTextEdit="1"/>
              </p:cNvSpPr>
              <p:nvPr/>
            </p:nvSpPr>
            <p:spPr>
              <a:xfrm>
                <a:off x="5463063" y="1829751"/>
                <a:ext cx="5814128" cy="1460272"/>
              </a:xfrm>
              <a:prstGeom prst="rect">
                <a:avLst/>
              </a:prstGeom>
              <a:blipFill>
                <a:blip r:embed="rId6"/>
                <a:stretch>
                  <a:fillRect l="-1572" b="-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29622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鼠标追踪</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4" name="图片 3">
            <a:extLst>
              <a:ext uri="{FF2B5EF4-FFF2-40B4-BE49-F238E27FC236}">
                <a16:creationId xmlns:a16="http://schemas.microsoft.com/office/drawing/2014/main" id="{C3729850-73F3-4D48-A30B-049358A291FA}"/>
              </a:ext>
            </a:extLst>
          </p:cNvPr>
          <p:cNvPicPr>
            <a:picLocks noChangeAspect="1"/>
          </p:cNvPicPr>
          <p:nvPr/>
        </p:nvPicPr>
        <p:blipFill>
          <a:blip r:embed="rId4"/>
          <a:stretch>
            <a:fillRect/>
          </a:stretch>
        </p:blipFill>
        <p:spPr>
          <a:xfrm>
            <a:off x="687621" y="1949366"/>
            <a:ext cx="3989153" cy="4209346"/>
          </a:xfrm>
          <a:prstGeom prst="rect">
            <a:avLst/>
          </a:prstGeom>
        </p:spPr>
      </p:pic>
      <p:pic>
        <p:nvPicPr>
          <p:cNvPr id="5" name="图片 4">
            <a:extLst>
              <a:ext uri="{FF2B5EF4-FFF2-40B4-BE49-F238E27FC236}">
                <a16:creationId xmlns:a16="http://schemas.microsoft.com/office/drawing/2014/main" id="{4EADDFB6-D3A7-402F-BD78-F4D9F1111001}"/>
              </a:ext>
            </a:extLst>
          </p:cNvPr>
          <p:cNvPicPr>
            <a:picLocks noChangeAspect="1"/>
          </p:cNvPicPr>
          <p:nvPr/>
        </p:nvPicPr>
        <p:blipFill>
          <a:blip r:embed="rId5"/>
          <a:stretch>
            <a:fillRect/>
          </a:stretch>
        </p:blipFill>
        <p:spPr>
          <a:xfrm>
            <a:off x="5523861" y="3524760"/>
            <a:ext cx="6049013" cy="2256915"/>
          </a:xfrm>
          <a:prstGeom prst="rect">
            <a:avLst/>
          </a:prstGeom>
        </p:spPr>
      </p:pic>
    </p:spTree>
    <p:extLst>
      <p:ext uri="{BB962C8B-B14F-4D97-AF65-F5344CB8AC3E}">
        <p14:creationId xmlns:p14="http://schemas.microsoft.com/office/powerpoint/2010/main" val="1434856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系统评估</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4" name="图片 3">
            <a:extLst>
              <a:ext uri="{FF2B5EF4-FFF2-40B4-BE49-F238E27FC236}">
                <a16:creationId xmlns:a16="http://schemas.microsoft.com/office/drawing/2014/main" id="{700509D4-A506-4A27-BB17-C952A2DCA65B}"/>
              </a:ext>
            </a:extLst>
          </p:cNvPr>
          <p:cNvPicPr>
            <a:picLocks noChangeAspect="1"/>
          </p:cNvPicPr>
          <p:nvPr/>
        </p:nvPicPr>
        <p:blipFill>
          <a:blip r:embed="rId4"/>
          <a:stretch>
            <a:fillRect/>
          </a:stretch>
        </p:blipFill>
        <p:spPr>
          <a:xfrm>
            <a:off x="578965" y="2021489"/>
            <a:ext cx="5326377" cy="2802374"/>
          </a:xfrm>
          <a:prstGeom prst="rect">
            <a:avLst/>
          </a:prstGeom>
        </p:spPr>
      </p:pic>
      <p:pic>
        <p:nvPicPr>
          <p:cNvPr id="5" name="图片 4">
            <a:extLst>
              <a:ext uri="{FF2B5EF4-FFF2-40B4-BE49-F238E27FC236}">
                <a16:creationId xmlns:a16="http://schemas.microsoft.com/office/drawing/2014/main" id="{D5C6B03A-C146-4580-AF7F-73D326E89831}"/>
              </a:ext>
            </a:extLst>
          </p:cNvPr>
          <p:cNvPicPr>
            <a:picLocks noChangeAspect="1"/>
          </p:cNvPicPr>
          <p:nvPr/>
        </p:nvPicPr>
        <p:blipFill>
          <a:blip r:embed="rId5"/>
          <a:stretch>
            <a:fillRect/>
          </a:stretch>
        </p:blipFill>
        <p:spPr>
          <a:xfrm>
            <a:off x="6286660" y="2134287"/>
            <a:ext cx="5388501" cy="1418538"/>
          </a:xfrm>
          <a:prstGeom prst="rect">
            <a:avLst/>
          </a:prstGeom>
        </p:spPr>
      </p:pic>
      <p:pic>
        <p:nvPicPr>
          <p:cNvPr id="6" name="图片 5">
            <a:extLst>
              <a:ext uri="{FF2B5EF4-FFF2-40B4-BE49-F238E27FC236}">
                <a16:creationId xmlns:a16="http://schemas.microsoft.com/office/drawing/2014/main" id="{D02870FC-5617-4CAF-B5FF-3AF0C6C84E31}"/>
              </a:ext>
            </a:extLst>
          </p:cNvPr>
          <p:cNvPicPr>
            <a:picLocks noChangeAspect="1"/>
          </p:cNvPicPr>
          <p:nvPr/>
        </p:nvPicPr>
        <p:blipFill>
          <a:blip r:embed="rId6"/>
          <a:stretch>
            <a:fillRect/>
          </a:stretch>
        </p:blipFill>
        <p:spPr>
          <a:xfrm>
            <a:off x="6224534" y="3663026"/>
            <a:ext cx="5388500" cy="2802374"/>
          </a:xfrm>
          <a:prstGeom prst="rect">
            <a:avLst/>
          </a:prstGeom>
        </p:spPr>
      </p:pic>
    </p:spTree>
    <p:extLst>
      <p:ext uri="{BB962C8B-B14F-4D97-AF65-F5344CB8AC3E}">
        <p14:creationId xmlns:p14="http://schemas.microsoft.com/office/powerpoint/2010/main" val="2632414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研究背景</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graphicFrame>
        <p:nvGraphicFramePr>
          <p:cNvPr id="4" name="表格 3">
            <a:extLst>
              <a:ext uri="{FF2B5EF4-FFF2-40B4-BE49-F238E27FC236}">
                <a16:creationId xmlns:a16="http://schemas.microsoft.com/office/drawing/2014/main" id="{4BD3326A-ACC0-43CE-8AF6-1B6D31E18C56}"/>
              </a:ext>
            </a:extLst>
          </p:cNvPr>
          <p:cNvGraphicFramePr>
            <a:graphicFrameLocks noGrp="1"/>
          </p:cNvGraphicFramePr>
          <p:nvPr>
            <p:extLst>
              <p:ext uri="{D42A27DB-BD31-4B8C-83A1-F6EECF244321}">
                <p14:modId xmlns:p14="http://schemas.microsoft.com/office/powerpoint/2010/main" val="1630831403"/>
              </p:ext>
            </p:extLst>
          </p:nvPr>
        </p:nvGraphicFramePr>
        <p:xfrm>
          <a:off x="476250" y="1929526"/>
          <a:ext cx="6810376" cy="3916531"/>
        </p:xfrm>
        <a:graphic>
          <a:graphicData uri="http://schemas.openxmlformats.org/drawingml/2006/table">
            <a:tbl>
              <a:tblPr firstRow="1" bandRow="1">
                <a:tableStyleId>{93296810-A885-4BE3-A3E7-6D5BEEA58F35}</a:tableStyleId>
              </a:tblPr>
              <a:tblGrid>
                <a:gridCol w="1702594">
                  <a:extLst>
                    <a:ext uri="{9D8B030D-6E8A-4147-A177-3AD203B41FA5}">
                      <a16:colId xmlns:a16="http://schemas.microsoft.com/office/drawing/2014/main" val="3826795586"/>
                    </a:ext>
                  </a:extLst>
                </a:gridCol>
                <a:gridCol w="1702594">
                  <a:extLst>
                    <a:ext uri="{9D8B030D-6E8A-4147-A177-3AD203B41FA5}">
                      <a16:colId xmlns:a16="http://schemas.microsoft.com/office/drawing/2014/main" val="1266887277"/>
                    </a:ext>
                  </a:extLst>
                </a:gridCol>
                <a:gridCol w="1702594">
                  <a:extLst>
                    <a:ext uri="{9D8B030D-6E8A-4147-A177-3AD203B41FA5}">
                      <a16:colId xmlns:a16="http://schemas.microsoft.com/office/drawing/2014/main" val="2323637109"/>
                    </a:ext>
                  </a:extLst>
                </a:gridCol>
                <a:gridCol w="1702594">
                  <a:extLst>
                    <a:ext uri="{9D8B030D-6E8A-4147-A177-3AD203B41FA5}">
                      <a16:colId xmlns:a16="http://schemas.microsoft.com/office/drawing/2014/main" val="3702948477"/>
                    </a:ext>
                  </a:extLst>
                </a:gridCol>
              </a:tblGrid>
              <a:tr h="574662">
                <a:tc>
                  <a:txBody>
                    <a:bodyPr/>
                    <a:lstStyle/>
                    <a:p>
                      <a:endParaRPr lang="zh-CN" altLang="en-US" dirty="0"/>
                    </a:p>
                  </a:txBody>
                  <a:tcPr/>
                </a:tc>
                <a:tc>
                  <a:txBody>
                    <a:bodyPr/>
                    <a:lstStyle/>
                    <a:p>
                      <a:r>
                        <a:rPr lang="zh-CN" altLang="en-US" dirty="0"/>
                        <a:t>实体沙盘</a:t>
                      </a:r>
                    </a:p>
                  </a:txBody>
                  <a:tcPr/>
                </a:tc>
                <a:tc>
                  <a:txBody>
                    <a:bodyPr/>
                    <a:lstStyle/>
                    <a:p>
                      <a:r>
                        <a:rPr lang="zh-CN" altLang="en-US" dirty="0"/>
                        <a:t>普通电子沙盘</a:t>
                      </a:r>
                    </a:p>
                  </a:txBody>
                  <a:tcPr/>
                </a:tc>
                <a:tc>
                  <a:txBody>
                    <a:bodyPr/>
                    <a:lstStyle/>
                    <a:p>
                      <a:r>
                        <a:rPr lang="zh-CN" altLang="en-US" dirty="0"/>
                        <a:t>实体沙盘与电子沙盘相结合</a:t>
                      </a:r>
                    </a:p>
                  </a:txBody>
                  <a:tcPr/>
                </a:tc>
                <a:extLst>
                  <a:ext uri="{0D108BD9-81ED-4DB2-BD59-A6C34878D82A}">
                    <a16:rowId xmlns:a16="http://schemas.microsoft.com/office/drawing/2014/main" val="227137760"/>
                  </a:ext>
                </a:extLst>
              </a:tr>
              <a:tr h="332939">
                <a:tc>
                  <a:txBody>
                    <a:bodyPr/>
                    <a:lstStyle/>
                    <a:p>
                      <a:r>
                        <a:rPr lang="zh-CN" altLang="en-US" dirty="0"/>
                        <a:t>优点</a:t>
                      </a:r>
                    </a:p>
                  </a:txBody>
                  <a:tcPr/>
                </a:tc>
                <a:tc>
                  <a:txBody>
                    <a:bodyPr/>
                    <a:lstStyle/>
                    <a:p>
                      <a:r>
                        <a:rPr lang="zh-CN" altLang="en-US" dirty="0"/>
                        <a:t>直观立体</a:t>
                      </a:r>
                    </a:p>
                  </a:txBody>
                  <a:tcPr/>
                </a:tc>
                <a:tc>
                  <a:txBody>
                    <a:bodyPr/>
                    <a:lstStyle/>
                    <a:p>
                      <a:r>
                        <a:rPr lang="zh-CN" altLang="en-US" dirty="0"/>
                        <a:t>直观</a:t>
                      </a:r>
                    </a:p>
                  </a:txBody>
                  <a:tcPr/>
                </a:tc>
                <a:tc>
                  <a:txBody>
                    <a:bodyPr/>
                    <a:lstStyle/>
                    <a:p>
                      <a:r>
                        <a:rPr lang="zh-CN" altLang="en-US" dirty="0"/>
                        <a:t>直观立体</a:t>
                      </a:r>
                    </a:p>
                  </a:txBody>
                  <a:tcPr/>
                </a:tc>
                <a:extLst>
                  <a:ext uri="{0D108BD9-81ED-4DB2-BD59-A6C34878D82A}">
                    <a16:rowId xmlns:a16="http://schemas.microsoft.com/office/drawing/2014/main" val="2920973801"/>
                  </a:ext>
                </a:extLst>
              </a:tr>
              <a:tr h="574662">
                <a:tc>
                  <a:txBody>
                    <a:bodyPr/>
                    <a:lstStyle/>
                    <a:p>
                      <a:endParaRPr lang="zh-CN" altLang="en-US"/>
                    </a:p>
                  </a:txBody>
                  <a:tcPr/>
                </a:tc>
                <a:tc>
                  <a:txBody>
                    <a:bodyPr/>
                    <a:lstStyle/>
                    <a:p>
                      <a:r>
                        <a:rPr lang="zh-CN" altLang="en-US" dirty="0"/>
                        <a:t>多角度</a:t>
                      </a:r>
                    </a:p>
                  </a:txBody>
                  <a:tcPr/>
                </a:tc>
                <a:tc>
                  <a:txBody>
                    <a:bodyPr/>
                    <a:lstStyle/>
                    <a:p>
                      <a:r>
                        <a:rPr lang="zh-CN" altLang="en-US" dirty="0"/>
                        <a:t>显示内容丰富</a:t>
                      </a:r>
                    </a:p>
                  </a:txBody>
                  <a:tcPr/>
                </a:tc>
                <a:tc>
                  <a:txBody>
                    <a:bodyPr/>
                    <a:lstStyle/>
                    <a:p>
                      <a:r>
                        <a:rPr lang="zh-CN" altLang="en-US"/>
                        <a:t>布置简单</a:t>
                      </a:r>
                      <a:endParaRPr lang="zh-CN" altLang="en-US" dirty="0"/>
                    </a:p>
                  </a:txBody>
                  <a:tcPr/>
                </a:tc>
                <a:extLst>
                  <a:ext uri="{0D108BD9-81ED-4DB2-BD59-A6C34878D82A}">
                    <a16:rowId xmlns:a16="http://schemas.microsoft.com/office/drawing/2014/main" val="317825850"/>
                  </a:ext>
                </a:extLst>
              </a:tr>
              <a:tr h="574662">
                <a:tc>
                  <a:txBody>
                    <a:bodyPr/>
                    <a:lstStyle/>
                    <a:p>
                      <a:endParaRPr lang="zh-CN" altLang="en-US" dirty="0"/>
                    </a:p>
                  </a:txBody>
                  <a:tcPr/>
                </a:tc>
                <a:tc>
                  <a:txBody>
                    <a:bodyPr/>
                    <a:lstStyle/>
                    <a:p>
                      <a:r>
                        <a:rPr lang="zh-CN" altLang="en-US" dirty="0"/>
                        <a:t>交互自然</a:t>
                      </a:r>
                    </a:p>
                  </a:txBody>
                  <a:tcPr/>
                </a:tc>
                <a:tc>
                  <a:txBody>
                    <a:bodyPr/>
                    <a:lstStyle/>
                    <a:p>
                      <a:r>
                        <a:rPr lang="zh-CN" altLang="en-US" dirty="0"/>
                        <a:t>内容更新简单</a:t>
                      </a:r>
                    </a:p>
                  </a:txBody>
                  <a:tcPr/>
                </a:tc>
                <a:tc>
                  <a:txBody>
                    <a:bodyPr/>
                    <a:lstStyle/>
                    <a:p>
                      <a:endParaRPr lang="zh-CN" altLang="en-US" dirty="0"/>
                    </a:p>
                  </a:txBody>
                  <a:tcPr/>
                </a:tc>
                <a:extLst>
                  <a:ext uri="{0D108BD9-81ED-4DB2-BD59-A6C34878D82A}">
                    <a16:rowId xmlns:a16="http://schemas.microsoft.com/office/drawing/2014/main" val="256305691"/>
                  </a:ext>
                </a:extLst>
              </a:tr>
              <a:tr h="574662">
                <a:tc>
                  <a:txBody>
                    <a:bodyPr/>
                    <a:lstStyle/>
                    <a:p>
                      <a:r>
                        <a:rPr lang="zh-CN" altLang="en-US" dirty="0"/>
                        <a:t>缺点</a:t>
                      </a:r>
                    </a:p>
                  </a:txBody>
                  <a:tcPr/>
                </a:tc>
                <a:tc>
                  <a:txBody>
                    <a:bodyPr/>
                    <a:lstStyle/>
                    <a:p>
                      <a:r>
                        <a:rPr lang="zh-CN" altLang="en-US" dirty="0"/>
                        <a:t>显示内容受限</a:t>
                      </a:r>
                    </a:p>
                  </a:txBody>
                  <a:tcPr/>
                </a:tc>
                <a:tc>
                  <a:txBody>
                    <a:bodyPr/>
                    <a:lstStyle/>
                    <a:p>
                      <a:r>
                        <a:rPr lang="zh-CN" altLang="en-US" dirty="0"/>
                        <a:t>单角度</a:t>
                      </a:r>
                    </a:p>
                  </a:txBody>
                  <a:tcPr/>
                </a:tc>
                <a:tc>
                  <a:txBody>
                    <a:bodyPr/>
                    <a:lstStyle/>
                    <a:p>
                      <a:r>
                        <a:rPr lang="zh-CN" altLang="en-US" dirty="0"/>
                        <a:t>无醒目化</a:t>
                      </a:r>
                    </a:p>
                  </a:txBody>
                  <a:tcPr/>
                </a:tc>
                <a:extLst>
                  <a:ext uri="{0D108BD9-81ED-4DB2-BD59-A6C34878D82A}">
                    <a16:rowId xmlns:a16="http://schemas.microsoft.com/office/drawing/2014/main" val="2169251121"/>
                  </a:ext>
                </a:extLst>
              </a:tr>
              <a:tr h="332939">
                <a:tc>
                  <a:txBody>
                    <a:bodyPr/>
                    <a:lstStyle/>
                    <a:p>
                      <a:endParaRPr lang="zh-CN" altLang="en-US"/>
                    </a:p>
                  </a:txBody>
                  <a:tcPr/>
                </a:tc>
                <a:tc>
                  <a:txBody>
                    <a:bodyPr/>
                    <a:lstStyle/>
                    <a:p>
                      <a:r>
                        <a:rPr lang="zh-CN" altLang="en-US" dirty="0"/>
                        <a:t>无法实时更新</a:t>
                      </a:r>
                    </a:p>
                  </a:txBody>
                  <a:tcPr/>
                </a:tc>
                <a:tc>
                  <a:txBody>
                    <a:bodyPr/>
                    <a:lstStyle/>
                    <a:p>
                      <a:r>
                        <a:rPr lang="zh-CN" altLang="en-US" dirty="0"/>
                        <a:t>交互不灵活</a:t>
                      </a:r>
                    </a:p>
                  </a:txBody>
                  <a:tcPr/>
                </a:tc>
                <a:tc>
                  <a:txBody>
                    <a:bodyPr/>
                    <a:lstStyle/>
                    <a:p>
                      <a:r>
                        <a:rPr lang="zh-CN" altLang="en-US" dirty="0"/>
                        <a:t>交互不灵活</a:t>
                      </a:r>
                    </a:p>
                  </a:txBody>
                  <a:tcPr/>
                </a:tc>
                <a:extLst>
                  <a:ext uri="{0D108BD9-81ED-4DB2-BD59-A6C34878D82A}">
                    <a16:rowId xmlns:a16="http://schemas.microsoft.com/office/drawing/2014/main" val="2977531082"/>
                  </a:ext>
                </a:extLst>
              </a:tr>
              <a:tr h="820945">
                <a:tc>
                  <a:txBody>
                    <a:bodyPr/>
                    <a:lstStyle/>
                    <a:p>
                      <a:endParaRPr lang="zh-CN" altLang="en-US"/>
                    </a:p>
                  </a:txBody>
                  <a:tcPr/>
                </a:tc>
                <a:tc>
                  <a:txBody>
                    <a:bodyPr/>
                    <a:lstStyle/>
                    <a:p>
                      <a:r>
                        <a:rPr lang="zh-CN" altLang="en-US" dirty="0"/>
                        <a:t>无醒目化</a:t>
                      </a:r>
                    </a:p>
                  </a:txBody>
                  <a:tcPr/>
                </a:tc>
                <a:tc>
                  <a:txBody>
                    <a:bodyPr/>
                    <a:lstStyle/>
                    <a:p>
                      <a:r>
                        <a:rPr lang="zh-CN" altLang="en-US" dirty="0"/>
                        <a:t>无醒目化</a:t>
                      </a:r>
                    </a:p>
                  </a:txBody>
                  <a:tcPr/>
                </a:tc>
                <a:tc>
                  <a:txBody>
                    <a:bodyPr/>
                    <a:lstStyle/>
                    <a:p>
                      <a:endParaRPr lang="zh-CN" altLang="en-US" dirty="0"/>
                    </a:p>
                  </a:txBody>
                  <a:tcPr/>
                </a:tc>
                <a:extLst>
                  <a:ext uri="{0D108BD9-81ED-4DB2-BD59-A6C34878D82A}">
                    <a16:rowId xmlns:a16="http://schemas.microsoft.com/office/drawing/2014/main" val="2636816248"/>
                  </a:ext>
                </a:extLst>
              </a:tr>
            </a:tbl>
          </a:graphicData>
        </a:graphic>
      </p:graphicFrame>
      <p:pic>
        <p:nvPicPr>
          <p:cNvPr id="6" name="图片 5">
            <a:extLst>
              <a:ext uri="{FF2B5EF4-FFF2-40B4-BE49-F238E27FC236}">
                <a16:creationId xmlns:a16="http://schemas.microsoft.com/office/drawing/2014/main" id="{48BF04B4-2535-4727-B524-1FCFB3F75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103" y="1929526"/>
            <a:ext cx="4329740" cy="2526056"/>
          </a:xfrm>
          <a:prstGeom prst="rect">
            <a:avLst/>
          </a:prstGeom>
        </p:spPr>
      </p:pic>
      <p:pic>
        <p:nvPicPr>
          <p:cNvPr id="8" name="图片 7">
            <a:extLst>
              <a:ext uri="{FF2B5EF4-FFF2-40B4-BE49-F238E27FC236}">
                <a16:creationId xmlns:a16="http://schemas.microsoft.com/office/drawing/2014/main" id="{60DD8C92-EEBE-417D-BB95-1AABAB887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103" y="1903586"/>
            <a:ext cx="4329740" cy="2526056"/>
          </a:xfrm>
          <a:prstGeom prst="rect">
            <a:avLst/>
          </a:prstGeom>
        </p:spPr>
      </p:pic>
      <p:pic>
        <p:nvPicPr>
          <p:cNvPr id="10" name="图片 9">
            <a:extLst>
              <a:ext uri="{FF2B5EF4-FFF2-40B4-BE49-F238E27FC236}">
                <a16:creationId xmlns:a16="http://schemas.microsoft.com/office/drawing/2014/main" id="{4C996F44-AFE9-4940-9DAA-DA29008D9A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103" y="1855619"/>
            <a:ext cx="4373801" cy="2701962"/>
          </a:xfrm>
          <a:prstGeom prst="rect">
            <a:avLst/>
          </a:prstGeom>
        </p:spPr>
      </p:pic>
    </p:spTree>
    <p:extLst>
      <p:ext uri="{BB962C8B-B14F-4D97-AF65-F5344CB8AC3E}">
        <p14:creationId xmlns:p14="http://schemas.microsoft.com/office/powerpoint/2010/main" val="16771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系统评估</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graphicFrame>
        <p:nvGraphicFramePr>
          <p:cNvPr id="5" name="表格 4">
            <a:extLst>
              <a:ext uri="{FF2B5EF4-FFF2-40B4-BE49-F238E27FC236}">
                <a16:creationId xmlns:a16="http://schemas.microsoft.com/office/drawing/2014/main" id="{2E746948-A14C-4036-8381-7AD0977BE02E}"/>
              </a:ext>
            </a:extLst>
          </p:cNvPr>
          <p:cNvGraphicFramePr>
            <a:graphicFrameLocks noGrp="1"/>
          </p:cNvGraphicFramePr>
          <p:nvPr>
            <p:extLst>
              <p:ext uri="{D42A27DB-BD31-4B8C-83A1-F6EECF244321}">
                <p14:modId xmlns:p14="http://schemas.microsoft.com/office/powerpoint/2010/main" val="1541545323"/>
              </p:ext>
            </p:extLst>
          </p:nvPr>
        </p:nvGraphicFramePr>
        <p:xfrm>
          <a:off x="1857374" y="2395756"/>
          <a:ext cx="8124824" cy="3420870"/>
        </p:xfrm>
        <a:graphic>
          <a:graphicData uri="http://schemas.openxmlformats.org/drawingml/2006/table">
            <a:tbl>
              <a:tblPr firstRow="1" firstCol="1" bandRow="1">
                <a:tableStyleId>{93296810-A885-4BE3-A3E7-6D5BEEA58F35}</a:tableStyleId>
              </a:tblPr>
              <a:tblGrid>
                <a:gridCol w="4062412">
                  <a:extLst>
                    <a:ext uri="{9D8B030D-6E8A-4147-A177-3AD203B41FA5}">
                      <a16:colId xmlns:a16="http://schemas.microsoft.com/office/drawing/2014/main" val="3246051233"/>
                    </a:ext>
                  </a:extLst>
                </a:gridCol>
                <a:gridCol w="4062412">
                  <a:extLst>
                    <a:ext uri="{9D8B030D-6E8A-4147-A177-3AD203B41FA5}">
                      <a16:colId xmlns:a16="http://schemas.microsoft.com/office/drawing/2014/main" val="2449401124"/>
                    </a:ext>
                  </a:extLst>
                </a:gridCol>
              </a:tblGrid>
              <a:tr h="684174">
                <a:tc>
                  <a:txBody>
                    <a:bodyPr/>
                    <a:lstStyle/>
                    <a:p>
                      <a:pPr indent="127000" algn="just">
                        <a:lnSpc>
                          <a:spcPts val="2000"/>
                        </a:lnSpc>
                      </a:pPr>
                      <a:r>
                        <a:rPr lang="en-US" sz="2400" kern="100" dirty="0">
                          <a:effectLst/>
                        </a:rPr>
                        <a:t> </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127000" algn="just">
                        <a:lnSpc>
                          <a:spcPts val="2000"/>
                        </a:lnSpc>
                      </a:pPr>
                      <a:endParaRPr lang="en-US" altLang="zh-CN" sz="2400" kern="100" dirty="0">
                        <a:effectLst/>
                      </a:endParaRPr>
                    </a:p>
                    <a:p>
                      <a:pPr indent="127000" algn="just">
                        <a:lnSpc>
                          <a:spcPts val="2000"/>
                        </a:lnSpc>
                      </a:pPr>
                      <a:r>
                        <a:rPr lang="zh-CN" sz="2400" kern="100" dirty="0">
                          <a:effectLst/>
                        </a:rPr>
                        <a:t>用时（</a:t>
                      </a:r>
                      <a:r>
                        <a:rPr lang="en-US" sz="2400" kern="100" dirty="0">
                          <a:effectLst/>
                        </a:rPr>
                        <a:t>ms</a:t>
                      </a:r>
                      <a:r>
                        <a:rPr lang="zh-CN" sz="2400" kern="100" dirty="0">
                          <a:effectLst/>
                        </a:rPr>
                        <a:t>）</a:t>
                      </a:r>
                      <a:endParaRPr lang="zh-CN" sz="24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367973442"/>
                  </a:ext>
                </a:extLst>
              </a:tr>
              <a:tr h="684174">
                <a:tc>
                  <a:txBody>
                    <a:bodyPr/>
                    <a:lstStyle/>
                    <a:p>
                      <a:pPr indent="127000" algn="just">
                        <a:lnSpc>
                          <a:spcPts val="2000"/>
                        </a:lnSpc>
                      </a:pPr>
                      <a:endParaRPr lang="en-US" altLang="zh-CN" sz="2400" kern="100" dirty="0">
                        <a:effectLst/>
                      </a:endParaRPr>
                    </a:p>
                    <a:p>
                      <a:pPr indent="127000" algn="just">
                        <a:lnSpc>
                          <a:spcPts val="2000"/>
                        </a:lnSpc>
                      </a:pPr>
                      <a:r>
                        <a:rPr lang="zh-CN" sz="2400" kern="100" dirty="0">
                          <a:effectLst/>
                        </a:rPr>
                        <a:t>自动配置</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127000" algn="just">
                        <a:lnSpc>
                          <a:spcPts val="2000"/>
                        </a:lnSpc>
                      </a:pPr>
                      <a:endParaRPr lang="en-US" sz="2400" kern="100" dirty="0">
                        <a:effectLst/>
                      </a:endParaRPr>
                    </a:p>
                    <a:p>
                      <a:pPr indent="127000" algn="just">
                        <a:lnSpc>
                          <a:spcPts val="2000"/>
                        </a:lnSpc>
                      </a:pPr>
                      <a:r>
                        <a:rPr lang="en-US" sz="2400" kern="100" dirty="0">
                          <a:effectLst/>
                        </a:rPr>
                        <a:t>1316.32</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98159330"/>
                  </a:ext>
                </a:extLst>
              </a:tr>
              <a:tr h="684174">
                <a:tc>
                  <a:txBody>
                    <a:bodyPr/>
                    <a:lstStyle/>
                    <a:p>
                      <a:pPr indent="127000" algn="just">
                        <a:lnSpc>
                          <a:spcPts val="2000"/>
                        </a:lnSpc>
                      </a:pPr>
                      <a:endParaRPr lang="en-US" altLang="zh-CN" sz="2400" kern="100" dirty="0">
                        <a:effectLst/>
                      </a:endParaRPr>
                    </a:p>
                    <a:p>
                      <a:pPr indent="127000" algn="just">
                        <a:lnSpc>
                          <a:spcPts val="2000"/>
                        </a:lnSpc>
                      </a:pPr>
                      <a:r>
                        <a:rPr lang="zh-CN" sz="2400" kern="100" dirty="0">
                          <a:effectLst/>
                        </a:rPr>
                        <a:t>光斑识别</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127000" algn="just">
                        <a:lnSpc>
                          <a:spcPts val="2000"/>
                        </a:lnSpc>
                      </a:pPr>
                      <a:endParaRPr lang="en-US" sz="2400" kern="100" dirty="0">
                        <a:effectLst/>
                      </a:endParaRPr>
                    </a:p>
                    <a:p>
                      <a:pPr indent="127000" algn="just">
                        <a:lnSpc>
                          <a:spcPts val="2000"/>
                        </a:lnSpc>
                      </a:pPr>
                      <a:r>
                        <a:rPr lang="en-US" sz="2400" kern="100" dirty="0">
                          <a:effectLst/>
                        </a:rPr>
                        <a:t>0.0674</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92760057"/>
                  </a:ext>
                </a:extLst>
              </a:tr>
              <a:tr h="684174">
                <a:tc>
                  <a:txBody>
                    <a:bodyPr/>
                    <a:lstStyle/>
                    <a:p>
                      <a:pPr indent="127000" algn="just">
                        <a:lnSpc>
                          <a:spcPts val="2000"/>
                        </a:lnSpc>
                      </a:pPr>
                      <a:endParaRPr lang="en-US" altLang="zh-CN" sz="2400" kern="100" dirty="0">
                        <a:effectLst/>
                      </a:endParaRPr>
                    </a:p>
                    <a:p>
                      <a:pPr indent="127000" algn="just">
                        <a:lnSpc>
                          <a:spcPts val="2000"/>
                        </a:lnSpc>
                      </a:pPr>
                      <a:r>
                        <a:rPr lang="zh-CN" sz="2400" kern="100" dirty="0">
                          <a:effectLst/>
                        </a:rPr>
                        <a:t>坐标转换</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127000" algn="just">
                        <a:lnSpc>
                          <a:spcPts val="2000"/>
                        </a:lnSpc>
                      </a:pPr>
                      <a:endParaRPr lang="en-US" sz="2400" kern="100" dirty="0">
                        <a:effectLst/>
                      </a:endParaRPr>
                    </a:p>
                    <a:p>
                      <a:pPr indent="127000" algn="just">
                        <a:lnSpc>
                          <a:spcPts val="2000"/>
                        </a:lnSpc>
                      </a:pPr>
                      <a:r>
                        <a:rPr lang="en-US" sz="2400" kern="100" dirty="0">
                          <a:effectLst/>
                        </a:rPr>
                        <a:t>88</a:t>
                      </a:r>
                      <a:endParaRPr 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8184676"/>
                  </a:ext>
                </a:extLst>
              </a:tr>
              <a:tr h="684174">
                <a:tc>
                  <a:txBody>
                    <a:bodyPr/>
                    <a:lstStyle/>
                    <a:p>
                      <a:pPr indent="127000" algn="just">
                        <a:lnSpc>
                          <a:spcPts val="2000"/>
                        </a:lnSpc>
                      </a:pPr>
                      <a:endParaRPr lang="en-US" altLang="zh-CN" sz="2400" kern="100" dirty="0">
                        <a:effectLst/>
                      </a:endParaRPr>
                    </a:p>
                    <a:p>
                      <a:pPr indent="127000" algn="just">
                        <a:lnSpc>
                          <a:spcPts val="2000"/>
                        </a:lnSpc>
                      </a:pPr>
                      <a:r>
                        <a:rPr lang="zh-CN" altLang="en-US" sz="2400" kern="100" dirty="0">
                          <a:effectLst/>
                        </a:rPr>
                        <a:t>系统</a:t>
                      </a:r>
                      <a:r>
                        <a:rPr lang="zh-CN" sz="2400" kern="100" dirty="0">
                          <a:effectLst/>
                        </a:rPr>
                        <a:t>总时延</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127000" algn="just">
                        <a:lnSpc>
                          <a:spcPts val="2000"/>
                        </a:lnSpc>
                      </a:pPr>
                      <a:endParaRPr lang="en-US" sz="2400" kern="100" dirty="0">
                        <a:effectLst/>
                      </a:endParaRPr>
                    </a:p>
                    <a:p>
                      <a:pPr indent="127000" algn="just">
                        <a:lnSpc>
                          <a:spcPts val="2000"/>
                        </a:lnSpc>
                      </a:pPr>
                      <a:r>
                        <a:rPr lang="en-US" altLang="zh-CN" sz="2400" kern="100" dirty="0">
                          <a:effectLst/>
                        </a:rPr>
                        <a:t>1404.3874</a:t>
                      </a:r>
                      <a:endParaRPr lang="zh-CN" sz="24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170990177"/>
                  </a:ext>
                </a:extLst>
              </a:tr>
            </a:tbl>
          </a:graphicData>
        </a:graphic>
      </p:graphicFrame>
    </p:spTree>
    <p:extLst>
      <p:ext uri="{BB962C8B-B14F-4D97-AF65-F5344CB8AC3E}">
        <p14:creationId xmlns:p14="http://schemas.microsoft.com/office/powerpoint/2010/main" val="3582862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总结</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sp>
        <p:nvSpPr>
          <p:cNvPr id="4" name="文本框 3">
            <a:extLst>
              <a:ext uri="{FF2B5EF4-FFF2-40B4-BE49-F238E27FC236}">
                <a16:creationId xmlns:a16="http://schemas.microsoft.com/office/drawing/2014/main" id="{A372EEDC-3847-4F5A-9ED5-4CF053504700}"/>
              </a:ext>
            </a:extLst>
          </p:cNvPr>
          <p:cNvSpPr txBox="1"/>
          <p:nvPr/>
        </p:nvSpPr>
        <p:spPr>
          <a:xfrm>
            <a:off x="485775" y="2124075"/>
            <a:ext cx="10991850" cy="3353097"/>
          </a:xfrm>
          <a:prstGeom prst="rect">
            <a:avLst/>
          </a:prstGeom>
          <a:noFill/>
        </p:spPr>
        <p:txBody>
          <a:bodyPr wrap="square" rtlCol="0">
            <a:spAutoFit/>
          </a:bodyPr>
          <a:lstStyle/>
          <a:p>
            <a:pPr>
              <a:lnSpc>
                <a:spcPct val="150000"/>
              </a:lnSpc>
            </a:pPr>
            <a:r>
              <a:rPr lang="zh-CN" altLang="en-US" sz="2400" dirty="0"/>
              <a:t>本文主要对基于实体沙盘的智能沙盘系统进行了设计，并主要针对电子沙盘的交互问题进行了具体研究。工作总结如下：</a:t>
            </a:r>
            <a:endParaRPr lang="en-US" altLang="zh-CN" sz="2400" dirty="0"/>
          </a:p>
          <a:p>
            <a:pPr>
              <a:lnSpc>
                <a:spcPct val="150000"/>
              </a:lnSpc>
            </a:pPr>
            <a:r>
              <a:rPr lang="en-US" altLang="zh-CN" sz="2400" dirty="0"/>
              <a:t>1</a:t>
            </a:r>
            <a:r>
              <a:rPr lang="zh-CN" altLang="en-US" sz="2400" dirty="0"/>
              <a:t>、设计了一套基于实体沙盘和大屏幕展示相结合的智能沙盘系统。</a:t>
            </a:r>
            <a:endParaRPr lang="en-US" altLang="zh-CN" sz="2400" dirty="0"/>
          </a:p>
          <a:p>
            <a:pPr>
              <a:lnSpc>
                <a:spcPct val="150000"/>
              </a:lnSpc>
            </a:pPr>
            <a:r>
              <a:rPr lang="en-US" altLang="zh-CN" sz="2400" dirty="0"/>
              <a:t>2</a:t>
            </a:r>
            <a:r>
              <a:rPr lang="zh-CN" altLang="en-US" sz="2400" dirty="0"/>
              <a:t>、实现了一种基于图像识别的屏幕自动配置功能。</a:t>
            </a:r>
            <a:endParaRPr lang="en-US" altLang="zh-CN" sz="2400" dirty="0"/>
          </a:p>
          <a:p>
            <a:pPr>
              <a:lnSpc>
                <a:spcPct val="150000"/>
              </a:lnSpc>
            </a:pPr>
            <a:r>
              <a:rPr lang="en-US" altLang="zh-CN" sz="2400" dirty="0"/>
              <a:t>3</a:t>
            </a:r>
            <a:r>
              <a:rPr lang="zh-CN" altLang="en-US" sz="2400" dirty="0"/>
              <a:t>、实现了基于红外激光笔的虚拟鼠标操控功能，以实现灵活方便的大屏幕远程操控。</a:t>
            </a:r>
          </a:p>
        </p:txBody>
      </p:sp>
    </p:spTree>
    <p:extLst>
      <p:ext uri="{BB962C8B-B14F-4D97-AF65-F5344CB8AC3E}">
        <p14:creationId xmlns:p14="http://schemas.microsoft.com/office/powerpoint/2010/main" val="2381104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6496" r="30887"/>
          <a:stretch>
            <a:fillRect/>
          </a:stretch>
        </p:blipFill>
        <p:spPr>
          <a:xfrm>
            <a:off x="9242531" y="255270"/>
            <a:ext cx="2675841" cy="3232998"/>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t="16859" r="30702" b="903"/>
          <a:stretch>
            <a:fillRect/>
          </a:stretch>
        </p:blipFill>
        <p:spPr>
          <a:xfrm rot="-5400000">
            <a:off x="588399" y="-73358"/>
            <a:ext cx="3519892" cy="4177145"/>
          </a:xfrm>
          <a:prstGeom prst="rect">
            <a:avLst/>
          </a:prstGeom>
        </p:spPr>
      </p:pic>
      <p:sp>
        <p:nvSpPr>
          <p:cNvPr id="6" name="文本框 5"/>
          <p:cNvSpPr txBox="1"/>
          <p:nvPr/>
        </p:nvSpPr>
        <p:spPr>
          <a:xfrm>
            <a:off x="4138867" y="2685973"/>
            <a:ext cx="3914267" cy="584775"/>
          </a:xfrm>
          <a:prstGeom prst="rect">
            <a:avLst/>
          </a:prstGeom>
          <a:noFill/>
        </p:spPr>
        <p:txBody>
          <a:bodyPr wrap="square" rtlCol="0">
            <a:spAutoFit/>
          </a:bodyPr>
          <a:lstStyle/>
          <a:p>
            <a:pPr algn="dist">
              <a:spcBef>
                <a:spcPct val="0"/>
              </a:spcBef>
              <a:defRPr/>
            </a:pPr>
            <a:r>
              <a:rPr lang="zh-CN" altLang="en-US" sz="3200" dirty="0">
                <a:solidFill>
                  <a:srgbClr val="49786D"/>
                </a:solidFill>
                <a:latin typeface="微软雅黑" panose="020B0503020204020204" pitchFamily="34" charset="-122"/>
                <a:ea typeface="微软雅黑" panose="020B0503020204020204" pitchFamily="34" charset="-122"/>
              </a:rPr>
              <a:t>请老师批评指证</a:t>
            </a:r>
          </a:p>
        </p:txBody>
      </p:sp>
      <p:cxnSp>
        <p:nvCxnSpPr>
          <p:cNvPr id="8" name="直接连接符 7"/>
          <p:cNvCxnSpPr/>
          <p:nvPr/>
        </p:nvCxnSpPr>
        <p:spPr>
          <a:xfrm>
            <a:off x="4264650" y="3458174"/>
            <a:ext cx="36627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研究现状和存在问题</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sp>
        <p:nvSpPr>
          <p:cNvPr id="6" name="文本框 5">
            <a:extLst>
              <a:ext uri="{FF2B5EF4-FFF2-40B4-BE49-F238E27FC236}">
                <a16:creationId xmlns:a16="http://schemas.microsoft.com/office/drawing/2014/main" id="{1F032DE7-D524-4D24-9B95-C279218B5240}"/>
              </a:ext>
            </a:extLst>
          </p:cNvPr>
          <p:cNvSpPr txBox="1"/>
          <p:nvPr/>
        </p:nvSpPr>
        <p:spPr>
          <a:xfrm>
            <a:off x="712921" y="1717920"/>
            <a:ext cx="10487025" cy="4414927"/>
          </a:xfrm>
          <a:prstGeom prst="rect">
            <a:avLst/>
          </a:prstGeom>
          <a:noFill/>
        </p:spPr>
        <p:txBody>
          <a:bodyPr wrap="square" rtlCol="0">
            <a:spAutoFit/>
          </a:bodyPr>
          <a:lstStyle/>
          <a:p>
            <a:pPr>
              <a:lnSpc>
                <a:spcPct val="200000"/>
              </a:lnSpc>
            </a:pPr>
            <a:r>
              <a:rPr lang="zh-CN" altLang="en-US" sz="2400" dirty="0"/>
              <a:t>本课题组其他成员完成部分：</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针对</a:t>
            </a:r>
            <a:r>
              <a:rPr lang="zh-CN"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物理沙盘</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的醒目化设计工作</a:t>
            </a:r>
            <a:r>
              <a:rPr lang="zh-CN" altLang="en-US"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nSpc>
                <a:spcPct val="200000"/>
              </a:lnSpc>
            </a:pP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仍存在的问题：</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2000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、无法实现信息的及时更新。</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2000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、无法实现醒目化提示功能。</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2000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3</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、加入电子沙盘部分后交互灵活性问题。</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2000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4</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、使用不够简单便捷。</a:t>
            </a:r>
            <a:endParaRPr lang="en-US" altLang="zh-CN" sz="2400" dirty="0"/>
          </a:p>
        </p:txBody>
      </p:sp>
    </p:spTree>
    <p:extLst>
      <p:ext uri="{BB962C8B-B14F-4D97-AF65-F5344CB8AC3E}">
        <p14:creationId xmlns:p14="http://schemas.microsoft.com/office/powerpoint/2010/main" val="63874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系统需求</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sp>
        <p:nvSpPr>
          <p:cNvPr id="5" name="文本框 4">
            <a:extLst>
              <a:ext uri="{FF2B5EF4-FFF2-40B4-BE49-F238E27FC236}">
                <a16:creationId xmlns:a16="http://schemas.microsoft.com/office/drawing/2014/main" id="{15DEF886-DA49-466C-B648-B0EB99CE4C8A}"/>
              </a:ext>
            </a:extLst>
          </p:cNvPr>
          <p:cNvSpPr txBox="1"/>
          <p:nvPr/>
        </p:nvSpPr>
        <p:spPr>
          <a:xfrm>
            <a:off x="485775" y="1949365"/>
            <a:ext cx="11258550" cy="4097725"/>
          </a:xfrm>
          <a:prstGeom prst="rect">
            <a:avLst/>
          </a:prstGeom>
          <a:noFill/>
        </p:spPr>
        <p:txBody>
          <a:bodyPr wrap="square" rtlCol="0">
            <a:spAutoFit/>
          </a:bodyPr>
          <a:lstStyle/>
          <a:p>
            <a:pPr>
              <a:lnSpc>
                <a:spcPct val="200000"/>
              </a:lnSpc>
            </a:pPr>
            <a:r>
              <a:rPr lang="en-US" altLang="zh-CN" sz="2400" dirty="0"/>
              <a:t>1</a:t>
            </a:r>
            <a:r>
              <a:rPr lang="zh-CN" altLang="en-US" sz="2400" dirty="0"/>
              <a:t>、加入屏幕显示设备作为信息展示的载体、仅采用激光笔作为交互设备。</a:t>
            </a:r>
            <a:endParaRPr lang="en-US" altLang="zh-CN" sz="2400" dirty="0"/>
          </a:p>
          <a:p>
            <a:pPr>
              <a:lnSpc>
                <a:spcPct val="200000"/>
              </a:lnSpc>
            </a:pPr>
            <a:r>
              <a:rPr lang="en-US" altLang="zh-CN" sz="2400" dirty="0"/>
              <a:t>2</a:t>
            </a:r>
            <a:r>
              <a:rPr lang="zh-CN" altLang="en-US" sz="2400" dirty="0"/>
              <a:t>、关键硬件设备的选型、硬件架构设计以及软件架构设计。</a:t>
            </a:r>
            <a:endParaRPr lang="en-US" altLang="zh-CN" sz="2400" dirty="0"/>
          </a:p>
          <a:p>
            <a:pPr>
              <a:lnSpc>
                <a:spcPct val="200000"/>
              </a:lnSpc>
            </a:pPr>
            <a:r>
              <a:rPr lang="en-US" altLang="zh-CN" sz="2400" dirty="0"/>
              <a:t>3</a:t>
            </a:r>
            <a:r>
              <a:rPr lang="zh-CN" altLang="en-US" sz="2400" dirty="0"/>
              <a:t>、屏幕自动初始化配置。</a:t>
            </a:r>
            <a:endParaRPr lang="en-US" altLang="zh-CN" sz="2400" dirty="0"/>
          </a:p>
          <a:p>
            <a:pPr>
              <a:lnSpc>
                <a:spcPct val="200000"/>
              </a:lnSpc>
            </a:pPr>
            <a:r>
              <a:rPr lang="en-US" altLang="zh-CN" sz="2400" dirty="0"/>
              <a:t>4</a:t>
            </a:r>
            <a:r>
              <a:rPr lang="zh-CN" altLang="en-US" sz="2400" dirty="0"/>
              <a:t>、激光光斑的醒目化提示功能。</a:t>
            </a:r>
            <a:endParaRPr lang="en-US" altLang="zh-CN" sz="2400" dirty="0"/>
          </a:p>
          <a:p>
            <a:pPr>
              <a:lnSpc>
                <a:spcPct val="150000"/>
              </a:lnSpc>
            </a:pPr>
            <a:endParaRPr lang="en-US" altLang="zh-CN" sz="2400" dirty="0"/>
          </a:p>
          <a:p>
            <a:pPr>
              <a:lnSpc>
                <a:spcPct val="150000"/>
              </a:lnSpc>
            </a:pPr>
            <a:endParaRPr lang="zh-CN" altLang="en-US" sz="2400" dirty="0"/>
          </a:p>
        </p:txBody>
      </p:sp>
    </p:spTree>
    <p:extLst>
      <p:ext uri="{BB962C8B-B14F-4D97-AF65-F5344CB8AC3E}">
        <p14:creationId xmlns:p14="http://schemas.microsoft.com/office/powerpoint/2010/main" val="2540337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系统结构和硬件架构</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4" name="图片 3">
            <a:extLst>
              <a:ext uri="{FF2B5EF4-FFF2-40B4-BE49-F238E27FC236}">
                <a16:creationId xmlns:a16="http://schemas.microsoft.com/office/drawing/2014/main" id="{F05116BE-4573-471E-B265-E8AA6C3A7F5D}"/>
              </a:ext>
            </a:extLst>
          </p:cNvPr>
          <p:cNvPicPr>
            <a:picLocks noChangeAspect="1"/>
          </p:cNvPicPr>
          <p:nvPr/>
        </p:nvPicPr>
        <p:blipFill>
          <a:blip r:embed="rId4"/>
          <a:stretch>
            <a:fillRect/>
          </a:stretch>
        </p:blipFill>
        <p:spPr>
          <a:xfrm>
            <a:off x="485775" y="1864686"/>
            <a:ext cx="5334899" cy="4487335"/>
          </a:xfrm>
          <a:prstGeom prst="rect">
            <a:avLst/>
          </a:prstGeom>
        </p:spPr>
      </p:pic>
      <p:pic>
        <p:nvPicPr>
          <p:cNvPr id="7" name="图片 6">
            <a:extLst>
              <a:ext uri="{FF2B5EF4-FFF2-40B4-BE49-F238E27FC236}">
                <a16:creationId xmlns:a16="http://schemas.microsoft.com/office/drawing/2014/main" id="{9BC852E1-CFED-4732-9E00-255147140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7648" y="1750668"/>
            <a:ext cx="4603750" cy="4686300"/>
          </a:xfrm>
          <a:prstGeom prst="rect">
            <a:avLst/>
          </a:prstGeom>
        </p:spPr>
      </p:pic>
    </p:spTree>
    <p:extLst>
      <p:ext uri="{BB962C8B-B14F-4D97-AF65-F5344CB8AC3E}">
        <p14:creationId xmlns:p14="http://schemas.microsoft.com/office/powerpoint/2010/main" val="133836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硬件选型</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4" name="图片 3">
            <a:extLst>
              <a:ext uri="{FF2B5EF4-FFF2-40B4-BE49-F238E27FC236}">
                <a16:creationId xmlns:a16="http://schemas.microsoft.com/office/drawing/2014/main" id="{9162C0B6-18E1-4684-B98E-EBAE2C4A98C4}"/>
              </a:ext>
            </a:extLst>
          </p:cNvPr>
          <p:cNvPicPr>
            <a:picLocks noChangeAspect="1"/>
          </p:cNvPicPr>
          <p:nvPr/>
        </p:nvPicPr>
        <p:blipFill>
          <a:blip r:embed="rId4"/>
          <a:stretch>
            <a:fillRect/>
          </a:stretch>
        </p:blipFill>
        <p:spPr>
          <a:xfrm>
            <a:off x="687955" y="2005101"/>
            <a:ext cx="4275273" cy="2566898"/>
          </a:xfrm>
          <a:prstGeom prst="rect">
            <a:avLst/>
          </a:prstGeom>
        </p:spPr>
      </p:pic>
      <p:pic>
        <p:nvPicPr>
          <p:cNvPr id="5" name="图片 4">
            <a:extLst>
              <a:ext uri="{FF2B5EF4-FFF2-40B4-BE49-F238E27FC236}">
                <a16:creationId xmlns:a16="http://schemas.microsoft.com/office/drawing/2014/main" id="{91F44006-750D-4838-8ED3-F3D40BC0879E}"/>
              </a:ext>
            </a:extLst>
          </p:cNvPr>
          <p:cNvPicPr>
            <a:picLocks noChangeAspect="1"/>
          </p:cNvPicPr>
          <p:nvPr/>
        </p:nvPicPr>
        <p:blipFill>
          <a:blip r:embed="rId5"/>
          <a:stretch>
            <a:fillRect/>
          </a:stretch>
        </p:blipFill>
        <p:spPr>
          <a:xfrm>
            <a:off x="687955" y="1992614"/>
            <a:ext cx="4248970" cy="2591872"/>
          </a:xfrm>
          <a:prstGeom prst="rect">
            <a:avLst/>
          </a:prstGeom>
        </p:spPr>
      </p:pic>
      <p:pic>
        <p:nvPicPr>
          <p:cNvPr id="6" name="图片 5">
            <a:extLst>
              <a:ext uri="{FF2B5EF4-FFF2-40B4-BE49-F238E27FC236}">
                <a16:creationId xmlns:a16="http://schemas.microsoft.com/office/drawing/2014/main" id="{4F6B90BC-03D8-432C-85DA-109C8D4B173F}"/>
              </a:ext>
            </a:extLst>
          </p:cNvPr>
          <p:cNvPicPr>
            <a:picLocks noChangeAspect="1"/>
          </p:cNvPicPr>
          <p:nvPr/>
        </p:nvPicPr>
        <p:blipFill>
          <a:blip r:embed="rId6"/>
          <a:stretch>
            <a:fillRect/>
          </a:stretch>
        </p:blipFill>
        <p:spPr>
          <a:xfrm>
            <a:off x="6655992" y="2005101"/>
            <a:ext cx="2054530" cy="2042337"/>
          </a:xfrm>
          <a:prstGeom prst="rect">
            <a:avLst/>
          </a:prstGeom>
        </p:spPr>
      </p:pic>
      <p:pic>
        <p:nvPicPr>
          <p:cNvPr id="7" name="图片 6">
            <a:extLst>
              <a:ext uri="{FF2B5EF4-FFF2-40B4-BE49-F238E27FC236}">
                <a16:creationId xmlns:a16="http://schemas.microsoft.com/office/drawing/2014/main" id="{079E1CD0-6BF9-4784-8499-E669462C1961}"/>
              </a:ext>
            </a:extLst>
          </p:cNvPr>
          <p:cNvPicPr>
            <a:picLocks noChangeAspect="1"/>
          </p:cNvPicPr>
          <p:nvPr/>
        </p:nvPicPr>
        <p:blipFill>
          <a:blip r:embed="rId7"/>
          <a:stretch>
            <a:fillRect/>
          </a:stretch>
        </p:blipFill>
        <p:spPr>
          <a:xfrm>
            <a:off x="9403182" y="2005101"/>
            <a:ext cx="1249788" cy="1140051"/>
          </a:xfrm>
          <a:prstGeom prst="rect">
            <a:avLst/>
          </a:prstGeom>
        </p:spPr>
      </p:pic>
      <p:pic>
        <p:nvPicPr>
          <p:cNvPr id="8" name="图片 7">
            <a:extLst>
              <a:ext uri="{FF2B5EF4-FFF2-40B4-BE49-F238E27FC236}">
                <a16:creationId xmlns:a16="http://schemas.microsoft.com/office/drawing/2014/main" id="{FCB6D3F5-303B-4FFB-9D33-32B97E2F36A0}"/>
              </a:ext>
            </a:extLst>
          </p:cNvPr>
          <p:cNvPicPr>
            <a:picLocks noChangeAspect="1"/>
          </p:cNvPicPr>
          <p:nvPr/>
        </p:nvPicPr>
        <p:blipFill>
          <a:blip r:embed="rId8"/>
          <a:stretch>
            <a:fillRect/>
          </a:stretch>
        </p:blipFill>
        <p:spPr>
          <a:xfrm>
            <a:off x="6447638" y="1899057"/>
            <a:ext cx="5056407" cy="3059886"/>
          </a:xfrm>
          <a:prstGeom prst="rect">
            <a:avLst/>
          </a:prstGeom>
        </p:spPr>
      </p:pic>
      <p:pic>
        <p:nvPicPr>
          <p:cNvPr id="9" name="图片 8">
            <a:extLst>
              <a:ext uri="{FF2B5EF4-FFF2-40B4-BE49-F238E27FC236}">
                <a16:creationId xmlns:a16="http://schemas.microsoft.com/office/drawing/2014/main" id="{81C4D273-2301-425F-B3A8-8774C3EEC1F2}"/>
              </a:ext>
            </a:extLst>
          </p:cNvPr>
          <p:cNvPicPr>
            <a:picLocks noChangeAspect="1"/>
          </p:cNvPicPr>
          <p:nvPr/>
        </p:nvPicPr>
        <p:blipFill>
          <a:blip r:embed="rId9"/>
          <a:stretch>
            <a:fillRect/>
          </a:stretch>
        </p:blipFill>
        <p:spPr>
          <a:xfrm>
            <a:off x="6438795" y="1899057"/>
            <a:ext cx="5065250" cy="3059886"/>
          </a:xfrm>
          <a:prstGeom prst="rect">
            <a:avLst/>
          </a:prstGeom>
        </p:spPr>
      </p:pic>
    </p:spTree>
    <p:extLst>
      <p:ext uri="{BB962C8B-B14F-4D97-AF65-F5344CB8AC3E}">
        <p14:creationId xmlns:p14="http://schemas.microsoft.com/office/powerpoint/2010/main" val="36636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软件部分关键问题</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sp>
        <p:nvSpPr>
          <p:cNvPr id="4" name="文本框 3">
            <a:extLst>
              <a:ext uri="{FF2B5EF4-FFF2-40B4-BE49-F238E27FC236}">
                <a16:creationId xmlns:a16="http://schemas.microsoft.com/office/drawing/2014/main" id="{68BDDC03-8267-4EE1-8EE3-E932DD5BF4AD}"/>
              </a:ext>
            </a:extLst>
          </p:cNvPr>
          <p:cNvSpPr txBox="1"/>
          <p:nvPr/>
        </p:nvSpPr>
        <p:spPr>
          <a:xfrm>
            <a:off x="485774" y="1723884"/>
            <a:ext cx="11258549" cy="2549993"/>
          </a:xfrm>
          <a:prstGeom prst="rect">
            <a:avLst/>
          </a:prstGeom>
          <a:noFill/>
        </p:spPr>
        <p:txBody>
          <a:bodyPr wrap="square" rtlCol="0">
            <a:spAutoFit/>
          </a:bodyPr>
          <a:lstStyle/>
          <a:p>
            <a:pPr>
              <a:lnSpc>
                <a:spcPct val="200000"/>
              </a:lnSpc>
            </a:pPr>
            <a:r>
              <a:rPr lang="en-US" altLang="zh-CN" sz="2800" dirty="0"/>
              <a:t>1</a:t>
            </a:r>
            <a:r>
              <a:rPr lang="zh-CN" altLang="en-US" sz="2800" dirty="0"/>
              <a:t>、摄像头捕获区域无法实现与屏幕显示的完全对准。</a:t>
            </a:r>
            <a:endParaRPr lang="en-US" altLang="zh-CN" sz="2800" dirty="0"/>
          </a:p>
          <a:p>
            <a:pPr>
              <a:lnSpc>
                <a:spcPct val="200000"/>
              </a:lnSpc>
            </a:pPr>
            <a:r>
              <a:rPr lang="en-US" altLang="zh-CN" sz="2800" dirty="0"/>
              <a:t>2</a:t>
            </a:r>
            <a:r>
              <a:rPr lang="zh-CN" altLang="en-US" sz="2800" dirty="0"/>
              <a:t>、准确快速对激光光斑进行定位。</a:t>
            </a:r>
            <a:endParaRPr lang="en-US" altLang="zh-CN" sz="2800" dirty="0"/>
          </a:p>
          <a:p>
            <a:pPr>
              <a:lnSpc>
                <a:spcPct val="200000"/>
              </a:lnSpc>
            </a:pPr>
            <a:r>
              <a:rPr lang="en-US" altLang="zh-CN" sz="2800" dirty="0"/>
              <a:t>3</a:t>
            </a:r>
            <a:r>
              <a:rPr lang="zh-CN" altLang="en-US" sz="2800" dirty="0"/>
              <a:t>、光斑坐标的转换和鼠标的追踪。</a:t>
            </a:r>
          </a:p>
        </p:txBody>
      </p:sp>
    </p:spTree>
    <p:extLst>
      <p:ext uri="{BB962C8B-B14F-4D97-AF65-F5344CB8AC3E}">
        <p14:creationId xmlns:p14="http://schemas.microsoft.com/office/powerpoint/2010/main" val="2229476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系统软件架构</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5" name="图片 4">
            <a:extLst>
              <a:ext uri="{FF2B5EF4-FFF2-40B4-BE49-F238E27FC236}">
                <a16:creationId xmlns:a16="http://schemas.microsoft.com/office/drawing/2014/main" id="{404B5D8A-2EC2-4682-A254-5978E9E2B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88" y="1949365"/>
            <a:ext cx="5603421" cy="4462268"/>
          </a:xfrm>
          <a:prstGeom prst="rect">
            <a:avLst/>
          </a:prstGeom>
        </p:spPr>
      </p:pic>
      <p:sp>
        <p:nvSpPr>
          <p:cNvPr id="6" name="文本框 5">
            <a:extLst>
              <a:ext uri="{FF2B5EF4-FFF2-40B4-BE49-F238E27FC236}">
                <a16:creationId xmlns:a16="http://schemas.microsoft.com/office/drawing/2014/main" id="{BE5665FE-B002-4EBE-A49E-772D9BB6BFFF}"/>
              </a:ext>
            </a:extLst>
          </p:cNvPr>
          <p:cNvSpPr txBox="1"/>
          <p:nvPr/>
        </p:nvSpPr>
        <p:spPr>
          <a:xfrm>
            <a:off x="6696623" y="1670342"/>
            <a:ext cx="4456253" cy="2198935"/>
          </a:xfrm>
          <a:prstGeom prst="rect">
            <a:avLst/>
          </a:prstGeom>
          <a:noFill/>
        </p:spPr>
        <p:txBody>
          <a:bodyPr wrap="square" rtlCol="0">
            <a:spAutoFit/>
          </a:bodyPr>
          <a:lstStyle/>
          <a:p>
            <a:pPr>
              <a:lnSpc>
                <a:spcPct val="200000"/>
              </a:lnSpc>
            </a:pPr>
            <a:r>
              <a:rPr lang="zh-CN" altLang="en-US" sz="2400" dirty="0"/>
              <a:t>系统软件部分分为以下三个模块：</a:t>
            </a:r>
            <a:endParaRPr lang="en-US" altLang="zh-CN" sz="2400" dirty="0"/>
          </a:p>
          <a:p>
            <a:pPr>
              <a:lnSpc>
                <a:spcPct val="200000"/>
              </a:lnSpc>
            </a:pPr>
            <a:r>
              <a:rPr lang="zh-CN" altLang="en-US" sz="2400" dirty="0"/>
              <a:t>屏幕配准模块、光斑识别模块、坐标转换与鼠标追踪模块</a:t>
            </a:r>
          </a:p>
        </p:txBody>
      </p:sp>
      <p:pic>
        <p:nvPicPr>
          <p:cNvPr id="8" name="图片 7">
            <a:extLst>
              <a:ext uri="{FF2B5EF4-FFF2-40B4-BE49-F238E27FC236}">
                <a16:creationId xmlns:a16="http://schemas.microsoft.com/office/drawing/2014/main" id="{AB5243F9-39F0-486D-BE32-810A899CD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118" y="4187272"/>
            <a:ext cx="4211264" cy="2143425"/>
          </a:xfrm>
          <a:prstGeom prst="rect">
            <a:avLst/>
          </a:prstGeom>
        </p:spPr>
      </p:pic>
    </p:spTree>
    <p:extLst>
      <p:ext uri="{BB962C8B-B14F-4D97-AF65-F5344CB8AC3E}">
        <p14:creationId xmlns:p14="http://schemas.microsoft.com/office/powerpoint/2010/main" val="872742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5863" y="152094"/>
            <a:ext cx="11876809" cy="6526685"/>
          </a:xfrm>
          <a:prstGeom prst="rect">
            <a:avLst/>
          </a:prstGeom>
          <a:noFill/>
          <a:ln w="38100">
            <a:solidFill>
              <a:srgbClr val="4978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59773" y="255269"/>
            <a:ext cx="11658599" cy="6320333"/>
          </a:xfrm>
          <a:prstGeom prst="rect">
            <a:avLst/>
          </a:prstGeom>
          <a:noFill/>
          <a:ln w="6350">
            <a:solidFill>
              <a:srgbClr val="648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520" y="399625"/>
            <a:ext cx="1436852" cy="1144692"/>
          </a:xfrm>
          <a:prstGeom prst="rect">
            <a:avLst/>
          </a:prstGeom>
        </p:spPr>
      </p:pic>
      <p:sp>
        <p:nvSpPr>
          <p:cNvPr id="15" name="文本框 14">
            <a:extLst>
              <a:ext uri="{FF2B5EF4-FFF2-40B4-BE49-F238E27FC236}">
                <a16:creationId xmlns:a16="http://schemas.microsoft.com/office/drawing/2014/main" id="{97FF91CF-D812-4C79-A5AF-30F73C53FB7B}"/>
              </a:ext>
            </a:extLst>
          </p:cNvPr>
          <p:cNvSpPr txBox="1"/>
          <p:nvPr/>
        </p:nvSpPr>
        <p:spPr>
          <a:xfrm>
            <a:off x="802697" y="699289"/>
            <a:ext cx="7524750" cy="646331"/>
          </a:xfrm>
          <a:prstGeom prst="rect">
            <a:avLst/>
          </a:prstGeom>
          <a:noFill/>
        </p:spPr>
        <p:txBody>
          <a:bodyPr wrap="square" rtlCol="0">
            <a:spAutoFit/>
          </a:bodyPr>
          <a:lstStyle/>
          <a:p>
            <a:r>
              <a:rPr lang="zh-CN" altLang="en-US" sz="3600" b="1" dirty="0">
                <a:solidFill>
                  <a:srgbClr val="64846E"/>
                </a:solidFill>
              </a:rPr>
              <a:t>屏幕校准模块</a:t>
            </a:r>
          </a:p>
        </p:txBody>
      </p:sp>
      <p:sp>
        <p:nvSpPr>
          <p:cNvPr id="16" name="Line 2">
            <a:extLst>
              <a:ext uri="{FF2B5EF4-FFF2-40B4-BE49-F238E27FC236}">
                <a16:creationId xmlns:a16="http://schemas.microsoft.com/office/drawing/2014/main" id="{2EB339CB-1338-450F-B634-2EBBB929257E}"/>
              </a:ext>
            </a:extLst>
          </p:cNvPr>
          <p:cNvSpPr>
            <a:spLocks noChangeShapeType="1"/>
          </p:cNvSpPr>
          <p:nvPr/>
        </p:nvSpPr>
        <p:spPr bwMode="auto">
          <a:xfrm>
            <a:off x="485775" y="1647492"/>
            <a:ext cx="11258550" cy="0"/>
          </a:xfrm>
          <a:prstGeom prst="line">
            <a:avLst/>
          </a:prstGeom>
          <a:noFill/>
          <a:ln w="3175">
            <a:solidFill>
              <a:srgbClr val="49786D"/>
            </a:solidFill>
            <a:round/>
            <a:headEnd/>
            <a:tailEnd/>
          </a:ln>
          <a:extLst>
            <a:ext uri="{909E8E84-426E-40DD-AFC4-6F175D3DCCD1}">
              <a14:hiddenFill xmlns:a14="http://schemas.microsoft.com/office/drawing/2010/main">
                <a:noFill/>
              </a14:hiddenFill>
            </a:ext>
          </a:extLst>
        </p:spPr>
        <p:txBody>
          <a:bodyPr/>
          <a:lstStyle/>
          <a:p>
            <a:pPr defTabSz="457200" fontAlgn="base">
              <a:spcBef>
                <a:spcPct val="0"/>
              </a:spcBef>
              <a:spcAft>
                <a:spcPct val="0"/>
              </a:spcAft>
            </a:pPr>
            <a:endParaRPr lang="zh-CN" altLang="en-US">
              <a:solidFill>
                <a:srgbClr val="000000"/>
              </a:solidFill>
              <a:latin typeface="Arial" pitchFamily="34" charset="0"/>
            </a:endParaRPr>
          </a:p>
        </p:txBody>
      </p:sp>
      <p:pic>
        <p:nvPicPr>
          <p:cNvPr id="4" name="图片 3">
            <a:extLst>
              <a:ext uri="{FF2B5EF4-FFF2-40B4-BE49-F238E27FC236}">
                <a16:creationId xmlns:a16="http://schemas.microsoft.com/office/drawing/2014/main" id="{4DA1E8F8-447F-4203-B703-729217BD853C}"/>
              </a:ext>
            </a:extLst>
          </p:cNvPr>
          <p:cNvPicPr>
            <a:picLocks noChangeAspect="1"/>
          </p:cNvPicPr>
          <p:nvPr/>
        </p:nvPicPr>
        <p:blipFill>
          <a:blip r:embed="rId4"/>
          <a:stretch>
            <a:fillRect/>
          </a:stretch>
        </p:blipFill>
        <p:spPr>
          <a:xfrm>
            <a:off x="802697" y="1880743"/>
            <a:ext cx="4816690" cy="2908384"/>
          </a:xfrm>
          <a:prstGeom prst="rect">
            <a:avLst/>
          </a:prstGeom>
        </p:spPr>
      </p:pic>
      <p:pic>
        <p:nvPicPr>
          <p:cNvPr id="5" name="图片 4">
            <a:extLst>
              <a:ext uri="{FF2B5EF4-FFF2-40B4-BE49-F238E27FC236}">
                <a16:creationId xmlns:a16="http://schemas.microsoft.com/office/drawing/2014/main" id="{6F5F4FC0-095F-4D79-A994-2CB36E5AD626}"/>
              </a:ext>
            </a:extLst>
          </p:cNvPr>
          <p:cNvPicPr>
            <a:picLocks noChangeAspect="1"/>
          </p:cNvPicPr>
          <p:nvPr/>
        </p:nvPicPr>
        <p:blipFill>
          <a:blip r:embed="rId5"/>
          <a:stretch>
            <a:fillRect/>
          </a:stretch>
        </p:blipFill>
        <p:spPr>
          <a:xfrm>
            <a:off x="6641340" y="1915054"/>
            <a:ext cx="4255078" cy="2839762"/>
          </a:xfrm>
          <a:prstGeom prst="rect">
            <a:avLst/>
          </a:prstGeom>
        </p:spPr>
      </p:pic>
      <p:pic>
        <p:nvPicPr>
          <p:cNvPr id="6" name="图片 5">
            <a:extLst>
              <a:ext uri="{FF2B5EF4-FFF2-40B4-BE49-F238E27FC236}">
                <a16:creationId xmlns:a16="http://schemas.microsoft.com/office/drawing/2014/main" id="{78BD5E33-8056-4B4E-8B7E-8BAEA4E3E06F}"/>
              </a:ext>
            </a:extLst>
          </p:cNvPr>
          <p:cNvPicPr>
            <a:picLocks noChangeAspect="1"/>
          </p:cNvPicPr>
          <p:nvPr/>
        </p:nvPicPr>
        <p:blipFill>
          <a:blip r:embed="rId6"/>
          <a:stretch>
            <a:fillRect/>
          </a:stretch>
        </p:blipFill>
        <p:spPr>
          <a:xfrm>
            <a:off x="1024541" y="4968441"/>
            <a:ext cx="9189691" cy="1398211"/>
          </a:xfrm>
          <a:prstGeom prst="rect">
            <a:avLst/>
          </a:prstGeom>
        </p:spPr>
      </p:pic>
    </p:spTree>
    <p:extLst>
      <p:ext uri="{BB962C8B-B14F-4D97-AF65-F5344CB8AC3E}">
        <p14:creationId xmlns:p14="http://schemas.microsoft.com/office/powerpoint/2010/main" val="185446454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3204</TotalTime>
  <Words>1624</Words>
  <Application>Microsoft Office PowerPoint</Application>
  <PresentationFormat>宽屏</PresentationFormat>
  <Paragraphs>154</Paragraphs>
  <Slides>22</Slides>
  <Notes>21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vt:i4>
      </vt:variant>
    </vt:vector>
  </HeadingPairs>
  <TitlesOfParts>
    <vt:vector size="30" baseType="lpstr">
      <vt:lpstr>微软雅黑</vt:lpstr>
      <vt:lpstr>幼圆</vt:lpstr>
      <vt:lpstr>Arial</vt:lpstr>
      <vt:lpstr>Calibri</vt:lpstr>
      <vt:lpstr>Calibri Light</vt:lpstr>
      <vt:lpstr>Cambria Math</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赵 映南</cp:lastModifiedBy>
  <cp:revision>100</cp:revision>
  <dcterms:created xsi:type="dcterms:W3CDTF">2017-05-16T13:31:00Z</dcterms:created>
  <dcterms:modified xsi:type="dcterms:W3CDTF">2021-05-20T00:58:43Z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